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4"/>
  </p:notesMasterIdLst>
  <p:handoutMasterIdLst>
    <p:handoutMasterId r:id="rId25"/>
  </p:handoutMasterIdLst>
  <p:sldIdLst>
    <p:sldId id="1289" r:id="rId2"/>
    <p:sldId id="1290" r:id="rId3"/>
    <p:sldId id="1291" r:id="rId4"/>
    <p:sldId id="1292" r:id="rId5"/>
    <p:sldId id="1293" r:id="rId6"/>
    <p:sldId id="1294" r:id="rId7"/>
    <p:sldId id="1295" r:id="rId8"/>
    <p:sldId id="1296" r:id="rId9"/>
    <p:sldId id="1297" r:id="rId10"/>
    <p:sldId id="1298" r:id="rId11"/>
    <p:sldId id="1348" r:id="rId12"/>
    <p:sldId id="1300" r:id="rId13"/>
    <p:sldId id="1307" r:id="rId14"/>
    <p:sldId id="1331" r:id="rId15"/>
    <p:sldId id="1332" r:id="rId16"/>
    <p:sldId id="1333" r:id="rId17"/>
    <p:sldId id="1335" r:id="rId18"/>
    <p:sldId id="1336" r:id="rId19"/>
    <p:sldId id="1337" r:id="rId20"/>
    <p:sldId id="1338" r:id="rId21"/>
    <p:sldId id="1339" r:id="rId22"/>
    <p:sldId id="1330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67C"/>
    <a:srgbClr val="919A5A"/>
    <a:srgbClr val="000000"/>
    <a:srgbClr val="339933"/>
    <a:srgbClr val="669900"/>
    <a:srgbClr val="FF0000"/>
    <a:srgbClr val="F6FD71"/>
    <a:srgbClr val="FF3333"/>
    <a:srgbClr val="FD7E7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6522" autoAdjust="0"/>
  </p:normalViewPr>
  <p:slideViewPr>
    <p:cSldViewPr snapToGrid="0">
      <p:cViewPr varScale="1">
        <p:scale>
          <a:sx n="125" d="100"/>
          <a:sy n="125" d="100"/>
        </p:scale>
        <p:origin x="-546" y="-90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49B7AB4-D1DC-4C49-8997-FC16BCA0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188AD204-E486-472C-93F5-F552B5456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2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9ECD1-CED9-471E-95FB-4B0E3A8B05F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99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172BE-BD36-44EE-A138-A15210941079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858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B0E25-0845-4747-9685-519D3C63553A}" type="slidenum">
              <a:rPr lang="en-US"/>
              <a:pPr/>
              <a:t>13</a:t>
            </a:fld>
            <a:endParaRPr lang="en-US"/>
          </a:p>
        </p:txBody>
      </p:sp>
      <p:sp>
        <p:nvSpPr>
          <p:cNvPr id="207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9963" cy="3584575"/>
          </a:xfrm>
          <a:ln/>
        </p:spPr>
      </p:sp>
      <p:sp>
        <p:nvSpPr>
          <p:cNvPr id="207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7713"/>
            <a:ext cx="5367337" cy="43227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Need to restart instruction.</a:t>
            </a:r>
          </a:p>
          <a:p>
            <a:r>
              <a:rPr lang="en-US" altLang="ko-KR">
                <a:ea typeface="굴림" charset="-127"/>
              </a:rPr>
              <a:t>Soft and hard page faults.</a:t>
            </a:r>
          </a:p>
        </p:txBody>
      </p:sp>
    </p:spTree>
    <p:extLst>
      <p:ext uri="{BB962C8B-B14F-4D97-AF65-F5344CB8AC3E}">
        <p14:creationId xmlns:p14="http://schemas.microsoft.com/office/powerpoint/2010/main" val="427453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E85CB-E1D2-4ECB-BBF0-2384E731CF48}" type="slidenum">
              <a:rPr lang="en-US"/>
              <a:pPr/>
              <a:t>3</a:t>
            </a:fld>
            <a:endParaRPr lang="en-US"/>
          </a:p>
        </p:txBody>
      </p:sp>
      <p:sp>
        <p:nvSpPr>
          <p:cNvPr id="201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98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11CB5-1719-4F1D-9586-87CD9E93DA48}" type="slidenum">
              <a:rPr lang="en-US"/>
              <a:pPr/>
              <a:t>4</a:t>
            </a:fld>
            <a:endParaRPr lang="en-US"/>
          </a:p>
        </p:txBody>
      </p:sp>
      <p:sp>
        <p:nvSpPr>
          <p:cNvPr id="202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9963" cy="3584575"/>
          </a:xfrm>
          <a:ln/>
        </p:spPr>
      </p:sp>
      <p:sp>
        <p:nvSpPr>
          <p:cNvPr id="202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7713"/>
            <a:ext cx="5367337" cy="43227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Relaxes the contiguous allocation requirement.</a:t>
            </a:r>
          </a:p>
        </p:txBody>
      </p:sp>
    </p:spTree>
    <p:extLst>
      <p:ext uri="{BB962C8B-B14F-4D97-AF65-F5344CB8AC3E}">
        <p14:creationId xmlns:p14="http://schemas.microsoft.com/office/powerpoint/2010/main" val="104816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1A571-F8A1-4B30-9A25-88162136DA7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9963" cy="3584575"/>
          </a:xfrm>
          <a:ln/>
        </p:spPr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7713"/>
            <a:ext cx="5367337" cy="4322762"/>
          </a:xfrm>
        </p:spPr>
        <p:txBody>
          <a:bodyPr/>
          <a:lstStyle/>
          <a:p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92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679AB-595A-41B7-A7FB-E199EE2DBE8E}" type="slidenum">
              <a:rPr lang="en-US"/>
              <a:pPr/>
              <a:t>6</a:t>
            </a:fld>
            <a:endParaRPr lang="en-US"/>
          </a:p>
        </p:txBody>
      </p:sp>
      <p:sp>
        <p:nvSpPr>
          <p:cNvPr id="203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77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0950B-8F77-4915-AB30-6468FD2E9FC6}" type="slidenum">
              <a:rPr lang="en-US"/>
              <a:pPr/>
              <a:t>8</a:t>
            </a:fld>
            <a:endParaRPr lang="en-US"/>
          </a:p>
        </p:txBody>
      </p:sp>
      <p:sp>
        <p:nvSpPr>
          <p:cNvPr id="204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27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4C10A-B8FC-4D25-9C23-8F5F76C79A1A}" type="slidenum">
              <a:rPr lang="en-US"/>
              <a:pPr/>
              <a:t>9</a:t>
            </a:fld>
            <a:endParaRPr lang="en-US"/>
          </a:p>
        </p:txBody>
      </p:sp>
      <p:sp>
        <p:nvSpPr>
          <p:cNvPr id="205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9963" cy="3584575"/>
          </a:xfrm>
          <a:ln/>
        </p:spPr>
      </p:sp>
      <p:sp>
        <p:nvSpPr>
          <p:cNvPr id="205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7713"/>
            <a:ext cx="5367337" cy="43227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3 memory references</a:t>
            </a:r>
          </a:p>
          <a:p>
            <a:r>
              <a:rPr lang="en-US" altLang="ko-KR">
                <a:ea typeface="굴림" charset="-127"/>
              </a:rPr>
              <a:t>2 page faults (disk accesses) + .. 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Actually used in IBM before paged memory.</a:t>
            </a:r>
          </a:p>
        </p:txBody>
      </p:sp>
    </p:spTree>
    <p:extLst>
      <p:ext uri="{BB962C8B-B14F-4D97-AF65-F5344CB8AC3E}">
        <p14:creationId xmlns:p14="http://schemas.microsoft.com/office/powerpoint/2010/main" val="15264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88C73-5E1B-45F7-8206-6CABA0EE78B9}" type="slidenum">
              <a:rPr lang="en-US"/>
              <a:pPr/>
              <a:t>10</a:t>
            </a:fld>
            <a:endParaRPr lang="en-US"/>
          </a:p>
        </p:txBody>
      </p:sp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AppleMyungjo" charset="-127"/>
              </a:rPr>
              <a:t>To avoid flushing TLB on  a use</a:t>
            </a:r>
            <a:r>
              <a:rPr lang="en-US" altLang="ko-KR" baseline="0" dirty="0" smtClean="0">
                <a:ea typeface="AppleMyungjo" charset="-127"/>
              </a:rPr>
              <a:t>r change</a:t>
            </a:r>
            <a:endParaRPr lang="ko-KR" altLang="en-US" dirty="0">
              <a:ea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14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88C73-5E1B-45F7-8206-6CABA0EE78B9}" type="slidenum">
              <a:rPr lang="en-US"/>
              <a:pPr/>
              <a:t>11</a:t>
            </a:fld>
            <a:endParaRPr lang="en-US"/>
          </a:p>
        </p:txBody>
      </p:sp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AppleMyungjo" charset="-127"/>
              </a:rPr>
              <a:t>To avoid flushing TLB on  a use</a:t>
            </a:r>
            <a:r>
              <a:rPr lang="en-US" altLang="ko-KR" baseline="0" dirty="0" smtClean="0">
                <a:ea typeface="AppleMyungjo" charset="-127"/>
              </a:rPr>
              <a:t>r change</a:t>
            </a:r>
            <a:endParaRPr lang="ko-KR" altLang="en-US" dirty="0">
              <a:ea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14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L19-</a:t>
            </a:r>
            <a:fld id="{9CB9F958-F5B5-434D-AF34-9E135DA9C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29940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30051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L19-</a:t>
            </a:r>
            <a:fld id="{AD42A996-D0CC-4CAC-8C80-EF04779D65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2475" y="974725"/>
            <a:ext cx="7899400" cy="4651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Constructive Computer Architecture</a:t>
            </a: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endParaRPr lang="en-US" sz="9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4000" dirty="0">
                <a:solidFill>
                  <a:schemeClr val="tx2"/>
                </a:solidFill>
              </a:rPr>
              <a:t>Virtual Memory: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4000" dirty="0">
                <a:solidFill>
                  <a:schemeClr val="tx2"/>
                </a:solidFill>
              </a:rPr>
              <a:t>From Address Translation to Demand Paging</a:t>
            </a:r>
            <a:endParaRPr lang="en-US" sz="4000" i="1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9CB9F958-F5B5-434D-AF34-9E135DA9C3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13740"/>
            <a:ext cx="7162800" cy="685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TLB Designs</a:t>
            </a:r>
          </a:p>
        </p:txBody>
      </p:sp>
      <p:sp>
        <p:nvSpPr>
          <p:cNvPr id="205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5900"/>
            <a:ext cx="8252460" cy="4984810"/>
          </a:xfrm>
          <a:noFill/>
          <a:ln/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Typically 32-128 entries, usually fully associative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Effectively no </a:t>
            </a:r>
            <a:r>
              <a:rPr lang="en-US" altLang="ko-KR" sz="2000" dirty="0">
                <a:ea typeface="굴림" charset="-127"/>
              </a:rPr>
              <a:t>spatial locality across pages 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en-US" altLang="ko-KR" sz="2000" dirty="0" smtClean="0">
                <a:ea typeface="굴림" charset="-127"/>
              </a:rPr>
              <a:t>Large </a:t>
            </a:r>
            <a:r>
              <a:rPr lang="en-US" altLang="ko-KR" sz="2000" dirty="0">
                <a:ea typeface="굴림" charset="-127"/>
              </a:rPr>
              <a:t>TLBs (256-512 entries) are </a:t>
            </a:r>
            <a:r>
              <a:rPr lang="en-US" altLang="ko-KR" sz="2000" dirty="0" smtClean="0">
                <a:ea typeface="굴림" charset="-127"/>
              </a:rPr>
              <a:t>usually 4-8 </a:t>
            </a:r>
            <a:r>
              <a:rPr lang="en-US" altLang="ko-KR" sz="2000" dirty="0">
                <a:ea typeface="굴림" charset="-127"/>
              </a:rPr>
              <a:t>way set-associative</a:t>
            </a:r>
          </a:p>
          <a:p>
            <a:r>
              <a:rPr lang="en-US" altLang="ko-KR" sz="2400" dirty="0">
                <a:ea typeface="굴림" charset="-127"/>
              </a:rPr>
              <a:t>Switching users is expensive because TLB has to be flushed </a:t>
            </a:r>
            <a:endParaRPr lang="en-US" altLang="ko-KR" sz="2400" dirty="0" smtClean="0">
              <a:ea typeface="굴림" charset="-127"/>
            </a:endParaRPr>
          </a:p>
          <a:p>
            <a:r>
              <a:rPr lang="en-US" altLang="ko-KR" sz="2400" dirty="0" smtClean="0">
                <a:ea typeface="굴림" charset="-127"/>
              </a:rPr>
              <a:t>Handling a TLB miss: “Walk” the page table; if the page is in memory, reload the TLB otherwise cause a page fault, i.e., missing-page exception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page faults are always handled in software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but page walks are usually handled in hardware using a memory management unit (MMU)</a:t>
            </a:r>
          </a:p>
          <a:p>
            <a:pPr lvl="2"/>
            <a:r>
              <a:rPr lang="en-US" altLang="ko-KR" sz="1600" dirty="0" smtClean="0">
                <a:ea typeface="굴림" charset="-127"/>
              </a:rPr>
              <a:t>RISC-V has no TLB miss exceptions and thus, mandates hardware MMU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524" y="3350260"/>
            <a:ext cx="550677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  <a:ea typeface="AppleMyungjo" charset="-127"/>
              </a:rPr>
              <a:t>Sometimes TLB entries contain User IDs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13740"/>
            <a:ext cx="7162800" cy="685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TLB </a:t>
            </a:r>
            <a:r>
              <a:rPr lang="en-US" altLang="ko-KR" dirty="0" smtClean="0">
                <a:ea typeface="굴림" charset="-127"/>
              </a:rPr>
              <a:t>Reach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5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5900"/>
            <a:ext cx="8252460" cy="4984810"/>
          </a:xfrm>
          <a:noFill/>
          <a:ln/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The size </a:t>
            </a:r>
            <a:r>
              <a:rPr lang="en-US" altLang="ko-KR" sz="2400" dirty="0">
                <a:ea typeface="굴림" charset="-127"/>
              </a:rPr>
              <a:t>of largest </a:t>
            </a:r>
            <a:r>
              <a:rPr lang="en-US" altLang="ko-KR" sz="2400" dirty="0" smtClean="0">
                <a:ea typeface="굴림" charset="-127"/>
              </a:rPr>
              <a:t>number of physical pages that </a:t>
            </a:r>
            <a:r>
              <a:rPr lang="en-US" altLang="ko-KR" sz="2400" dirty="0">
                <a:ea typeface="굴림" charset="-127"/>
              </a:rPr>
              <a:t>can be </a:t>
            </a:r>
            <a:r>
              <a:rPr lang="en-US" altLang="ko-KR" sz="2400" dirty="0" smtClean="0">
                <a:ea typeface="굴림" charset="-127"/>
              </a:rPr>
              <a:t>accessed via a </a:t>
            </a:r>
            <a:r>
              <a:rPr lang="en-US" altLang="ko-KR" sz="2400" dirty="0">
                <a:ea typeface="굴림" charset="-127"/>
              </a:rPr>
              <a:t>TLB</a:t>
            </a:r>
          </a:p>
          <a:p>
            <a:pPr lvl="1">
              <a:buFontTx/>
              <a:buNone/>
            </a:pPr>
            <a:r>
              <a:rPr lang="en-US" altLang="ko-KR" sz="2000" dirty="0">
                <a:ea typeface="굴림" charset="-127"/>
              </a:rPr>
              <a:t>Example: 64 TLB entries, 4KB pages, one page per entry</a:t>
            </a:r>
          </a:p>
          <a:p>
            <a:pPr marL="0" lvl="1" indent="0">
              <a:buClr>
                <a:schemeClr val="hlink"/>
              </a:buClr>
              <a:buSzPct val="110000"/>
              <a:buNone/>
            </a:pPr>
            <a:r>
              <a:rPr lang="en-US" altLang="ko-KR" sz="2000" dirty="0" smtClean="0">
                <a:ea typeface="굴림" charset="-127"/>
              </a:rPr>
              <a:t>                    TLB Reach =</a:t>
            </a:r>
          </a:p>
        </p:txBody>
      </p:sp>
      <p:sp>
        <p:nvSpPr>
          <p:cNvPr id="2057220" name="Text Box 4"/>
          <p:cNvSpPr txBox="1">
            <a:spLocks noChangeArrowheads="1"/>
          </p:cNvSpPr>
          <p:nvPr/>
        </p:nvSpPr>
        <p:spPr bwMode="auto">
          <a:xfrm>
            <a:off x="4174770" y="2659143"/>
            <a:ext cx="3411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Verdana" pitchFamily="34" charset="0"/>
              </a:rPr>
              <a:t>64 entries * 4 KB = 256 </a:t>
            </a:r>
            <a:r>
              <a:rPr lang="en-US" sz="1800" dirty="0" smtClean="0">
                <a:solidFill>
                  <a:srgbClr val="FF0000"/>
                </a:solidFill>
                <a:latin typeface="Verdana" pitchFamily="34" charset="0"/>
              </a:rPr>
              <a:t>KB</a:t>
            </a:r>
            <a:endParaRPr lang="en-US" sz="18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5560" y="3550920"/>
            <a:ext cx="600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  <a:ea typeface="굴림" charset="-127"/>
              </a:rPr>
              <a:t>==&gt; </a:t>
            </a:r>
            <a:r>
              <a:rPr lang="en-US" altLang="ko-KR" dirty="0">
                <a:latin typeface="Comic Sans MS" panose="030F0702030302020204" pitchFamily="66" charset="0"/>
                <a:ea typeface="굴림" charset="-127"/>
              </a:rPr>
              <a:t>many DRAM resident pages can’t be accessed without a TLB </a:t>
            </a:r>
            <a:r>
              <a:rPr lang="en-US" altLang="ko-KR" dirty="0" smtClean="0">
                <a:latin typeface="Comic Sans MS" panose="030F0702030302020204" pitchFamily="66" charset="0"/>
                <a:ea typeface="굴림" charset="-127"/>
              </a:rPr>
              <a:t>refill </a:t>
            </a:r>
          </a:p>
        </p:txBody>
      </p:sp>
      <p:pic>
        <p:nvPicPr>
          <p:cNvPr id="1026" name="Picture 2" descr="C:\Users\Arvind\AppData\Local\Microsoft\Windows\INetCache\IE\8WPLUR4E\thinking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83" y="3589973"/>
            <a:ext cx="490538" cy="5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796540" y="2979420"/>
            <a:ext cx="4579620" cy="533399"/>
            <a:chOff x="2796540" y="2979420"/>
            <a:chExt cx="4579620" cy="533399"/>
          </a:xfrm>
        </p:grpSpPr>
        <p:sp>
          <p:nvSpPr>
            <p:cNvPr id="8" name="TextBox 7"/>
            <p:cNvSpPr txBox="1"/>
            <p:nvPr/>
          </p:nvSpPr>
          <p:spPr>
            <a:xfrm>
              <a:off x="2904899" y="3062723"/>
              <a:ext cx="4378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굴림" charset="-127"/>
                </a:rPr>
                <a:t>small relative to typical DRAM size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96540" y="3093720"/>
              <a:ext cx="4579620" cy="419099"/>
            </a:xfrm>
            <a:custGeom>
              <a:avLst/>
              <a:gdLst>
                <a:gd name="connsiteX0" fmla="*/ 243840 w 822960"/>
                <a:gd name="connsiteY0" fmla="*/ 320041 h 342901"/>
                <a:gd name="connsiteX1" fmla="*/ 167640 w 822960"/>
                <a:gd name="connsiteY1" fmla="*/ 312421 h 342901"/>
                <a:gd name="connsiteX2" fmla="*/ 83820 w 822960"/>
                <a:gd name="connsiteY2" fmla="*/ 289561 h 342901"/>
                <a:gd name="connsiteX3" fmla="*/ 60960 w 822960"/>
                <a:gd name="connsiteY3" fmla="*/ 266701 h 342901"/>
                <a:gd name="connsiteX4" fmla="*/ 7620 w 822960"/>
                <a:gd name="connsiteY4" fmla="*/ 198121 h 342901"/>
                <a:gd name="connsiteX5" fmla="*/ 0 w 822960"/>
                <a:gd name="connsiteY5" fmla="*/ 175261 h 342901"/>
                <a:gd name="connsiteX6" fmla="*/ 7620 w 822960"/>
                <a:gd name="connsiteY6" fmla="*/ 99061 h 342901"/>
                <a:gd name="connsiteX7" fmla="*/ 15240 w 822960"/>
                <a:gd name="connsiteY7" fmla="*/ 76201 h 342901"/>
                <a:gd name="connsiteX8" fmla="*/ 38100 w 822960"/>
                <a:gd name="connsiteY8" fmla="*/ 60961 h 342901"/>
                <a:gd name="connsiteX9" fmla="*/ 60960 w 822960"/>
                <a:gd name="connsiteY9" fmla="*/ 38101 h 342901"/>
                <a:gd name="connsiteX10" fmla="*/ 106680 w 822960"/>
                <a:gd name="connsiteY10" fmla="*/ 22861 h 342901"/>
                <a:gd name="connsiteX11" fmla="*/ 327660 w 822960"/>
                <a:gd name="connsiteY11" fmla="*/ 7621 h 342901"/>
                <a:gd name="connsiteX12" fmla="*/ 365760 w 822960"/>
                <a:gd name="connsiteY12" fmla="*/ 1 h 342901"/>
                <a:gd name="connsiteX13" fmla="*/ 784860 w 822960"/>
                <a:gd name="connsiteY13" fmla="*/ 15241 h 342901"/>
                <a:gd name="connsiteX14" fmla="*/ 807720 w 822960"/>
                <a:gd name="connsiteY14" fmla="*/ 38101 h 342901"/>
                <a:gd name="connsiteX15" fmla="*/ 822960 w 822960"/>
                <a:gd name="connsiteY15" fmla="*/ 83821 h 342901"/>
                <a:gd name="connsiteX16" fmla="*/ 807720 w 822960"/>
                <a:gd name="connsiteY16" fmla="*/ 144781 h 342901"/>
                <a:gd name="connsiteX17" fmla="*/ 777240 w 822960"/>
                <a:gd name="connsiteY17" fmla="*/ 190501 h 342901"/>
                <a:gd name="connsiteX18" fmla="*/ 731520 w 822960"/>
                <a:gd name="connsiteY18" fmla="*/ 220981 h 342901"/>
                <a:gd name="connsiteX19" fmla="*/ 701040 w 822960"/>
                <a:gd name="connsiteY19" fmla="*/ 236221 h 342901"/>
                <a:gd name="connsiteX20" fmla="*/ 632460 w 822960"/>
                <a:gd name="connsiteY20" fmla="*/ 266701 h 342901"/>
                <a:gd name="connsiteX21" fmla="*/ 609600 w 822960"/>
                <a:gd name="connsiteY21" fmla="*/ 281941 h 342901"/>
                <a:gd name="connsiteX22" fmla="*/ 502920 w 822960"/>
                <a:gd name="connsiteY22" fmla="*/ 312421 h 342901"/>
                <a:gd name="connsiteX23" fmla="*/ 457200 w 822960"/>
                <a:gd name="connsiteY23" fmla="*/ 327661 h 342901"/>
                <a:gd name="connsiteX24" fmla="*/ 373380 w 822960"/>
                <a:gd name="connsiteY24" fmla="*/ 342901 h 342901"/>
                <a:gd name="connsiteX25" fmla="*/ 167640 w 822960"/>
                <a:gd name="connsiteY25" fmla="*/ 335281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2960" h="342901">
                  <a:moveTo>
                    <a:pt x="243840" y="320041"/>
                  </a:moveTo>
                  <a:cubicBezTo>
                    <a:pt x="218440" y="317501"/>
                    <a:pt x="192819" y="316618"/>
                    <a:pt x="167640" y="312421"/>
                  </a:cubicBezTo>
                  <a:cubicBezTo>
                    <a:pt x="133264" y="306692"/>
                    <a:pt x="113368" y="299410"/>
                    <a:pt x="83820" y="289561"/>
                  </a:cubicBezTo>
                  <a:cubicBezTo>
                    <a:pt x="76200" y="281941"/>
                    <a:pt x="67576" y="275207"/>
                    <a:pt x="60960" y="266701"/>
                  </a:cubicBezTo>
                  <a:cubicBezTo>
                    <a:pt x="-2841" y="184671"/>
                    <a:pt x="59519" y="250020"/>
                    <a:pt x="7620" y="198121"/>
                  </a:cubicBezTo>
                  <a:cubicBezTo>
                    <a:pt x="5080" y="190501"/>
                    <a:pt x="0" y="183293"/>
                    <a:pt x="0" y="175261"/>
                  </a:cubicBezTo>
                  <a:cubicBezTo>
                    <a:pt x="0" y="149734"/>
                    <a:pt x="3738" y="124291"/>
                    <a:pt x="7620" y="99061"/>
                  </a:cubicBezTo>
                  <a:cubicBezTo>
                    <a:pt x="8841" y="91122"/>
                    <a:pt x="10222" y="82473"/>
                    <a:pt x="15240" y="76201"/>
                  </a:cubicBezTo>
                  <a:cubicBezTo>
                    <a:pt x="20961" y="69050"/>
                    <a:pt x="31065" y="66824"/>
                    <a:pt x="38100" y="60961"/>
                  </a:cubicBezTo>
                  <a:cubicBezTo>
                    <a:pt x="46379" y="54062"/>
                    <a:pt x="51540" y="43334"/>
                    <a:pt x="60960" y="38101"/>
                  </a:cubicBezTo>
                  <a:cubicBezTo>
                    <a:pt x="75003" y="30299"/>
                    <a:pt x="90928" y="26011"/>
                    <a:pt x="106680" y="22861"/>
                  </a:cubicBezTo>
                  <a:cubicBezTo>
                    <a:pt x="204608" y="3275"/>
                    <a:pt x="131840" y="15780"/>
                    <a:pt x="327660" y="7621"/>
                  </a:cubicBezTo>
                  <a:cubicBezTo>
                    <a:pt x="340360" y="5081"/>
                    <a:pt x="352808" y="1"/>
                    <a:pt x="365760" y="1"/>
                  </a:cubicBezTo>
                  <a:cubicBezTo>
                    <a:pt x="638256" y="1"/>
                    <a:pt x="612506" y="-428"/>
                    <a:pt x="784860" y="15241"/>
                  </a:cubicBezTo>
                  <a:cubicBezTo>
                    <a:pt x="792480" y="22861"/>
                    <a:pt x="802487" y="28681"/>
                    <a:pt x="807720" y="38101"/>
                  </a:cubicBezTo>
                  <a:cubicBezTo>
                    <a:pt x="815522" y="52144"/>
                    <a:pt x="822960" y="83821"/>
                    <a:pt x="822960" y="83821"/>
                  </a:cubicBezTo>
                  <a:cubicBezTo>
                    <a:pt x="820849" y="94377"/>
                    <a:pt x="815042" y="131601"/>
                    <a:pt x="807720" y="144781"/>
                  </a:cubicBezTo>
                  <a:cubicBezTo>
                    <a:pt x="798825" y="160792"/>
                    <a:pt x="792480" y="180341"/>
                    <a:pt x="777240" y="190501"/>
                  </a:cubicBezTo>
                  <a:cubicBezTo>
                    <a:pt x="762000" y="200661"/>
                    <a:pt x="747903" y="212790"/>
                    <a:pt x="731520" y="220981"/>
                  </a:cubicBezTo>
                  <a:cubicBezTo>
                    <a:pt x="721360" y="226061"/>
                    <a:pt x="710673" y="230201"/>
                    <a:pt x="701040" y="236221"/>
                  </a:cubicBezTo>
                  <a:cubicBezTo>
                    <a:pt x="648187" y="269254"/>
                    <a:pt x="695263" y="254140"/>
                    <a:pt x="632460" y="266701"/>
                  </a:cubicBezTo>
                  <a:cubicBezTo>
                    <a:pt x="624840" y="271781"/>
                    <a:pt x="617969" y="278222"/>
                    <a:pt x="609600" y="281941"/>
                  </a:cubicBezTo>
                  <a:cubicBezTo>
                    <a:pt x="565570" y="301510"/>
                    <a:pt x="551354" y="296276"/>
                    <a:pt x="502920" y="312421"/>
                  </a:cubicBezTo>
                  <a:cubicBezTo>
                    <a:pt x="487680" y="317501"/>
                    <a:pt x="473046" y="325020"/>
                    <a:pt x="457200" y="327661"/>
                  </a:cubicBezTo>
                  <a:cubicBezTo>
                    <a:pt x="398705" y="337410"/>
                    <a:pt x="426630" y="332251"/>
                    <a:pt x="373380" y="342901"/>
                  </a:cubicBezTo>
                  <a:cubicBezTo>
                    <a:pt x="218484" y="333789"/>
                    <a:pt x="287095" y="335281"/>
                    <a:pt x="167640" y="33528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" name="Straight Connector 4"/>
            <p:cNvCxnSpPr>
              <a:stCxn id="11" idx="13"/>
            </p:cNvCxnSpPr>
            <p:nvPr/>
          </p:nvCxnSpPr>
          <p:spPr bwMode="auto">
            <a:xfrm flipV="1">
              <a:off x="7164141" y="2979420"/>
              <a:ext cx="112960" cy="13292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143000" y="4297680"/>
            <a:ext cx="7604760" cy="192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Use several different page sizes (4KB, 2MB, 1GB, ...), i.e., use TLB entries more efficiently</a:t>
            </a:r>
          </a:p>
          <a:p>
            <a:pPr lvl="1"/>
            <a:r>
              <a:rPr lang="en-US" sz="1600" kern="0" dirty="0" smtClean="0"/>
              <a:t>Each size, requires a different split of a virtual address into (VPN, Offset)</a:t>
            </a:r>
          </a:p>
          <a:p>
            <a:r>
              <a:rPr lang="en-US" altLang="ko-KR" sz="2000" dirty="0" smtClean="0">
                <a:ea typeface="굴림" charset="-127"/>
              </a:rPr>
              <a:t>Fast </a:t>
            </a:r>
            <a:r>
              <a:rPr lang="en-US" altLang="ko-KR" sz="2000" dirty="0">
                <a:ea typeface="굴림" charset="-127"/>
              </a:rPr>
              <a:t>TLB </a:t>
            </a:r>
            <a:r>
              <a:rPr lang="en-US" altLang="ko-KR" sz="2000" dirty="0" smtClean="0">
                <a:ea typeface="굴림" charset="-127"/>
              </a:rPr>
              <a:t>refills </a:t>
            </a:r>
            <a:r>
              <a:rPr lang="en-US" altLang="ko-KR" sz="2000" dirty="0">
                <a:ea typeface="굴림" charset="-127"/>
              </a:rPr>
              <a:t>for DRAM-resident </a:t>
            </a:r>
            <a:r>
              <a:rPr lang="en-US" altLang="ko-KR" sz="2000" dirty="0" smtClean="0">
                <a:ea typeface="굴림" charset="-127"/>
              </a:rPr>
              <a:t>pages by doing the refills in hardware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36222" y="496062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solutions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>
            <a:off x="990600" y="4351020"/>
            <a:ext cx="198120" cy="1760220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220" grpId="0" autoUpdateAnimBg="0"/>
      <p:bldP spid="2" grpId="0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Handling a Page Fault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495425"/>
            <a:ext cx="7543800" cy="46783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When the referenced page is not in DRAM:</a:t>
            </a:r>
          </a:p>
          <a:p>
            <a:pPr lvl="1" eaLnBrk="1" hangingPunct="1"/>
            <a:r>
              <a:rPr lang="en-US" sz="2000" dirty="0" smtClean="0"/>
              <a:t>The missing page is located (or created)</a:t>
            </a:r>
          </a:p>
          <a:p>
            <a:pPr lvl="1" eaLnBrk="1" hangingPunct="1"/>
            <a:r>
              <a:rPr lang="en-US" sz="2000" dirty="0" smtClean="0"/>
              <a:t>It is brought in from disk, and page table is updated</a:t>
            </a:r>
          </a:p>
          <a:p>
            <a:pPr lvl="2" eaLnBrk="1" hangingPunct="1">
              <a:buFontTx/>
              <a:buNone/>
            </a:pPr>
            <a:r>
              <a:rPr lang="en-US" sz="2000" i="1" dirty="0" smtClean="0"/>
              <a:t>   Another job may be run on the CPU while the first job waits for the requested page to be read from disk</a:t>
            </a:r>
          </a:p>
          <a:p>
            <a:pPr lvl="1" eaLnBrk="1" hangingPunct="1"/>
            <a:r>
              <a:rPr lang="en-US" sz="2000" dirty="0" smtClean="0"/>
              <a:t>If no free space left in DRAM, a page has to be swapped out using some replacement policy</a:t>
            </a:r>
          </a:p>
          <a:p>
            <a:pPr lvl="2" eaLnBrk="1" hangingPunct="1"/>
            <a:r>
              <a:rPr lang="en-US" sz="1600" dirty="0" smtClean="0"/>
              <a:t>Popular policy “</a:t>
            </a:r>
            <a:r>
              <a:rPr lang="en-US" sz="1600" i="1" dirty="0"/>
              <a:t>approximate </a:t>
            </a:r>
            <a:r>
              <a:rPr lang="en-US" sz="1600" i="1" dirty="0" smtClean="0"/>
              <a:t>LRU” </a:t>
            </a:r>
            <a:r>
              <a:rPr lang="en-US" sz="2000" dirty="0" smtClean="0"/>
              <a:t>	</a:t>
            </a:r>
          </a:p>
          <a:p>
            <a:pPr eaLnBrk="1" hangingPunct="1"/>
            <a:r>
              <a:rPr lang="en-US" sz="2400" dirty="0" smtClean="0"/>
              <a:t>Since it takes a long time (</a:t>
            </a:r>
            <a:r>
              <a:rPr lang="en-US" sz="2400" dirty="0" err="1" smtClean="0"/>
              <a:t>msecs</a:t>
            </a:r>
            <a:r>
              <a:rPr lang="en-US" sz="2400" dirty="0" smtClean="0"/>
              <a:t>) to transfer a page, page faults are handled completely in software (OS)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596900" y="377825"/>
            <a:ext cx="6454775" cy="11287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charset="-127"/>
              </a:rPr>
              <a:t>Address Translation:</a:t>
            </a:r>
            <a:br>
              <a:rPr lang="en-US" altLang="ko-KR" dirty="0">
                <a:ea typeface="굴림" charset="-127"/>
              </a:rPr>
            </a:br>
            <a:r>
              <a:rPr lang="en-US" altLang="ko-KR" sz="3200" i="1" dirty="0">
                <a:ea typeface="굴림" charset="-127"/>
              </a:rPr>
              <a:t>putting it all together</a:t>
            </a:r>
            <a:endParaRPr lang="en-US" altLang="ko-KR" sz="4400" dirty="0">
              <a:ea typeface="굴림" charset="-127"/>
            </a:endParaRPr>
          </a:p>
        </p:txBody>
      </p:sp>
      <p:sp>
        <p:nvSpPr>
          <p:cNvPr id="2069509" name="Rectangle 5"/>
          <p:cNvSpPr>
            <a:spLocks noChangeArrowheads="1"/>
          </p:cNvSpPr>
          <p:nvPr/>
        </p:nvSpPr>
        <p:spPr bwMode="auto">
          <a:xfrm>
            <a:off x="1743075" y="1550988"/>
            <a:ext cx="213680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dirty="0">
                <a:latin typeface="Verdana" pitchFamily="34" charset="0"/>
                <a:ea typeface="굴림" charset="-127"/>
              </a:rPr>
              <a:t>Virtual Address</a:t>
            </a:r>
          </a:p>
        </p:txBody>
      </p:sp>
      <p:sp>
        <p:nvSpPr>
          <p:cNvPr id="2069510" name="Rectangle 6"/>
          <p:cNvSpPr>
            <a:spLocks noChangeArrowheads="1"/>
          </p:cNvSpPr>
          <p:nvPr/>
        </p:nvSpPr>
        <p:spPr bwMode="auto">
          <a:xfrm>
            <a:off x="3575050" y="1984375"/>
            <a:ext cx="1312863" cy="8445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TLB</a:t>
            </a:r>
          </a:p>
          <a:p>
            <a:pPr algn="ctr" eaLnBrk="0" hangingPunct="0"/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Lookup</a:t>
            </a:r>
          </a:p>
        </p:txBody>
      </p:sp>
      <p:sp>
        <p:nvSpPr>
          <p:cNvPr id="2069515" name="Rectangle 11"/>
          <p:cNvSpPr>
            <a:spLocks noChangeArrowheads="1"/>
          </p:cNvSpPr>
          <p:nvPr/>
        </p:nvSpPr>
        <p:spPr bwMode="auto">
          <a:xfrm>
            <a:off x="7469188" y="5160963"/>
            <a:ext cx="1354137" cy="9858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 dirty="0">
                <a:latin typeface="Verdana" pitchFamily="34" charset="0"/>
                <a:ea typeface="굴림" charset="-127"/>
              </a:rPr>
              <a:t>Physical</a:t>
            </a:r>
          </a:p>
          <a:p>
            <a:pPr algn="ctr" eaLnBrk="0" hangingPunct="0"/>
            <a:r>
              <a:rPr lang="en-US" altLang="ko-KR" sz="2000" dirty="0">
                <a:latin typeface="Verdana" pitchFamily="34" charset="0"/>
                <a:ea typeface="굴림" charset="-127"/>
              </a:rPr>
              <a:t>Address</a:t>
            </a:r>
          </a:p>
          <a:p>
            <a:pPr algn="ctr" eaLnBrk="0" hangingPunct="0"/>
            <a:r>
              <a:rPr lang="en-US" altLang="ko-KR" sz="1800" i="1" dirty="0">
                <a:latin typeface="Verdana" pitchFamily="34" charset="0"/>
                <a:ea typeface="굴림" charset="-127"/>
              </a:rPr>
              <a:t>(to cache)</a:t>
            </a:r>
          </a:p>
        </p:txBody>
      </p:sp>
      <p:sp>
        <p:nvSpPr>
          <p:cNvPr id="2069516" name="Line 12"/>
          <p:cNvSpPr>
            <a:spLocks noChangeShapeType="1"/>
          </p:cNvSpPr>
          <p:nvPr/>
        </p:nvSpPr>
        <p:spPr bwMode="auto">
          <a:xfrm>
            <a:off x="4160838" y="1647825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17" name="Freeform 13"/>
          <p:cNvSpPr>
            <a:spLocks/>
          </p:cNvSpPr>
          <p:nvPr/>
        </p:nvSpPr>
        <p:spPr bwMode="auto">
          <a:xfrm>
            <a:off x="2565400" y="2832100"/>
            <a:ext cx="1576388" cy="612775"/>
          </a:xfrm>
          <a:custGeom>
            <a:avLst/>
            <a:gdLst/>
            <a:ahLst/>
            <a:cxnLst>
              <a:cxn ang="0">
                <a:pos x="992" y="0"/>
              </a:cxn>
              <a:cxn ang="0">
                <a:pos x="992" y="136"/>
              </a:cxn>
              <a:cxn ang="0">
                <a:pos x="0" y="369"/>
              </a:cxn>
            </a:cxnLst>
            <a:rect l="0" t="0" r="r" b="b"/>
            <a:pathLst>
              <a:path w="993" h="370">
                <a:moveTo>
                  <a:pt x="992" y="0"/>
                </a:moveTo>
                <a:lnTo>
                  <a:pt x="992" y="136"/>
                </a:lnTo>
                <a:lnTo>
                  <a:pt x="0" y="3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518" name="Line 14"/>
          <p:cNvSpPr>
            <a:spLocks noChangeShapeType="1"/>
          </p:cNvSpPr>
          <p:nvPr/>
        </p:nvSpPr>
        <p:spPr bwMode="auto">
          <a:xfrm>
            <a:off x="4141788" y="3073400"/>
            <a:ext cx="2024062" cy="369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19" name="Rectangle 15"/>
          <p:cNvSpPr>
            <a:spLocks noChangeArrowheads="1"/>
          </p:cNvSpPr>
          <p:nvPr/>
        </p:nvSpPr>
        <p:spPr bwMode="auto">
          <a:xfrm>
            <a:off x="2786063" y="2889250"/>
            <a:ext cx="71173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miss</a:t>
            </a:r>
          </a:p>
        </p:txBody>
      </p:sp>
      <p:sp>
        <p:nvSpPr>
          <p:cNvPr id="2069520" name="Rectangle 16"/>
          <p:cNvSpPr>
            <a:spLocks noChangeArrowheads="1"/>
          </p:cNvSpPr>
          <p:nvPr/>
        </p:nvSpPr>
        <p:spPr bwMode="auto">
          <a:xfrm>
            <a:off x="5008563" y="2900363"/>
            <a:ext cx="48410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hit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3436938"/>
            <a:ext cx="3965830" cy="1744662"/>
            <a:chOff x="628650" y="3436938"/>
            <a:chExt cx="3965830" cy="1744662"/>
          </a:xfrm>
        </p:grpSpPr>
        <p:sp>
          <p:nvSpPr>
            <p:cNvPr id="2069511" name="Rectangle 7" descr="90%"/>
            <p:cNvSpPr>
              <a:spLocks noChangeArrowheads="1"/>
            </p:cNvSpPr>
            <p:nvPr/>
          </p:nvSpPr>
          <p:spPr bwMode="auto">
            <a:xfrm>
              <a:off x="1636713" y="3436938"/>
              <a:ext cx="1814512" cy="84455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Page Table</a:t>
              </a:r>
            </a:p>
            <a:p>
              <a:pPr algn="ctr" eaLnBrk="0" hangingPunct="0"/>
              <a:r>
                <a:rPr lang="en-US" altLang="ko-KR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Walk</a:t>
              </a:r>
            </a:p>
          </p:txBody>
        </p:sp>
        <p:sp>
          <p:nvSpPr>
            <p:cNvPr id="2069521" name="Freeform 17"/>
            <p:cNvSpPr>
              <a:spLocks/>
            </p:cNvSpPr>
            <p:nvPr/>
          </p:nvSpPr>
          <p:spPr bwMode="auto">
            <a:xfrm>
              <a:off x="1606550" y="4289425"/>
              <a:ext cx="890588" cy="835025"/>
            </a:xfrm>
            <a:custGeom>
              <a:avLst/>
              <a:gdLst/>
              <a:ahLst/>
              <a:cxnLst>
                <a:cxn ang="0">
                  <a:pos x="560" y="0"/>
                </a:cxn>
                <a:cxn ang="0">
                  <a:pos x="560" y="205"/>
                </a:cxn>
                <a:cxn ang="0">
                  <a:pos x="0" y="525"/>
                </a:cxn>
              </a:cxnLst>
              <a:rect l="0" t="0" r="r" b="b"/>
              <a:pathLst>
                <a:path w="561" h="526">
                  <a:moveTo>
                    <a:pt x="560" y="0"/>
                  </a:moveTo>
                  <a:lnTo>
                    <a:pt x="560" y="205"/>
                  </a:lnTo>
                  <a:lnTo>
                    <a:pt x="0" y="52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522" name="Line 18"/>
            <p:cNvSpPr>
              <a:spLocks noChangeShapeType="1"/>
            </p:cNvSpPr>
            <p:nvPr/>
          </p:nvSpPr>
          <p:spPr bwMode="auto">
            <a:xfrm>
              <a:off x="2503488" y="4637088"/>
              <a:ext cx="1077912" cy="544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523" name="Rectangle 19"/>
            <p:cNvSpPr>
              <a:spLocks noChangeArrowheads="1"/>
            </p:cNvSpPr>
            <p:nvPr/>
          </p:nvSpPr>
          <p:spPr bwMode="auto">
            <a:xfrm>
              <a:off x="628650" y="4283075"/>
              <a:ext cx="3965830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ko-KR" altLang="en-US" sz="2000" b="1">
                  <a:latin typeface="Arial" charset="0"/>
                  <a:ea typeface="굴림" charset="-127"/>
                </a:rPr>
                <a:t>	      </a:t>
              </a:r>
              <a:r>
                <a:rPr lang="en-US" altLang="ko-KR" sz="1800">
                  <a:latin typeface="Verdana" pitchFamily="34" charset="0"/>
                  <a:ea typeface="굴림" charset="-127"/>
                </a:rPr>
                <a:t>the  page is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ko-KR" sz="2000">
                  <a:latin typeface="Symbol" pitchFamily="18" charset="2"/>
                  <a:ea typeface="굴림" charset="-127"/>
                </a:rPr>
                <a:t>Ï</a:t>
              </a:r>
              <a:r>
                <a:rPr lang="en-US" altLang="ko-KR" sz="1800">
                  <a:latin typeface="Symbol" pitchFamily="18" charset="2"/>
                  <a:ea typeface="굴림" charset="-127"/>
                </a:rPr>
                <a:t> </a:t>
              </a:r>
              <a:r>
                <a:rPr lang="en-US" altLang="ko-KR" sz="1800">
                  <a:latin typeface="Verdana" pitchFamily="34" charset="0"/>
                  <a:ea typeface="굴림" charset="-127"/>
                </a:rPr>
                <a:t>memory	         </a:t>
              </a:r>
              <a:r>
                <a:rPr lang="en-US" altLang="ko-KR" sz="2000">
                  <a:latin typeface="Symbol" pitchFamily="18" charset="2"/>
                  <a:ea typeface="굴림" charset="-127"/>
                </a:rPr>
                <a:t>Î</a:t>
              </a:r>
              <a:r>
                <a:rPr lang="en-US" altLang="ko-KR" sz="1800">
                  <a:latin typeface="Symbol" pitchFamily="18" charset="2"/>
                  <a:ea typeface="굴림" charset="-127"/>
                </a:rPr>
                <a:t> </a:t>
              </a:r>
              <a:r>
                <a:rPr lang="en-US" altLang="ko-KR" sz="1800">
                  <a:latin typeface="Verdana" pitchFamily="34" charset="0"/>
                  <a:ea typeface="굴림" charset="-127"/>
                </a:rPr>
                <a:t>memory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6800" y="3440113"/>
            <a:ext cx="3441730" cy="1684337"/>
            <a:chOff x="4876800" y="3440113"/>
            <a:chExt cx="3441730" cy="1684337"/>
          </a:xfrm>
        </p:grpSpPr>
        <p:sp>
          <p:nvSpPr>
            <p:cNvPr id="2069514" name="Rectangle 10"/>
            <p:cNvSpPr>
              <a:spLocks noChangeArrowheads="1"/>
            </p:cNvSpPr>
            <p:nvPr/>
          </p:nvSpPr>
          <p:spPr bwMode="auto">
            <a:xfrm>
              <a:off x="5376863" y="3440113"/>
              <a:ext cx="1487487" cy="72390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200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Protection</a:t>
              </a:r>
            </a:p>
            <a:p>
              <a:pPr algn="ctr" eaLnBrk="0" hangingPunct="0"/>
              <a:r>
                <a:rPr lang="en-US" altLang="ko-KR" sz="200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Check</a:t>
              </a:r>
            </a:p>
          </p:txBody>
        </p:sp>
        <p:sp>
          <p:nvSpPr>
            <p:cNvPr id="2069524" name="Freeform 20"/>
            <p:cNvSpPr>
              <a:spLocks/>
            </p:cNvSpPr>
            <p:nvPr/>
          </p:nvSpPr>
          <p:spPr bwMode="auto">
            <a:xfrm>
              <a:off x="5584825" y="4281488"/>
              <a:ext cx="530225" cy="842962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333" y="187"/>
                </a:cxn>
                <a:cxn ang="0">
                  <a:pos x="0" y="505"/>
                </a:cxn>
              </a:cxnLst>
              <a:rect l="0" t="0" r="r" b="b"/>
              <a:pathLst>
                <a:path w="334" h="506">
                  <a:moveTo>
                    <a:pt x="333" y="0"/>
                  </a:moveTo>
                  <a:lnTo>
                    <a:pt x="333" y="187"/>
                  </a:lnTo>
                  <a:lnTo>
                    <a:pt x="0" y="50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525" name="Line 21"/>
            <p:cNvSpPr>
              <a:spLocks noChangeShapeType="1"/>
            </p:cNvSpPr>
            <p:nvPr/>
          </p:nvSpPr>
          <p:spPr bwMode="auto">
            <a:xfrm>
              <a:off x="6113463" y="4608513"/>
              <a:ext cx="1914525" cy="515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526" name="Rectangle 22"/>
            <p:cNvSpPr>
              <a:spLocks noChangeArrowheads="1"/>
            </p:cNvSpPr>
            <p:nvPr/>
          </p:nvSpPr>
          <p:spPr bwMode="auto">
            <a:xfrm>
              <a:off x="4876800" y="4495800"/>
              <a:ext cx="95699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denied</a:t>
              </a:r>
            </a:p>
          </p:txBody>
        </p:sp>
        <p:sp>
          <p:nvSpPr>
            <p:cNvPr id="2069527" name="Rectangle 23"/>
            <p:cNvSpPr>
              <a:spLocks noChangeArrowheads="1"/>
            </p:cNvSpPr>
            <p:nvPr/>
          </p:nvSpPr>
          <p:spPr bwMode="auto">
            <a:xfrm>
              <a:off x="7002463" y="4506913"/>
              <a:ext cx="1316067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permitted</a:t>
              </a:r>
            </a:p>
          </p:txBody>
        </p:sp>
      </p:grpSp>
      <p:sp>
        <p:nvSpPr>
          <p:cNvPr id="2069529" name="Rectangle 25"/>
          <p:cNvSpPr>
            <a:spLocks noChangeArrowheads="1"/>
          </p:cNvSpPr>
          <p:nvPr/>
        </p:nvSpPr>
        <p:spPr bwMode="auto">
          <a:xfrm>
            <a:off x="5551488" y="1784350"/>
            <a:ext cx="330200" cy="1905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30" name="Rectangle 26" descr="90%"/>
          <p:cNvSpPr>
            <a:spLocks noChangeArrowheads="1"/>
          </p:cNvSpPr>
          <p:nvPr/>
        </p:nvSpPr>
        <p:spPr bwMode="auto">
          <a:xfrm>
            <a:off x="5551488" y="2076450"/>
            <a:ext cx="330200" cy="19050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31" name="Rectangle 27"/>
          <p:cNvSpPr>
            <a:spLocks noChangeArrowheads="1"/>
          </p:cNvSpPr>
          <p:nvPr/>
        </p:nvSpPr>
        <p:spPr bwMode="auto">
          <a:xfrm>
            <a:off x="5551488" y="2355850"/>
            <a:ext cx="330200" cy="190500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32" name="Rectangle 28"/>
          <p:cNvSpPr>
            <a:spLocks noChangeArrowheads="1"/>
          </p:cNvSpPr>
          <p:nvPr/>
        </p:nvSpPr>
        <p:spPr bwMode="auto">
          <a:xfrm>
            <a:off x="6019800" y="1676400"/>
            <a:ext cx="2644775" cy="922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hardware</a:t>
            </a:r>
          </a:p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hardware or software</a:t>
            </a:r>
          </a:p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software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19700" y="5178190"/>
            <a:ext cx="2087880" cy="1438232"/>
            <a:chOff x="5219700" y="5178190"/>
            <a:chExt cx="2087880" cy="1438232"/>
          </a:xfrm>
        </p:grpSpPr>
        <p:sp>
          <p:nvSpPr>
            <p:cNvPr id="2069528" name="Rectangle 24"/>
            <p:cNvSpPr>
              <a:spLocks noChangeArrowheads="1"/>
            </p:cNvSpPr>
            <p:nvPr/>
          </p:nvSpPr>
          <p:spPr bwMode="auto">
            <a:xfrm>
              <a:off x="5399886" y="5178190"/>
              <a:ext cx="1476366" cy="705321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ko-KR" dirty="0">
                  <a:latin typeface="Verdana" pitchFamily="34" charset="0"/>
                  <a:ea typeface="굴림" charset="-127"/>
                </a:rPr>
                <a:t>Protection</a:t>
              </a:r>
            </a:p>
            <a:p>
              <a:pPr algn="ctr" eaLnBrk="0" hangingPunct="0"/>
              <a:r>
                <a:rPr lang="en-US" altLang="ko-KR" dirty="0">
                  <a:latin typeface="Verdana" pitchFamily="34" charset="0"/>
                  <a:ea typeface="굴림" charset="-127"/>
                </a:rPr>
                <a:t>Fault</a:t>
              </a:r>
            </a:p>
          </p:txBody>
        </p:sp>
        <p:sp>
          <p:nvSpPr>
            <p:cNvPr id="2069533" name="Line 29"/>
            <p:cNvSpPr>
              <a:spLocks noChangeShapeType="1"/>
            </p:cNvSpPr>
            <p:nvPr/>
          </p:nvSpPr>
          <p:spPr bwMode="auto">
            <a:xfrm flipH="1">
              <a:off x="6172200" y="5943600"/>
              <a:ext cx="152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534" name="Text Box 30"/>
            <p:cNvSpPr txBox="1">
              <a:spLocks noChangeArrowheads="1"/>
            </p:cNvSpPr>
            <p:nvPr/>
          </p:nvSpPr>
          <p:spPr bwMode="auto">
            <a:xfrm>
              <a:off x="5219700" y="6247090"/>
              <a:ext cx="20878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altLang="ko-KR" sz="1800" dirty="0" err="1" smtClean="0">
                  <a:ea typeface="굴림" charset="-127"/>
                </a:rPr>
                <a:t>Seg</a:t>
              </a:r>
              <a:r>
                <a:rPr lang="en-US" altLang="ko-KR" sz="1800" dirty="0" smtClean="0">
                  <a:ea typeface="굴림" charset="-127"/>
                </a:rPr>
                <a:t> fault</a:t>
              </a:r>
              <a:endParaRPr lang="en-US" altLang="ko-KR" sz="1800" dirty="0">
                <a:ea typeface="굴림" charset="-127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566" y="5181600"/>
            <a:ext cx="4937547" cy="1527998"/>
            <a:chOff x="26566" y="5181600"/>
            <a:chExt cx="4937547" cy="1527998"/>
          </a:xfrm>
        </p:grpSpPr>
        <p:sp>
          <p:nvSpPr>
            <p:cNvPr id="2069507" name="Freeform 3"/>
            <p:cNvSpPr>
              <a:spLocks/>
            </p:cNvSpPr>
            <p:nvPr/>
          </p:nvSpPr>
          <p:spPr bwMode="auto">
            <a:xfrm>
              <a:off x="1295400" y="5343525"/>
              <a:ext cx="2667000" cy="981075"/>
            </a:xfrm>
            <a:custGeom>
              <a:avLst/>
              <a:gdLst/>
              <a:ahLst/>
              <a:cxnLst>
                <a:cxn ang="0">
                  <a:pos x="1860" y="0"/>
                </a:cxn>
                <a:cxn ang="0">
                  <a:pos x="1860" y="570"/>
                </a:cxn>
                <a:cxn ang="0">
                  <a:pos x="60" y="564"/>
                </a:cxn>
                <a:cxn ang="0">
                  <a:pos x="24" y="558"/>
                </a:cxn>
                <a:cxn ang="0">
                  <a:pos x="0" y="558"/>
                </a:cxn>
              </a:cxnLst>
              <a:rect l="0" t="0" r="r" b="b"/>
              <a:pathLst>
                <a:path w="1860" h="570">
                  <a:moveTo>
                    <a:pt x="1860" y="0"/>
                  </a:moveTo>
                  <a:lnTo>
                    <a:pt x="1860" y="570"/>
                  </a:lnTo>
                  <a:lnTo>
                    <a:pt x="60" y="564"/>
                  </a:lnTo>
                  <a:lnTo>
                    <a:pt x="24" y="558"/>
                  </a:lnTo>
                  <a:lnTo>
                    <a:pt x="0" y="5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512" name="Rectangle 8" descr="90%"/>
            <p:cNvSpPr>
              <a:spLocks noChangeArrowheads="1"/>
            </p:cNvSpPr>
            <p:nvPr/>
          </p:nvSpPr>
          <p:spPr bwMode="auto">
            <a:xfrm>
              <a:off x="3048000" y="5181600"/>
              <a:ext cx="1916113" cy="47942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Update TLB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566" y="6309488"/>
              <a:ext cx="2949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Resume the instruction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5105400"/>
            <a:ext cx="2286000" cy="998220"/>
            <a:chOff x="609600" y="5105400"/>
            <a:chExt cx="2286000" cy="998220"/>
          </a:xfrm>
        </p:grpSpPr>
        <p:sp>
          <p:nvSpPr>
            <p:cNvPr id="2069513" name="Rectangle 9"/>
            <p:cNvSpPr>
              <a:spLocks noChangeArrowheads="1"/>
            </p:cNvSpPr>
            <p:nvPr/>
          </p:nvSpPr>
          <p:spPr bwMode="auto">
            <a:xfrm>
              <a:off x="609600" y="5105400"/>
              <a:ext cx="2286000" cy="70167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2000" i="1">
                  <a:latin typeface="Verdana" pitchFamily="34" charset="0"/>
                  <a:ea typeface="굴림" charset="-127"/>
                </a:rPr>
                <a:t>Page Fault</a:t>
              </a:r>
              <a:endParaRPr lang="en-US" altLang="ko-KR" sz="2000">
                <a:latin typeface="Verdana" pitchFamily="34" charset="0"/>
                <a:ea typeface="굴림" charset="-127"/>
              </a:endParaRPr>
            </a:p>
            <a:p>
              <a:pPr algn="ctr"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(OS loads page)</a:t>
              </a: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1318260" y="5806440"/>
              <a:ext cx="312420" cy="297180"/>
            </a:xfrm>
            <a:custGeom>
              <a:avLst/>
              <a:gdLst>
                <a:gd name="connsiteX0" fmla="*/ 312420 w 312420"/>
                <a:gd name="connsiteY0" fmla="*/ 0 h 297180"/>
                <a:gd name="connsiteX1" fmla="*/ 312420 w 312420"/>
                <a:gd name="connsiteY1" fmla="*/ 289560 h 297180"/>
                <a:gd name="connsiteX2" fmla="*/ 0 w 312420"/>
                <a:gd name="connsiteY2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" h="297180">
                  <a:moveTo>
                    <a:pt x="312420" y="0"/>
                  </a:moveTo>
                  <a:lnTo>
                    <a:pt x="312420" y="289560"/>
                  </a:lnTo>
                  <a:lnTo>
                    <a:pt x="0" y="29718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0500" y="5836920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  <a:ea typeface="굴림" charset="-127"/>
              </a:rPr>
              <a:t>Where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  <a:ea typeface="굴림" charset="-127"/>
              </a:rPr>
              <a:t>?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  <a:ea typeface="굴림" charset="-127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47700" y="6164580"/>
            <a:ext cx="83820" cy="236220"/>
          </a:xfrm>
          <a:prstGeom prst="down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8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15" grpId="0"/>
      <p:bldP spid="12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RISC-V Virtual Memory</a:t>
            </a:r>
            <a:br>
              <a:rPr lang="en-US" dirty="0" smtClean="0"/>
            </a:br>
            <a:r>
              <a:rPr lang="en-US" sz="3200" dirty="0" smtClean="0"/>
              <a:t>Privileged ISA v. 1.9.1</a:t>
            </a:r>
            <a:endParaRPr lang="en-US" sz="32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9CB9F958-F5B5-434D-AF34-9E135DA9C39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Privilege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54" y="1534609"/>
            <a:ext cx="8109706" cy="4958787"/>
          </a:xfrm>
        </p:spPr>
        <p:txBody>
          <a:bodyPr/>
          <a:lstStyle/>
          <a:p>
            <a:r>
              <a:rPr lang="en-US" sz="2400" dirty="0" smtClean="0"/>
              <a:t>Needed for protection – User programs can’t exercise some hardware capabilities</a:t>
            </a:r>
          </a:p>
          <a:p>
            <a:pPr lvl="1"/>
            <a:r>
              <a:rPr lang="en-US" sz="2000" dirty="0"/>
              <a:t>User-mode (U) – addresses are virtual, access to devices only through </a:t>
            </a:r>
            <a:r>
              <a:rPr lang="en-US" sz="2000" dirty="0" smtClean="0"/>
              <a:t>system calls</a:t>
            </a:r>
            <a:endParaRPr lang="en-US" sz="2000" dirty="0"/>
          </a:p>
          <a:p>
            <a:pPr lvl="1"/>
            <a:r>
              <a:rPr lang="en-US" sz="2000" dirty="0" smtClean="0"/>
              <a:t>Supervisor-mode (S) – addresses are typically virtual addresses, can switch page-table in use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sptbr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Machine-mode </a:t>
            </a:r>
            <a:r>
              <a:rPr lang="en-US" sz="2000" dirty="0"/>
              <a:t>(M) – all addresses are </a:t>
            </a:r>
            <a:r>
              <a:rPr lang="en-US" sz="2000" i="1" dirty="0"/>
              <a:t>physical addresses</a:t>
            </a:r>
            <a:r>
              <a:rPr lang="en-US" sz="2000" dirty="0"/>
              <a:t>, has access to all addresses including memory-mapped IO devices</a:t>
            </a:r>
          </a:p>
          <a:p>
            <a:pPr lvl="1"/>
            <a:endParaRPr lang="en-US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6568440" y="3268980"/>
            <a:ext cx="1249680" cy="457200"/>
          </a:xfrm>
          <a:custGeom>
            <a:avLst/>
            <a:gdLst>
              <a:gd name="connsiteX0" fmla="*/ 0 w 1249680"/>
              <a:gd name="connsiteY0" fmla="*/ 281940 h 457200"/>
              <a:gd name="connsiteX1" fmla="*/ 15240 w 1249680"/>
              <a:gd name="connsiteY1" fmla="*/ 167640 h 457200"/>
              <a:gd name="connsiteX2" fmla="*/ 30480 w 1249680"/>
              <a:gd name="connsiteY2" fmla="*/ 144780 h 457200"/>
              <a:gd name="connsiteX3" fmla="*/ 60960 w 1249680"/>
              <a:gd name="connsiteY3" fmla="*/ 106680 h 457200"/>
              <a:gd name="connsiteX4" fmla="*/ 68580 w 1249680"/>
              <a:gd name="connsiteY4" fmla="*/ 83820 h 457200"/>
              <a:gd name="connsiteX5" fmla="*/ 137160 w 1249680"/>
              <a:gd name="connsiteY5" fmla="*/ 45720 h 457200"/>
              <a:gd name="connsiteX6" fmla="*/ 198120 w 1249680"/>
              <a:gd name="connsiteY6" fmla="*/ 15240 h 457200"/>
              <a:gd name="connsiteX7" fmla="*/ 297180 w 1249680"/>
              <a:gd name="connsiteY7" fmla="*/ 0 h 457200"/>
              <a:gd name="connsiteX8" fmla="*/ 670560 w 1249680"/>
              <a:gd name="connsiteY8" fmla="*/ 7620 h 457200"/>
              <a:gd name="connsiteX9" fmla="*/ 701040 w 1249680"/>
              <a:gd name="connsiteY9" fmla="*/ 15240 h 457200"/>
              <a:gd name="connsiteX10" fmla="*/ 754380 w 1249680"/>
              <a:gd name="connsiteY10" fmla="*/ 22860 h 457200"/>
              <a:gd name="connsiteX11" fmla="*/ 792480 w 1249680"/>
              <a:gd name="connsiteY11" fmla="*/ 30480 h 457200"/>
              <a:gd name="connsiteX12" fmla="*/ 845820 w 1249680"/>
              <a:gd name="connsiteY12" fmla="*/ 38100 h 457200"/>
              <a:gd name="connsiteX13" fmla="*/ 914400 w 1249680"/>
              <a:gd name="connsiteY13" fmla="*/ 60960 h 457200"/>
              <a:gd name="connsiteX14" fmla="*/ 960120 w 1249680"/>
              <a:gd name="connsiteY14" fmla="*/ 76200 h 457200"/>
              <a:gd name="connsiteX15" fmla="*/ 1028700 w 1249680"/>
              <a:gd name="connsiteY15" fmla="*/ 106680 h 457200"/>
              <a:gd name="connsiteX16" fmla="*/ 1074420 w 1249680"/>
              <a:gd name="connsiteY16" fmla="*/ 114300 h 457200"/>
              <a:gd name="connsiteX17" fmla="*/ 1150620 w 1249680"/>
              <a:gd name="connsiteY17" fmla="*/ 144780 h 457200"/>
              <a:gd name="connsiteX18" fmla="*/ 1173480 w 1249680"/>
              <a:gd name="connsiteY18" fmla="*/ 152400 h 457200"/>
              <a:gd name="connsiteX19" fmla="*/ 1196340 w 1249680"/>
              <a:gd name="connsiteY19" fmla="*/ 175260 h 457200"/>
              <a:gd name="connsiteX20" fmla="*/ 1234440 w 1249680"/>
              <a:gd name="connsiteY20" fmla="*/ 213360 h 457200"/>
              <a:gd name="connsiteX21" fmla="*/ 1249680 w 1249680"/>
              <a:gd name="connsiteY21" fmla="*/ 259080 h 457200"/>
              <a:gd name="connsiteX22" fmla="*/ 1234440 w 1249680"/>
              <a:gd name="connsiteY22" fmla="*/ 335280 h 457200"/>
              <a:gd name="connsiteX23" fmla="*/ 1211580 w 1249680"/>
              <a:gd name="connsiteY23" fmla="*/ 358140 h 457200"/>
              <a:gd name="connsiteX24" fmla="*/ 1196340 w 1249680"/>
              <a:gd name="connsiteY24" fmla="*/ 381000 h 457200"/>
              <a:gd name="connsiteX25" fmla="*/ 1127760 w 1249680"/>
              <a:gd name="connsiteY25" fmla="*/ 411480 h 457200"/>
              <a:gd name="connsiteX26" fmla="*/ 1104900 w 1249680"/>
              <a:gd name="connsiteY26" fmla="*/ 419100 h 457200"/>
              <a:gd name="connsiteX27" fmla="*/ 1082040 w 1249680"/>
              <a:gd name="connsiteY27" fmla="*/ 426720 h 457200"/>
              <a:gd name="connsiteX28" fmla="*/ 1059180 w 1249680"/>
              <a:gd name="connsiteY28" fmla="*/ 434340 h 457200"/>
              <a:gd name="connsiteX29" fmla="*/ 1021080 w 1249680"/>
              <a:gd name="connsiteY29" fmla="*/ 441960 h 457200"/>
              <a:gd name="connsiteX30" fmla="*/ 929640 w 1249680"/>
              <a:gd name="connsiteY30" fmla="*/ 449580 h 457200"/>
              <a:gd name="connsiteX31" fmla="*/ 868680 w 1249680"/>
              <a:gd name="connsiteY31" fmla="*/ 457200 h 457200"/>
              <a:gd name="connsiteX32" fmla="*/ 533400 w 1249680"/>
              <a:gd name="connsiteY32" fmla="*/ 441960 h 457200"/>
              <a:gd name="connsiteX33" fmla="*/ 502920 w 1249680"/>
              <a:gd name="connsiteY33" fmla="*/ 434340 h 457200"/>
              <a:gd name="connsiteX34" fmla="*/ 449580 w 1249680"/>
              <a:gd name="connsiteY34" fmla="*/ 426720 h 457200"/>
              <a:gd name="connsiteX35" fmla="*/ 381000 w 1249680"/>
              <a:gd name="connsiteY35" fmla="*/ 403860 h 457200"/>
              <a:gd name="connsiteX36" fmla="*/ 335280 w 1249680"/>
              <a:gd name="connsiteY36" fmla="*/ 388620 h 457200"/>
              <a:gd name="connsiteX37" fmla="*/ 297180 w 1249680"/>
              <a:gd name="connsiteY37" fmla="*/ 381000 h 457200"/>
              <a:gd name="connsiteX38" fmla="*/ 251460 w 1249680"/>
              <a:gd name="connsiteY38" fmla="*/ 365760 h 457200"/>
              <a:gd name="connsiteX39" fmla="*/ 213360 w 1249680"/>
              <a:gd name="connsiteY39" fmla="*/ 320040 h 457200"/>
              <a:gd name="connsiteX40" fmla="*/ 198120 w 1249680"/>
              <a:gd name="connsiteY40" fmla="*/ 297180 h 457200"/>
              <a:gd name="connsiteX41" fmla="*/ 175260 w 1249680"/>
              <a:gd name="connsiteY41" fmla="*/ 281940 h 457200"/>
              <a:gd name="connsiteX42" fmla="*/ 152400 w 1249680"/>
              <a:gd name="connsiteY42" fmla="*/ 259080 h 457200"/>
              <a:gd name="connsiteX43" fmla="*/ 137160 w 1249680"/>
              <a:gd name="connsiteY43" fmla="*/ 236220 h 457200"/>
              <a:gd name="connsiteX44" fmla="*/ 68580 w 1249680"/>
              <a:gd name="connsiteY44" fmla="*/ 190500 h 457200"/>
              <a:gd name="connsiteX45" fmla="*/ 45720 w 1249680"/>
              <a:gd name="connsiteY45" fmla="*/ 175260 h 457200"/>
              <a:gd name="connsiteX46" fmla="*/ 7620 w 1249680"/>
              <a:gd name="connsiteY46" fmla="*/ 16002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49680" h="457200">
                <a:moveTo>
                  <a:pt x="0" y="281940"/>
                </a:moveTo>
                <a:cubicBezTo>
                  <a:pt x="1702" y="261511"/>
                  <a:pt x="-323" y="198766"/>
                  <a:pt x="15240" y="167640"/>
                </a:cubicBezTo>
                <a:cubicBezTo>
                  <a:pt x="19336" y="159449"/>
                  <a:pt x="26384" y="152971"/>
                  <a:pt x="30480" y="144780"/>
                </a:cubicBezTo>
                <a:cubicBezTo>
                  <a:pt x="48883" y="107974"/>
                  <a:pt x="22424" y="132371"/>
                  <a:pt x="60960" y="106680"/>
                </a:cubicBezTo>
                <a:cubicBezTo>
                  <a:pt x="63500" y="99060"/>
                  <a:pt x="62900" y="89500"/>
                  <a:pt x="68580" y="83820"/>
                </a:cubicBezTo>
                <a:cubicBezTo>
                  <a:pt x="109349" y="43051"/>
                  <a:pt x="102026" y="61690"/>
                  <a:pt x="137160" y="45720"/>
                </a:cubicBezTo>
                <a:cubicBezTo>
                  <a:pt x="157842" y="36319"/>
                  <a:pt x="175711" y="18975"/>
                  <a:pt x="198120" y="15240"/>
                </a:cubicBezTo>
                <a:cubicBezTo>
                  <a:pt x="261556" y="4667"/>
                  <a:pt x="228545" y="9805"/>
                  <a:pt x="297180" y="0"/>
                </a:cubicBezTo>
                <a:lnTo>
                  <a:pt x="670560" y="7620"/>
                </a:lnTo>
                <a:cubicBezTo>
                  <a:pt x="681025" y="8015"/>
                  <a:pt x="690736" y="13367"/>
                  <a:pt x="701040" y="15240"/>
                </a:cubicBezTo>
                <a:cubicBezTo>
                  <a:pt x="718711" y="18453"/>
                  <a:pt x="736664" y="19907"/>
                  <a:pt x="754380" y="22860"/>
                </a:cubicBezTo>
                <a:cubicBezTo>
                  <a:pt x="767155" y="24989"/>
                  <a:pt x="779705" y="28351"/>
                  <a:pt x="792480" y="30480"/>
                </a:cubicBezTo>
                <a:cubicBezTo>
                  <a:pt x="810196" y="33433"/>
                  <a:pt x="828149" y="34887"/>
                  <a:pt x="845820" y="38100"/>
                </a:cubicBezTo>
                <a:cubicBezTo>
                  <a:pt x="880487" y="44403"/>
                  <a:pt x="878440" y="47884"/>
                  <a:pt x="914400" y="60960"/>
                </a:cubicBezTo>
                <a:cubicBezTo>
                  <a:pt x="929497" y="66450"/>
                  <a:pt x="945752" y="69016"/>
                  <a:pt x="960120" y="76200"/>
                </a:cubicBezTo>
                <a:cubicBezTo>
                  <a:pt x="980211" y="86245"/>
                  <a:pt x="1007295" y="100842"/>
                  <a:pt x="1028700" y="106680"/>
                </a:cubicBezTo>
                <a:cubicBezTo>
                  <a:pt x="1043606" y="110745"/>
                  <a:pt x="1059180" y="111760"/>
                  <a:pt x="1074420" y="114300"/>
                </a:cubicBezTo>
                <a:cubicBezTo>
                  <a:pt x="1119268" y="136724"/>
                  <a:pt x="1094124" y="125948"/>
                  <a:pt x="1150620" y="144780"/>
                </a:cubicBezTo>
                <a:lnTo>
                  <a:pt x="1173480" y="152400"/>
                </a:lnTo>
                <a:cubicBezTo>
                  <a:pt x="1181100" y="160020"/>
                  <a:pt x="1188061" y="168361"/>
                  <a:pt x="1196340" y="175260"/>
                </a:cubicBezTo>
                <a:cubicBezTo>
                  <a:pt x="1219648" y="194684"/>
                  <a:pt x="1221292" y="183776"/>
                  <a:pt x="1234440" y="213360"/>
                </a:cubicBezTo>
                <a:cubicBezTo>
                  <a:pt x="1240964" y="228040"/>
                  <a:pt x="1249680" y="259080"/>
                  <a:pt x="1249680" y="259080"/>
                </a:cubicBezTo>
                <a:cubicBezTo>
                  <a:pt x="1249035" y="263597"/>
                  <a:pt x="1244112" y="320771"/>
                  <a:pt x="1234440" y="335280"/>
                </a:cubicBezTo>
                <a:cubicBezTo>
                  <a:pt x="1228462" y="344246"/>
                  <a:pt x="1218479" y="349861"/>
                  <a:pt x="1211580" y="358140"/>
                </a:cubicBezTo>
                <a:cubicBezTo>
                  <a:pt x="1205717" y="365175"/>
                  <a:pt x="1202816" y="374524"/>
                  <a:pt x="1196340" y="381000"/>
                </a:cubicBezTo>
                <a:cubicBezTo>
                  <a:pt x="1178227" y="399113"/>
                  <a:pt x="1150396" y="403935"/>
                  <a:pt x="1127760" y="411480"/>
                </a:cubicBezTo>
                <a:lnTo>
                  <a:pt x="1104900" y="419100"/>
                </a:lnTo>
                <a:lnTo>
                  <a:pt x="1082040" y="426720"/>
                </a:lnTo>
                <a:cubicBezTo>
                  <a:pt x="1074420" y="429260"/>
                  <a:pt x="1067056" y="432765"/>
                  <a:pt x="1059180" y="434340"/>
                </a:cubicBezTo>
                <a:cubicBezTo>
                  <a:pt x="1046480" y="436880"/>
                  <a:pt x="1033943" y="440447"/>
                  <a:pt x="1021080" y="441960"/>
                </a:cubicBezTo>
                <a:cubicBezTo>
                  <a:pt x="990704" y="445534"/>
                  <a:pt x="960074" y="446537"/>
                  <a:pt x="929640" y="449580"/>
                </a:cubicBezTo>
                <a:cubicBezTo>
                  <a:pt x="909263" y="451618"/>
                  <a:pt x="889000" y="454660"/>
                  <a:pt x="868680" y="457200"/>
                </a:cubicBezTo>
                <a:cubicBezTo>
                  <a:pt x="803828" y="455038"/>
                  <a:pt x="622900" y="451904"/>
                  <a:pt x="533400" y="441960"/>
                </a:cubicBezTo>
                <a:cubicBezTo>
                  <a:pt x="522991" y="440803"/>
                  <a:pt x="513224" y="436213"/>
                  <a:pt x="502920" y="434340"/>
                </a:cubicBezTo>
                <a:cubicBezTo>
                  <a:pt x="485249" y="431127"/>
                  <a:pt x="467360" y="429260"/>
                  <a:pt x="449580" y="426720"/>
                </a:cubicBezTo>
                <a:cubicBezTo>
                  <a:pt x="393697" y="398778"/>
                  <a:pt x="445995" y="421586"/>
                  <a:pt x="381000" y="403860"/>
                </a:cubicBezTo>
                <a:cubicBezTo>
                  <a:pt x="365502" y="399633"/>
                  <a:pt x="351032" y="391770"/>
                  <a:pt x="335280" y="388620"/>
                </a:cubicBezTo>
                <a:cubicBezTo>
                  <a:pt x="322580" y="386080"/>
                  <a:pt x="309675" y="384408"/>
                  <a:pt x="297180" y="381000"/>
                </a:cubicBezTo>
                <a:cubicBezTo>
                  <a:pt x="281682" y="376773"/>
                  <a:pt x="251460" y="365760"/>
                  <a:pt x="251460" y="365760"/>
                </a:cubicBezTo>
                <a:cubicBezTo>
                  <a:pt x="213622" y="309003"/>
                  <a:pt x="262253" y="378712"/>
                  <a:pt x="213360" y="320040"/>
                </a:cubicBezTo>
                <a:cubicBezTo>
                  <a:pt x="207497" y="313005"/>
                  <a:pt x="204596" y="303656"/>
                  <a:pt x="198120" y="297180"/>
                </a:cubicBezTo>
                <a:cubicBezTo>
                  <a:pt x="191644" y="290704"/>
                  <a:pt x="182295" y="287803"/>
                  <a:pt x="175260" y="281940"/>
                </a:cubicBezTo>
                <a:cubicBezTo>
                  <a:pt x="166981" y="275041"/>
                  <a:pt x="159299" y="267359"/>
                  <a:pt x="152400" y="259080"/>
                </a:cubicBezTo>
                <a:cubicBezTo>
                  <a:pt x="146537" y="252045"/>
                  <a:pt x="144052" y="242251"/>
                  <a:pt x="137160" y="236220"/>
                </a:cubicBezTo>
                <a:lnTo>
                  <a:pt x="68580" y="190500"/>
                </a:lnTo>
                <a:cubicBezTo>
                  <a:pt x="60960" y="185420"/>
                  <a:pt x="54408" y="178156"/>
                  <a:pt x="45720" y="175260"/>
                </a:cubicBezTo>
                <a:cubicBezTo>
                  <a:pt x="17472" y="165844"/>
                  <a:pt x="30044" y="171232"/>
                  <a:pt x="7620" y="16002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9580" y="336804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CSR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97880" y="3992880"/>
            <a:ext cx="3180038" cy="1306890"/>
            <a:chOff x="5897880" y="3992880"/>
            <a:chExt cx="3180038" cy="1306890"/>
          </a:xfrm>
        </p:grpSpPr>
        <p:sp>
          <p:nvSpPr>
            <p:cNvPr id="4" name="TextBox 3"/>
            <p:cNvSpPr txBox="1"/>
            <p:nvPr/>
          </p:nvSpPr>
          <p:spPr>
            <a:xfrm>
              <a:off x="5897880" y="4899660"/>
              <a:ext cx="3180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No VA to PA translation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6842760" y="3992880"/>
              <a:ext cx="144780" cy="95250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52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Memory Maps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68476" y="1531809"/>
            <a:ext cx="2176040" cy="4845845"/>
            <a:chOff x="1111176" y="1531809"/>
            <a:chExt cx="2176040" cy="4845845"/>
          </a:xfrm>
        </p:grpSpPr>
        <p:sp>
          <p:nvSpPr>
            <p:cNvPr id="7" name="Rectangle 6"/>
            <p:cNvSpPr/>
            <p:nvPr/>
          </p:nvSpPr>
          <p:spPr bwMode="auto">
            <a:xfrm>
              <a:off x="1412118" y="3003632"/>
              <a:ext cx="1574157" cy="15162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DRAM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12117" y="5403850"/>
              <a:ext cx="1574157" cy="348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Boot ROM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12118" y="4855580"/>
              <a:ext cx="1574157" cy="381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MMIO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12117" y="5752620"/>
              <a:ext cx="1574157" cy="625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Debug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Unit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12118" y="4519915"/>
              <a:ext cx="1574157" cy="335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412116" y="5237545"/>
              <a:ext cx="1574157" cy="166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12118" y="2517495"/>
              <a:ext cx="1574157" cy="486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1176" y="1531809"/>
              <a:ext cx="21760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Machine-Mode Physical Addresses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10597" y="1531809"/>
            <a:ext cx="2176040" cy="4845845"/>
            <a:chOff x="3750197" y="1531809"/>
            <a:chExt cx="2176040" cy="484584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051139" y="2517496"/>
              <a:ext cx="1574157" cy="38601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50197" y="1531809"/>
              <a:ext cx="21760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User-Mode Virtual Addresses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89225" y="3253941"/>
            <a:ext cx="2322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Demand Paging makes the entire address space look like DRAM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100" y="3253941"/>
            <a:ext cx="1996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Only part of the address space is DRAM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Sv32 Virtual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28" y="1581834"/>
            <a:ext cx="7772400" cy="4114800"/>
          </a:xfrm>
        </p:spPr>
        <p:txBody>
          <a:bodyPr/>
          <a:lstStyle/>
          <a:p>
            <a:r>
              <a:rPr lang="en-US" sz="2800" dirty="0" smtClean="0"/>
              <a:t>Virtual Addresses: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Physical Addresses: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775044" y="2222789"/>
            <a:ext cx="5197038" cy="697369"/>
            <a:chOff x="1689897" y="2333267"/>
            <a:chExt cx="5197038" cy="697369"/>
          </a:xfrm>
        </p:grpSpPr>
        <p:sp>
          <p:nvSpPr>
            <p:cNvPr id="8" name="Rectangle 7"/>
            <p:cNvSpPr/>
            <p:nvPr/>
          </p:nvSpPr>
          <p:spPr bwMode="auto">
            <a:xfrm>
              <a:off x="3345074" y="2333267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VPN[0]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00260" y="2333267"/>
              <a:ext cx="1886675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page offset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689897" y="2333267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VPN[1]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9404" y="2692082"/>
              <a:ext cx="888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12 bits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8470" y="2692082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10 bits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73293" y="2692082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10 bits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63762" y="4821319"/>
            <a:ext cx="5440100" cy="697369"/>
            <a:chOff x="1446835" y="3837976"/>
            <a:chExt cx="5440100" cy="69736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345074" y="3837976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PPN[0]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000260" y="3837976"/>
              <a:ext cx="1886675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page offset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446835" y="3837976"/>
              <a:ext cx="189823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PPN[1]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9404" y="4196791"/>
              <a:ext cx="888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12 bits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8470" y="4196791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10 bits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3293" y="4196791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12 bits</a:t>
              </a:r>
              <a:endParaRPr lang="en-US" sz="16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0103" y="2827169"/>
            <a:ext cx="2291069" cy="619166"/>
            <a:chOff x="700103" y="2827169"/>
            <a:chExt cx="2291069" cy="619166"/>
          </a:xfrm>
        </p:grpSpPr>
        <p:sp>
          <p:nvSpPr>
            <p:cNvPr id="21" name="TextBox 20"/>
            <p:cNvSpPr txBox="1"/>
            <p:nvPr/>
          </p:nvSpPr>
          <p:spPr>
            <a:xfrm>
              <a:off x="700103" y="3077003"/>
              <a:ext cx="229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r>
                <a:rPr lang="en-US" sz="1800" baseline="30000" dirty="0" smtClean="0"/>
                <a:t>st</a:t>
              </a:r>
              <a:r>
                <a:rPr lang="en-US" sz="1800" dirty="0" smtClean="0"/>
                <a:t> level PT Index</a:t>
              </a:r>
              <a:endParaRPr lang="en-US" sz="1800" dirty="0"/>
            </a:p>
          </p:txBody>
        </p:sp>
        <p:cxnSp>
          <p:nvCxnSpPr>
            <p:cNvPr id="24" name="Straight Arrow Connector 23"/>
            <p:cNvCxnSpPr>
              <a:stCxn id="21" idx="0"/>
            </p:cNvCxnSpPr>
            <p:nvPr/>
          </p:nvCxnSpPr>
          <p:spPr bwMode="auto">
            <a:xfrm flipV="1">
              <a:off x="1845638" y="2827169"/>
              <a:ext cx="582003" cy="24983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1276353" y="2920158"/>
            <a:ext cx="2981456" cy="944632"/>
            <a:chOff x="1276353" y="2920158"/>
            <a:chExt cx="2981456" cy="944632"/>
          </a:xfrm>
        </p:grpSpPr>
        <p:sp>
          <p:nvSpPr>
            <p:cNvPr id="22" name="TextBox 21"/>
            <p:cNvSpPr txBox="1"/>
            <p:nvPr/>
          </p:nvSpPr>
          <p:spPr>
            <a:xfrm>
              <a:off x="1276353" y="3495458"/>
              <a:ext cx="236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2</a:t>
              </a:r>
              <a:r>
                <a:rPr lang="en-US" sz="1800" baseline="30000" dirty="0" smtClean="0"/>
                <a:t>st</a:t>
              </a:r>
              <a:r>
                <a:rPr lang="en-US" sz="1800" dirty="0" smtClean="0"/>
                <a:t> level PT Index</a:t>
              </a:r>
              <a:endParaRPr lang="en-US" sz="1800" dirty="0"/>
            </a:p>
          </p:txBody>
        </p:sp>
        <p:cxnSp>
          <p:nvCxnSpPr>
            <p:cNvPr id="26" name="Straight Arrow Connector 25"/>
            <p:cNvCxnSpPr>
              <a:endCxn id="12" idx="2"/>
            </p:cNvCxnSpPr>
            <p:nvPr/>
          </p:nvCxnSpPr>
          <p:spPr bwMode="auto">
            <a:xfrm flipV="1">
              <a:off x="3246895" y="2920158"/>
              <a:ext cx="1010914" cy="63670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2774" y="2988977"/>
            <a:ext cx="425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User PT is organized as a two-level tree instead of a linear table with 2</a:t>
            </a:r>
            <a:r>
              <a:rPr lang="en-US" sz="1800" baseline="30000" dirty="0" smtClean="0"/>
              <a:t>20</a:t>
            </a:r>
            <a:r>
              <a:rPr lang="en-US" sz="1800" dirty="0" smtClean="0"/>
              <a:t> entries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3147" y="5602636"/>
            <a:ext cx="719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large pages, PPN[0] is the page number and the offset is calculated by combing page offset and PPN[1]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Sv32 Page Table Entries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48176" y="1731377"/>
            <a:ext cx="8160151" cy="697369"/>
            <a:chOff x="648176" y="1731377"/>
            <a:chExt cx="8160151" cy="69736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303353" y="1731377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PPN[0]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58539" y="1731377"/>
              <a:ext cx="1886675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i="1" dirty="0" smtClean="0"/>
                <a:t>SW Reserved</a:t>
              </a:r>
              <a:endPara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48176" y="1731377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PPN[1]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845215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D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15604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A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585993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G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956382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U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326771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X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697160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W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67549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R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437938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V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22605" y="2090192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2 bits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6749" y="2090192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10 bits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572" y="2090192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12 bits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00291" y="2686497"/>
            <a:ext cx="5010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dirty="0" smtClean="0"/>
              <a:t>irty – This page has been written to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291" y="3086607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ccessed - This page has been accessed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0291" y="3488284"/>
            <a:ext cx="694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r>
              <a:rPr lang="en-US" dirty="0" smtClean="0"/>
              <a:t>lobal – Mapping exists in </a:t>
            </a:r>
            <a:r>
              <a:rPr lang="en-US" i="1" dirty="0" smtClean="0"/>
              <a:t>all</a:t>
            </a:r>
            <a:r>
              <a:rPr lang="en-US" dirty="0" smtClean="0"/>
              <a:t> virtual address spaces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0291" y="3888394"/>
            <a:ext cx="658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dirty="0" smtClean="0"/>
              <a:t>ser – User-mode programs can access this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0291" y="4288504"/>
            <a:ext cx="5008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ecute</a:t>
            </a:r>
            <a:r>
              <a:rPr lang="en-US" b="1" dirty="0" smtClean="0"/>
              <a:t> </a:t>
            </a:r>
            <a:r>
              <a:rPr lang="en-US" dirty="0" smtClean="0"/>
              <a:t>– This page can be executed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0291" y="4688614"/>
            <a:ext cx="4774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r>
              <a:rPr lang="en-US" dirty="0" smtClean="0"/>
              <a:t>rite – This page can be written to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0291" y="5088724"/>
            <a:ext cx="473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ead – This page can be read from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0292" y="5488834"/>
            <a:ext cx="800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r>
              <a:rPr lang="en-US" dirty="0" smtClean="0"/>
              <a:t>alid – This page valid and in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Sv32 Page Table Entries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8577" y="2698072"/>
            <a:ext cx="653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V = 1, but X, W, R == 0, PPN[] points to the 2</a:t>
            </a:r>
            <a:r>
              <a:rPr lang="en-US" baseline="30000" dirty="0" smtClean="0"/>
              <a:t>nd</a:t>
            </a:r>
            <a:r>
              <a:rPr lang="en-US" dirty="0" smtClean="0"/>
              <a:t> level page table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8577" y="4017584"/>
            <a:ext cx="7370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V = 0, page is either invalid or in disk. If in disk, the OS can reuse bits in the PTE to store the disk address (or part of it).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48176" y="5244777"/>
            <a:ext cx="8160151" cy="697369"/>
            <a:chOff x="648176" y="1817202"/>
            <a:chExt cx="8160151" cy="697369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48176" y="1817202"/>
              <a:ext cx="593781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Disk Address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85993" y="1817202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G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956382" y="1817202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U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326771" y="1817202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X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97160" y="1817202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W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067549" y="1817202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R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437938" y="1817202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/>
                <a:t>0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72891" y="2176017"/>
              <a:ext cx="888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26 bits</a:t>
              </a:r>
              <a:endParaRPr lang="en-US" sz="16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48176" y="1731377"/>
            <a:ext cx="8160151" cy="697369"/>
            <a:chOff x="648176" y="1731377"/>
            <a:chExt cx="8160151" cy="697369"/>
          </a:xfrm>
        </p:grpSpPr>
        <p:sp>
          <p:nvSpPr>
            <p:cNvPr id="56" name="Rectangle 55"/>
            <p:cNvSpPr/>
            <p:nvPr/>
          </p:nvSpPr>
          <p:spPr bwMode="auto">
            <a:xfrm>
              <a:off x="2303353" y="1731377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PPN[0]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958539" y="1731377"/>
              <a:ext cx="1886675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i="1" dirty="0" smtClean="0"/>
                <a:t>SW Reserved</a:t>
              </a:r>
              <a:endPara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48176" y="1731377"/>
              <a:ext cx="1655177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PPN[1]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845215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D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215604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A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585993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G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956382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U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7326771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X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697160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W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8067549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R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437938" y="1731377"/>
              <a:ext cx="370389" cy="358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dirty="0" smtClean="0"/>
                <a:t>V</a:t>
              </a:r>
              <a:endParaRPr kumimoji="0" 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22605" y="2090192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2 bits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86749" y="2090192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10 bits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31572" y="2090192"/>
              <a:ext cx="888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12 bits</a:t>
              </a:r>
              <a:endParaRPr lang="en-US" sz="16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660066"/>
                </a:solidFill>
                <a:ea typeface="굴림" charset="-127"/>
              </a:rPr>
              <a:t>Modern Virtual Memory Systems</a:t>
            </a:r>
            <a:r>
              <a:rPr lang="en-US" altLang="ko-KR" sz="2400" dirty="0">
                <a:solidFill>
                  <a:srgbClr val="660066"/>
                </a:solidFill>
                <a:ea typeface="굴림" charset="-127"/>
              </a:rPr>
              <a:t/>
            </a:r>
            <a:br>
              <a:rPr lang="en-US" altLang="ko-KR" sz="2400" dirty="0">
                <a:solidFill>
                  <a:srgbClr val="660066"/>
                </a:solidFill>
                <a:ea typeface="굴림" charset="-127"/>
              </a:rPr>
            </a:br>
            <a:r>
              <a:rPr lang="en-US" altLang="ko-KR" sz="2400" i="1" dirty="0">
                <a:solidFill>
                  <a:srgbClr val="660066"/>
                </a:solidFill>
                <a:ea typeface="굴림" charset="-127"/>
              </a:rPr>
              <a:t>Illusion of a large, private, uniform store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90550" y="1543050"/>
            <a:ext cx="5494338" cy="38292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Protection &amp; Privacy</a:t>
            </a:r>
          </a:p>
          <a:p>
            <a:pPr lvl="1" eaLnBrk="0" hangingPunct="0">
              <a:spcBef>
                <a:spcPts val="300"/>
              </a:spcBef>
            </a:pPr>
            <a:r>
              <a:rPr lang="en-US" altLang="ko-KR" sz="20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Each user has one </a:t>
            </a:r>
            <a:r>
              <a:rPr lang="en-US" altLang="ko-KR" sz="20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private </a:t>
            </a:r>
            <a:r>
              <a:rPr lang="en-US" altLang="ko-KR" sz="20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and </a:t>
            </a:r>
            <a:r>
              <a:rPr lang="en-US" altLang="ko-KR" sz="20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one or more shared address spaces</a:t>
            </a:r>
          </a:p>
          <a:p>
            <a:pPr marL="0" indent="0" eaLnBrk="0" hangingPunct="0">
              <a:spcBef>
                <a:spcPts val="300"/>
              </a:spcBef>
              <a:buNone/>
            </a:pPr>
            <a:r>
              <a:rPr lang="en-US" altLang="ko-KR" sz="20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		page table </a:t>
            </a:r>
            <a:r>
              <a:rPr lang="en-US" altLang="ko-KR" sz="2000" dirty="0">
                <a:solidFill>
                  <a:srgbClr val="56127A"/>
                </a:solidFill>
                <a:latin typeface="Symbol" pitchFamily="18" charset="2"/>
                <a:ea typeface="굴림" charset="-127"/>
              </a:rPr>
              <a:t> </a:t>
            </a:r>
            <a:r>
              <a:rPr lang="en-US" altLang="ko-KR" sz="20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name </a:t>
            </a:r>
            <a:r>
              <a:rPr lang="en-US" altLang="ko-KR" sz="20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space</a:t>
            </a:r>
          </a:p>
          <a:p>
            <a:pPr marL="0" indent="0" eaLnBrk="0" hangingPunct="0">
              <a:spcBef>
                <a:spcPts val="300"/>
              </a:spcBef>
              <a:buNone/>
            </a:pPr>
            <a:endParaRPr lang="en-US" altLang="ko-KR" sz="2000" dirty="0">
              <a:solidFill>
                <a:srgbClr val="56127A"/>
              </a:solidFill>
              <a:latin typeface="Verdana" pitchFamily="34" charset="0"/>
              <a:ea typeface="굴림" charset="-127"/>
            </a:endParaRPr>
          </a:p>
          <a:p>
            <a:pPr eaLnBrk="0" hangingPunct="0">
              <a:spcBef>
                <a:spcPts val="30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Demand Paging</a:t>
            </a:r>
          </a:p>
          <a:p>
            <a:pPr lvl="1" eaLnBrk="0" hangingPunct="0">
              <a:spcBef>
                <a:spcPts val="30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Provides the ability to run programs larger than the primary </a:t>
            </a:r>
            <a:r>
              <a:rPr lang="en-US" altLang="ko-KR" sz="20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memory</a:t>
            </a:r>
          </a:p>
          <a:p>
            <a:pPr lvl="1" eaLnBrk="0" hangingPunct="0">
              <a:spcBef>
                <a:spcPts val="300"/>
              </a:spcBef>
            </a:pPr>
            <a:r>
              <a:rPr lang="en-US" altLang="ko-KR" sz="20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Hides </a:t>
            </a:r>
            <a:r>
              <a:rPr lang="en-US" altLang="ko-KR" sz="20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differences in machine </a:t>
            </a:r>
            <a:r>
              <a:rPr lang="en-US" altLang="ko-KR" sz="20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configurations</a:t>
            </a:r>
            <a:endParaRPr lang="en-US" altLang="ko-KR" dirty="0">
              <a:solidFill>
                <a:srgbClr val="56127A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3" y="5759450"/>
            <a:ext cx="514350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ko-KR" i="1" dirty="0" smtClean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ko-KR" i="1" dirty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price </a:t>
            </a:r>
            <a:r>
              <a:rPr lang="en-US" altLang="ko-KR" i="1" dirty="0" smtClean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of VM is </a:t>
            </a:r>
            <a:r>
              <a:rPr lang="en-US" altLang="ko-KR" i="1" dirty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address translation on </a:t>
            </a:r>
            <a:r>
              <a:rPr lang="en-US" altLang="ko-KR" i="1" dirty="0" smtClean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US" altLang="ko-KR" i="1" dirty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memory </a:t>
            </a:r>
            <a:r>
              <a:rPr lang="en-US" altLang="ko-KR" i="1" dirty="0" smtClean="0">
                <a:solidFill>
                  <a:srgbClr val="56127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lang="en-US" altLang="ko-KR" i="1" dirty="0">
              <a:solidFill>
                <a:srgbClr val="56127A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105650" y="1428750"/>
            <a:ext cx="1117600" cy="1498600"/>
            <a:chOff x="7105650" y="1504950"/>
            <a:chExt cx="1117600" cy="14986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105650" y="1504950"/>
              <a:ext cx="812800" cy="431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105650" y="1962150"/>
              <a:ext cx="812800" cy="736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258050" y="2114550"/>
              <a:ext cx="812800" cy="736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7410450" y="2266950"/>
              <a:ext cx="812800" cy="736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258050" y="1504950"/>
              <a:ext cx="554038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OS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383463" y="2438400"/>
              <a:ext cx="779462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user</a:t>
              </a:r>
              <a:r>
                <a:rPr lang="en-US" altLang="ko-KR" sz="2000" baseline="-25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i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94400" y="5670550"/>
            <a:ext cx="2605088" cy="895350"/>
            <a:chOff x="5994400" y="5670550"/>
            <a:chExt cx="2605088" cy="895350"/>
          </a:xfrm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630988" y="5702300"/>
              <a:ext cx="1447800" cy="863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6084888" y="6172200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8091488" y="6172200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5994400" y="5784850"/>
              <a:ext cx="528638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VA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8091488" y="5784850"/>
              <a:ext cx="508000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PA</a:t>
              </a: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6637338" y="5670550"/>
              <a:ext cx="1285875" cy="3984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2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mapping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7061200" y="6089650"/>
              <a:ext cx="666750" cy="406400"/>
            </a:xfrm>
            <a:prstGeom prst="rect">
              <a:avLst/>
            </a:prstGeom>
            <a:solidFill>
              <a:srgbClr val="91A67C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2000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TLB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27775" y="3003550"/>
            <a:ext cx="2730500" cy="2466975"/>
            <a:chOff x="6327775" y="3003550"/>
            <a:chExt cx="2730500" cy="2466975"/>
          </a:xfrm>
        </p:grpSpPr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7569200" y="3336925"/>
              <a:ext cx="1219200" cy="2133600"/>
            </a:xfrm>
            <a:prstGeom prst="can">
              <a:avLst>
                <a:gd name="adj" fmla="val 3776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515100" y="4149725"/>
              <a:ext cx="660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515100" y="4289425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515100" y="4441825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7874000" y="3870325"/>
              <a:ext cx="660400" cy="1346200"/>
              <a:chOff x="5096" y="2384"/>
              <a:chExt cx="416" cy="848"/>
            </a:xfrm>
            <a:solidFill>
              <a:srgbClr val="91A67C"/>
            </a:solidFill>
          </p:grpSpPr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5096" y="2384"/>
                <a:ext cx="416" cy="848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ko-KR" altLang="en-US" sz="1600" b="1" i="1"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5096" y="2472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5096" y="2568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5096" y="2664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5096" y="2760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5096" y="2856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096" y="2952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096" y="3048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5096" y="3144"/>
                <a:ext cx="41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6515100" y="4594225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124700" y="3962400"/>
              <a:ext cx="833438" cy="892175"/>
              <a:chOff x="4616" y="2602"/>
              <a:chExt cx="525" cy="562"/>
            </a:xfrm>
          </p:grpSpPr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 flipV="1">
                <a:off x="4616" y="2602"/>
                <a:ext cx="51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 flipV="1">
                <a:off x="4616" y="2780"/>
                <a:ext cx="512" cy="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4616" y="2960"/>
                <a:ext cx="525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 flipV="1">
                <a:off x="4616" y="2979"/>
                <a:ext cx="519" cy="7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7059613" y="3003550"/>
              <a:ext cx="1998662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1800" dirty="0" smtClean="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Swapping Store</a:t>
              </a:r>
              <a:endParaRPr lang="en-US" altLang="ko-KR" sz="1800" dirty="0">
                <a:solidFill>
                  <a:srgbClr val="56127A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6327775" y="3527425"/>
              <a:ext cx="1103313" cy="6445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1800" dirty="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Primary</a:t>
              </a:r>
            </a:p>
            <a:p>
              <a:pPr algn="ctr" eaLnBrk="0" hangingPunct="0"/>
              <a:r>
                <a:rPr lang="en-US" altLang="ko-KR" sz="1800" dirty="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Memory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Pipeline with VM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772150" y="222885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123950" y="222885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19150" y="1619250"/>
            <a:ext cx="304800" cy="1219200"/>
            <a:chOff x="336" y="1200"/>
            <a:chExt cx="144" cy="720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>
                <a:gd name="T0" fmla="*/ 0 w 192"/>
                <a:gd name="T1" fmla="*/ 127 h 144"/>
                <a:gd name="T2" fmla="*/ 54 w 192"/>
                <a:gd name="T3" fmla="*/ 0 h 144"/>
                <a:gd name="T4" fmla="*/ 108 w 192"/>
                <a:gd name="T5" fmla="*/ 127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276350" y="1695450"/>
            <a:ext cx="685800" cy="990600"/>
          </a:xfrm>
          <a:prstGeom prst="rect">
            <a:avLst/>
          </a:prstGeom>
          <a:solidFill>
            <a:srgbClr val="91A67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 dirty="0">
                <a:latin typeface="Verdana" pitchFamily="34" charset="0"/>
              </a:rPr>
              <a:t>Inst TLB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114550" y="169545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Inst. Cache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181350" y="1619250"/>
            <a:ext cx="304800" cy="1219200"/>
            <a:chOff x="336" y="1200"/>
            <a:chExt cx="144" cy="720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D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>
                <a:gd name="T0" fmla="*/ 0 w 192"/>
                <a:gd name="T1" fmla="*/ 127 h 144"/>
                <a:gd name="T2" fmla="*/ 54 w 192"/>
                <a:gd name="T3" fmla="*/ 0 h 144"/>
                <a:gd name="T4" fmla="*/ 108 w 192"/>
                <a:gd name="T5" fmla="*/ 127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638550" y="169545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Decode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933950" y="1619250"/>
            <a:ext cx="304800" cy="1219200"/>
            <a:chOff x="336" y="1200"/>
            <a:chExt cx="144" cy="72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Verdana" pitchFamily="34" charset="0"/>
                </a:rPr>
                <a:t>E</a:t>
              </a: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>
                <a:gd name="T0" fmla="*/ 0 w 192"/>
                <a:gd name="T1" fmla="*/ 127 h 144"/>
                <a:gd name="T2" fmla="*/ 54 w 192"/>
                <a:gd name="T3" fmla="*/ 0 h 144"/>
                <a:gd name="T4" fmla="*/ 108 w 192"/>
                <a:gd name="T5" fmla="*/ 127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Freeform 18"/>
          <p:cNvSpPr>
            <a:spLocks/>
          </p:cNvSpPr>
          <p:nvPr/>
        </p:nvSpPr>
        <p:spPr bwMode="auto">
          <a:xfrm>
            <a:off x="5391150" y="1695450"/>
            <a:ext cx="381000" cy="1066800"/>
          </a:xfrm>
          <a:custGeom>
            <a:avLst/>
            <a:gdLst>
              <a:gd name="T0" fmla="*/ 0 w 240"/>
              <a:gd name="T1" fmla="*/ 0 h 672"/>
              <a:gd name="T2" fmla="*/ 0 w 240"/>
              <a:gd name="T3" fmla="*/ 725804935 h 672"/>
              <a:gd name="T4" fmla="*/ 120967519 w 240"/>
              <a:gd name="T5" fmla="*/ 846772589 h 672"/>
              <a:gd name="T6" fmla="*/ 0 w 240"/>
              <a:gd name="T7" fmla="*/ 967740045 h 672"/>
              <a:gd name="T8" fmla="*/ 0 w 240"/>
              <a:gd name="T9" fmla="*/ 1693545178 h 672"/>
              <a:gd name="T10" fmla="*/ 604837545 w 240"/>
              <a:gd name="T11" fmla="*/ 1209674957 h 672"/>
              <a:gd name="T12" fmla="*/ 604837545 w 240"/>
              <a:gd name="T13" fmla="*/ 362902467 h 672"/>
              <a:gd name="T14" fmla="*/ 0 w 240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0"/>
              <a:gd name="T25" fmla="*/ 0 h 672"/>
              <a:gd name="T26" fmla="*/ 240 w 240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924550" y="1619250"/>
            <a:ext cx="304800" cy="1219200"/>
            <a:chOff x="336" y="1200"/>
            <a:chExt cx="144" cy="720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Verdana" pitchFamily="34" charset="0"/>
                </a:rPr>
                <a:t>M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>
                <a:gd name="T0" fmla="*/ 0 w 192"/>
                <a:gd name="T1" fmla="*/ 127 h 144"/>
                <a:gd name="T2" fmla="*/ 54 w 192"/>
                <a:gd name="T3" fmla="*/ 0 h 144"/>
                <a:gd name="T4" fmla="*/ 108 w 192"/>
                <a:gd name="T5" fmla="*/ 127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381750" y="1695450"/>
            <a:ext cx="762000" cy="990600"/>
          </a:xfrm>
          <a:prstGeom prst="rect">
            <a:avLst/>
          </a:prstGeom>
          <a:solidFill>
            <a:srgbClr val="91A67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Data TLB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296150" y="169545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>
                <a:latin typeface="Verdana" pitchFamily="34" charset="0"/>
              </a:rPr>
              <a:t>Data Cache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8362950" y="1619250"/>
            <a:ext cx="304800" cy="1219200"/>
            <a:chOff x="336" y="1200"/>
            <a:chExt cx="144" cy="720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Verdana" pitchFamily="34" charset="0"/>
                </a:rPr>
                <a:t>W</a:t>
              </a: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>
                <a:gd name="T0" fmla="*/ 0 w 192"/>
                <a:gd name="T1" fmla="*/ 127 h 144"/>
                <a:gd name="T2" fmla="*/ 54 w 192"/>
                <a:gd name="T3" fmla="*/ 0 h 144"/>
                <a:gd name="T4" fmla="*/ 108 w 192"/>
                <a:gd name="T5" fmla="*/ 127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238750" y="19240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238750" y="25336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43538" y="2074863"/>
            <a:ext cx="350837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+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1447800" y="2686048"/>
            <a:ext cx="0" cy="8192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610350" y="2686048"/>
            <a:ext cx="0" cy="8192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1771650" y="2686048"/>
            <a:ext cx="0" cy="8192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6886575" y="2686048"/>
            <a:ext cx="0" cy="8192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85825" y="3505320"/>
            <a:ext cx="1466850" cy="571501"/>
          </a:xfrm>
          <a:prstGeom prst="rect">
            <a:avLst/>
          </a:prstGeom>
          <a:solidFill>
            <a:srgbClr val="91A67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 dirty="0" smtClean="0">
                <a:latin typeface="Verdana" pitchFamily="34" charset="0"/>
              </a:rPr>
              <a:t>Page Table Walker</a:t>
            </a:r>
            <a:endParaRPr lang="en-US" sz="1800" dirty="0">
              <a:latin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425" y="295612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miss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96693" y="295612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miss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6029325" y="3505320"/>
            <a:ext cx="1466850" cy="571501"/>
          </a:xfrm>
          <a:prstGeom prst="rect">
            <a:avLst/>
          </a:prstGeom>
          <a:solidFill>
            <a:srgbClr val="91A67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800" dirty="0" smtClean="0">
                <a:latin typeface="Verdana" pitchFamily="34" charset="0"/>
              </a:rPr>
              <a:t>Page Table Walker</a:t>
            </a:r>
            <a:endParaRPr lang="en-US" sz="1800" dirty="0">
              <a:latin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7721" y="2803725"/>
            <a:ext cx="229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translation, page fault or </a:t>
            </a:r>
            <a:r>
              <a:rPr lang="en-US" sz="1800" dirty="0" err="1" smtClean="0">
                <a:solidFill>
                  <a:srgbClr val="FF0000"/>
                </a:solidFill>
              </a:rPr>
              <a:t>segfault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1447800" y="4076821"/>
            <a:ext cx="0" cy="409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6610350" y="4076821"/>
            <a:ext cx="0" cy="409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1771650" y="4076821"/>
            <a:ext cx="0" cy="409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6886575" y="4076821"/>
            <a:ext cx="0" cy="409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08130" y="4486456"/>
            <a:ext cx="142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memory accesses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50935" y="4486456"/>
            <a:ext cx="142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memory </a:t>
            </a:r>
            <a:r>
              <a:rPr lang="en-US" sz="1800" dirty="0">
                <a:solidFill>
                  <a:srgbClr val="FF0000"/>
                </a:solidFill>
              </a:rPr>
              <a:t>accesses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825" y="5559135"/>
            <a:ext cx="741344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 a fault, an exception is raised and the OS takes over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08841" y="2803725"/>
            <a:ext cx="229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translation, page fault or </a:t>
            </a:r>
            <a:r>
              <a:rPr lang="en-US" sz="1800" dirty="0" err="1" smtClean="0">
                <a:solidFill>
                  <a:srgbClr val="FF0000"/>
                </a:solidFill>
              </a:rPr>
              <a:t>segfault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7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/>
      <p:bldP spid="41" grpId="0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3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SFence.VM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54" y="1534610"/>
            <a:ext cx="8352100" cy="5005086"/>
          </a:xfrm>
        </p:spPr>
        <p:txBody>
          <a:bodyPr/>
          <a:lstStyle/>
          <a:p>
            <a:r>
              <a:rPr lang="en-US" sz="2400" dirty="0" smtClean="0"/>
              <a:t>Privileged instruction to synchronize TLB translation</a:t>
            </a:r>
          </a:p>
          <a:p>
            <a:pPr lvl="1"/>
            <a:r>
              <a:rPr lang="en-US" sz="2000" dirty="0" smtClean="0"/>
              <a:t>Flushes stale TLB translations</a:t>
            </a:r>
          </a:p>
          <a:p>
            <a:pPr lvl="1"/>
            <a:r>
              <a:rPr lang="en-US" sz="2000" dirty="0" smtClean="0"/>
              <a:t>Ensures that stores to data cache are seen by hardware page table walker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6500" y="3688080"/>
            <a:ext cx="54635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instruction (</a:t>
            </a:r>
            <a:r>
              <a:rPr lang="en-US" dirty="0" err="1" smtClean="0"/>
              <a:t>Fence.I</a:t>
            </a:r>
            <a:r>
              <a:rPr lang="en-US" dirty="0" smtClean="0"/>
              <a:t>) is needed to support self-modifying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62100"/>
            <a:ext cx="7997456" cy="4602480"/>
          </a:xfrm>
        </p:spPr>
        <p:txBody>
          <a:bodyPr/>
          <a:lstStyle/>
          <a:p>
            <a:r>
              <a:rPr lang="en-US" sz="2400" dirty="0" smtClean="0"/>
              <a:t>Virtual memory is a an essential feature of almost all processors except for the smallest processors that are used in the embedded space</a:t>
            </a:r>
            <a:endParaRPr lang="en-US" sz="2400" dirty="0"/>
          </a:p>
          <a:p>
            <a:r>
              <a:rPr lang="en-US" sz="2400" dirty="0" smtClean="0"/>
              <a:t>Significant verification effort is required to boot an Operating system on a </a:t>
            </a:r>
            <a:r>
              <a:rPr lang="en-US" sz="2400" dirty="0" smtClean="0"/>
              <a:t>processor because of virtual memory</a:t>
            </a:r>
            <a:endParaRPr lang="en-US" sz="2400" dirty="0" smtClean="0"/>
          </a:p>
          <a:p>
            <a:r>
              <a:rPr lang="en-US" sz="2400" dirty="0" smtClean="0"/>
              <a:t>Precise exceptions are essential to implement VM systems</a:t>
            </a:r>
            <a:endParaRPr lang="en-US" sz="2000" dirty="0" smtClean="0"/>
          </a:p>
          <a:p>
            <a:pPr lvl="1"/>
            <a:r>
              <a:rPr lang="en-US" sz="2000" dirty="0" smtClean="0"/>
              <a:t>Performance is usually not an issue, and therefore sometimes exceptions are implemented using  microcode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57188"/>
            <a:ext cx="9288462" cy="831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Names for Memory Locations</a:t>
            </a:r>
          </a:p>
        </p:txBody>
      </p:sp>
      <p:sp>
        <p:nvSpPr>
          <p:cNvPr id="201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3009900"/>
            <a:ext cx="7467600" cy="3429000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Machine language address</a:t>
            </a:r>
          </a:p>
          <a:p>
            <a:pPr lvl="1"/>
            <a:r>
              <a:rPr lang="en-US" altLang="ko-KR" sz="2000" dirty="0">
                <a:ea typeface="굴림" charset="-127"/>
              </a:rPr>
              <a:t>as specified in machine code</a:t>
            </a:r>
          </a:p>
          <a:p>
            <a:r>
              <a:rPr lang="en-US" altLang="ko-KR" sz="2400" dirty="0">
                <a:ea typeface="굴림" charset="-127"/>
              </a:rPr>
              <a:t>Virtual address</a:t>
            </a:r>
          </a:p>
          <a:p>
            <a:pPr lvl="1"/>
            <a:r>
              <a:rPr lang="en-US" altLang="ko-KR" sz="2000" dirty="0">
                <a:ea typeface="굴림" charset="-127"/>
              </a:rPr>
              <a:t>ISA specifies translation of machine code address into virtual address of program variable (sometime called </a:t>
            </a:r>
            <a:r>
              <a:rPr lang="en-US" altLang="ko-KR" sz="2000" i="1" dirty="0">
                <a:ea typeface="굴림" charset="-127"/>
              </a:rPr>
              <a:t>effective</a:t>
            </a:r>
            <a:r>
              <a:rPr lang="en-US" altLang="ko-KR" sz="2000" dirty="0">
                <a:ea typeface="굴림" charset="-127"/>
              </a:rPr>
              <a:t> address)</a:t>
            </a:r>
          </a:p>
          <a:p>
            <a:r>
              <a:rPr lang="en-US" altLang="ko-KR" sz="2400" dirty="0">
                <a:ea typeface="굴림" charset="-127"/>
              </a:rPr>
              <a:t>Physical </a:t>
            </a:r>
            <a:r>
              <a:rPr lang="en-US" altLang="ko-KR" sz="2400" dirty="0" smtClean="0">
                <a:ea typeface="굴림" charset="-127"/>
              </a:rPr>
              <a:t>address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operating </a:t>
            </a:r>
            <a:r>
              <a:rPr lang="en-US" altLang="ko-KR" sz="2000" dirty="0">
                <a:ea typeface="굴림" charset="-127"/>
              </a:rPr>
              <a:t>system </a:t>
            </a:r>
            <a:r>
              <a:rPr lang="en-US" altLang="ko-KR" sz="2000" dirty="0" smtClean="0">
                <a:ea typeface="굴림" charset="-127"/>
              </a:rPr>
              <a:t>maps virtual </a:t>
            </a:r>
            <a:r>
              <a:rPr lang="en-US" altLang="ko-KR" sz="2000" dirty="0">
                <a:ea typeface="굴림" charset="-127"/>
              </a:rPr>
              <a:t>address into </a:t>
            </a:r>
            <a:r>
              <a:rPr lang="en-US" altLang="ko-KR" sz="2000" dirty="0" smtClean="0">
                <a:ea typeface="굴림" charset="-127"/>
              </a:rPr>
              <a:t>physical </a:t>
            </a:r>
            <a:r>
              <a:rPr lang="en-US" altLang="ko-KR" sz="2000" dirty="0">
                <a:ea typeface="굴림" charset="-127"/>
              </a:rPr>
              <a:t>memory </a:t>
            </a:r>
            <a:r>
              <a:rPr lang="en-US" altLang="ko-KR" sz="2000" dirty="0" smtClean="0">
                <a:ea typeface="굴림" charset="-127"/>
              </a:rPr>
              <a:t>addresses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12164" name="Rectangle 4"/>
          <p:cNvSpPr>
            <a:spLocks noChangeArrowheads="1"/>
          </p:cNvSpPr>
          <p:nvPr/>
        </p:nvSpPr>
        <p:spPr bwMode="auto">
          <a:xfrm>
            <a:off x="4289425" y="1447800"/>
            <a:ext cx="1295400" cy="1168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2165" name="Rectangle 5"/>
          <p:cNvSpPr>
            <a:spLocks noChangeArrowheads="1"/>
          </p:cNvSpPr>
          <p:nvPr/>
        </p:nvSpPr>
        <p:spPr bwMode="auto">
          <a:xfrm>
            <a:off x="5651500" y="1981200"/>
            <a:ext cx="12065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physical</a:t>
            </a:r>
          </a:p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address</a:t>
            </a:r>
          </a:p>
        </p:txBody>
      </p:sp>
      <p:sp>
        <p:nvSpPr>
          <p:cNvPr id="2012166" name="Rectangle 6"/>
          <p:cNvSpPr>
            <a:spLocks noChangeArrowheads="1"/>
          </p:cNvSpPr>
          <p:nvPr/>
        </p:nvSpPr>
        <p:spPr bwMode="auto">
          <a:xfrm>
            <a:off x="2971800" y="1974850"/>
            <a:ext cx="11747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virtual</a:t>
            </a:r>
          </a:p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address</a:t>
            </a:r>
          </a:p>
        </p:txBody>
      </p:sp>
      <p:sp>
        <p:nvSpPr>
          <p:cNvPr id="2012167" name="Rectangle 7"/>
          <p:cNvSpPr>
            <a:spLocks noChangeArrowheads="1"/>
          </p:cNvSpPr>
          <p:nvPr/>
        </p:nvSpPr>
        <p:spPr bwMode="auto">
          <a:xfrm>
            <a:off x="533400" y="1968500"/>
            <a:ext cx="1344613" cy="10175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machine</a:t>
            </a:r>
          </a:p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language</a:t>
            </a:r>
          </a:p>
          <a:p>
            <a:pPr algn="ctr" eaLnBrk="0" hangingPunct="0"/>
            <a:r>
              <a: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address</a:t>
            </a:r>
          </a:p>
        </p:txBody>
      </p:sp>
      <p:sp>
        <p:nvSpPr>
          <p:cNvPr id="2012168" name="Rectangle 8"/>
          <p:cNvSpPr>
            <a:spLocks noChangeArrowheads="1"/>
          </p:cNvSpPr>
          <p:nvPr/>
        </p:nvSpPr>
        <p:spPr bwMode="auto">
          <a:xfrm>
            <a:off x="4310063" y="1657350"/>
            <a:ext cx="126637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2000" dirty="0">
                <a:latin typeface="Verdana" pitchFamily="34" charset="0"/>
                <a:ea typeface="굴림" charset="-127"/>
              </a:rPr>
              <a:t>Address</a:t>
            </a:r>
          </a:p>
          <a:p>
            <a:pPr eaLnBrk="0" hangingPunct="0"/>
            <a:r>
              <a:rPr lang="en-US" altLang="ko-KR" sz="2000" dirty="0">
                <a:latin typeface="Verdana" pitchFamily="34" charset="0"/>
                <a:ea typeface="굴림" charset="-127"/>
              </a:rPr>
              <a:t>Mapping</a:t>
            </a:r>
          </a:p>
        </p:txBody>
      </p:sp>
      <p:sp>
        <p:nvSpPr>
          <p:cNvPr id="2012169" name="Rectangle 9"/>
          <p:cNvSpPr>
            <a:spLocks noChangeArrowheads="1"/>
          </p:cNvSpPr>
          <p:nvPr/>
        </p:nvSpPr>
        <p:spPr bwMode="auto">
          <a:xfrm>
            <a:off x="1962150" y="1473200"/>
            <a:ext cx="938213" cy="1168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2170" name="Line 10"/>
          <p:cNvSpPr>
            <a:spLocks noChangeShapeType="1"/>
          </p:cNvSpPr>
          <p:nvPr/>
        </p:nvSpPr>
        <p:spPr bwMode="auto">
          <a:xfrm flipV="1">
            <a:off x="596900" y="1992313"/>
            <a:ext cx="13430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2171" name="Rectangle 11"/>
          <p:cNvSpPr>
            <a:spLocks noChangeArrowheads="1"/>
          </p:cNvSpPr>
          <p:nvPr/>
        </p:nvSpPr>
        <p:spPr bwMode="auto">
          <a:xfrm>
            <a:off x="2114550" y="1828800"/>
            <a:ext cx="633413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2000" dirty="0">
                <a:latin typeface="Verdana" pitchFamily="34" charset="0"/>
                <a:ea typeface="굴림" charset="-127"/>
              </a:rPr>
              <a:t>ISA</a:t>
            </a:r>
          </a:p>
        </p:txBody>
      </p:sp>
      <p:sp>
        <p:nvSpPr>
          <p:cNvPr id="2012172" name="Line 12"/>
          <p:cNvSpPr>
            <a:spLocks noChangeShapeType="1"/>
          </p:cNvSpPr>
          <p:nvPr/>
        </p:nvSpPr>
        <p:spPr bwMode="auto">
          <a:xfrm flipV="1">
            <a:off x="5594350" y="2012950"/>
            <a:ext cx="13430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2173" name="Line 13"/>
          <p:cNvSpPr>
            <a:spLocks noChangeShapeType="1"/>
          </p:cNvSpPr>
          <p:nvPr/>
        </p:nvSpPr>
        <p:spPr bwMode="auto">
          <a:xfrm>
            <a:off x="2876550" y="1981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2174" name="Rectangle 14"/>
          <p:cNvSpPr>
            <a:spLocks noChangeArrowheads="1"/>
          </p:cNvSpPr>
          <p:nvPr/>
        </p:nvSpPr>
        <p:spPr bwMode="auto">
          <a:xfrm>
            <a:off x="6991350" y="1447800"/>
            <a:ext cx="14478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altLang="ko-KR" sz="2000">
                <a:latin typeface="Verdana" pitchFamily="34" charset="0"/>
                <a:ea typeface="굴림" charset="-127"/>
              </a:rPr>
              <a:t>Physical Memory</a:t>
            </a:r>
          </a:p>
          <a:p>
            <a:pPr algn="ctr" eaLnBrk="0" hangingPunct="0"/>
            <a:r>
              <a:rPr lang="en-US" altLang="ko-KR" sz="2000">
                <a:latin typeface="Verdana" pitchFamily="34" charset="0"/>
                <a:ea typeface="굴림" charset="-127"/>
              </a:rPr>
              <a:t>(DRAM)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2138" y="1524000"/>
            <a:ext cx="7427912" cy="2138363"/>
          </a:xfrm>
          <a:noFill/>
          <a:ln/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Processor generated address can be interpreted as a pair &lt;page number, offset&gt;</a:t>
            </a: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A page table contains the physical address of the base of each page</a:t>
            </a:r>
          </a:p>
          <a:p>
            <a:endParaRPr lang="ko-KR" altLang="en-US" sz="2400" dirty="0">
              <a:ea typeface="굴림" charset="-127"/>
            </a:endParaRPr>
          </a:p>
        </p:txBody>
      </p:sp>
      <p:sp>
        <p:nvSpPr>
          <p:cNvPr id="20244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</a:rPr>
              <a:t>Paged Memory Systems</a:t>
            </a:r>
            <a:endParaRPr lang="en-US" altLang="ko-KR" sz="2400" i="1">
              <a:ea typeface="굴림" charset="-127"/>
            </a:endParaRPr>
          </a:p>
        </p:txBody>
      </p:sp>
      <p:sp>
        <p:nvSpPr>
          <p:cNvPr id="2024452" name="Rectangle 4"/>
          <p:cNvSpPr>
            <a:spLocks noChangeArrowheads="1"/>
          </p:cNvSpPr>
          <p:nvPr/>
        </p:nvSpPr>
        <p:spPr bwMode="auto">
          <a:xfrm>
            <a:off x="1022350" y="5816600"/>
            <a:ext cx="6915150" cy="70532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ko-KR" i="1" dirty="0">
                <a:latin typeface="Verdana" pitchFamily="34" charset="0"/>
                <a:ea typeface="굴림" charset="-127"/>
              </a:rPr>
              <a:t>Page tables make it possible to store the pages of a program </a:t>
            </a:r>
            <a:r>
              <a:rPr lang="en-US" altLang="ko-KR" i="1" dirty="0" smtClean="0">
                <a:latin typeface="Verdana" pitchFamily="34" charset="0"/>
                <a:ea typeface="굴림" charset="-127"/>
              </a:rPr>
              <a:t>non-contiguously</a:t>
            </a:r>
            <a:endParaRPr lang="en-US" altLang="ko-KR" i="1" dirty="0">
              <a:latin typeface="Verdana" pitchFamily="34" charset="0"/>
              <a:ea typeface="굴림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8954" y="3194050"/>
            <a:ext cx="6875046" cy="2540000"/>
            <a:chOff x="998954" y="3194050"/>
            <a:chExt cx="6875046" cy="25400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377950" y="3708400"/>
              <a:ext cx="1117600" cy="1193800"/>
              <a:chOff x="396" y="2208"/>
              <a:chExt cx="704" cy="944"/>
            </a:xfrm>
          </p:grpSpPr>
          <p:sp>
            <p:nvSpPr>
              <p:cNvPr id="2024454" name="Rectangle 6"/>
              <p:cNvSpPr>
                <a:spLocks noChangeArrowheads="1"/>
              </p:cNvSpPr>
              <p:nvPr/>
            </p:nvSpPr>
            <p:spPr bwMode="auto">
              <a:xfrm>
                <a:off x="396" y="2208"/>
                <a:ext cx="704" cy="9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55" name="Line 7"/>
              <p:cNvSpPr>
                <a:spLocks noChangeShapeType="1"/>
              </p:cNvSpPr>
              <p:nvPr/>
            </p:nvSpPr>
            <p:spPr bwMode="auto">
              <a:xfrm>
                <a:off x="396" y="2440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56" name="Line 8"/>
              <p:cNvSpPr>
                <a:spLocks noChangeShapeType="1"/>
              </p:cNvSpPr>
              <p:nvPr/>
            </p:nvSpPr>
            <p:spPr bwMode="auto">
              <a:xfrm>
                <a:off x="396" y="2680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57" name="Line 9"/>
              <p:cNvSpPr>
                <a:spLocks noChangeShapeType="1"/>
              </p:cNvSpPr>
              <p:nvPr/>
            </p:nvSpPr>
            <p:spPr bwMode="auto">
              <a:xfrm>
                <a:off x="396" y="2920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24466" name="Rectangle 18"/>
            <p:cNvSpPr>
              <a:spLocks noChangeArrowheads="1"/>
            </p:cNvSpPr>
            <p:nvPr/>
          </p:nvSpPr>
          <p:spPr bwMode="auto">
            <a:xfrm>
              <a:off x="1751013" y="3670300"/>
              <a:ext cx="307975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solidFill>
                    <a:srgbClr val="56127A"/>
                  </a:solidFill>
                  <a:latin typeface="Arial" charset="0"/>
                  <a:ea typeface="굴림" charset="-127"/>
                </a:rPr>
                <a:t>0</a:t>
              </a:r>
            </a:p>
          </p:txBody>
        </p:sp>
        <p:sp>
          <p:nvSpPr>
            <p:cNvPr id="2024467" name="Rectangle 19"/>
            <p:cNvSpPr>
              <a:spLocks noChangeArrowheads="1"/>
            </p:cNvSpPr>
            <p:nvPr/>
          </p:nvSpPr>
          <p:spPr bwMode="auto">
            <a:xfrm>
              <a:off x="1751013" y="3962400"/>
              <a:ext cx="307975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solidFill>
                    <a:srgbClr val="56127A"/>
                  </a:solidFill>
                  <a:latin typeface="Arial" charset="0"/>
                  <a:ea typeface="굴림" charset="-127"/>
                </a:rPr>
                <a:t>1</a:t>
              </a:r>
            </a:p>
          </p:txBody>
        </p:sp>
        <p:sp>
          <p:nvSpPr>
            <p:cNvPr id="2024468" name="Rectangle 20"/>
            <p:cNvSpPr>
              <a:spLocks noChangeArrowheads="1"/>
            </p:cNvSpPr>
            <p:nvPr/>
          </p:nvSpPr>
          <p:spPr bwMode="auto">
            <a:xfrm>
              <a:off x="1751013" y="4292600"/>
              <a:ext cx="307975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solidFill>
                    <a:srgbClr val="56127A"/>
                  </a:solidFill>
                  <a:latin typeface="Arial" charset="0"/>
                  <a:ea typeface="굴림" charset="-127"/>
                </a:rPr>
                <a:t>2</a:t>
              </a:r>
            </a:p>
          </p:txBody>
        </p:sp>
        <p:sp>
          <p:nvSpPr>
            <p:cNvPr id="2024469" name="Rectangle 21"/>
            <p:cNvSpPr>
              <a:spLocks noChangeArrowheads="1"/>
            </p:cNvSpPr>
            <p:nvPr/>
          </p:nvSpPr>
          <p:spPr bwMode="auto">
            <a:xfrm>
              <a:off x="1751013" y="4572000"/>
              <a:ext cx="307975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solidFill>
                    <a:srgbClr val="56127A"/>
                  </a:solidFill>
                  <a:latin typeface="Arial" charset="0"/>
                  <a:ea typeface="굴림" charset="-127"/>
                </a:rPr>
                <a:t>3</a:t>
              </a:r>
            </a:p>
          </p:txBody>
        </p:sp>
        <p:sp>
          <p:nvSpPr>
            <p:cNvPr id="2024470" name="Rectangle 22"/>
            <p:cNvSpPr>
              <a:spLocks noChangeArrowheads="1"/>
            </p:cNvSpPr>
            <p:nvPr/>
          </p:nvSpPr>
          <p:spPr bwMode="auto">
            <a:xfrm>
              <a:off x="998954" y="4984750"/>
              <a:ext cx="1883530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1800" dirty="0">
                  <a:latin typeface="Verdana" pitchFamily="34" charset="0"/>
                  <a:ea typeface="굴림" charset="-127"/>
                </a:rPr>
                <a:t>Address Space</a:t>
              </a:r>
            </a:p>
            <a:p>
              <a:pPr algn="ctr" eaLnBrk="0" hangingPunct="0"/>
              <a:r>
                <a:rPr lang="en-US" altLang="ko-KR" sz="1800" dirty="0">
                  <a:latin typeface="Verdana" pitchFamily="34" charset="0"/>
                  <a:ea typeface="굴림" charset="-127"/>
                </a:rPr>
                <a:t>of User-1</a:t>
              </a:r>
            </a:p>
          </p:txBody>
        </p:sp>
        <p:sp>
          <p:nvSpPr>
            <p:cNvPr id="2024471" name="Rectangle 23"/>
            <p:cNvSpPr>
              <a:spLocks noChangeArrowheads="1"/>
            </p:cNvSpPr>
            <p:nvPr/>
          </p:nvSpPr>
          <p:spPr bwMode="auto">
            <a:xfrm>
              <a:off x="3346450" y="4984750"/>
              <a:ext cx="1514475" cy="6445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Page Table </a:t>
              </a:r>
            </a:p>
            <a:p>
              <a:pPr algn="ctr"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of User-1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192463" y="3194050"/>
              <a:ext cx="4681537" cy="2540000"/>
              <a:chOff x="3192463" y="3136900"/>
              <a:chExt cx="4681537" cy="2540000"/>
            </a:xfrm>
          </p:grpSpPr>
          <p:sp>
            <p:nvSpPr>
              <p:cNvPr id="2024458" name="Rectangle 10"/>
              <p:cNvSpPr>
                <a:spLocks noChangeArrowheads="1"/>
              </p:cNvSpPr>
              <p:nvPr/>
            </p:nvSpPr>
            <p:spPr bwMode="auto">
              <a:xfrm>
                <a:off x="3524250" y="3657600"/>
                <a:ext cx="1117600" cy="1193800"/>
              </a:xfrm>
              <a:prstGeom prst="rect">
                <a:avLst/>
              </a:prstGeom>
              <a:solidFill>
                <a:srgbClr val="91A67C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59" name="Line 11"/>
              <p:cNvSpPr>
                <a:spLocks noChangeShapeType="1"/>
              </p:cNvSpPr>
              <p:nvPr/>
            </p:nvSpPr>
            <p:spPr bwMode="auto">
              <a:xfrm>
                <a:off x="3524250" y="3949700"/>
                <a:ext cx="11176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60" name="Line 12"/>
              <p:cNvSpPr>
                <a:spLocks noChangeShapeType="1"/>
              </p:cNvSpPr>
              <p:nvPr/>
            </p:nvSpPr>
            <p:spPr bwMode="auto">
              <a:xfrm>
                <a:off x="3524250" y="4254500"/>
                <a:ext cx="11176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61" name="Line 13"/>
              <p:cNvSpPr>
                <a:spLocks noChangeShapeType="1"/>
              </p:cNvSpPr>
              <p:nvPr/>
            </p:nvSpPr>
            <p:spPr bwMode="auto">
              <a:xfrm>
                <a:off x="3524250" y="4559300"/>
                <a:ext cx="11176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62" name="Rectangle 14"/>
              <p:cNvSpPr>
                <a:spLocks noChangeArrowheads="1"/>
              </p:cNvSpPr>
              <p:nvPr/>
            </p:nvSpPr>
            <p:spPr bwMode="auto">
              <a:xfrm>
                <a:off x="3192463" y="3625850"/>
                <a:ext cx="3270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ko-KR" sz="18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0</a:t>
                </a:r>
              </a:p>
            </p:txBody>
          </p:sp>
          <p:sp>
            <p:nvSpPr>
              <p:cNvPr id="2024463" name="Rectangle 15"/>
              <p:cNvSpPr>
                <a:spLocks noChangeArrowheads="1"/>
              </p:cNvSpPr>
              <p:nvPr/>
            </p:nvSpPr>
            <p:spPr bwMode="auto">
              <a:xfrm>
                <a:off x="3192463" y="3930650"/>
                <a:ext cx="3270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ko-KR" sz="18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2024464" name="Rectangle 16"/>
              <p:cNvSpPr>
                <a:spLocks noChangeArrowheads="1"/>
              </p:cNvSpPr>
              <p:nvPr/>
            </p:nvSpPr>
            <p:spPr bwMode="auto">
              <a:xfrm>
                <a:off x="3192463" y="4235450"/>
                <a:ext cx="3270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ko-KR" sz="18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2</a:t>
                </a:r>
              </a:p>
            </p:txBody>
          </p:sp>
          <p:sp>
            <p:nvSpPr>
              <p:cNvPr id="2024465" name="Rectangle 17"/>
              <p:cNvSpPr>
                <a:spLocks noChangeArrowheads="1"/>
              </p:cNvSpPr>
              <p:nvPr/>
            </p:nvSpPr>
            <p:spPr bwMode="auto">
              <a:xfrm>
                <a:off x="3192463" y="4540250"/>
                <a:ext cx="3270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ko-KR" sz="18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3</a:t>
                </a:r>
              </a:p>
            </p:txBody>
          </p:sp>
          <p:sp>
            <p:nvSpPr>
              <p:cNvPr id="2024472" name="Line 24"/>
              <p:cNvSpPr>
                <a:spLocks noChangeShapeType="1"/>
              </p:cNvSpPr>
              <p:nvPr/>
            </p:nvSpPr>
            <p:spPr bwMode="auto">
              <a:xfrm>
                <a:off x="4686300" y="4419600"/>
                <a:ext cx="2019300" cy="107950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73" name="Line 25"/>
              <p:cNvSpPr>
                <a:spLocks noChangeShapeType="1"/>
              </p:cNvSpPr>
              <p:nvPr/>
            </p:nvSpPr>
            <p:spPr bwMode="auto">
              <a:xfrm flipV="1">
                <a:off x="4675188" y="3683000"/>
                <a:ext cx="2055812" cy="43180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74" name="Line 26"/>
              <p:cNvSpPr>
                <a:spLocks noChangeShapeType="1"/>
              </p:cNvSpPr>
              <p:nvPr/>
            </p:nvSpPr>
            <p:spPr bwMode="auto">
              <a:xfrm>
                <a:off x="4675188" y="3797300"/>
                <a:ext cx="2068512" cy="176213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475" name="Line 27"/>
              <p:cNvSpPr>
                <a:spLocks noChangeShapeType="1"/>
              </p:cNvSpPr>
              <p:nvPr/>
            </p:nvSpPr>
            <p:spPr bwMode="auto">
              <a:xfrm>
                <a:off x="4675188" y="4724400"/>
                <a:ext cx="2055812" cy="198438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" name="Group 28"/>
              <p:cNvGrpSpPr>
                <a:grpSpLocks/>
              </p:cNvGrpSpPr>
              <p:nvPr/>
            </p:nvGrpSpPr>
            <p:grpSpPr bwMode="auto">
              <a:xfrm>
                <a:off x="6731000" y="3136900"/>
                <a:ext cx="1143000" cy="2540000"/>
                <a:chOff x="4240" y="1976"/>
                <a:chExt cx="720" cy="1600"/>
              </a:xfrm>
            </p:grpSpPr>
            <p:grpSp>
              <p:nvGrpSpPr>
                <p:cNvPr id="4" name="Group 29"/>
                <p:cNvGrpSpPr>
                  <a:grpSpLocks/>
                </p:cNvGrpSpPr>
                <p:nvPr/>
              </p:nvGrpSpPr>
              <p:grpSpPr bwMode="auto">
                <a:xfrm>
                  <a:off x="4240" y="1976"/>
                  <a:ext cx="720" cy="1600"/>
                  <a:chOff x="4240" y="1976"/>
                  <a:chExt cx="720" cy="1600"/>
                </a:xfrm>
              </p:grpSpPr>
              <p:sp>
                <p:nvSpPr>
                  <p:cNvPr id="20244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240" y="1976"/>
                    <a:ext cx="0" cy="16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7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960" y="1976"/>
                    <a:ext cx="0" cy="16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2126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2321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2516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2711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2906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3101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3296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448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3491"/>
                    <a:ext cx="70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" name="Group 40"/>
                <p:cNvGrpSpPr>
                  <a:grpSpLocks/>
                </p:cNvGrpSpPr>
                <p:nvPr/>
              </p:nvGrpSpPr>
              <p:grpSpPr bwMode="auto">
                <a:xfrm>
                  <a:off x="4475" y="2103"/>
                  <a:ext cx="206" cy="1408"/>
                  <a:chOff x="4523" y="2119"/>
                  <a:chExt cx="206" cy="1408"/>
                </a:xfrm>
              </p:grpSpPr>
              <p:sp>
                <p:nvSpPr>
                  <p:cNvPr id="202448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523" y="2119"/>
                    <a:ext cx="206" cy="23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ko-KR" sz="1800">
                        <a:solidFill>
                          <a:srgbClr val="56127A"/>
                        </a:solidFill>
                        <a:latin typeface="Verdana" pitchFamily="34" charset="0"/>
                        <a:ea typeface="굴림" charset="-127"/>
                      </a:rPr>
                      <a:t>1</a:t>
                    </a:r>
                  </a:p>
                </p:txBody>
              </p:sp>
              <p:sp>
                <p:nvSpPr>
                  <p:cNvPr id="202449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523" y="2327"/>
                    <a:ext cx="206" cy="23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ko-KR" sz="1800">
                        <a:solidFill>
                          <a:srgbClr val="56127A"/>
                        </a:solidFill>
                        <a:latin typeface="Verdana" pitchFamily="34" charset="0"/>
                        <a:ea typeface="굴림" charset="-127"/>
                      </a:rPr>
                      <a:t>0</a:t>
                    </a:r>
                  </a:p>
                </p:txBody>
              </p:sp>
              <p:sp>
                <p:nvSpPr>
                  <p:cNvPr id="20244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523" y="3296"/>
                    <a:ext cx="206" cy="23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ko-KR" sz="1800">
                        <a:solidFill>
                          <a:srgbClr val="56127A"/>
                        </a:solidFill>
                        <a:latin typeface="Verdana" pitchFamily="34" charset="0"/>
                        <a:ea typeface="굴림" charset="-127"/>
                      </a:rPr>
                      <a:t>2</a:t>
                    </a:r>
                  </a:p>
                </p:txBody>
              </p:sp>
              <p:sp>
                <p:nvSpPr>
                  <p:cNvPr id="20244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523" y="2906"/>
                    <a:ext cx="206" cy="23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ko-KR" sz="1800">
                        <a:solidFill>
                          <a:srgbClr val="56127A"/>
                        </a:solidFill>
                        <a:latin typeface="Verdana" pitchFamily="34" charset="0"/>
                        <a:ea typeface="굴림" charset="-127"/>
                      </a:rPr>
                      <a:t>3</a:t>
                    </a:r>
                  </a:p>
                </p:txBody>
              </p:sp>
            </p:grpSp>
          </p:grp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597150" y="2359025"/>
            <a:ext cx="2917825" cy="417513"/>
            <a:chOff x="1654" y="1312"/>
            <a:chExt cx="1838" cy="263"/>
          </a:xfrm>
        </p:grpSpPr>
        <p:sp>
          <p:nvSpPr>
            <p:cNvPr id="2024494" name="Rectangle 46"/>
            <p:cNvSpPr>
              <a:spLocks noChangeArrowheads="1"/>
            </p:cNvSpPr>
            <p:nvPr/>
          </p:nvSpPr>
          <p:spPr bwMode="auto">
            <a:xfrm>
              <a:off x="1654" y="1316"/>
              <a:ext cx="1838" cy="259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page number      </a:t>
              </a:r>
              <a:r>
                <a:rPr lang="en-US" altLang="ko-KR" sz="2000">
                  <a:latin typeface="Verdana" pitchFamily="34" charset="0"/>
                  <a:ea typeface="굴림" charset="-127"/>
                </a:rPr>
                <a:t>offset</a:t>
              </a:r>
              <a:endParaRPr lang="en-US" altLang="ko-KR" sz="1800"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24495" name="Line 47"/>
            <p:cNvSpPr>
              <a:spLocks noChangeShapeType="1"/>
            </p:cNvSpPr>
            <p:nvPr/>
          </p:nvSpPr>
          <p:spPr bwMode="auto">
            <a:xfrm>
              <a:off x="2856" y="131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1" y="3451860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mic Sans MS" panose="030F0702030302020204" pitchFamily="66" charset="0"/>
              </a:rPr>
              <a:t>Page (4kB)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013460" y="3779520"/>
            <a:ext cx="472440" cy="1143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968240" y="3947160"/>
            <a:ext cx="144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mic Sans MS" panose="030F0702030302020204" pitchFamily="66" charset="0"/>
              </a:rPr>
              <a:t>Page descriptor (4-8B)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503420" y="3878580"/>
            <a:ext cx="906780" cy="27432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3818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4452" grpId="0" animBg="1"/>
      <p:bldP spid="9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sz="4000" dirty="0">
                <a:ea typeface="굴림" charset="-127"/>
              </a:rPr>
              <a:t>Private Address Space per User</a:t>
            </a:r>
          </a:p>
        </p:txBody>
      </p:sp>
      <p:sp>
        <p:nvSpPr>
          <p:cNvPr id="2026502" name="Rectangle 6"/>
          <p:cNvSpPr>
            <a:spLocks noChangeArrowheads="1"/>
          </p:cNvSpPr>
          <p:nvPr/>
        </p:nvSpPr>
        <p:spPr bwMode="auto">
          <a:xfrm>
            <a:off x="1482725" y="3213101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03" name="Rectangle 7"/>
          <p:cNvSpPr>
            <a:spLocks noChangeArrowheads="1"/>
          </p:cNvSpPr>
          <p:nvPr/>
        </p:nvSpPr>
        <p:spPr bwMode="auto">
          <a:xfrm>
            <a:off x="1482725" y="1892301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04" name="Rectangle 8" descr="90%"/>
          <p:cNvSpPr>
            <a:spLocks noChangeArrowheads="1"/>
          </p:cNvSpPr>
          <p:nvPr/>
        </p:nvSpPr>
        <p:spPr bwMode="auto">
          <a:xfrm>
            <a:off x="1482725" y="1549401"/>
            <a:ext cx="1117600" cy="1041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05" name="Line 9"/>
          <p:cNvSpPr>
            <a:spLocks noChangeShapeType="1"/>
          </p:cNvSpPr>
          <p:nvPr/>
        </p:nvSpPr>
        <p:spPr bwMode="auto">
          <a:xfrm>
            <a:off x="1482725" y="189071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06" name="Line 10"/>
          <p:cNvSpPr>
            <a:spLocks noChangeShapeType="1"/>
          </p:cNvSpPr>
          <p:nvPr/>
        </p:nvSpPr>
        <p:spPr bwMode="auto">
          <a:xfrm>
            <a:off x="1482725" y="2243138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07" name="Rectangle 11"/>
          <p:cNvSpPr>
            <a:spLocks noChangeArrowheads="1"/>
          </p:cNvSpPr>
          <p:nvPr/>
        </p:nvSpPr>
        <p:spPr bwMode="auto">
          <a:xfrm>
            <a:off x="1762125" y="1905001"/>
            <a:ext cx="6381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VA1</a:t>
            </a:r>
          </a:p>
        </p:txBody>
      </p:sp>
      <p:sp>
        <p:nvSpPr>
          <p:cNvPr id="2026508" name="Rectangle 12"/>
          <p:cNvSpPr>
            <a:spLocks noChangeArrowheads="1"/>
          </p:cNvSpPr>
          <p:nvPr/>
        </p:nvSpPr>
        <p:spPr bwMode="auto">
          <a:xfrm>
            <a:off x="555625" y="1854201"/>
            <a:ext cx="9366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User 1</a:t>
            </a:r>
          </a:p>
        </p:txBody>
      </p:sp>
      <p:sp>
        <p:nvSpPr>
          <p:cNvPr id="2026509" name="Rectangle 13"/>
          <p:cNvSpPr>
            <a:spLocks noChangeArrowheads="1"/>
          </p:cNvSpPr>
          <p:nvPr/>
        </p:nvSpPr>
        <p:spPr bwMode="auto">
          <a:xfrm>
            <a:off x="3435350" y="1166813"/>
            <a:ext cx="15144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Page Table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52825" y="1550988"/>
            <a:ext cx="1117600" cy="823913"/>
            <a:chOff x="1976" y="889"/>
            <a:chExt cx="704" cy="519"/>
          </a:xfrm>
        </p:grpSpPr>
        <p:sp>
          <p:nvSpPr>
            <p:cNvPr id="2026511" name="Rectangle 15"/>
            <p:cNvSpPr>
              <a:spLocks noChangeArrowheads="1"/>
            </p:cNvSpPr>
            <p:nvPr/>
          </p:nvSpPr>
          <p:spPr bwMode="auto">
            <a:xfrm>
              <a:off x="1976" y="889"/>
              <a:ext cx="704" cy="5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12" name="Line 16"/>
            <p:cNvSpPr>
              <a:spLocks noChangeShapeType="1"/>
            </p:cNvSpPr>
            <p:nvPr/>
          </p:nvSpPr>
          <p:spPr bwMode="auto">
            <a:xfrm>
              <a:off x="1976" y="1059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13" name="Line 17"/>
            <p:cNvSpPr>
              <a:spLocks noChangeShapeType="1"/>
            </p:cNvSpPr>
            <p:nvPr/>
          </p:nvSpPr>
          <p:spPr bwMode="auto">
            <a:xfrm>
              <a:off x="1976" y="123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6514" name="Rectangle 18" descr="Dark upward diagonal"/>
          <p:cNvSpPr>
            <a:spLocks noChangeArrowheads="1"/>
          </p:cNvSpPr>
          <p:nvPr/>
        </p:nvSpPr>
        <p:spPr bwMode="auto">
          <a:xfrm>
            <a:off x="1482725" y="2857501"/>
            <a:ext cx="1117600" cy="1041400"/>
          </a:xfrm>
          <a:prstGeom prst="rect">
            <a:avLst/>
          </a:prstGeom>
          <a:gradFill flip="none" rotWithShape="1">
            <a:gsLst>
              <a:gs pos="0">
                <a:srgbClr val="91A67C">
                  <a:tint val="66000"/>
                  <a:satMod val="160000"/>
                </a:srgbClr>
              </a:gs>
              <a:gs pos="50000">
                <a:srgbClr val="91A67C">
                  <a:tint val="44500"/>
                  <a:satMod val="160000"/>
                </a:srgbClr>
              </a:gs>
              <a:gs pos="100000">
                <a:srgbClr val="91A67C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15" name="Line 19"/>
          <p:cNvSpPr>
            <a:spLocks noChangeShapeType="1"/>
          </p:cNvSpPr>
          <p:nvPr/>
        </p:nvSpPr>
        <p:spPr bwMode="auto">
          <a:xfrm>
            <a:off x="1482725" y="319881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16" name="Line 20"/>
          <p:cNvSpPr>
            <a:spLocks noChangeShapeType="1"/>
          </p:cNvSpPr>
          <p:nvPr/>
        </p:nvSpPr>
        <p:spPr bwMode="auto">
          <a:xfrm>
            <a:off x="1482725" y="3551238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17" name="Rectangle 21"/>
          <p:cNvSpPr>
            <a:spLocks noChangeArrowheads="1"/>
          </p:cNvSpPr>
          <p:nvPr/>
        </p:nvSpPr>
        <p:spPr bwMode="auto">
          <a:xfrm>
            <a:off x="1685925" y="3200401"/>
            <a:ext cx="6381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VA1</a:t>
            </a:r>
          </a:p>
        </p:txBody>
      </p:sp>
      <p:sp>
        <p:nvSpPr>
          <p:cNvPr id="2026518" name="Rectangle 22"/>
          <p:cNvSpPr>
            <a:spLocks noChangeArrowheads="1"/>
          </p:cNvSpPr>
          <p:nvPr/>
        </p:nvSpPr>
        <p:spPr bwMode="auto">
          <a:xfrm>
            <a:off x="555625" y="3149601"/>
            <a:ext cx="9366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User 2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552825" y="2998788"/>
            <a:ext cx="1117600" cy="823913"/>
            <a:chOff x="1976" y="1801"/>
            <a:chExt cx="704" cy="519"/>
          </a:xfrm>
        </p:grpSpPr>
        <p:sp>
          <p:nvSpPr>
            <p:cNvPr id="2026521" name="Rectangle 25"/>
            <p:cNvSpPr>
              <a:spLocks noChangeArrowheads="1"/>
            </p:cNvSpPr>
            <p:nvPr/>
          </p:nvSpPr>
          <p:spPr bwMode="auto">
            <a:xfrm>
              <a:off x="1976" y="1801"/>
              <a:ext cx="704" cy="5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22" name="Line 26"/>
            <p:cNvSpPr>
              <a:spLocks noChangeShapeType="1"/>
            </p:cNvSpPr>
            <p:nvPr/>
          </p:nvSpPr>
          <p:spPr bwMode="auto">
            <a:xfrm>
              <a:off x="1976" y="1971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23" name="Line 27"/>
            <p:cNvSpPr>
              <a:spLocks noChangeShapeType="1"/>
            </p:cNvSpPr>
            <p:nvPr/>
          </p:nvSpPr>
          <p:spPr bwMode="auto">
            <a:xfrm>
              <a:off x="1976" y="2147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6529" name="Rectangle 33"/>
          <p:cNvSpPr>
            <a:spLocks noChangeArrowheads="1"/>
          </p:cNvSpPr>
          <p:nvPr/>
        </p:nvSpPr>
        <p:spPr bwMode="auto">
          <a:xfrm>
            <a:off x="3432175" y="2646363"/>
            <a:ext cx="151288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Page Table</a:t>
            </a:r>
            <a:r>
              <a:rPr lang="en-US" altLang="ko-KR" sz="1800" b="1" dirty="0">
                <a:latin typeface="Verdana" pitchFamily="34" charset="0"/>
                <a:ea typeface="굴림" charset="-127"/>
              </a:rPr>
              <a:t> </a:t>
            </a:r>
          </a:p>
        </p:txBody>
      </p:sp>
      <p:sp>
        <p:nvSpPr>
          <p:cNvPr id="2026530" name="Line 34"/>
          <p:cNvSpPr>
            <a:spLocks noChangeShapeType="1"/>
          </p:cNvSpPr>
          <p:nvPr/>
        </p:nvSpPr>
        <p:spPr bwMode="auto">
          <a:xfrm flipV="1">
            <a:off x="2625725" y="1917701"/>
            <a:ext cx="90170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6531" name="Line 35"/>
          <p:cNvSpPr>
            <a:spLocks noChangeShapeType="1"/>
          </p:cNvSpPr>
          <p:nvPr/>
        </p:nvSpPr>
        <p:spPr bwMode="auto">
          <a:xfrm>
            <a:off x="2625725" y="3378201"/>
            <a:ext cx="901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83124" y="1701801"/>
            <a:ext cx="2684041" cy="2842141"/>
            <a:chOff x="4683124" y="1701801"/>
            <a:chExt cx="2684041" cy="2842141"/>
          </a:xfrm>
        </p:grpSpPr>
        <p:sp>
          <p:nvSpPr>
            <p:cNvPr id="2026533" name="Line 37" descr="Dark upward diagonal"/>
            <p:cNvSpPr>
              <a:spLocks noChangeShapeType="1"/>
            </p:cNvSpPr>
            <p:nvPr/>
          </p:nvSpPr>
          <p:spPr bwMode="auto">
            <a:xfrm>
              <a:off x="4683124" y="1701801"/>
              <a:ext cx="2666999" cy="1292227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34" name="Line 38"/>
            <p:cNvSpPr>
              <a:spLocks noChangeShapeType="1"/>
            </p:cNvSpPr>
            <p:nvPr/>
          </p:nvSpPr>
          <p:spPr bwMode="auto">
            <a:xfrm>
              <a:off x="4683125" y="2006601"/>
              <a:ext cx="2679700" cy="131186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35" name="Line 39"/>
            <p:cNvSpPr>
              <a:spLocks noChangeShapeType="1"/>
            </p:cNvSpPr>
            <p:nvPr/>
          </p:nvSpPr>
          <p:spPr bwMode="auto">
            <a:xfrm>
              <a:off x="4683125" y="2235201"/>
              <a:ext cx="2684040" cy="2308741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83124" y="3149601"/>
            <a:ext cx="2692399" cy="2298700"/>
            <a:chOff x="4683124" y="3149601"/>
            <a:chExt cx="2692399" cy="2298700"/>
          </a:xfrm>
        </p:grpSpPr>
        <p:sp>
          <p:nvSpPr>
            <p:cNvPr id="2026536" name="Line 40"/>
            <p:cNvSpPr>
              <a:spLocks noChangeShapeType="1"/>
            </p:cNvSpPr>
            <p:nvPr/>
          </p:nvSpPr>
          <p:spPr bwMode="auto">
            <a:xfrm>
              <a:off x="4683124" y="3149601"/>
              <a:ext cx="2688801" cy="46565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37" name="Line 41"/>
            <p:cNvSpPr>
              <a:spLocks noChangeShapeType="1"/>
            </p:cNvSpPr>
            <p:nvPr/>
          </p:nvSpPr>
          <p:spPr bwMode="auto">
            <a:xfrm>
              <a:off x="4683125" y="3454401"/>
              <a:ext cx="2692398" cy="19939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38" name="Line 42"/>
            <p:cNvSpPr>
              <a:spLocks noChangeShapeType="1"/>
            </p:cNvSpPr>
            <p:nvPr/>
          </p:nvSpPr>
          <p:spPr bwMode="auto">
            <a:xfrm>
              <a:off x="4683125" y="3683001"/>
              <a:ext cx="2684040" cy="113406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6542" name="Rectangle 46"/>
          <p:cNvSpPr>
            <a:spLocks noChangeArrowheads="1"/>
          </p:cNvSpPr>
          <p:nvPr/>
        </p:nvSpPr>
        <p:spPr bwMode="auto">
          <a:xfrm rot="16200000">
            <a:off x="6356350" y="1647034"/>
            <a:ext cx="1103313" cy="644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Physical</a:t>
            </a:r>
          </a:p>
          <a:p>
            <a:pPr algn="ctr"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Memory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355092" y="1126321"/>
            <a:ext cx="1222375" cy="5029200"/>
            <a:chOff x="4366" y="856"/>
            <a:chExt cx="770" cy="3168"/>
          </a:xfrm>
        </p:grpSpPr>
        <p:sp>
          <p:nvSpPr>
            <p:cNvPr id="2026551" name="Rectangle 55"/>
            <p:cNvSpPr>
              <a:spLocks noChangeArrowheads="1"/>
            </p:cNvSpPr>
            <p:nvPr/>
          </p:nvSpPr>
          <p:spPr bwMode="auto">
            <a:xfrm>
              <a:off x="4368" y="1416"/>
              <a:ext cx="768" cy="19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52" name="Rectangle 56"/>
            <p:cNvSpPr>
              <a:spLocks noChangeArrowheads="1"/>
            </p:cNvSpPr>
            <p:nvPr/>
          </p:nvSpPr>
          <p:spPr bwMode="auto">
            <a:xfrm>
              <a:off x="4368" y="1224"/>
              <a:ext cx="768" cy="19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53" name="Line 57"/>
            <p:cNvSpPr>
              <a:spLocks noChangeShapeType="1"/>
            </p:cNvSpPr>
            <p:nvPr/>
          </p:nvSpPr>
          <p:spPr bwMode="auto">
            <a:xfrm>
              <a:off x="4368" y="856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54" name="Oval 58"/>
            <p:cNvSpPr>
              <a:spLocks noChangeArrowheads="1"/>
            </p:cNvSpPr>
            <p:nvPr/>
          </p:nvSpPr>
          <p:spPr bwMode="auto">
            <a:xfrm rot="2700000">
              <a:off x="4763" y="1851"/>
              <a:ext cx="42" cy="4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56" name="Rectangle 60" descr="Dark upward diagonal"/>
            <p:cNvSpPr>
              <a:spLocks noChangeArrowheads="1"/>
            </p:cNvSpPr>
            <p:nvPr/>
          </p:nvSpPr>
          <p:spPr bwMode="auto">
            <a:xfrm>
              <a:off x="4368" y="3528"/>
              <a:ext cx="768" cy="192"/>
            </a:xfrm>
            <a:prstGeom prst="rect">
              <a:avLst/>
            </a:prstGeom>
            <a:gradFill flip="none" rotWithShape="1">
              <a:gsLst>
                <a:gs pos="0">
                  <a:srgbClr val="91A67C">
                    <a:tint val="66000"/>
                    <a:satMod val="160000"/>
                  </a:srgbClr>
                </a:gs>
                <a:gs pos="50000">
                  <a:srgbClr val="91A67C">
                    <a:tint val="44500"/>
                    <a:satMod val="160000"/>
                  </a:srgbClr>
                </a:gs>
                <a:gs pos="100000">
                  <a:srgbClr val="91A67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57" name="Rectangle 61" descr="40%"/>
            <p:cNvSpPr>
              <a:spLocks noChangeArrowheads="1"/>
            </p:cNvSpPr>
            <p:nvPr/>
          </p:nvSpPr>
          <p:spPr bwMode="auto">
            <a:xfrm>
              <a:off x="4368" y="3336"/>
              <a:ext cx="768" cy="192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free</a:t>
              </a:r>
            </a:p>
          </p:txBody>
        </p:sp>
        <p:sp>
          <p:nvSpPr>
            <p:cNvPr id="2026558" name="Rectangle 62" descr="Dark upward diagonal"/>
            <p:cNvSpPr>
              <a:spLocks noChangeArrowheads="1"/>
            </p:cNvSpPr>
            <p:nvPr/>
          </p:nvSpPr>
          <p:spPr bwMode="auto">
            <a:xfrm>
              <a:off x="4368" y="3144"/>
              <a:ext cx="768" cy="192"/>
            </a:xfrm>
            <a:prstGeom prst="rect">
              <a:avLst/>
            </a:prstGeom>
            <a:gradFill flip="none" rotWithShape="1">
              <a:gsLst>
                <a:gs pos="0">
                  <a:srgbClr val="91A67C">
                    <a:tint val="66000"/>
                    <a:satMod val="160000"/>
                  </a:srgbClr>
                </a:gs>
                <a:gs pos="50000">
                  <a:srgbClr val="91A67C">
                    <a:tint val="44500"/>
                    <a:satMod val="160000"/>
                  </a:srgbClr>
                </a:gs>
                <a:gs pos="100000">
                  <a:srgbClr val="91A67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59" name="Rectangle 63" descr="90%"/>
            <p:cNvSpPr>
              <a:spLocks noChangeArrowheads="1"/>
            </p:cNvSpPr>
            <p:nvPr/>
          </p:nvSpPr>
          <p:spPr bwMode="auto">
            <a:xfrm>
              <a:off x="4368" y="2952"/>
              <a:ext cx="768" cy="192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0" name="Rectangle 64"/>
            <p:cNvSpPr>
              <a:spLocks noChangeArrowheads="1"/>
            </p:cNvSpPr>
            <p:nvPr/>
          </p:nvSpPr>
          <p:spPr bwMode="auto">
            <a:xfrm>
              <a:off x="4368" y="2760"/>
              <a:ext cx="768" cy="192"/>
            </a:xfrm>
            <a:prstGeom prst="rect">
              <a:avLst/>
            </a:prstGeom>
            <a:solidFill>
              <a:srgbClr val="91A67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1" name="Rectangle 65"/>
            <p:cNvSpPr>
              <a:spLocks noChangeArrowheads="1"/>
            </p:cNvSpPr>
            <p:nvPr/>
          </p:nvSpPr>
          <p:spPr bwMode="auto">
            <a:xfrm>
              <a:off x="4368" y="2568"/>
              <a:ext cx="768" cy="192"/>
            </a:xfrm>
            <a:prstGeom prst="rect">
              <a:avLst/>
            </a:prstGeom>
            <a:solidFill>
              <a:srgbClr val="91A67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2" name="Rectangle 66" descr="Dark upward diagonal"/>
            <p:cNvSpPr>
              <a:spLocks noChangeArrowheads="1"/>
            </p:cNvSpPr>
            <p:nvPr/>
          </p:nvSpPr>
          <p:spPr bwMode="auto">
            <a:xfrm>
              <a:off x="4368" y="2376"/>
              <a:ext cx="768" cy="192"/>
            </a:xfrm>
            <a:prstGeom prst="rect">
              <a:avLst/>
            </a:prstGeom>
            <a:gradFill flip="none" rotWithShape="1">
              <a:gsLst>
                <a:gs pos="0">
                  <a:srgbClr val="91A67C">
                    <a:tint val="66000"/>
                    <a:satMod val="160000"/>
                  </a:srgbClr>
                </a:gs>
                <a:gs pos="50000">
                  <a:srgbClr val="91A67C">
                    <a:tint val="44500"/>
                    <a:satMod val="160000"/>
                  </a:srgbClr>
                </a:gs>
                <a:gs pos="100000">
                  <a:srgbClr val="91A67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3" name="Rectangle 67" descr="90%"/>
            <p:cNvSpPr>
              <a:spLocks noChangeArrowheads="1"/>
            </p:cNvSpPr>
            <p:nvPr/>
          </p:nvSpPr>
          <p:spPr bwMode="auto">
            <a:xfrm>
              <a:off x="4368" y="2184"/>
              <a:ext cx="768" cy="192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4" name="Rectangle 68" descr="90%"/>
            <p:cNvSpPr>
              <a:spLocks noChangeArrowheads="1"/>
            </p:cNvSpPr>
            <p:nvPr/>
          </p:nvSpPr>
          <p:spPr bwMode="auto">
            <a:xfrm>
              <a:off x="4368" y="1992"/>
              <a:ext cx="768" cy="192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5" name="Rectangle 69"/>
            <p:cNvSpPr>
              <a:spLocks noChangeArrowheads="1"/>
            </p:cNvSpPr>
            <p:nvPr/>
          </p:nvSpPr>
          <p:spPr bwMode="auto">
            <a:xfrm>
              <a:off x="4368" y="1032"/>
              <a:ext cx="768" cy="19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6" name="Rectangle 70"/>
            <p:cNvSpPr>
              <a:spLocks noChangeArrowheads="1"/>
            </p:cNvSpPr>
            <p:nvPr/>
          </p:nvSpPr>
          <p:spPr bwMode="auto">
            <a:xfrm>
              <a:off x="4480" y="1024"/>
              <a:ext cx="546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ko-KR" sz="1800" dirty="0">
                  <a:solidFill>
                    <a:srgbClr val="FF0000"/>
                  </a:solidFill>
                  <a:latin typeface="Verdana" pitchFamily="34" charset="0"/>
                  <a:ea typeface="굴림" charset="-127"/>
                </a:rPr>
                <a:t>OS</a:t>
              </a:r>
            </a:p>
            <a:p>
              <a:pPr algn="ctr" eaLnBrk="0" hangingPunct="0"/>
              <a:r>
                <a:rPr lang="en-US" altLang="ko-KR" sz="1800" dirty="0">
                  <a:solidFill>
                    <a:srgbClr val="FF0000"/>
                  </a:solidFill>
                  <a:latin typeface="Verdana" pitchFamily="34" charset="0"/>
                  <a:ea typeface="굴림" charset="-127"/>
                </a:rPr>
                <a:t>pages</a:t>
              </a:r>
            </a:p>
          </p:txBody>
        </p:sp>
        <p:sp>
          <p:nvSpPr>
            <p:cNvPr id="2026567" name="Line 71"/>
            <p:cNvSpPr>
              <a:spLocks noChangeShapeType="1"/>
            </p:cNvSpPr>
            <p:nvPr/>
          </p:nvSpPr>
          <p:spPr bwMode="auto">
            <a:xfrm>
              <a:off x="5136" y="856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6568" name="Rectangle 72"/>
            <p:cNvSpPr>
              <a:spLocks noChangeArrowheads="1"/>
            </p:cNvSpPr>
            <p:nvPr/>
          </p:nvSpPr>
          <p:spPr bwMode="auto">
            <a:xfrm>
              <a:off x="4368" y="1800"/>
              <a:ext cx="768" cy="192"/>
            </a:xfrm>
            <a:prstGeom prst="rect">
              <a:avLst/>
            </a:prstGeom>
            <a:solidFill>
              <a:srgbClr val="91A67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4624" y="1675"/>
              <a:ext cx="319" cy="42"/>
              <a:chOff x="4760" y="1675"/>
              <a:chExt cx="319" cy="42"/>
            </a:xfrm>
          </p:grpSpPr>
          <p:sp>
            <p:nvSpPr>
              <p:cNvPr id="2026570" name="Oval 74"/>
              <p:cNvSpPr>
                <a:spLocks noChangeArrowheads="1"/>
              </p:cNvSpPr>
              <p:nvPr/>
            </p:nvSpPr>
            <p:spPr bwMode="auto">
              <a:xfrm rot="2700000">
                <a:off x="4763" y="1672"/>
                <a:ext cx="42" cy="4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6571" name="Oval 75"/>
              <p:cNvSpPr>
                <a:spLocks noChangeArrowheads="1"/>
              </p:cNvSpPr>
              <p:nvPr/>
            </p:nvSpPr>
            <p:spPr bwMode="auto">
              <a:xfrm rot="2700000">
                <a:off x="4899" y="1672"/>
                <a:ext cx="42" cy="4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6572" name="Oval 76"/>
              <p:cNvSpPr>
                <a:spLocks noChangeArrowheads="1"/>
              </p:cNvSpPr>
              <p:nvPr/>
            </p:nvSpPr>
            <p:spPr bwMode="auto">
              <a:xfrm rot="2700000">
                <a:off x="5035" y="1672"/>
                <a:ext cx="42" cy="4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" name="Rectangle 61" descr="40%"/>
            <p:cNvSpPr>
              <a:spLocks noChangeArrowheads="1"/>
            </p:cNvSpPr>
            <p:nvPr/>
          </p:nvSpPr>
          <p:spPr bwMode="auto">
            <a:xfrm>
              <a:off x="4366" y="3720"/>
              <a:ext cx="768" cy="192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free</a:t>
              </a:r>
            </a:p>
          </p:txBody>
        </p:sp>
      </p:grp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191724" y="4058265"/>
            <a:ext cx="6747387" cy="2445774"/>
          </a:xfrm>
        </p:spPr>
        <p:txBody>
          <a:bodyPr/>
          <a:lstStyle/>
          <a:p>
            <a:r>
              <a:rPr lang="en-US" sz="1800" dirty="0" smtClean="0"/>
              <a:t>Each 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user has a page table which contains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              an entry 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for each user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page</a:t>
            </a:r>
          </a:p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System has a “Page” Table that has an entry for     each user (not shown)</a:t>
            </a:r>
          </a:p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There is a PT 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Base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register which points to the page table of the current user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OS resets the PT Base register whenever </a:t>
            </a:r>
            <a:r>
              <a:rPr lang="en-US" altLang="ko-KR" sz="1800" dirty="0" smtClean="0">
                <a:ea typeface="굴림" charset="-127"/>
              </a:rPr>
              <a:t>the </a:t>
            </a:r>
            <a:r>
              <a:rPr lang="en-US" altLang="ko-KR" sz="1800" dirty="0">
                <a:ea typeface="굴림" charset="-127"/>
              </a:rPr>
              <a:t>user </a:t>
            </a:r>
            <a:r>
              <a:rPr lang="en-US" altLang="ko-KR" sz="1800" dirty="0" smtClean="0">
                <a:ea typeface="굴림" charset="-127"/>
              </a:rPr>
              <a:t>changes; requires consulting the System Page Table</a:t>
            </a:r>
            <a:endParaRPr lang="en-US" altLang="ko-KR" sz="1800" dirty="0">
              <a:ea typeface="굴림" charset="-127"/>
            </a:endParaRPr>
          </a:p>
          <a:p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62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736585" y="2117348"/>
            <a:ext cx="2261839" cy="366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    VPN   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     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offset</a:t>
            </a:r>
          </a:p>
        </p:txBody>
      </p:sp>
      <p:sp>
        <p:nvSpPr>
          <p:cNvPr id="203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257175"/>
            <a:ext cx="8039100" cy="1254125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sz="4000" dirty="0" smtClean="0">
                <a:ea typeface="굴림" charset="-127"/>
              </a:rPr>
              <a:t>Suppose all Pages and Page </a:t>
            </a:r>
            <a:r>
              <a:rPr lang="en-US" altLang="ko-KR" sz="4000" dirty="0">
                <a:ea typeface="굴림" charset="-127"/>
              </a:rPr>
              <a:t>Tables </a:t>
            </a:r>
            <a:r>
              <a:rPr lang="en-US" altLang="ko-KR" sz="4000" dirty="0" smtClean="0">
                <a:ea typeface="굴림" charset="-127"/>
              </a:rPr>
              <a:t>reside in memory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2030604" name="Line 12"/>
          <p:cNvSpPr>
            <a:spLocks noChangeShapeType="1"/>
          </p:cNvSpPr>
          <p:nvPr/>
        </p:nvSpPr>
        <p:spPr bwMode="auto">
          <a:xfrm>
            <a:off x="6083300" y="1346200"/>
            <a:ext cx="0" cy="525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05" name="Rectangle 13" descr="Dark upward diagonal"/>
          <p:cNvSpPr>
            <a:spLocks noChangeArrowheads="1"/>
          </p:cNvSpPr>
          <p:nvPr/>
        </p:nvSpPr>
        <p:spPr bwMode="auto">
          <a:xfrm>
            <a:off x="6083300" y="6223000"/>
            <a:ext cx="1219200" cy="304800"/>
          </a:xfrm>
          <a:prstGeom prst="rect">
            <a:avLst/>
          </a:prstGeom>
          <a:solidFill>
            <a:srgbClr val="91A67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06" name="Rectangle 14" descr="Dark upward diagonal"/>
          <p:cNvSpPr>
            <a:spLocks noChangeArrowheads="1"/>
          </p:cNvSpPr>
          <p:nvPr/>
        </p:nvSpPr>
        <p:spPr bwMode="auto">
          <a:xfrm>
            <a:off x="6083300" y="5905500"/>
            <a:ext cx="1219200" cy="304800"/>
          </a:xfrm>
          <a:prstGeom prst="rect">
            <a:avLst/>
          </a:prstGeom>
          <a:solidFill>
            <a:srgbClr val="91A67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07" name="Rectangle 15" descr="90%"/>
          <p:cNvSpPr>
            <a:spLocks noChangeArrowheads="1"/>
          </p:cNvSpPr>
          <p:nvPr/>
        </p:nvSpPr>
        <p:spPr bwMode="auto">
          <a:xfrm>
            <a:off x="6083300" y="56007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08" name="Rectangle 16" descr="Dark upward diagonal"/>
          <p:cNvSpPr>
            <a:spLocks noChangeArrowheads="1"/>
          </p:cNvSpPr>
          <p:nvPr/>
        </p:nvSpPr>
        <p:spPr bwMode="auto">
          <a:xfrm>
            <a:off x="6083300" y="5295900"/>
            <a:ext cx="1219200" cy="304800"/>
          </a:xfrm>
          <a:prstGeom prst="rect">
            <a:avLst/>
          </a:prstGeom>
          <a:solidFill>
            <a:srgbClr val="91A67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09" name="Rectangle 17" descr="90%"/>
          <p:cNvSpPr>
            <a:spLocks noChangeArrowheads="1"/>
          </p:cNvSpPr>
          <p:nvPr/>
        </p:nvSpPr>
        <p:spPr bwMode="auto">
          <a:xfrm>
            <a:off x="6083300" y="49911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10" name="Rectangle 18" descr="90%"/>
          <p:cNvSpPr>
            <a:spLocks noChangeArrowheads="1"/>
          </p:cNvSpPr>
          <p:nvPr/>
        </p:nvSpPr>
        <p:spPr bwMode="auto">
          <a:xfrm>
            <a:off x="6083300" y="46863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11" name="Line 19"/>
          <p:cNvSpPr>
            <a:spLocks noChangeShapeType="1"/>
          </p:cNvSpPr>
          <p:nvPr/>
        </p:nvSpPr>
        <p:spPr bwMode="auto">
          <a:xfrm>
            <a:off x="7302500" y="1333500"/>
            <a:ext cx="0" cy="527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13" name="Rectangle 21" descr="90%"/>
          <p:cNvSpPr>
            <a:spLocks noChangeArrowheads="1"/>
          </p:cNvSpPr>
          <p:nvPr/>
        </p:nvSpPr>
        <p:spPr bwMode="auto">
          <a:xfrm>
            <a:off x="6090674" y="1796024"/>
            <a:ext cx="1219200" cy="4899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15" name="Rectangle 23"/>
          <p:cNvSpPr>
            <a:spLocks noChangeArrowheads="1"/>
          </p:cNvSpPr>
          <p:nvPr/>
        </p:nvSpPr>
        <p:spPr bwMode="auto">
          <a:xfrm>
            <a:off x="6102039" y="1863213"/>
            <a:ext cx="1247137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6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PT User 1 </a:t>
            </a:r>
          </a:p>
        </p:txBody>
      </p:sp>
      <p:sp>
        <p:nvSpPr>
          <p:cNvPr id="2030619" name="Rectangle 27" descr="Dark upward diagonal"/>
          <p:cNvSpPr>
            <a:spLocks noChangeArrowheads="1"/>
          </p:cNvSpPr>
          <p:nvPr/>
        </p:nvSpPr>
        <p:spPr bwMode="auto">
          <a:xfrm>
            <a:off x="6083300" y="2717800"/>
            <a:ext cx="1219200" cy="622710"/>
          </a:xfrm>
          <a:prstGeom prst="rect">
            <a:avLst/>
          </a:prstGeom>
          <a:gradFill flip="none" rotWithShape="1">
            <a:gsLst>
              <a:gs pos="0">
                <a:srgbClr val="91A67C">
                  <a:shade val="30000"/>
                  <a:satMod val="115000"/>
                </a:srgbClr>
              </a:gs>
              <a:gs pos="50000">
                <a:srgbClr val="91A67C">
                  <a:shade val="67500"/>
                  <a:satMod val="115000"/>
                </a:srgbClr>
              </a:gs>
              <a:gs pos="100000">
                <a:srgbClr val="91A67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0620" name="Rectangle 28"/>
          <p:cNvSpPr>
            <a:spLocks noChangeArrowheads="1"/>
          </p:cNvSpPr>
          <p:nvPr/>
        </p:nvSpPr>
        <p:spPr bwMode="auto">
          <a:xfrm>
            <a:off x="6079915" y="2985320"/>
            <a:ext cx="1247137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6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PT User 2 </a:t>
            </a: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2600069" y="3570783"/>
            <a:ext cx="2046843" cy="36676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System PT Base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48" name="Rectangle 37" descr="Dark upward diagonal"/>
          <p:cNvSpPr>
            <a:spLocks noChangeArrowheads="1"/>
          </p:cNvSpPr>
          <p:nvPr/>
        </p:nvSpPr>
        <p:spPr bwMode="auto">
          <a:xfrm>
            <a:off x="6098881" y="3681805"/>
            <a:ext cx="1216332" cy="573105"/>
          </a:xfrm>
          <a:prstGeom prst="rect">
            <a:avLst/>
          </a:prstGeom>
          <a:solidFill>
            <a:srgbClr val="FD7E7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629081" y="3545382"/>
            <a:ext cx="129362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PTB </a:t>
            </a:r>
            <a:r>
              <a:rPr lang="en-US" altLang="ko-KR" sz="1800" dirty="0" err="1" smtClean="0">
                <a:latin typeface="Verdana" pitchFamily="34" charset="0"/>
                <a:ea typeface="굴림" charset="-127"/>
              </a:rPr>
              <a:t>User</a:t>
            </a:r>
            <a:r>
              <a:rPr lang="en-US" altLang="ko-KR" sz="1800" i="1" dirty="0" err="1" smtClean="0">
                <a:latin typeface="Verdana" pitchFamily="34" charset="0"/>
                <a:ea typeface="굴림" charset="-127"/>
              </a:rPr>
              <a:t>i</a:t>
            </a:r>
            <a:endParaRPr lang="en-US" altLang="ko-KR" sz="1800" i="1" dirty="0">
              <a:latin typeface="Verdana" pitchFamily="34" charset="0"/>
              <a:ea typeface="굴림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68213" y="1647560"/>
            <a:ext cx="427704" cy="431977"/>
            <a:chOff x="3723967" y="3444801"/>
            <a:chExt cx="494071" cy="507765"/>
          </a:xfrm>
        </p:grpSpPr>
        <p:sp>
          <p:nvSpPr>
            <p:cNvPr id="5" name="Oval 4"/>
            <p:cNvSpPr/>
            <p:nvPr/>
          </p:nvSpPr>
          <p:spPr bwMode="auto">
            <a:xfrm>
              <a:off x="3723967" y="3458495"/>
              <a:ext cx="494071" cy="4940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1081" y="3444801"/>
              <a:ext cx="39466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195917" y="1850924"/>
            <a:ext cx="1873045" cy="184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209870" y="4024797"/>
            <a:ext cx="5482270" cy="2566503"/>
          </a:xfrm>
        </p:spPr>
        <p:txBody>
          <a:bodyPr/>
          <a:lstStyle/>
          <a:p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smtClean="0">
                <a:latin typeface="Verdana" pitchFamily="34" charset="0"/>
                <a:ea typeface="굴림" charset="-127"/>
              </a:rPr>
              <a:t>Translation:</a:t>
            </a:r>
          </a:p>
          <a:p>
            <a:pPr lvl="1"/>
            <a:r>
              <a:rPr lang="en-US" altLang="ko-KR" sz="1600" dirty="0" smtClean="0">
                <a:latin typeface="Verdana" pitchFamily="34" charset="0"/>
                <a:ea typeface="굴림" charset="-127"/>
              </a:rPr>
              <a:t>PPN = Mem[PT Base + VPN] </a:t>
            </a:r>
          </a:p>
          <a:p>
            <a:pPr lvl="1"/>
            <a:r>
              <a:rPr lang="en-US" altLang="ko-KR" sz="1600" dirty="0" smtClean="0">
                <a:latin typeface="Verdana" pitchFamily="34" charset="0"/>
                <a:ea typeface="굴림" charset="-127"/>
              </a:rPr>
              <a:t>PA = PPN + offset</a:t>
            </a:r>
          </a:p>
          <a:p>
            <a:r>
              <a:rPr lang="en-US" altLang="ko-KR" sz="2000" dirty="0" smtClean="0">
                <a:latin typeface="Verdana" pitchFamily="34" charset="0"/>
                <a:ea typeface="굴림" charset="-127"/>
              </a:rPr>
              <a:t>All links represent physical addresses; no VA to PA translation</a:t>
            </a:r>
          </a:p>
          <a:p>
            <a:r>
              <a:rPr lang="en-US" altLang="ko-KR" sz="2000" dirty="0" smtClean="0">
                <a:latin typeface="Verdana" pitchFamily="34" charset="0"/>
                <a:ea typeface="굴림" charset="-127"/>
              </a:rPr>
              <a:t>On user switch</a:t>
            </a:r>
          </a:p>
          <a:p>
            <a:pPr lvl="1"/>
            <a:r>
              <a:rPr lang="en-US" altLang="ko-KR" sz="1600" dirty="0" smtClean="0">
                <a:latin typeface="Verdana" pitchFamily="34" charset="0"/>
                <a:ea typeface="굴림" charset="-127"/>
              </a:rPr>
              <a:t>PT Base </a:t>
            </a: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:= System PT Base +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                                        new User ID</a:t>
            </a:r>
            <a:endParaRPr lang="en-US" altLang="ko-KR" sz="1400" dirty="0" smtClean="0">
              <a:latin typeface="Verdana" pitchFamily="34" charset="0"/>
              <a:ea typeface="굴림" charset="-127"/>
            </a:endParaRPr>
          </a:p>
        </p:txBody>
      </p:sp>
      <p:grpSp>
        <p:nvGrpSpPr>
          <p:cNvPr id="28" name="Group 27"/>
          <p:cNvGrpSpPr/>
          <p:nvPr/>
        </p:nvGrpSpPr>
        <p:grpSpPr>
          <a:xfrm flipH="1">
            <a:off x="5351252" y="2757948"/>
            <a:ext cx="813619" cy="3510117"/>
            <a:chOff x="7209503" y="2851355"/>
            <a:chExt cx="813619" cy="3416710"/>
          </a:xfrm>
        </p:grpSpPr>
        <p:sp>
          <p:nvSpPr>
            <p:cNvPr id="25" name="Freeform 24"/>
            <p:cNvSpPr/>
            <p:nvPr/>
          </p:nvSpPr>
          <p:spPr bwMode="auto">
            <a:xfrm>
              <a:off x="7241464" y="3296389"/>
              <a:ext cx="678420" cy="2647212"/>
            </a:xfrm>
            <a:custGeom>
              <a:avLst/>
              <a:gdLst>
                <a:gd name="connsiteX0" fmla="*/ 0 w 743252"/>
                <a:gd name="connsiteY0" fmla="*/ 0 h 2573593"/>
                <a:gd name="connsiteX1" fmla="*/ 560439 w 743252"/>
                <a:gd name="connsiteY1" fmla="*/ 752167 h 2573593"/>
                <a:gd name="connsiteX2" fmla="*/ 715297 w 743252"/>
                <a:gd name="connsiteY2" fmla="*/ 2072148 h 2573593"/>
                <a:gd name="connsiteX3" fmla="*/ 58994 w 743252"/>
                <a:gd name="connsiteY3" fmla="*/ 2573593 h 2573593"/>
                <a:gd name="connsiteX4" fmla="*/ 58994 w 743252"/>
                <a:gd name="connsiteY4" fmla="*/ 2573593 h 25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2" h="2573593">
                  <a:moveTo>
                    <a:pt x="0" y="0"/>
                  </a:moveTo>
                  <a:cubicBezTo>
                    <a:pt x="220611" y="203404"/>
                    <a:pt x="441223" y="406809"/>
                    <a:pt x="560439" y="752167"/>
                  </a:cubicBezTo>
                  <a:cubicBezTo>
                    <a:pt x="679655" y="1097525"/>
                    <a:pt x="798871" y="1768577"/>
                    <a:pt x="715297" y="2072148"/>
                  </a:cubicBezTo>
                  <a:cubicBezTo>
                    <a:pt x="631723" y="2375719"/>
                    <a:pt x="58994" y="2573593"/>
                    <a:pt x="58994" y="2573593"/>
                  </a:cubicBezTo>
                  <a:lnTo>
                    <a:pt x="58994" y="2573593"/>
                  </a:lnTo>
                </a:path>
              </a:pathLst>
            </a:custGeom>
            <a:noFill/>
            <a:ln w="12700" cap="flat" cmpd="sng" algn="ctr">
              <a:solidFill>
                <a:srgbClr val="919A5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7209503" y="3009271"/>
              <a:ext cx="813619" cy="3258794"/>
            </a:xfrm>
            <a:custGeom>
              <a:avLst/>
              <a:gdLst>
                <a:gd name="connsiteX0" fmla="*/ 0 w 743252"/>
                <a:gd name="connsiteY0" fmla="*/ 0 h 2573593"/>
                <a:gd name="connsiteX1" fmla="*/ 560439 w 743252"/>
                <a:gd name="connsiteY1" fmla="*/ 752167 h 2573593"/>
                <a:gd name="connsiteX2" fmla="*/ 715297 w 743252"/>
                <a:gd name="connsiteY2" fmla="*/ 2072148 h 2573593"/>
                <a:gd name="connsiteX3" fmla="*/ 58994 w 743252"/>
                <a:gd name="connsiteY3" fmla="*/ 2573593 h 2573593"/>
                <a:gd name="connsiteX4" fmla="*/ 58994 w 743252"/>
                <a:gd name="connsiteY4" fmla="*/ 2573593 h 25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2" h="2573593">
                  <a:moveTo>
                    <a:pt x="0" y="0"/>
                  </a:moveTo>
                  <a:cubicBezTo>
                    <a:pt x="220611" y="203404"/>
                    <a:pt x="441223" y="406809"/>
                    <a:pt x="560439" y="752167"/>
                  </a:cubicBezTo>
                  <a:cubicBezTo>
                    <a:pt x="679655" y="1097525"/>
                    <a:pt x="798871" y="1768577"/>
                    <a:pt x="715297" y="2072148"/>
                  </a:cubicBezTo>
                  <a:cubicBezTo>
                    <a:pt x="631723" y="2375719"/>
                    <a:pt x="58994" y="2573593"/>
                    <a:pt x="58994" y="2573593"/>
                  </a:cubicBezTo>
                  <a:lnTo>
                    <a:pt x="58994" y="2573593"/>
                  </a:lnTo>
                </a:path>
              </a:pathLst>
            </a:custGeom>
            <a:noFill/>
            <a:ln w="12700" cap="flat" cmpd="sng" algn="ctr">
              <a:solidFill>
                <a:srgbClr val="919A5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7246380" y="2851355"/>
              <a:ext cx="678420" cy="2472813"/>
            </a:xfrm>
            <a:custGeom>
              <a:avLst/>
              <a:gdLst>
                <a:gd name="connsiteX0" fmla="*/ 0 w 743252"/>
                <a:gd name="connsiteY0" fmla="*/ 0 h 2573593"/>
                <a:gd name="connsiteX1" fmla="*/ 560439 w 743252"/>
                <a:gd name="connsiteY1" fmla="*/ 752167 h 2573593"/>
                <a:gd name="connsiteX2" fmla="*/ 715297 w 743252"/>
                <a:gd name="connsiteY2" fmla="*/ 2072148 h 2573593"/>
                <a:gd name="connsiteX3" fmla="*/ 58994 w 743252"/>
                <a:gd name="connsiteY3" fmla="*/ 2573593 h 2573593"/>
                <a:gd name="connsiteX4" fmla="*/ 58994 w 743252"/>
                <a:gd name="connsiteY4" fmla="*/ 2573593 h 25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2" h="2573593">
                  <a:moveTo>
                    <a:pt x="0" y="0"/>
                  </a:moveTo>
                  <a:cubicBezTo>
                    <a:pt x="220611" y="203404"/>
                    <a:pt x="441223" y="406809"/>
                    <a:pt x="560439" y="752167"/>
                  </a:cubicBezTo>
                  <a:cubicBezTo>
                    <a:pt x="679655" y="1097525"/>
                    <a:pt x="798871" y="1768577"/>
                    <a:pt x="715297" y="2072148"/>
                  </a:cubicBezTo>
                  <a:cubicBezTo>
                    <a:pt x="631723" y="2375719"/>
                    <a:pt x="58994" y="2573593"/>
                    <a:pt x="58994" y="2573593"/>
                  </a:cubicBezTo>
                  <a:lnTo>
                    <a:pt x="58994" y="2573593"/>
                  </a:lnTo>
                </a:path>
              </a:pathLst>
            </a:custGeom>
            <a:noFill/>
            <a:ln w="12700" cap="flat" cmpd="sng" algn="ctr">
              <a:solidFill>
                <a:srgbClr val="919A5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44670" y="1828800"/>
            <a:ext cx="717746" cy="3834582"/>
            <a:chOff x="5444670" y="1637071"/>
            <a:chExt cx="717746" cy="4026311"/>
          </a:xfrm>
        </p:grpSpPr>
        <p:sp>
          <p:nvSpPr>
            <p:cNvPr id="81" name="Freeform 80"/>
            <p:cNvSpPr/>
            <p:nvPr/>
          </p:nvSpPr>
          <p:spPr bwMode="auto">
            <a:xfrm flipH="1">
              <a:off x="5582264" y="2055188"/>
              <a:ext cx="499040" cy="2988762"/>
            </a:xfrm>
            <a:custGeom>
              <a:avLst/>
              <a:gdLst>
                <a:gd name="connsiteX0" fmla="*/ 0 w 743252"/>
                <a:gd name="connsiteY0" fmla="*/ 0 h 2573593"/>
                <a:gd name="connsiteX1" fmla="*/ 560439 w 743252"/>
                <a:gd name="connsiteY1" fmla="*/ 752167 h 2573593"/>
                <a:gd name="connsiteX2" fmla="*/ 715297 w 743252"/>
                <a:gd name="connsiteY2" fmla="*/ 2072148 h 2573593"/>
                <a:gd name="connsiteX3" fmla="*/ 58994 w 743252"/>
                <a:gd name="connsiteY3" fmla="*/ 2573593 h 2573593"/>
                <a:gd name="connsiteX4" fmla="*/ 58994 w 743252"/>
                <a:gd name="connsiteY4" fmla="*/ 2573593 h 25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2" h="2573593">
                  <a:moveTo>
                    <a:pt x="0" y="0"/>
                  </a:moveTo>
                  <a:cubicBezTo>
                    <a:pt x="220611" y="203404"/>
                    <a:pt x="441223" y="406809"/>
                    <a:pt x="560439" y="752167"/>
                  </a:cubicBezTo>
                  <a:cubicBezTo>
                    <a:pt x="679655" y="1097525"/>
                    <a:pt x="798871" y="1768577"/>
                    <a:pt x="715297" y="2072148"/>
                  </a:cubicBezTo>
                  <a:cubicBezTo>
                    <a:pt x="631723" y="2375719"/>
                    <a:pt x="58994" y="2573593"/>
                    <a:pt x="58994" y="2573593"/>
                  </a:cubicBezTo>
                  <a:lnTo>
                    <a:pt x="58994" y="2573593"/>
                  </a:lnTo>
                </a:path>
              </a:pathLst>
            </a:custGeom>
            <a:no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 flipH="1">
              <a:off x="5449528" y="1776443"/>
              <a:ext cx="712888" cy="3886939"/>
            </a:xfrm>
            <a:custGeom>
              <a:avLst/>
              <a:gdLst>
                <a:gd name="connsiteX0" fmla="*/ 0 w 743252"/>
                <a:gd name="connsiteY0" fmla="*/ 0 h 2573593"/>
                <a:gd name="connsiteX1" fmla="*/ 560439 w 743252"/>
                <a:gd name="connsiteY1" fmla="*/ 752167 h 2573593"/>
                <a:gd name="connsiteX2" fmla="*/ 715297 w 743252"/>
                <a:gd name="connsiteY2" fmla="*/ 2072148 h 2573593"/>
                <a:gd name="connsiteX3" fmla="*/ 58994 w 743252"/>
                <a:gd name="connsiteY3" fmla="*/ 2573593 h 2573593"/>
                <a:gd name="connsiteX4" fmla="*/ 58994 w 743252"/>
                <a:gd name="connsiteY4" fmla="*/ 2573593 h 25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2" h="2573593">
                  <a:moveTo>
                    <a:pt x="0" y="0"/>
                  </a:moveTo>
                  <a:cubicBezTo>
                    <a:pt x="220611" y="203404"/>
                    <a:pt x="441223" y="406809"/>
                    <a:pt x="560439" y="752167"/>
                  </a:cubicBezTo>
                  <a:cubicBezTo>
                    <a:pt x="679655" y="1097525"/>
                    <a:pt x="798871" y="1768577"/>
                    <a:pt x="715297" y="2072148"/>
                  </a:cubicBezTo>
                  <a:cubicBezTo>
                    <a:pt x="631723" y="2375719"/>
                    <a:pt x="58994" y="2573593"/>
                    <a:pt x="58994" y="2573593"/>
                  </a:cubicBezTo>
                  <a:lnTo>
                    <a:pt x="58994" y="2573593"/>
                  </a:lnTo>
                </a:path>
              </a:pathLst>
            </a:custGeom>
            <a:no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 flipH="1">
              <a:off x="5444670" y="1637071"/>
              <a:ext cx="678420" cy="3089787"/>
            </a:xfrm>
            <a:custGeom>
              <a:avLst/>
              <a:gdLst>
                <a:gd name="connsiteX0" fmla="*/ 0 w 743252"/>
                <a:gd name="connsiteY0" fmla="*/ 0 h 2573593"/>
                <a:gd name="connsiteX1" fmla="*/ 560439 w 743252"/>
                <a:gd name="connsiteY1" fmla="*/ 752167 h 2573593"/>
                <a:gd name="connsiteX2" fmla="*/ 715297 w 743252"/>
                <a:gd name="connsiteY2" fmla="*/ 2072148 h 2573593"/>
                <a:gd name="connsiteX3" fmla="*/ 58994 w 743252"/>
                <a:gd name="connsiteY3" fmla="*/ 2573593 h 2573593"/>
                <a:gd name="connsiteX4" fmla="*/ 58994 w 743252"/>
                <a:gd name="connsiteY4" fmla="*/ 2573593 h 25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2" h="2573593">
                  <a:moveTo>
                    <a:pt x="0" y="0"/>
                  </a:moveTo>
                  <a:cubicBezTo>
                    <a:pt x="220611" y="203404"/>
                    <a:pt x="441223" y="406809"/>
                    <a:pt x="560439" y="752167"/>
                  </a:cubicBezTo>
                  <a:cubicBezTo>
                    <a:pt x="679655" y="1097525"/>
                    <a:pt x="798871" y="1768577"/>
                    <a:pt x="715297" y="2072148"/>
                  </a:cubicBezTo>
                  <a:cubicBezTo>
                    <a:pt x="631723" y="2375719"/>
                    <a:pt x="58994" y="2573593"/>
                    <a:pt x="58994" y="2573593"/>
                  </a:cubicBezTo>
                  <a:lnTo>
                    <a:pt x="58994" y="2573593"/>
                  </a:lnTo>
                </a:path>
              </a:pathLst>
            </a:custGeom>
            <a:no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4" name="Rectangle 28"/>
          <p:cNvSpPr>
            <a:spLocks noChangeArrowheads="1"/>
          </p:cNvSpPr>
          <p:nvPr/>
        </p:nvSpPr>
        <p:spPr bwMode="auto">
          <a:xfrm>
            <a:off x="6074354" y="3904644"/>
            <a:ext cx="127458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600" dirty="0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System PT</a:t>
            </a:r>
            <a:endParaRPr lang="en-US" altLang="ko-KR" sz="1600" dirty="0">
              <a:solidFill>
                <a:srgbClr val="56127A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030592" name="Group 2030591"/>
          <p:cNvGrpSpPr/>
          <p:nvPr/>
        </p:nvGrpSpPr>
        <p:grpSpPr>
          <a:xfrm>
            <a:off x="7263581" y="1796024"/>
            <a:ext cx="425388" cy="2422015"/>
            <a:chOff x="7263581" y="2411361"/>
            <a:chExt cx="425388" cy="1936956"/>
          </a:xfrm>
        </p:grpSpPr>
        <p:sp>
          <p:nvSpPr>
            <p:cNvPr id="31" name="Freeform 30"/>
            <p:cNvSpPr/>
            <p:nvPr/>
          </p:nvSpPr>
          <p:spPr bwMode="auto">
            <a:xfrm>
              <a:off x="7263581" y="2411361"/>
              <a:ext cx="413098" cy="1623846"/>
            </a:xfrm>
            <a:custGeom>
              <a:avLst/>
              <a:gdLst>
                <a:gd name="connsiteX0" fmla="*/ 0 w 413098"/>
                <a:gd name="connsiteY0" fmla="*/ 1474839 h 1474839"/>
                <a:gd name="connsiteX1" fmla="*/ 412954 w 413098"/>
                <a:gd name="connsiteY1" fmla="*/ 818536 h 1474839"/>
                <a:gd name="connsiteX2" fmla="*/ 36871 w 413098"/>
                <a:gd name="connsiteY2" fmla="*/ 0 h 147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098" h="1474839">
                  <a:moveTo>
                    <a:pt x="0" y="1474839"/>
                  </a:moveTo>
                  <a:cubicBezTo>
                    <a:pt x="203404" y="1269590"/>
                    <a:pt x="406809" y="1064342"/>
                    <a:pt x="412954" y="818536"/>
                  </a:cubicBezTo>
                  <a:cubicBezTo>
                    <a:pt x="419099" y="572730"/>
                    <a:pt x="227985" y="286365"/>
                    <a:pt x="36871" y="0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7275871" y="3195710"/>
              <a:ext cx="413098" cy="1152607"/>
            </a:xfrm>
            <a:custGeom>
              <a:avLst/>
              <a:gdLst>
                <a:gd name="connsiteX0" fmla="*/ 0 w 413098"/>
                <a:gd name="connsiteY0" fmla="*/ 1474839 h 1474839"/>
                <a:gd name="connsiteX1" fmla="*/ 412954 w 413098"/>
                <a:gd name="connsiteY1" fmla="*/ 818536 h 1474839"/>
                <a:gd name="connsiteX2" fmla="*/ 36871 w 413098"/>
                <a:gd name="connsiteY2" fmla="*/ 0 h 147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098" h="1474839">
                  <a:moveTo>
                    <a:pt x="0" y="1474839"/>
                  </a:moveTo>
                  <a:cubicBezTo>
                    <a:pt x="203404" y="1269590"/>
                    <a:pt x="406809" y="1064342"/>
                    <a:pt x="412954" y="818536"/>
                  </a:cubicBezTo>
                  <a:cubicBezTo>
                    <a:pt x="419099" y="572730"/>
                    <a:pt x="227985" y="286365"/>
                    <a:pt x="36871" y="0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30593" name="TextBox 2030592"/>
          <p:cNvSpPr txBox="1"/>
          <p:nvPr/>
        </p:nvSpPr>
        <p:spPr>
          <a:xfrm>
            <a:off x="3178280" y="2315498"/>
            <a:ext cx="16217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PT Base </a:t>
            </a:r>
            <a:r>
              <a:rPr lang="en-US" sz="1800" dirty="0" err="1" smtClean="0"/>
              <a:t>Reg</a:t>
            </a:r>
            <a:endParaRPr lang="en-US" sz="1800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4598443" y="3780815"/>
            <a:ext cx="1492641" cy="1689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412637" y="4593034"/>
            <a:ext cx="1731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It requires two DRAM accesses to access one data word or instruction!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6091084" y="1909916"/>
            <a:ext cx="12241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6066503" y="2165555"/>
            <a:ext cx="12241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6078793" y="2848897"/>
            <a:ext cx="12241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6068961" y="3008671"/>
            <a:ext cx="12241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6096000" y="3868994"/>
            <a:ext cx="12241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7270955" y="3760839"/>
            <a:ext cx="523568" cy="73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Freeform 55"/>
          <p:cNvSpPr/>
          <p:nvPr/>
        </p:nvSpPr>
        <p:spPr bwMode="auto">
          <a:xfrm>
            <a:off x="1423219" y="1858297"/>
            <a:ext cx="2344994" cy="243348"/>
          </a:xfrm>
          <a:custGeom>
            <a:avLst/>
            <a:gdLst>
              <a:gd name="connsiteX0" fmla="*/ 7375 w 2344994"/>
              <a:gd name="connsiteY0" fmla="*/ 243348 h 243348"/>
              <a:gd name="connsiteX1" fmla="*/ 0 w 2344994"/>
              <a:gd name="connsiteY1" fmla="*/ 0 h 243348"/>
              <a:gd name="connsiteX2" fmla="*/ 2344994 w 2344994"/>
              <a:gd name="connsiteY2" fmla="*/ 14748 h 24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4994" h="243348">
                <a:moveTo>
                  <a:pt x="7375" y="243348"/>
                </a:moveTo>
                <a:lnTo>
                  <a:pt x="0" y="0"/>
                </a:lnTo>
                <a:lnTo>
                  <a:pt x="2344994" y="1474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8" name="Straight Arrow Connector 57"/>
          <p:cNvCxnSpPr>
            <a:stCxn id="2030593" idx="0"/>
            <a:endCxn id="5" idx="4"/>
          </p:cNvCxnSpPr>
          <p:nvPr/>
        </p:nvCxnSpPr>
        <p:spPr bwMode="auto">
          <a:xfrm flipH="1" flipV="1">
            <a:off x="3982065" y="2079537"/>
            <a:ext cx="7078" cy="2359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Line 13"/>
          <p:cNvSpPr>
            <a:spLocks noChangeShapeType="1"/>
          </p:cNvSpPr>
          <p:nvPr/>
        </p:nvSpPr>
        <p:spPr bwMode="auto">
          <a:xfrm>
            <a:off x="2140566" y="2112531"/>
            <a:ext cx="0" cy="3824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1" y="2766060"/>
            <a:ext cx="154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mic Sans MS" panose="030F0702030302020204" pitchFamily="66" charset="0"/>
              </a:rPr>
              <a:t>Virtual Page Number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endCxn id="6" idx="0"/>
          </p:cNvCxnSpPr>
          <p:nvPr/>
        </p:nvCxnSpPr>
        <p:spPr bwMode="auto">
          <a:xfrm flipH="1">
            <a:off x="1428751" y="2362200"/>
            <a:ext cx="300989" cy="40386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482841" y="1242060"/>
            <a:ext cx="154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mic Sans MS" panose="030F0702030302020204" pitchFamily="66" charset="0"/>
              </a:rPr>
              <a:t>Physical Page Number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flipH="1">
            <a:off x="6918960" y="1386840"/>
            <a:ext cx="906781" cy="4724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4599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03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916"/>
            <a:ext cx="7772400" cy="4114800"/>
          </a:xfrm>
        </p:spPr>
        <p:txBody>
          <a:bodyPr/>
          <a:lstStyle/>
          <a:p>
            <a:r>
              <a:rPr lang="en-US" sz="2400" dirty="0" smtClean="0"/>
              <a:t>How to reduce memory access overhead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What if all the pages can’t fit in DRAM </a:t>
            </a:r>
          </a:p>
          <a:p>
            <a:pPr lvl="1"/>
            <a:r>
              <a:rPr lang="en-US" sz="2000" dirty="0"/>
              <a:t>What if </a:t>
            </a:r>
            <a:r>
              <a:rPr lang="en-US" sz="2000" dirty="0" smtClean="0"/>
              <a:t>the user page table </a:t>
            </a:r>
            <a:r>
              <a:rPr lang="en-US" sz="2000" dirty="0"/>
              <a:t>can’t fit in DRAM </a:t>
            </a:r>
          </a:p>
          <a:p>
            <a:pPr lvl="1"/>
            <a:r>
              <a:rPr lang="en-US" sz="2000" dirty="0"/>
              <a:t>What if the </a:t>
            </a:r>
            <a:r>
              <a:rPr lang="en-US" sz="2000" dirty="0" smtClean="0"/>
              <a:t>System page </a:t>
            </a:r>
            <a:r>
              <a:rPr lang="en-US" sz="2000" dirty="0"/>
              <a:t>table can’t fit in DRAM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2344" y="4271002"/>
            <a:ext cx="7258050" cy="39754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altLang="ko-KR" i="1" dirty="0" smtClean="0">
                <a:latin typeface="Verdana" pitchFamily="34" charset="0"/>
                <a:ea typeface="굴림" charset="-127"/>
              </a:rPr>
              <a:t>A </a:t>
            </a:r>
            <a:r>
              <a:rPr lang="en-US" altLang="ko-KR" i="1" dirty="0">
                <a:latin typeface="Verdana" pitchFamily="34" charset="0"/>
                <a:ea typeface="굴림" charset="-127"/>
              </a:rPr>
              <a:t>good VM design needs to be fast </a:t>
            </a:r>
            <a:r>
              <a:rPr lang="en-US" altLang="ko-KR" i="1" dirty="0" smtClean="0">
                <a:latin typeface="Verdana" pitchFamily="34" charset="0"/>
                <a:ea typeface="굴림" charset="-127"/>
              </a:rPr>
              <a:t>and </a:t>
            </a:r>
            <a:r>
              <a:rPr lang="en-US" altLang="ko-KR" i="1" dirty="0">
                <a:latin typeface="Verdana" pitchFamily="34" charset="0"/>
                <a:ea typeface="굴림" charset="-127"/>
              </a:rPr>
              <a:t>space efficient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7482840" y="2918460"/>
            <a:ext cx="350520" cy="66294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6682" y="2614822"/>
            <a:ext cx="12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Beyond the scope of this subject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7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ChangeArrowheads="1"/>
          </p:cNvSpPr>
          <p:nvPr/>
        </p:nvSpPr>
        <p:spPr bwMode="auto">
          <a:xfrm>
            <a:off x="1305901" y="3899973"/>
            <a:ext cx="622300" cy="24288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6979" name="Rectangle 3" descr="40%"/>
          <p:cNvSpPr>
            <a:spLocks noChangeArrowheads="1"/>
          </p:cNvSpPr>
          <p:nvPr/>
        </p:nvSpPr>
        <p:spPr bwMode="auto">
          <a:xfrm>
            <a:off x="1313529" y="3319093"/>
            <a:ext cx="571500" cy="255588"/>
          </a:xfrm>
          <a:prstGeom prst="rect">
            <a:avLst/>
          </a:prstGeom>
          <a:solidFill>
            <a:srgbClr val="91A67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6980" name="Rectangle 4"/>
          <p:cNvSpPr>
            <a:spLocks noGrp="1" noChangeArrowheads="1"/>
          </p:cNvSpPr>
          <p:nvPr>
            <p:ph type="title"/>
          </p:nvPr>
        </p:nvSpPr>
        <p:spPr>
          <a:xfrm>
            <a:off x="634795" y="557162"/>
            <a:ext cx="71628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dirty="0" smtClean="0">
                <a:ea typeface="굴림" charset="-127"/>
              </a:rPr>
              <a:t>Page Table Entries and Swap Space</a:t>
            </a:r>
            <a:endParaRPr lang="en-US" altLang="ko-KR" dirty="0">
              <a:ea typeface="굴림" charset="-127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47444" y="6172200"/>
            <a:ext cx="2362200" cy="254000"/>
            <a:chOff x="816" y="576"/>
            <a:chExt cx="1632" cy="144"/>
          </a:xfrm>
        </p:grpSpPr>
        <p:sp>
          <p:nvSpPr>
            <p:cNvPr id="2046982" name="Rectangle 6"/>
            <p:cNvSpPr>
              <a:spLocks noChangeArrowheads="1"/>
            </p:cNvSpPr>
            <p:nvPr/>
          </p:nvSpPr>
          <p:spPr bwMode="auto">
            <a:xfrm>
              <a:off x="816" y="576"/>
              <a:ext cx="1056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VPN</a:t>
              </a:r>
              <a:endParaRPr lang="en-US" altLang="ko-KR" sz="2000">
                <a:solidFill>
                  <a:srgbClr val="56127A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46983" name="Rectangle 7"/>
            <p:cNvSpPr>
              <a:spLocks noChangeArrowheads="1"/>
            </p:cNvSpPr>
            <p:nvPr/>
          </p:nvSpPr>
          <p:spPr bwMode="auto">
            <a:xfrm>
              <a:off x="1872" y="576"/>
              <a:ext cx="576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solidFill>
                    <a:srgbClr val="56127A"/>
                  </a:solidFill>
                  <a:latin typeface="Arial" charset="0"/>
                  <a:ea typeface="굴림" charset="-127"/>
                </a:rPr>
                <a:t>Offset</a:t>
              </a:r>
              <a:endParaRPr lang="en-US" altLang="ko-KR" sz="2000">
                <a:solidFill>
                  <a:srgbClr val="56127A"/>
                </a:solidFill>
                <a:latin typeface="Arial" charset="0"/>
                <a:ea typeface="굴림" charset="-127"/>
              </a:endParaRPr>
            </a:p>
          </p:txBody>
        </p:sp>
      </p:grpSp>
      <p:sp>
        <p:nvSpPr>
          <p:cNvPr id="2046985" name="Text Box 9"/>
          <p:cNvSpPr txBox="1">
            <a:spLocks noChangeArrowheads="1"/>
          </p:cNvSpPr>
          <p:nvPr/>
        </p:nvSpPr>
        <p:spPr bwMode="auto">
          <a:xfrm>
            <a:off x="6856244" y="5776042"/>
            <a:ext cx="190976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18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Virtual address</a:t>
            </a:r>
            <a:endParaRPr lang="en-US" altLang="ko-KR" sz="1600" dirty="0">
              <a:solidFill>
                <a:srgbClr val="56127A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2046986" name="Rectangle 10"/>
          <p:cNvSpPr>
            <a:spLocks noChangeArrowheads="1"/>
          </p:cNvSpPr>
          <p:nvPr/>
        </p:nvSpPr>
        <p:spPr bwMode="auto">
          <a:xfrm>
            <a:off x="5191432" y="6172199"/>
            <a:ext cx="1326536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 sz="1400" dirty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PT Base </a:t>
            </a:r>
            <a:r>
              <a:rPr lang="en-US" altLang="ko-KR" sz="1400" dirty="0" err="1" smtClean="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Reg</a:t>
            </a:r>
            <a:endParaRPr lang="en-US" altLang="ko-KR" sz="1400" dirty="0">
              <a:solidFill>
                <a:srgbClr val="56127A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08850" y="1344613"/>
            <a:ext cx="1622425" cy="4437062"/>
            <a:chOff x="4356" y="757"/>
            <a:chExt cx="1022" cy="2795"/>
          </a:xfrm>
        </p:grpSpPr>
        <p:sp>
          <p:nvSpPr>
            <p:cNvPr id="2046989" name="Rectangle 13"/>
            <p:cNvSpPr>
              <a:spLocks noChangeArrowheads="1"/>
            </p:cNvSpPr>
            <p:nvPr/>
          </p:nvSpPr>
          <p:spPr bwMode="auto">
            <a:xfrm>
              <a:off x="4520" y="1448"/>
              <a:ext cx="752" cy="848"/>
            </a:xfrm>
            <a:prstGeom prst="rect">
              <a:avLst/>
            </a:prstGeom>
            <a:solidFill>
              <a:srgbClr val="91A67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6990" name="Rectangle 14"/>
            <p:cNvSpPr>
              <a:spLocks noChangeArrowheads="1"/>
            </p:cNvSpPr>
            <p:nvPr/>
          </p:nvSpPr>
          <p:spPr bwMode="auto">
            <a:xfrm>
              <a:off x="4512" y="1152"/>
              <a:ext cx="768" cy="1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6991" name="Rectangle 15"/>
            <p:cNvSpPr>
              <a:spLocks noChangeArrowheads="1"/>
            </p:cNvSpPr>
            <p:nvPr/>
          </p:nvSpPr>
          <p:spPr bwMode="auto">
            <a:xfrm>
              <a:off x="4512" y="1658"/>
              <a:ext cx="768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Data word</a:t>
              </a:r>
            </a:p>
          </p:txBody>
        </p:sp>
        <p:sp>
          <p:nvSpPr>
            <p:cNvPr id="2046992" name="Rectangle 16" descr="40%"/>
            <p:cNvSpPr>
              <a:spLocks noChangeArrowheads="1"/>
            </p:cNvSpPr>
            <p:nvPr/>
          </p:nvSpPr>
          <p:spPr bwMode="auto">
            <a:xfrm>
              <a:off x="4512" y="2304"/>
              <a:ext cx="768" cy="1248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6994" name="Freeform 18" descr="40%"/>
            <p:cNvSpPr>
              <a:spLocks/>
            </p:cNvSpPr>
            <p:nvPr/>
          </p:nvSpPr>
          <p:spPr bwMode="auto">
            <a:xfrm>
              <a:off x="4512" y="960"/>
              <a:ext cx="768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912" y="480"/>
                </a:cxn>
                <a:cxn ang="0">
                  <a:pos x="912" y="0"/>
                </a:cxn>
                <a:cxn ang="0">
                  <a:pos x="528" y="192"/>
                </a:cxn>
                <a:cxn ang="0">
                  <a:pos x="480" y="48"/>
                </a:cxn>
                <a:cxn ang="0">
                  <a:pos x="96" y="192"/>
                </a:cxn>
                <a:cxn ang="0">
                  <a:pos x="0" y="96"/>
                </a:cxn>
                <a:cxn ang="0">
                  <a:pos x="0" y="480"/>
                </a:cxn>
              </a:cxnLst>
              <a:rect l="0" t="0" r="r" b="b"/>
              <a:pathLst>
                <a:path w="912" h="480">
                  <a:moveTo>
                    <a:pt x="0" y="480"/>
                  </a:moveTo>
                  <a:lnTo>
                    <a:pt x="912" y="480"/>
                  </a:lnTo>
                  <a:lnTo>
                    <a:pt x="912" y="0"/>
                  </a:lnTo>
                  <a:lnTo>
                    <a:pt x="528" y="192"/>
                  </a:lnTo>
                  <a:lnTo>
                    <a:pt x="480" y="48"/>
                  </a:lnTo>
                  <a:lnTo>
                    <a:pt x="96" y="192"/>
                  </a:lnTo>
                  <a:lnTo>
                    <a:pt x="0" y="96"/>
                  </a:lnTo>
                  <a:lnTo>
                    <a:pt x="0" y="480"/>
                  </a:lnTo>
                  <a:close/>
                </a:path>
              </a:pathLst>
            </a:cu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6995" name="Text Box 19"/>
            <p:cNvSpPr txBox="1">
              <a:spLocks noChangeArrowheads="1"/>
            </p:cNvSpPr>
            <p:nvPr/>
          </p:nvSpPr>
          <p:spPr bwMode="auto">
            <a:xfrm>
              <a:off x="4356" y="757"/>
              <a:ext cx="1022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ko-KR" sz="20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Data Pages</a:t>
              </a:r>
              <a:endParaRPr lang="en-US" altLang="ko-KR" sz="1600">
                <a:solidFill>
                  <a:srgbClr val="56127A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46996" name="Line 20"/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6997" name="Text Box 21"/>
          <p:cNvSpPr txBox="1">
            <a:spLocks noChangeArrowheads="1"/>
          </p:cNvSpPr>
          <p:nvPr/>
        </p:nvSpPr>
        <p:spPr bwMode="auto">
          <a:xfrm>
            <a:off x="6605588" y="3032125"/>
            <a:ext cx="869950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1800">
                <a:solidFill>
                  <a:srgbClr val="56127A"/>
                </a:solidFill>
                <a:latin typeface="Verdana" pitchFamily="34" charset="0"/>
                <a:ea typeface="굴림" charset="-127"/>
              </a:rPr>
              <a:t>Offset</a:t>
            </a:r>
          </a:p>
        </p:txBody>
      </p:sp>
      <p:sp>
        <p:nvSpPr>
          <p:cNvPr id="20470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557212" y="1514475"/>
            <a:ext cx="4966059" cy="42005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the pages of all the users </a:t>
            </a:r>
            <a:r>
              <a:rPr lang="en-US" sz="2000" dirty="0" smtClean="0"/>
              <a:t>may not </a:t>
            </a:r>
            <a:r>
              <a:rPr lang="en-US" sz="2000" dirty="0"/>
              <a:t>fit in </a:t>
            </a:r>
            <a:r>
              <a:rPr lang="en-US" sz="2000" dirty="0" smtClean="0"/>
              <a:t>DRAM and therefore,  </a:t>
            </a:r>
            <a:r>
              <a:rPr lang="en-US" sz="2000" dirty="0" smtClean="0"/>
              <a:t>DRAM is backed </a:t>
            </a:r>
            <a:r>
              <a:rPr lang="en-US" sz="2000" dirty="0"/>
              <a:t>up by </a:t>
            </a:r>
            <a:r>
              <a:rPr lang="en-US" sz="2000" i="1" dirty="0"/>
              <a:t>swap space </a:t>
            </a:r>
            <a:r>
              <a:rPr lang="en-US" sz="2000" dirty="0"/>
              <a:t>on </a:t>
            </a:r>
            <a:r>
              <a:rPr lang="en-US" sz="2000" dirty="0" smtClean="0"/>
              <a:t>disk (</a:t>
            </a:r>
            <a:r>
              <a:rPr lang="en-US" sz="2000" dirty="0" smtClean="0">
                <a:latin typeface="Comic Sans MS" panose="030F0702030302020204" pitchFamily="66" charset="0"/>
              </a:rPr>
              <a:t>Disk is not shown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Page </a:t>
            </a:r>
            <a:r>
              <a:rPr lang="en-US" altLang="ko-KR" sz="2000" dirty="0">
                <a:ea typeface="굴림" charset="-127"/>
              </a:rPr>
              <a:t>Table Entry (PTE) contains: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A bit to indicate if </a:t>
            </a:r>
            <a:r>
              <a:rPr lang="en-US" altLang="ko-KR" sz="1800" dirty="0" smtClean="0">
                <a:ea typeface="굴림" charset="-127"/>
              </a:rPr>
              <a:t>the </a:t>
            </a:r>
            <a:r>
              <a:rPr lang="en-US" altLang="ko-KR" sz="1800" dirty="0">
                <a:ea typeface="굴림" charset="-127"/>
              </a:rPr>
              <a:t>page exists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PPN (physical page number) for a memory-resident page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DPN (disk page number) for a page on the disk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</a:rPr>
              <a:t>Protection </a:t>
            </a:r>
            <a:r>
              <a:rPr lang="en-US" altLang="ko-KR" sz="1800" dirty="0">
                <a:ea typeface="굴림" charset="-127"/>
              </a:rPr>
              <a:t>and </a:t>
            </a:r>
            <a:r>
              <a:rPr lang="en-US" altLang="ko-KR" sz="1800" dirty="0" smtClean="0">
                <a:ea typeface="굴림" charset="-127"/>
              </a:rPr>
              <a:t>usage bits</a:t>
            </a: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000" dirty="0">
              <a:ea typeface="굴림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36458" y="1368703"/>
            <a:ext cx="2207342" cy="4820294"/>
            <a:chOff x="5336458" y="1368703"/>
            <a:chExt cx="2207342" cy="4820294"/>
          </a:xfrm>
        </p:grpSpPr>
        <p:sp>
          <p:nvSpPr>
            <p:cNvPr id="2046984" name="Line 8"/>
            <p:cNvSpPr>
              <a:spLocks noChangeShapeType="1"/>
            </p:cNvSpPr>
            <p:nvPr/>
          </p:nvSpPr>
          <p:spPr bwMode="auto">
            <a:xfrm flipV="1">
              <a:off x="6591300" y="3781424"/>
              <a:ext cx="952500" cy="5064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6987" name="Text Box 11"/>
            <p:cNvSpPr txBox="1">
              <a:spLocks noChangeArrowheads="1"/>
            </p:cNvSpPr>
            <p:nvPr/>
          </p:nvSpPr>
          <p:spPr bwMode="auto">
            <a:xfrm>
              <a:off x="6629400" y="5008563"/>
              <a:ext cx="649288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ko-KR" sz="1800">
                  <a:solidFill>
                    <a:srgbClr val="56127A"/>
                  </a:solidFill>
                  <a:latin typeface="Verdana" pitchFamily="34" charset="0"/>
                  <a:ea typeface="굴림" charset="-127"/>
                </a:rPr>
                <a:t>VPN</a:t>
              </a:r>
              <a:endParaRPr lang="en-US" altLang="ko-KR" sz="1800" i="1">
                <a:solidFill>
                  <a:srgbClr val="56127A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047015" name="Freeform 39"/>
            <p:cNvSpPr>
              <a:spLocks/>
            </p:cNvSpPr>
            <p:nvPr/>
          </p:nvSpPr>
          <p:spPr bwMode="auto">
            <a:xfrm>
              <a:off x="5336458" y="5934997"/>
              <a:ext cx="238432" cy="25400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60">
                  <a:moveTo>
                    <a:pt x="0" y="160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52768" y="1368703"/>
              <a:ext cx="1127432" cy="4638397"/>
              <a:chOff x="4953000" y="1368703"/>
              <a:chExt cx="1727200" cy="4638397"/>
            </a:xfrm>
          </p:grpSpPr>
          <p:sp>
            <p:nvSpPr>
              <p:cNvPr id="2046998" name="Rectangle 22" descr="40%"/>
              <p:cNvSpPr>
                <a:spLocks noChangeArrowheads="1"/>
              </p:cNvSpPr>
              <p:nvPr/>
            </p:nvSpPr>
            <p:spPr bwMode="auto">
              <a:xfrm>
                <a:off x="4965700" y="5765800"/>
                <a:ext cx="1600200" cy="241300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2046999" name="Rectangle 23" descr="Wide upward diagonal"/>
              <p:cNvSpPr>
                <a:spLocks noChangeArrowheads="1"/>
              </p:cNvSpPr>
              <p:nvPr/>
            </p:nvSpPr>
            <p:spPr bwMode="auto">
              <a:xfrm>
                <a:off x="4965700" y="5046663"/>
                <a:ext cx="1600200" cy="2397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ko-KR" altLang="en-US" sz="1400"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047000" name="Rectangle 24" descr="40%"/>
              <p:cNvSpPr>
                <a:spLocks noChangeArrowheads="1"/>
              </p:cNvSpPr>
              <p:nvPr/>
            </p:nvSpPr>
            <p:spPr bwMode="auto">
              <a:xfrm>
                <a:off x="4965700" y="5526088"/>
                <a:ext cx="1600200" cy="239712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2047003" name="Rectangle 27"/>
              <p:cNvSpPr>
                <a:spLocks noChangeArrowheads="1"/>
              </p:cNvSpPr>
              <p:nvPr/>
            </p:nvSpPr>
            <p:spPr bwMode="auto">
              <a:xfrm>
                <a:off x="4965700" y="2192338"/>
                <a:ext cx="1600200" cy="241300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DPN</a:t>
                </a:r>
              </a:p>
            </p:txBody>
          </p:sp>
          <p:sp>
            <p:nvSpPr>
              <p:cNvPr id="2047004" name="Rectangle 28" descr="40%"/>
              <p:cNvSpPr>
                <a:spLocks noChangeArrowheads="1"/>
              </p:cNvSpPr>
              <p:nvPr/>
            </p:nvSpPr>
            <p:spPr bwMode="auto">
              <a:xfrm>
                <a:off x="4965700" y="2420938"/>
                <a:ext cx="1600200" cy="239712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2047005" name="Rectangle 29" descr="40%"/>
              <p:cNvSpPr>
                <a:spLocks noChangeArrowheads="1"/>
              </p:cNvSpPr>
              <p:nvPr/>
            </p:nvSpPr>
            <p:spPr bwMode="auto">
              <a:xfrm>
                <a:off x="4965700" y="1963738"/>
                <a:ext cx="1600200" cy="239712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2047006" name="Rectangle 30" descr="40%"/>
              <p:cNvSpPr>
                <a:spLocks noChangeArrowheads="1"/>
              </p:cNvSpPr>
              <p:nvPr/>
            </p:nvSpPr>
            <p:spPr bwMode="auto">
              <a:xfrm>
                <a:off x="4965700" y="1735138"/>
                <a:ext cx="1600200" cy="239712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2047007" name="Text Box 31"/>
              <p:cNvSpPr txBox="1">
                <a:spLocks noChangeArrowheads="1"/>
              </p:cNvSpPr>
              <p:nvPr/>
            </p:nvSpPr>
            <p:spPr bwMode="auto">
              <a:xfrm>
                <a:off x="5043924" y="1368703"/>
                <a:ext cx="1419941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ko-KR" sz="18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Page Table</a:t>
                </a:r>
              </a:p>
            </p:txBody>
          </p:sp>
          <p:sp>
            <p:nvSpPr>
              <p:cNvPr id="2047008" name="Line 32"/>
              <p:cNvSpPr>
                <a:spLocks noChangeShapeType="1"/>
              </p:cNvSpPr>
              <p:nvPr/>
            </p:nvSpPr>
            <p:spPr bwMode="auto">
              <a:xfrm flipV="1">
                <a:off x="6680200" y="4292600"/>
                <a:ext cx="0" cy="16843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47009" name="Rectangle 33"/>
              <p:cNvSpPr>
                <a:spLocks noChangeArrowheads="1"/>
              </p:cNvSpPr>
              <p:nvPr/>
            </p:nvSpPr>
            <p:spPr bwMode="auto">
              <a:xfrm>
                <a:off x="4965700" y="5286375"/>
                <a:ext cx="1600200" cy="239713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DPN</a:t>
                </a:r>
              </a:p>
            </p:txBody>
          </p:sp>
          <p:sp>
            <p:nvSpPr>
              <p:cNvPr id="2047010" name="Rectangle 34" descr="40%"/>
              <p:cNvSpPr>
                <a:spLocks noChangeArrowheads="1"/>
              </p:cNvSpPr>
              <p:nvPr/>
            </p:nvSpPr>
            <p:spPr bwMode="auto">
              <a:xfrm>
                <a:off x="4965700" y="4325938"/>
                <a:ext cx="1600200" cy="239712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2047011" name="Rectangle 35"/>
              <p:cNvSpPr>
                <a:spLocks noChangeArrowheads="1"/>
              </p:cNvSpPr>
              <p:nvPr/>
            </p:nvSpPr>
            <p:spPr bwMode="auto">
              <a:xfrm>
                <a:off x="4965700" y="4806950"/>
                <a:ext cx="1600200" cy="239713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DPN</a:t>
                </a:r>
              </a:p>
            </p:txBody>
          </p:sp>
          <p:sp>
            <p:nvSpPr>
              <p:cNvPr id="2047012" name="Rectangle 36"/>
              <p:cNvSpPr>
                <a:spLocks noChangeArrowheads="1"/>
              </p:cNvSpPr>
              <p:nvPr/>
            </p:nvSpPr>
            <p:spPr bwMode="auto">
              <a:xfrm>
                <a:off x="4965700" y="4565650"/>
                <a:ext cx="1600200" cy="241300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DPN</a:t>
                </a:r>
              </a:p>
            </p:txBody>
          </p:sp>
          <p:sp>
            <p:nvSpPr>
              <p:cNvPr id="2047013" name="Rectangle 37"/>
              <p:cNvSpPr>
                <a:spLocks noChangeArrowheads="1"/>
              </p:cNvSpPr>
              <p:nvPr/>
            </p:nvSpPr>
            <p:spPr bwMode="auto">
              <a:xfrm>
                <a:off x="4965700" y="3868738"/>
                <a:ext cx="1600200" cy="239712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DPN</a:t>
                </a:r>
              </a:p>
            </p:txBody>
          </p:sp>
          <p:sp>
            <p:nvSpPr>
              <p:cNvPr id="2047014" name="Rectangle 38" descr="40%"/>
              <p:cNvSpPr>
                <a:spLocks noChangeArrowheads="1"/>
              </p:cNvSpPr>
              <p:nvPr/>
            </p:nvSpPr>
            <p:spPr bwMode="auto">
              <a:xfrm>
                <a:off x="4965700" y="4097338"/>
                <a:ext cx="1600200" cy="239712"/>
              </a:xfrm>
              <a:prstGeom prst="rect">
                <a:avLst/>
              </a:prstGeom>
              <a:solidFill>
                <a:srgbClr val="91A67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400">
                    <a:solidFill>
                      <a:srgbClr val="56127A"/>
                    </a:solidFill>
                    <a:latin typeface="Verdana" pitchFamily="34" charset="0"/>
                    <a:ea typeface="굴림" charset="-127"/>
                  </a:rPr>
                  <a:t>PPN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953000" y="2667000"/>
                <a:ext cx="1609725" cy="11811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06420" y="6400800"/>
            <a:ext cx="300513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07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0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978" grpId="0" animBg="1"/>
      <p:bldP spid="20469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23825"/>
            <a:ext cx="7162800" cy="14097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</a:rPr>
              <a:t>Translation </a:t>
            </a:r>
            <a:r>
              <a:rPr lang="en-US" altLang="ko-KR" dirty="0" err="1">
                <a:ea typeface="굴림" charset="-127"/>
              </a:rPr>
              <a:t>Lookaside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Buffers (TLB)</a:t>
            </a:r>
            <a:endParaRPr lang="en-US" altLang="ko-KR" sz="2400" i="1" dirty="0">
              <a:ea typeface="굴림" charset="-127"/>
            </a:endParaRPr>
          </a:p>
        </p:txBody>
      </p:sp>
      <p:sp>
        <p:nvSpPr>
          <p:cNvPr id="2055172" name="Rectangle 4"/>
          <p:cNvSpPr>
            <a:spLocks noChangeArrowheads="1"/>
          </p:cNvSpPr>
          <p:nvPr/>
        </p:nvSpPr>
        <p:spPr bwMode="auto">
          <a:xfrm>
            <a:off x="5759607" y="3659787"/>
            <a:ext cx="1600200" cy="2794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80" name="Rectangle 12"/>
          <p:cNvSpPr>
            <a:spLocks noChangeArrowheads="1"/>
          </p:cNvSpPr>
          <p:nvPr/>
        </p:nvSpPr>
        <p:spPr bwMode="auto">
          <a:xfrm>
            <a:off x="5802470" y="1535712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81" name="Line 13"/>
          <p:cNvSpPr>
            <a:spLocks noChangeShapeType="1"/>
          </p:cNvSpPr>
          <p:nvPr/>
        </p:nvSpPr>
        <p:spPr bwMode="auto">
          <a:xfrm>
            <a:off x="7402670" y="1548412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82" name="Rectangle 14"/>
          <p:cNvSpPr>
            <a:spLocks noChangeArrowheads="1"/>
          </p:cNvSpPr>
          <p:nvPr/>
        </p:nvSpPr>
        <p:spPr bwMode="auto">
          <a:xfrm>
            <a:off x="6131082" y="1488087"/>
            <a:ext cx="21432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VPN   </a:t>
            </a:r>
            <a:r>
              <a:rPr lang="en-US" altLang="ko-KR" sz="1800" dirty="0">
                <a:latin typeface="Arial" charset="0"/>
                <a:ea typeface="굴림" charset="-127"/>
              </a:rPr>
              <a:t>	      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offset</a:t>
            </a:r>
          </a:p>
        </p:txBody>
      </p:sp>
      <p:sp>
        <p:nvSpPr>
          <p:cNvPr id="2055184" name="Rectangle 16"/>
          <p:cNvSpPr>
            <a:spLocks noChangeArrowheads="1"/>
          </p:cNvSpPr>
          <p:nvPr/>
        </p:nvSpPr>
        <p:spPr bwMode="auto">
          <a:xfrm>
            <a:off x="6030092" y="3934170"/>
            <a:ext cx="209769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physical address</a:t>
            </a:r>
          </a:p>
        </p:txBody>
      </p:sp>
      <p:sp>
        <p:nvSpPr>
          <p:cNvPr id="2055185" name="Rectangle 17"/>
          <p:cNvSpPr>
            <a:spLocks noChangeArrowheads="1"/>
          </p:cNvSpPr>
          <p:nvPr/>
        </p:nvSpPr>
        <p:spPr bwMode="auto">
          <a:xfrm>
            <a:off x="5758020" y="3647087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86" name="Line 18"/>
          <p:cNvSpPr>
            <a:spLocks noChangeShapeType="1"/>
          </p:cNvSpPr>
          <p:nvPr/>
        </p:nvSpPr>
        <p:spPr bwMode="auto">
          <a:xfrm>
            <a:off x="7358220" y="3659787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87" name="Rectangle 19"/>
          <p:cNvSpPr>
            <a:spLocks noChangeArrowheads="1"/>
          </p:cNvSpPr>
          <p:nvPr/>
        </p:nvSpPr>
        <p:spPr bwMode="auto">
          <a:xfrm>
            <a:off x="6112032" y="3612162"/>
            <a:ext cx="21672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latin typeface="Verdana" pitchFamily="34" charset="0"/>
                <a:ea typeface="굴림" charset="-127"/>
              </a:rPr>
              <a:t>PPN	     offset</a:t>
            </a:r>
          </a:p>
        </p:txBody>
      </p:sp>
      <p:sp>
        <p:nvSpPr>
          <p:cNvPr id="2055188" name="Rectangle 20"/>
          <p:cNvSpPr>
            <a:spLocks noChangeArrowheads="1"/>
          </p:cNvSpPr>
          <p:nvPr/>
        </p:nvSpPr>
        <p:spPr bwMode="auto">
          <a:xfrm>
            <a:off x="3886167" y="1496377"/>
            <a:ext cx="190436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latin typeface="Verdana" pitchFamily="34" charset="0"/>
                <a:ea typeface="굴림" charset="-127"/>
              </a:rPr>
              <a:t>virtual address</a:t>
            </a:r>
          </a:p>
        </p:txBody>
      </p:sp>
      <p:sp>
        <p:nvSpPr>
          <p:cNvPr id="2055189" name="Line 21"/>
          <p:cNvSpPr>
            <a:spLocks noChangeShapeType="1"/>
          </p:cNvSpPr>
          <p:nvPr/>
        </p:nvSpPr>
        <p:spPr bwMode="auto">
          <a:xfrm>
            <a:off x="8032907" y="1811937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12337" y="2193500"/>
            <a:ext cx="3281363" cy="2213672"/>
            <a:chOff x="768350" y="3932238"/>
            <a:chExt cx="3281363" cy="2213672"/>
          </a:xfrm>
        </p:grpSpPr>
        <p:sp>
          <p:nvSpPr>
            <p:cNvPr id="2055173" name="Rectangle 5"/>
            <p:cNvSpPr>
              <a:spLocks noChangeArrowheads="1"/>
            </p:cNvSpPr>
            <p:nvPr/>
          </p:nvSpPr>
          <p:spPr bwMode="auto">
            <a:xfrm>
              <a:off x="836613" y="3970338"/>
              <a:ext cx="3213100" cy="915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74" name="Line 6"/>
            <p:cNvSpPr>
              <a:spLocks noChangeShapeType="1"/>
            </p:cNvSpPr>
            <p:nvPr/>
          </p:nvSpPr>
          <p:spPr bwMode="auto">
            <a:xfrm>
              <a:off x="852488" y="4273550"/>
              <a:ext cx="3197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75" name="Line 7"/>
            <p:cNvSpPr>
              <a:spLocks noChangeShapeType="1"/>
            </p:cNvSpPr>
            <p:nvPr/>
          </p:nvSpPr>
          <p:spPr bwMode="auto">
            <a:xfrm>
              <a:off x="836613" y="3970338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76" name="Line 8"/>
            <p:cNvSpPr>
              <a:spLocks noChangeShapeType="1"/>
            </p:cNvSpPr>
            <p:nvPr/>
          </p:nvSpPr>
          <p:spPr bwMode="auto">
            <a:xfrm>
              <a:off x="1090613" y="3970338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77" name="Line 9"/>
            <p:cNvSpPr>
              <a:spLocks noChangeShapeType="1"/>
            </p:cNvSpPr>
            <p:nvPr/>
          </p:nvSpPr>
          <p:spPr bwMode="auto">
            <a:xfrm>
              <a:off x="1581150" y="3983038"/>
              <a:ext cx="0" cy="903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78" name="Line 10"/>
            <p:cNvSpPr>
              <a:spLocks noChangeShapeType="1"/>
            </p:cNvSpPr>
            <p:nvPr/>
          </p:nvSpPr>
          <p:spPr bwMode="auto">
            <a:xfrm flipH="1">
              <a:off x="1331913" y="3970338"/>
              <a:ext cx="0" cy="915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79" name="Line 11"/>
            <p:cNvSpPr>
              <a:spLocks noChangeShapeType="1"/>
            </p:cNvSpPr>
            <p:nvPr/>
          </p:nvSpPr>
          <p:spPr bwMode="auto">
            <a:xfrm>
              <a:off x="2855913" y="3983038"/>
              <a:ext cx="0" cy="903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83" name="Rectangle 15"/>
            <p:cNvSpPr>
              <a:spLocks noChangeArrowheads="1"/>
            </p:cNvSpPr>
            <p:nvPr/>
          </p:nvSpPr>
          <p:spPr bwMode="auto">
            <a:xfrm>
              <a:off x="768350" y="3932238"/>
              <a:ext cx="2957542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 sz="1800">
                  <a:latin typeface="Verdana" pitchFamily="34" charset="0"/>
                  <a:ea typeface="굴림" charset="-127"/>
                </a:rPr>
                <a:t>V R W D    tag        PPN</a:t>
              </a:r>
            </a:p>
          </p:txBody>
        </p:sp>
        <p:sp>
          <p:nvSpPr>
            <p:cNvPr id="2055191" name="Line 23"/>
            <p:cNvSpPr>
              <a:spLocks noChangeShapeType="1"/>
            </p:cNvSpPr>
            <p:nvPr/>
          </p:nvSpPr>
          <p:spPr bwMode="auto">
            <a:xfrm>
              <a:off x="1824038" y="3976688"/>
              <a:ext cx="0" cy="909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92" name="Line 24"/>
            <p:cNvSpPr>
              <a:spLocks noChangeShapeType="1"/>
            </p:cNvSpPr>
            <p:nvPr/>
          </p:nvSpPr>
          <p:spPr bwMode="auto">
            <a:xfrm flipH="1">
              <a:off x="2247900" y="4886325"/>
              <a:ext cx="0" cy="301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93" name="Rectangle 25"/>
            <p:cNvSpPr>
              <a:spLocks noChangeArrowheads="1"/>
            </p:cNvSpPr>
            <p:nvPr/>
          </p:nvSpPr>
          <p:spPr bwMode="auto">
            <a:xfrm>
              <a:off x="1943100" y="5191125"/>
              <a:ext cx="655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ko-KR">
                  <a:latin typeface="Verdana" pitchFamily="34" charset="0"/>
                  <a:ea typeface="굴림" charset="-127"/>
                </a:rPr>
                <a:t>hit?</a:t>
              </a:r>
            </a:p>
          </p:txBody>
        </p:sp>
        <p:sp>
          <p:nvSpPr>
            <p:cNvPr id="2055194" name="Line 26"/>
            <p:cNvSpPr>
              <a:spLocks noChangeShapeType="1"/>
            </p:cNvSpPr>
            <p:nvPr/>
          </p:nvSpPr>
          <p:spPr bwMode="auto">
            <a:xfrm>
              <a:off x="842963" y="4564063"/>
              <a:ext cx="3197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3440062" y="4891241"/>
              <a:ext cx="3686" cy="5214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 flipH="1">
              <a:off x="1345792" y="4898615"/>
              <a:ext cx="0" cy="301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H="1">
              <a:off x="988405" y="5844285"/>
              <a:ext cx="0" cy="301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5195" name="Freeform 27"/>
          <p:cNvSpPr>
            <a:spLocks/>
          </p:cNvSpPr>
          <p:nvPr/>
        </p:nvSpPr>
        <p:spPr bwMode="auto">
          <a:xfrm>
            <a:off x="5281616" y="1802412"/>
            <a:ext cx="1227290" cy="438150"/>
          </a:xfrm>
          <a:custGeom>
            <a:avLst/>
            <a:gdLst/>
            <a:ahLst/>
            <a:cxnLst>
              <a:cxn ang="0">
                <a:pos x="2592" y="0"/>
              </a:cxn>
              <a:cxn ang="0">
                <a:pos x="2592" y="96"/>
              </a:cxn>
              <a:cxn ang="0">
                <a:pos x="0" y="96"/>
              </a:cxn>
              <a:cxn ang="0">
                <a:pos x="0" y="288"/>
              </a:cxn>
            </a:cxnLst>
            <a:rect l="0" t="0" r="r" b="b"/>
            <a:pathLst>
              <a:path w="2592" h="288">
                <a:moveTo>
                  <a:pt x="2592" y="0"/>
                </a:moveTo>
                <a:lnTo>
                  <a:pt x="2592" y="96"/>
                </a:lnTo>
                <a:lnTo>
                  <a:pt x="0" y="96"/>
                </a:lnTo>
                <a:lnTo>
                  <a:pt x="0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2837891" y="3385921"/>
            <a:ext cx="1884011" cy="811325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ko-KR" altLang="en-US" sz="1800" b="1">
                <a:solidFill>
                  <a:schemeClr val="bg1"/>
                </a:solidFill>
                <a:latin typeface="Arial" charset="0"/>
                <a:ea typeface="굴림" charset="-127"/>
              </a:rPr>
              <a:t> </a:t>
            </a:r>
            <a:endParaRPr lang="ko-KR" altLang="en-US" sz="1800">
              <a:solidFill>
                <a:schemeClr val="bg1"/>
              </a:solidFill>
              <a:latin typeface="Arial" charset="0"/>
              <a:ea typeface="굴림" charset="-127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960668" y="4116570"/>
            <a:ext cx="14343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Exception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?</a:t>
            </a: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2399023" y="3727076"/>
            <a:ext cx="581025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2998483" y="3197671"/>
            <a:ext cx="45720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1173576" y="2816415"/>
            <a:ext cx="25171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Mode = Kernel/User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871846" y="3371271"/>
            <a:ext cx="22384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Op = Read/Write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3129317" y="3473690"/>
            <a:ext cx="13398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800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Protection</a:t>
            </a:r>
          </a:p>
          <a:p>
            <a:pPr algn="ctr" eaLnBrk="0" hangingPunct="0"/>
            <a:r>
              <a:rPr lang="en-US" altLang="ko-KR" sz="1800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Check</a:t>
            </a:r>
            <a:endParaRPr lang="en-US" altLang="ko-KR" sz="2000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2891" y="2473377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TLB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17957" y="4481813"/>
            <a:ext cx="8404123" cy="2040907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Keep some of the </a:t>
            </a:r>
            <a:r>
              <a:rPr lang="en-US" altLang="ko-KR" sz="2000" dirty="0" smtClean="0">
                <a:ea typeface="굴림" charset="-127"/>
              </a:rPr>
              <a:t>(VPN,PPN) </a:t>
            </a:r>
            <a:r>
              <a:rPr lang="en-US" altLang="ko-KR" sz="2000" dirty="0">
                <a:ea typeface="굴림" charset="-127"/>
              </a:rPr>
              <a:t>translations in a </a:t>
            </a:r>
            <a:r>
              <a:rPr lang="en-US" altLang="ko-KR" sz="2000" dirty="0" smtClean="0">
                <a:ea typeface="굴림" charset="-127"/>
              </a:rPr>
              <a:t>cache (TLB)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No need to put (VPN, DPN) in TLB</a:t>
            </a:r>
          </a:p>
          <a:p>
            <a:r>
              <a:rPr lang="en-US" altLang="ko-KR" sz="2000" dirty="0" smtClean="0">
                <a:ea typeface="굴림" charset="-127"/>
              </a:rPr>
              <a:t>Every instruction fetch and data access needs address translation and protection checks </a:t>
            </a:r>
          </a:p>
          <a:p>
            <a:r>
              <a:rPr lang="en-US" sz="2000" dirty="0" smtClean="0">
                <a:ea typeface="굴림" charset="-127"/>
              </a:rPr>
              <a:t>TLB miss causes an access to the page table to refill the TLB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6,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L19-</a:t>
            </a:r>
            <a:fld id="{63685F6B-DF49-47D4-A73B-45DF2DFB45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92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41566</TotalTime>
  <Words>1734</Words>
  <Application>Microsoft Office PowerPoint</Application>
  <PresentationFormat>On-screen Show (4:3)</PresentationFormat>
  <Paragraphs>423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Blueprint</vt:lpstr>
      <vt:lpstr>PowerPoint Presentation</vt:lpstr>
      <vt:lpstr>Modern Virtual Memory Systems Illusion of a large, private, uniform store</vt:lpstr>
      <vt:lpstr>Names for Memory Locations</vt:lpstr>
      <vt:lpstr>Paged Memory Systems</vt:lpstr>
      <vt:lpstr>Private Address Space per User</vt:lpstr>
      <vt:lpstr>Suppose all Pages and Page Tables reside in memory</vt:lpstr>
      <vt:lpstr>VM Implementation Issues</vt:lpstr>
      <vt:lpstr>Page Table Entries and Swap Space</vt:lpstr>
      <vt:lpstr>Translation Lookaside Buffers (TLB)</vt:lpstr>
      <vt:lpstr>TLB Designs</vt:lpstr>
      <vt:lpstr>TLB Reach</vt:lpstr>
      <vt:lpstr>Handling a Page Fault</vt:lpstr>
      <vt:lpstr>Address Translation: putting it all together</vt:lpstr>
      <vt:lpstr>RISC-V Virtual Memory Privileged ISA v. 1.9.1</vt:lpstr>
      <vt:lpstr>RISC-V Privilege Levels</vt:lpstr>
      <vt:lpstr>RISC-V Memory Maps</vt:lpstr>
      <vt:lpstr>RISC-V Sv32 Virtual Addressing Mode</vt:lpstr>
      <vt:lpstr>Sv32 Page Table Entries</vt:lpstr>
      <vt:lpstr>Sv32 Page Table Entries</vt:lpstr>
      <vt:lpstr>RISC-V Pipeline with VM</vt:lpstr>
      <vt:lpstr>SFence.VM Instruction</vt:lpstr>
      <vt:lpstr>Final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Arvind</cp:lastModifiedBy>
  <cp:revision>1086</cp:revision>
  <cp:lastPrinted>1601-01-01T00:00:00Z</cp:lastPrinted>
  <dcterms:created xsi:type="dcterms:W3CDTF">2003-01-21T19:25:41Z</dcterms:created>
  <dcterms:modified xsi:type="dcterms:W3CDTF">2017-11-06T15:56:40Z</dcterms:modified>
</cp:coreProperties>
</file>