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6"/>
  </p:notesMasterIdLst>
  <p:handoutMasterIdLst>
    <p:handoutMasterId r:id="rId27"/>
  </p:handoutMasterIdLst>
  <p:sldIdLst>
    <p:sldId id="1476" r:id="rId2"/>
    <p:sldId id="1481" r:id="rId3"/>
    <p:sldId id="1555" r:id="rId4"/>
    <p:sldId id="1549" r:id="rId5"/>
    <p:sldId id="1482" r:id="rId6"/>
    <p:sldId id="1552" r:id="rId7"/>
    <p:sldId id="1483" r:id="rId8"/>
    <p:sldId id="1556" r:id="rId9"/>
    <p:sldId id="1488" r:id="rId10"/>
    <p:sldId id="1536" r:id="rId11"/>
    <p:sldId id="1490" r:id="rId12"/>
    <p:sldId id="1491" r:id="rId13"/>
    <p:sldId id="1551" r:id="rId14"/>
    <p:sldId id="1485" r:id="rId15"/>
    <p:sldId id="1486" r:id="rId16"/>
    <p:sldId id="1541" r:id="rId17"/>
    <p:sldId id="1542" r:id="rId18"/>
    <p:sldId id="1543" r:id="rId19"/>
    <p:sldId id="1544" r:id="rId20"/>
    <p:sldId id="1484" r:id="rId21"/>
    <p:sldId id="1540" r:id="rId22"/>
    <p:sldId id="1553" r:id="rId23"/>
    <p:sldId id="1557" r:id="rId24"/>
    <p:sldId id="1546" r:id="rId25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48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FBD2D"/>
    <a:srgbClr val="F6FD71"/>
    <a:srgbClr val="FF3333"/>
    <a:srgbClr val="FD7E71"/>
    <a:srgbClr val="CC3300"/>
    <a:srgbClr val="000000"/>
    <a:srgbClr val="707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6482" autoAdjust="0"/>
  </p:normalViewPr>
  <p:slideViewPr>
    <p:cSldViewPr snapToGrid="0">
      <p:cViewPr>
        <p:scale>
          <a:sx n="74" d="100"/>
          <a:sy n="74" d="100"/>
        </p:scale>
        <p:origin x="-2616" y="-1194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1008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43665" cy="466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6" tIns="46639" rIns="93286" bIns="46639" numCol="1" anchor="t" anchorCtr="0" compatLnSpc="1">
            <a:prstTxWarp prst="textNoShape">
              <a:avLst/>
            </a:prstTxWarp>
          </a:bodyPr>
          <a:lstStyle>
            <a:lvl1pPr defTabSz="931807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436" y="1"/>
            <a:ext cx="3043664" cy="466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6" tIns="46639" rIns="93286" bIns="46639" numCol="1" anchor="t" anchorCtr="0" compatLnSpc="1">
            <a:prstTxWarp prst="textNoShape">
              <a:avLst/>
            </a:prstTxWarp>
          </a:bodyPr>
          <a:lstStyle>
            <a:lvl1pPr algn="r" defTabSz="931807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684"/>
            <a:ext cx="3043665" cy="466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6" tIns="46639" rIns="93286" bIns="46639" numCol="1" anchor="b" anchorCtr="0" compatLnSpc="1">
            <a:prstTxWarp prst="textNoShape">
              <a:avLst/>
            </a:prstTxWarp>
          </a:bodyPr>
          <a:lstStyle>
            <a:lvl1pPr defTabSz="931807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436" y="8842684"/>
            <a:ext cx="3043664" cy="466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6" tIns="46639" rIns="93286" bIns="46639" numCol="1" anchor="b" anchorCtr="0" compatLnSpc="1">
            <a:prstTxWarp prst="textNoShape">
              <a:avLst/>
            </a:prstTxWarp>
          </a:bodyPr>
          <a:lstStyle>
            <a:lvl1pPr algn="r" defTabSz="931807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fld id="{1260C9C6-A0DB-4607-A497-77CF885E1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19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43665" cy="466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6" tIns="46639" rIns="93286" bIns="46639" numCol="1" anchor="t" anchorCtr="0" compatLnSpc="1">
            <a:prstTxWarp prst="textNoShape">
              <a:avLst/>
            </a:prstTxWarp>
          </a:bodyPr>
          <a:lstStyle>
            <a:lvl1pPr defTabSz="931807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770" y="4422144"/>
            <a:ext cx="5151560" cy="418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6" tIns="46639" rIns="93286" bIns="466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436" y="1"/>
            <a:ext cx="3043664" cy="466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6" tIns="46639" rIns="93286" bIns="46639" numCol="1" anchor="t" anchorCtr="0" compatLnSpc="1">
            <a:prstTxWarp prst="textNoShape">
              <a:avLst/>
            </a:prstTxWarp>
          </a:bodyPr>
          <a:lstStyle>
            <a:lvl1pPr algn="r" defTabSz="931807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684"/>
            <a:ext cx="3043665" cy="466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6" tIns="46639" rIns="93286" bIns="46639" numCol="1" anchor="b" anchorCtr="0" compatLnSpc="1">
            <a:prstTxWarp prst="textNoShape">
              <a:avLst/>
            </a:prstTxWarp>
          </a:bodyPr>
          <a:lstStyle>
            <a:lvl1pPr defTabSz="931807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436" y="8842684"/>
            <a:ext cx="3043664" cy="466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6" tIns="46639" rIns="93286" bIns="46639" numCol="1" anchor="b" anchorCtr="0" compatLnSpc="1">
            <a:prstTxWarp prst="textNoShape">
              <a:avLst/>
            </a:prstTxWarp>
          </a:bodyPr>
          <a:lstStyle>
            <a:lvl1pPr algn="r" defTabSz="931807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fld id="{48EF068C-896A-4B1F-83B4-1F2D5CC2D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06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9ECD1-CED9-471E-95FB-4B0E3A8B05F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2545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B618B7-FEAC-4D7D-B904-7C8ED1A0563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3522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97704-1D87-4A64-8118-6C7C92370E7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3293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C56C29-7B6E-4AF7-A4F5-A2D5D047488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2683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1D3022-90EB-4960-A87A-76C3E3EC6EE7}" type="slidenum">
              <a:rPr lang="en-US"/>
              <a:pPr/>
              <a:t>17</a:t>
            </a:fld>
            <a:endParaRPr lang="en-US"/>
          </a:p>
        </p:txBody>
      </p:sp>
      <p:sp>
        <p:nvSpPr>
          <p:cNvPr id="195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95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4DDDB1-E2A2-4CD4-9683-14B2DF8FBA52}" type="slidenum">
              <a:rPr lang="en-US"/>
              <a:pPr/>
              <a:t>18</a:t>
            </a:fld>
            <a:endParaRPr lang="en-US"/>
          </a:p>
        </p:txBody>
      </p:sp>
      <p:sp>
        <p:nvSpPr>
          <p:cNvPr id="195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90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8C107-D796-424E-A6B5-C971EFF78C86}" type="slidenum">
              <a:rPr lang="en-US"/>
              <a:pPr/>
              <a:t>19</a:t>
            </a:fld>
            <a:endParaRPr lang="en-US"/>
          </a:p>
        </p:txBody>
      </p:sp>
      <p:sp>
        <p:nvSpPr>
          <p:cNvPr id="195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75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D685A-3C0D-48C8-B8D9-3778637F3E7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Subtle question – what does ‘store completion’ really mean?</a:t>
            </a:r>
          </a:p>
        </p:txBody>
      </p:sp>
    </p:spTree>
    <p:extLst>
      <p:ext uri="{BB962C8B-B14F-4D97-AF65-F5344CB8AC3E}">
        <p14:creationId xmlns:p14="http://schemas.microsoft.com/office/powerpoint/2010/main" val="579602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216012-40DE-4447-AB65-C55A3C46C66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683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6D489-1E22-4BAA-BBDC-3BD2A4A8E8F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3448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6D489-1E22-4BAA-BBDC-3BD2A4A8E8F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344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147D1B-9F19-4C40-87BE-0B6264EB25B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4428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01B910-4983-4BCD-97FC-FC5D7F6C998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7079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01B910-4983-4BCD-97FC-FC5D7F6C998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7079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CB73E0-059B-4D60-80E0-F19FB66BD87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7969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440E93-B155-429E-A76F-CD6BDC07B54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217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A68CF-A53F-4D5B-9AD9-80420C09CB5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019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smtClean="0">
                <a:latin typeface="Tahoma" charset="0"/>
              </a:defRPr>
            </a:lvl1pPr>
          </a:lstStyle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latin typeface="Tahoma" charset="0"/>
              </a:defRPr>
            </a:lvl1pPr>
          </a:lstStyle>
          <a:p>
            <a:pPr>
              <a:defRPr/>
            </a:pPr>
            <a:r>
              <a:rPr lang="en-US" dirty="0" smtClean="0"/>
              <a:t>L21-</a:t>
            </a:r>
            <a:fld id="{6D66DF8F-9E10-4DDB-8C1E-68662AECA3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>
          <a:xfrm>
            <a:off x="3098800" y="6400800"/>
            <a:ext cx="3149600" cy="45720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http://www.csg.csail.mit.edu/6.175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http://www.csg.csail.mit.edu/6.175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/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dirty="0" smtClean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L21-</a:t>
            </a:r>
            <a:fld id="{D0401301-61DA-4AD1-B56D-F835E5556F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8800" y="6400800"/>
            <a:ext cx="314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dirty="0" smtClean="0">
                <a:latin typeface="Tahoma" charset="0"/>
              </a:defRPr>
            </a:lvl1pPr>
          </a:lstStyle>
          <a:p>
            <a:pPr>
              <a:defRPr/>
            </a:pPr>
            <a:r>
              <a:rPr lang="en-US" dirty="0" smtClean="0"/>
              <a:t>http://www.csg.csail.mit.edu/6.175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4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16271" y="1025043"/>
            <a:ext cx="7899400" cy="46513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6F89F7"/>
              </a:buClr>
            </a:pPr>
            <a:r>
              <a:rPr lang="en-US" sz="2400" dirty="0" smtClean="0">
                <a:solidFill>
                  <a:srgbClr val="660066"/>
                </a:solidFill>
              </a:rPr>
              <a:t>Constructive Computer Architecture</a:t>
            </a:r>
          </a:p>
          <a:p>
            <a:pPr eaLnBrk="1" hangingPunct="1">
              <a:lnSpc>
                <a:spcPct val="90000"/>
              </a:lnSpc>
              <a:buClr>
                <a:srgbClr val="6F89F7"/>
              </a:buClr>
            </a:pPr>
            <a:r>
              <a:rPr lang="en-US" sz="3600" dirty="0" smtClean="0">
                <a:solidFill>
                  <a:schemeClr val="tx2"/>
                </a:solidFill>
              </a:rPr>
              <a:t>Multiprocessors</a:t>
            </a:r>
            <a:r>
              <a:rPr lang="en-US" sz="3600" dirty="0">
                <a:solidFill>
                  <a:schemeClr val="tx2"/>
                </a:solidFill>
              </a:rPr>
              <a:t>: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 smtClean="0">
                <a:solidFill>
                  <a:schemeClr val="tx2"/>
                </a:solidFill>
              </a:rPr>
              <a:t>Multithreaded Programming and  </a:t>
            </a:r>
            <a:r>
              <a:rPr lang="en-US" sz="3600" dirty="0">
                <a:solidFill>
                  <a:schemeClr val="tx2"/>
                </a:solidFill>
              </a:rPr>
              <a:t>Sequential </a:t>
            </a:r>
            <a:r>
              <a:rPr lang="en-US" sz="3600" dirty="0" smtClean="0">
                <a:solidFill>
                  <a:schemeClr val="tx2"/>
                </a:solidFill>
              </a:rPr>
              <a:t>Consistency</a:t>
            </a:r>
            <a:endParaRPr lang="en-US" sz="3600" dirty="0">
              <a:solidFill>
                <a:schemeClr val="tx2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endParaRPr lang="en-US" sz="36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Arvind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Computer Science &amp; Artificial Intelligence Lab.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Massachusetts Institute of Technology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6D66DF8F-9E10-4DDB-8C1E-68662AECA33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or Semaphores</a:t>
            </a:r>
            <a:br>
              <a:rPr lang="en-US" dirty="0"/>
            </a:br>
            <a:r>
              <a:rPr lang="en-US" sz="2400" i="1" dirty="0"/>
              <a:t>E. W. Dijkstra, 1965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10" y="3010785"/>
            <a:ext cx="7772400" cy="2746072"/>
          </a:xfrm>
        </p:spPr>
        <p:txBody>
          <a:bodyPr/>
          <a:lstStyle/>
          <a:p>
            <a:r>
              <a:rPr lang="en-US" sz="2400" dirty="0"/>
              <a:t>L</a:t>
            </a:r>
            <a:r>
              <a:rPr lang="en-US" sz="2400" dirty="0" smtClean="0"/>
              <a:t>ock s has two values:</a:t>
            </a:r>
          </a:p>
          <a:p>
            <a:pPr lvl="1"/>
            <a:r>
              <a:rPr lang="en-US" sz="2000" i="1" dirty="0" smtClean="0"/>
              <a:t>Unlocked (s=0): </a:t>
            </a:r>
            <a:r>
              <a:rPr lang="en-US" sz="2000" dirty="0" smtClean="0"/>
              <a:t>means that no process has the lock</a:t>
            </a:r>
          </a:p>
          <a:p>
            <a:pPr lvl="1"/>
            <a:r>
              <a:rPr lang="en-US" sz="2000" i="1" dirty="0" smtClean="0"/>
              <a:t>Locked (s=1): </a:t>
            </a:r>
            <a:r>
              <a:rPr lang="en-US" sz="2000" dirty="0" smtClean="0"/>
              <a:t>means that exactly one process has the lock and it can access the critical section</a:t>
            </a:r>
          </a:p>
          <a:p>
            <a:r>
              <a:rPr lang="en-US" sz="2400" dirty="0" smtClean="0"/>
              <a:t>Once a process successfully acquires a lock, </a:t>
            </a:r>
            <a:r>
              <a:rPr lang="en-US" sz="2400" dirty="0"/>
              <a:t>it </a:t>
            </a:r>
            <a:r>
              <a:rPr lang="en-US" sz="2400" dirty="0" smtClean="0"/>
              <a:t> executes </a:t>
            </a:r>
            <a:r>
              <a:rPr lang="en-US" sz="2400" dirty="0"/>
              <a:t>the critical </a:t>
            </a:r>
            <a:r>
              <a:rPr lang="en-US" sz="2400" dirty="0" smtClean="0"/>
              <a:t>section and then sets s to zero by releasing the lock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35746" y="1573065"/>
            <a:ext cx="4376626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i="1" dirty="0" smtClean="0">
                <a:latin typeface="Verdana" pitchFamily="34" charset="0"/>
              </a:rPr>
              <a:t>The execution of the critical section is protected by lock s; Only one process can hold the lock at a time</a:t>
            </a:r>
            <a:endParaRPr lang="en-US" sz="2000" i="1" dirty="0">
              <a:latin typeface="Verdana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92371" y="1583808"/>
            <a:ext cx="3248025" cy="1339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latin typeface="Verdana" pitchFamily="34" charset="0"/>
              </a:rPr>
              <a:t>Process </a:t>
            </a:r>
            <a:r>
              <a:rPr lang="en-US" sz="2000" i="1" dirty="0" err="1">
                <a:latin typeface="Verdana" pitchFamily="34" charset="0"/>
              </a:rPr>
              <a:t>i</a:t>
            </a:r>
            <a:r>
              <a:rPr lang="en-US" sz="2000" i="1" dirty="0">
                <a:latin typeface="Verdana" pitchFamily="34" charset="0"/>
              </a:rPr>
              <a:t>	</a:t>
            </a:r>
          </a:p>
          <a:p>
            <a:pPr lvl="1" eaLnBrk="0" hangingPunct="0"/>
            <a:r>
              <a:rPr lang="en-US" sz="2000" dirty="0" smtClean="0">
                <a:latin typeface="Verdana" pitchFamily="34" charset="0"/>
              </a:rPr>
              <a:t>acquire(s</a:t>
            </a:r>
            <a:r>
              <a:rPr lang="en-US" sz="2000" dirty="0">
                <a:latin typeface="Verdana" pitchFamily="34" charset="0"/>
              </a:rPr>
              <a:t>)</a:t>
            </a:r>
          </a:p>
          <a:p>
            <a:pPr lvl="1" eaLnBrk="0" hangingPunct="0"/>
            <a:r>
              <a:rPr lang="en-US" sz="2000" dirty="0">
                <a:latin typeface="Verdana" pitchFamily="34" charset="0"/>
              </a:rPr>
              <a:t>    &lt;critical section&gt;</a:t>
            </a:r>
          </a:p>
          <a:p>
            <a:pPr lvl="1" eaLnBrk="0" hangingPunct="0"/>
            <a:r>
              <a:rPr lang="en-US" sz="2000" dirty="0" smtClean="0">
                <a:latin typeface="Verdana" pitchFamily="34" charset="0"/>
              </a:rPr>
              <a:t>release(s</a:t>
            </a:r>
            <a:r>
              <a:rPr lang="en-US" sz="2000" dirty="0">
                <a:latin typeface="Verdana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9954" y="5622080"/>
            <a:ext cx="6610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Implementing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locks is quite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difficult; ISAs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provide special atomic instructions to implement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locks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6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>
                <a:latin typeface="Verdana" pitchFamily="34" charset="0"/>
              </a:rPr>
              <a:t>atomic read-modify-write instructions</a:t>
            </a:r>
            <a:endParaRPr lang="en-US" dirty="0" smtClean="0"/>
          </a:p>
        </p:txBody>
      </p:sp>
      <p:sp>
        <p:nvSpPr>
          <p:cNvPr id="1802244" name="Rectangle 4"/>
          <p:cNvSpPr>
            <a:spLocks noChangeArrowheads="1"/>
          </p:cNvSpPr>
          <p:nvPr/>
        </p:nvSpPr>
        <p:spPr bwMode="auto">
          <a:xfrm>
            <a:off x="989234" y="2213973"/>
            <a:ext cx="2584450" cy="1339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err="1">
                <a:latin typeface="Verdana" pitchFamily="34" charset="0"/>
              </a:rPr>
              <a:t>Test&amp;Set</a:t>
            </a:r>
            <a:r>
              <a:rPr lang="en-US" sz="2000" dirty="0">
                <a:latin typeface="Verdana" pitchFamily="34" charset="0"/>
              </a:rPr>
              <a:t> </a:t>
            </a:r>
            <a:r>
              <a:rPr lang="en-US" sz="2000" dirty="0" smtClean="0">
                <a:latin typeface="Verdana" pitchFamily="34" charset="0"/>
              </a:rPr>
              <a:t>m, </a:t>
            </a:r>
            <a:r>
              <a:rPr lang="en-US" sz="2000" dirty="0">
                <a:latin typeface="Verdana" pitchFamily="34" charset="0"/>
              </a:rPr>
              <a:t>R: </a:t>
            </a:r>
          </a:p>
          <a:p>
            <a:pPr lvl="1" eaLnBrk="0" hangingPunct="0"/>
            <a:r>
              <a:rPr lang="en-US" sz="2000" dirty="0">
                <a:latin typeface="Verdana" pitchFamily="34" charset="0"/>
              </a:rPr>
              <a:t>R </a:t>
            </a:r>
            <a:r>
              <a:rPr lang="en-US" sz="2000" dirty="0">
                <a:latin typeface="Symbol" pitchFamily="18" charset="2"/>
              </a:rPr>
              <a:t></a:t>
            </a:r>
            <a:r>
              <a:rPr lang="en-US" sz="2000" dirty="0">
                <a:latin typeface="Verdana" pitchFamily="34" charset="0"/>
              </a:rPr>
              <a:t> M[m];</a:t>
            </a:r>
          </a:p>
          <a:p>
            <a:pPr lvl="1" eaLnBrk="0" hangingPunct="0"/>
            <a:r>
              <a:rPr lang="en-US" sz="2000" i="1" dirty="0">
                <a:latin typeface="Verdana" pitchFamily="34" charset="0"/>
              </a:rPr>
              <a:t>if</a:t>
            </a:r>
            <a:r>
              <a:rPr lang="en-US" sz="2000" dirty="0">
                <a:latin typeface="Verdana" pitchFamily="34" charset="0"/>
              </a:rPr>
              <a:t>  R==0 </a:t>
            </a:r>
            <a:r>
              <a:rPr lang="en-US" sz="2000" i="1" dirty="0">
                <a:latin typeface="Verdana" pitchFamily="34" charset="0"/>
              </a:rPr>
              <a:t>then</a:t>
            </a:r>
            <a:r>
              <a:rPr lang="en-US" sz="2000" dirty="0">
                <a:latin typeface="Verdana" pitchFamily="34" charset="0"/>
              </a:rPr>
              <a:t>  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	M[m] </a:t>
            </a:r>
            <a:r>
              <a:rPr lang="en-US" sz="2000" dirty="0">
                <a:latin typeface="Symbol" pitchFamily="18" charset="2"/>
              </a:rPr>
              <a:t></a:t>
            </a:r>
            <a:r>
              <a:rPr lang="en-US" sz="2000" dirty="0">
                <a:latin typeface="Verdana" pitchFamily="34" charset="0"/>
              </a:rPr>
              <a:t>1;</a:t>
            </a:r>
          </a:p>
        </p:txBody>
      </p:sp>
      <p:sp>
        <p:nvSpPr>
          <p:cNvPr id="1802245" name="Rectangle 5"/>
          <p:cNvSpPr>
            <a:spLocks noChangeArrowheads="1"/>
          </p:cNvSpPr>
          <p:nvPr/>
        </p:nvSpPr>
        <p:spPr bwMode="auto">
          <a:xfrm>
            <a:off x="947295" y="4329852"/>
            <a:ext cx="2192337" cy="1339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Verdana" pitchFamily="34" charset="0"/>
              </a:rPr>
              <a:t>Swap </a:t>
            </a:r>
            <a:r>
              <a:rPr lang="en-US" sz="2000" dirty="0" smtClean="0">
                <a:latin typeface="Verdana" pitchFamily="34" charset="0"/>
              </a:rPr>
              <a:t>m, </a:t>
            </a:r>
            <a:r>
              <a:rPr lang="en-US" sz="2000" dirty="0">
                <a:latin typeface="Verdana" pitchFamily="34" charset="0"/>
              </a:rPr>
              <a:t>R:	</a:t>
            </a:r>
          </a:p>
          <a:p>
            <a:pPr lvl="1" eaLnBrk="0" hangingPunct="0"/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t</a:t>
            </a:r>
            <a:r>
              <a:rPr lang="en-US" sz="2000" dirty="0">
                <a:latin typeface="Verdana" pitchFamily="34" charset="0"/>
              </a:rPr>
              <a:t> </a:t>
            </a:r>
            <a:r>
              <a:rPr lang="en-US" sz="2000" dirty="0">
                <a:latin typeface="Symbol" pitchFamily="18" charset="2"/>
              </a:rPr>
              <a:t></a:t>
            </a:r>
            <a:r>
              <a:rPr lang="en-US" sz="2000" dirty="0">
                <a:latin typeface="Verdana" pitchFamily="34" charset="0"/>
              </a:rPr>
              <a:t> M[m];</a:t>
            </a:r>
          </a:p>
          <a:p>
            <a:pPr lvl="1" eaLnBrk="0" hangingPunct="0"/>
            <a:r>
              <a:rPr lang="en-US" sz="2000" dirty="0">
                <a:latin typeface="Verdana" pitchFamily="34" charset="0"/>
              </a:rPr>
              <a:t>M[m] </a:t>
            </a:r>
            <a:r>
              <a:rPr lang="en-US" sz="2000" dirty="0">
                <a:latin typeface="Symbol" pitchFamily="18" charset="2"/>
              </a:rPr>
              <a:t></a:t>
            </a:r>
            <a:r>
              <a:rPr lang="en-US" sz="2000" dirty="0">
                <a:latin typeface="Verdana" pitchFamily="34" charset="0"/>
              </a:rPr>
              <a:t>R;</a:t>
            </a:r>
          </a:p>
          <a:p>
            <a:pPr lvl="1" eaLnBrk="0" hangingPunct="0"/>
            <a:r>
              <a:rPr lang="en-US" sz="2000" dirty="0">
                <a:latin typeface="Verdana" pitchFamily="34" charset="0"/>
              </a:rPr>
              <a:t>R </a:t>
            </a:r>
            <a:r>
              <a:rPr lang="en-US" sz="2000" dirty="0">
                <a:latin typeface="Symbol" pitchFamily="18" charset="2"/>
              </a:rPr>
              <a:t> 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t</a:t>
            </a:r>
            <a:r>
              <a:rPr lang="en-US" sz="2000" dirty="0">
                <a:latin typeface="Verdana" pitchFamily="34" charset="0"/>
              </a:rPr>
              <a:t>;</a:t>
            </a:r>
          </a:p>
        </p:txBody>
      </p:sp>
      <p:sp>
        <p:nvSpPr>
          <p:cNvPr id="1802247" name="Text Box 7"/>
          <p:cNvSpPr txBox="1">
            <a:spLocks noChangeArrowheads="1"/>
          </p:cNvSpPr>
          <p:nvPr/>
        </p:nvSpPr>
        <p:spPr bwMode="auto">
          <a:xfrm>
            <a:off x="1441081" y="1605702"/>
            <a:ext cx="51956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 smtClean="0">
                <a:latin typeface="Verdana" pitchFamily="34" charset="0"/>
              </a:rPr>
              <a:t>m </a:t>
            </a:r>
            <a:r>
              <a:rPr lang="en-US" sz="2000" i="1" dirty="0">
                <a:latin typeface="Verdana" pitchFamily="34" charset="0"/>
              </a:rPr>
              <a:t>is a memory location, R is a register</a:t>
            </a: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359349" y="2477386"/>
            <a:ext cx="4082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 m can be set to one only if it contains a zero</a:t>
            </a:r>
            <a:r>
              <a:rPr lang="en-US" dirty="0"/>
              <a:t>; the old value is returned in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69218" y="4416050"/>
            <a:ext cx="4082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 m is first read and then set to the new value; the old value is returned in 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97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0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44" grpId="0" animBg="1" autoUpdateAnimBg="0"/>
      <p:bldP spid="1802245" grpId="0" animBg="1" autoUpdateAnimBg="0"/>
      <p:bldP spid="2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Multiple Consumers Example </a:t>
            </a:r>
            <a:r>
              <a:rPr lang="en-US" sz="2400" i="1" smtClean="0"/>
              <a:t>using the Test&amp;Set Instruction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35243" y="3061301"/>
            <a:ext cx="5108575" cy="1827213"/>
            <a:chOff x="1719" y="1342"/>
            <a:chExt cx="3218" cy="1151"/>
          </a:xfrm>
        </p:grpSpPr>
        <p:grpSp>
          <p:nvGrpSpPr>
            <p:cNvPr id="17418" name="Group 3"/>
            <p:cNvGrpSpPr>
              <a:grpSpLocks/>
            </p:cNvGrpSpPr>
            <p:nvPr/>
          </p:nvGrpSpPr>
          <p:grpSpPr bwMode="auto">
            <a:xfrm>
              <a:off x="1719" y="1342"/>
              <a:ext cx="3218" cy="1151"/>
              <a:chOff x="1719" y="1342"/>
              <a:chExt cx="3218" cy="1151"/>
            </a:xfrm>
          </p:grpSpPr>
          <p:sp>
            <p:nvSpPr>
              <p:cNvPr id="17420" name="Rectangle 4"/>
              <p:cNvSpPr>
                <a:spLocks noChangeArrowheads="1"/>
              </p:cNvSpPr>
              <p:nvPr/>
            </p:nvSpPr>
            <p:spPr bwMode="auto">
              <a:xfrm>
                <a:off x="1719" y="1342"/>
                <a:ext cx="2073" cy="1151"/>
              </a:xfrm>
              <a:prstGeom prst="rect">
                <a:avLst/>
              </a:prstGeom>
              <a:solidFill>
                <a:srgbClr val="CFBDC8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1" name="Text Box 5"/>
              <p:cNvSpPr txBox="1">
                <a:spLocks noChangeArrowheads="1"/>
              </p:cNvSpPr>
              <p:nvPr/>
            </p:nvSpPr>
            <p:spPr bwMode="auto">
              <a:xfrm>
                <a:off x="4287" y="1599"/>
                <a:ext cx="650" cy="40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i="1">
                    <a:latin typeface="Verdana" pitchFamily="34" charset="0"/>
                  </a:rPr>
                  <a:t>Critical</a:t>
                </a:r>
              </a:p>
              <a:p>
                <a:pPr eaLnBrk="0" hangingPunct="0"/>
                <a:r>
                  <a:rPr lang="en-US" sz="1800" i="1">
                    <a:latin typeface="Verdana" pitchFamily="34" charset="0"/>
                  </a:rPr>
                  <a:t>Section</a:t>
                </a:r>
              </a:p>
            </p:txBody>
          </p:sp>
        </p:grpSp>
        <p:sp>
          <p:nvSpPr>
            <p:cNvPr id="17419" name="Line 6"/>
            <p:cNvSpPr>
              <a:spLocks noChangeShapeType="1"/>
            </p:cNvSpPr>
            <p:nvPr/>
          </p:nvSpPr>
          <p:spPr bwMode="auto">
            <a:xfrm flipH="1">
              <a:off x="3791" y="1781"/>
              <a:ext cx="450" cy="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1968500" y="2378676"/>
            <a:ext cx="4155305" cy="3170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latin typeface="Verdana" pitchFamily="34" charset="0"/>
              </a:rPr>
              <a:t>lock:  </a:t>
            </a:r>
            <a:r>
              <a:rPr lang="en-US" sz="2000" dirty="0">
                <a:latin typeface="Verdana" pitchFamily="34" charset="0"/>
              </a:rPr>
              <a:t>	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Test&amp;Set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mutex</a:t>
            </a:r>
            <a:r>
              <a:rPr lang="en-US" sz="2000" dirty="0" smtClean="0">
                <a:latin typeface="Verdana" pitchFamily="34" charset="0"/>
              </a:rPr>
              <a:t>, </a:t>
            </a:r>
            <a:r>
              <a:rPr lang="en-US" sz="2000" dirty="0" err="1" smtClean="0">
                <a:latin typeface="Verdana" pitchFamily="34" charset="0"/>
              </a:rPr>
              <a:t>R</a:t>
            </a:r>
            <a:r>
              <a:rPr lang="en-US" sz="2000" baseline="-25000" dirty="0" err="1" smtClean="0">
                <a:latin typeface="Verdana" pitchFamily="34" charset="0"/>
              </a:rPr>
              <a:t>temp</a:t>
            </a:r>
            <a:endParaRPr lang="en-US" sz="2000" dirty="0">
              <a:latin typeface="Verdana" pitchFamily="34" charset="0"/>
            </a:endParaRPr>
          </a:p>
          <a:p>
            <a:pPr eaLnBrk="0" hangingPunct="0"/>
            <a:r>
              <a:rPr lang="en-US" sz="2000" dirty="0">
                <a:latin typeface="Verdana" pitchFamily="34" charset="0"/>
              </a:rPr>
              <a:t>	</a:t>
            </a:r>
            <a:r>
              <a:rPr lang="en-US" sz="2000" dirty="0" smtClean="0">
                <a:latin typeface="Verdana" pitchFamily="34" charset="0"/>
              </a:rPr>
              <a:t> if </a:t>
            </a:r>
            <a:r>
              <a:rPr lang="en-US" sz="2000" dirty="0">
                <a:latin typeface="Verdana" pitchFamily="34" charset="0"/>
              </a:rPr>
              <a:t>(</a:t>
            </a:r>
            <a:r>
              <a:rPr lang="en-US" sz="2000" dirty="0" err="1" smtClean="0">
                <a:latin typeface="Verdana" pitchFamily="34" charset="0"/>
              </a:rPr>
              <a:t>R</a:t>
            </a:r>
            <a:r>
              <a:rPr lang="en-US" sz="2000" baseline="-25000" dirty="0" err="1" smtClean="0">
                <a:latin typeface="Verdana" pitchFamily="34" charset="0"/>
              </a:rPr>
              <a:t>temp</a:t>
            </a:r>
            <a:r>
              <a:rPr lang="en-US" sz="2000" dirty="0" smtClean="0">
                <a:latin typeface="Verdana" pitchFamily="34" charset="0"/>
              </a:rPr>
              <a:t>=1) </a:t>
            </a:r>
            <a:r>
              <a:rPr lang="en-US" sz="2000" dirty="0" err="1">
                <a:latin typeface="Verdana" pitchFamily="34" charset="0"/>
              </a:rPr>
              <a:t>goto</a:t>
            </a:r>
            <a:r>
              <a:rPr lang="en-US" sz="2000" dirty="0">
                <a:latin typeface="Verdana" pitchFamily="34" charset="0"/>
              </a:rPr>
              <a:t> </a:t>
            </a:r>
            <a:r>
              <a:rPr lang="en-US" sz="2000" dirty="0" smtClean="0">
                <a:latin typeface="Verdana" pitchFamily="34" charset="0"/>
              </a:rPr>
              <a:t>lock</a:t>
            </a:r>
            <a:endParaRPr lang="en-US" sz="2000" dirty="0">
              <a:latin typeface="Verdana" pitchFamily="34" charset="0"/>
            </a:endParaRPr>
          </a:p>
          <a:p>
            <a:pPr eaLnBrk="0" hangingPunct="0"/>
            <a:r>
              <a:rPr lang="en-US" sz="2000" dirty="0">
                <a:latin typeface="Verdana" pitchFamily="34" charset="0"/>
              </a:rPr>
              <a:t>	</a:t>
            </a:r>
            <a:r>
              <a:rPr lang="en-US" sz="2000" dirty="0" smtClean="0">
                <a:latin typeface="Verdana" pitchFamily="34" charset="0"/>
              </a:rPr>
              <a:t> Load 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head</a:t>
            </a:r>
            <a:r>
              <a:rPr lang="en-US" sz="2000" dirty="0">
                <a:latin typeface="Verdana" pitchFamily="34" charset="0"/>
              </a:rPr>
              <a:t>, </a:t>
            </a:r>
            <a:r>
              <a:rPr lang="en-US" sz="2000" dirty="0" smtClean="0">
                <a:latin typeface="Verdana" pitchFamily="34" charset="0"/>
              </a:rPr>
              <a:t>head</a:t>
            </a:r>
            <a:endParaRPr lang="en-US" sz="2000" dirty="0">
              <a:latin typeface="Verdana" pitchFamily="34" charset="0"/>
            </a:endParaRPr>
          </a:p>
          <a:p>
            <a:pPr eaLnBrk="0" hangingPunct="0"/>
            <a:r>
              <a:rPr lang="en-US" sz="2000" dirty="0">
                <a:latin typeface="Verdana" pitchFamily="34" charset="0"/>
              </a:rPr>
              <a:t>spin:	</a:t>
            </a:r>
            <a:r>
              <a:rPr lang="en-US" sz="2000" dirty="0" smtClean="0">
                <a:latin typeface="Verdana" pitchFamily="34" charset="0"/>
              </a:rPr>
              <a:t> Load 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tail</a:t>
            </a:r>
            <a:r>
              <a:rPr lang="en-US" sz="2000" dirty="0">
                <a:latin typeface="Verdana" pitchFamily="34" charset="0"/>
              </a:rPr>
              <a:t>, </a:t>
            </a:r>
            <a:r>
              <a:rPr lang="en-US" sz="2000" dirty="0" smtClean="0">
                <a:latin typeface="Verdana" pitchFamily="34" charset="0"/>
              </a:rPr>
              <a:t>tail</a:t>
            </a:r>
            <a:endParaRPr lang="en-US" sz="2000" dirty="0">
              <a:latin typeface="Verdana" pitchFamily="34" charset="0"/>
            </a:endParaRPr>
          </a:p>
          <a:p>
            <a:pPr eaLnBrk="0" hangingPunct="0"/>
            <a:r>
              <a:rPr lang="en-US" sz="2000" dirty="0">
                <a:latin typeface="Verdana" pitchFamily="34" charset="0"/>
              </a:rPr>
              <a:t>	</a:t>
            </a:r>
            <a:r>
              <a:rPr lang="en-US" sz="2000" dirty="0" smtClean="0">
                <a:latin typeface="Verdana" pitchFamily="34" charset="0"/>
              </a:rPr>
              <a:t> if 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head</a:t>
            </a:r>
            <a:r>
              <a:rPr lang="en-US" sz="2000" dirty="0">
                <a:latin typeface="Verdana" pitchFamily="34" charset="0"/>
              </a:rPr>
              <a:t>==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tail</a:t>
            </a:r>
            <a:r>
              <a:rPr lang="en-US" sz="2000" baseline="-25000" dirty="0">
                <a:latin typeface="Verdana" pitchFamily="34" charset="0"/>
              </a:rPr>
              <a:t> </a:t>
            </a:r>
            <a:r>
              <a:rPr lang="en-US" sz="2000" dirty="0" err="1">
                <a:latin typeface="Verdana" pitchFamily="34" charset="0"/>
              </a:rPr>
              <a:t>goto</a:t>
            </a:r>
            <a:r>
              <a:rPr lang="en-US" sz="2000" dirty="0">
                <a:latin typeface="Verdana" pitchFamily="34" charset="0"/>
              </a:rPr>
              <a:t> spin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	</a:t>
            </a:r>
            <a:r>
              <a:rPr lang="en-US" sz="2000" dirty="0" smtClean="0">
                <a:latin typeface="Verdana" pitchFamily="34" charset="0"/>
              </a:rPr>
              <a:t> Load </a:t>
            </a:r>
            <a:r>
              <a:rPr lang="en-US" sz="2000" dirty="0">
                <a:latin typeface="Verdana" pitchFamily="34" charset="0"/>
              </a:rPr>
              <a:t>R, (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head</a:t>
            </a:r>
            <a:r>
              <a:rPr lang="en-US" sz="2000" dirty="0">
                <a:latin typeface="Verdana" pitchFamily="34" charset="0"/>
              </a:rPr>
              <a:t>)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	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R</a:t>
            </a:r>
            <a:r>
              <a:rPr lang="en-US" sz="2000" baseline="-25000" dirty="0" err="1" smtClean="0">
                <a:latin typeface="Verdana" pitchFamily="34" charset="0"/>
              </a:rPr>
              <a:t>head</a:t>
            </a:r>
            <a:r>
              <a:rPr lang="en-US" sz="2000" dirty="0" smtClean="0">
                <a:latin typeface="Verdana" pitchFamily="34" charset="0"/>
              </a:rPr>
              <a:t>=R</a:t>
            </a:r>
            <a:r>
              <a:rPr lang="en-US" sz="2000" baseline="-25000" dirty="0" smtClean="0">
                <a:latin typeface="Verdana" pitchFamily="34" charset="0"/>
              </a:rPr>
              <a:t>head</a:t>
            </a:r>
            <a:r>
              <a:rPr lang="en-US" sz="2000" dirty="0" smtClean="0">
                <a:latin typeface="Verdana" pitchFamily="34" charset="0"/>
              </a:rPr>
              <a:t>+1</a:t>
            </a:r>
            <a:endParaRPr lang="en-US" sz="2000" dirty="0">
              <a:latin typeface="Verdana" pitchFamily="34" charset="0"/>
            </a:endParaRPr>
          </a:p>
          <a:p>
            <a:pPr eaLnBrk="0" hangingPunct="0"/>
            <a:r>
              <a:rPr lang="en-US" sz="2000" dirty="0">
                <a:latin typeface="Verdana" pitchFamily="34" charset="0"/>
              </a:rPr>
              <a:t>	</a:t>
            </a:r>
            <a:r>
              <a:rPr lang="en-US" sz="2000" dirty="0" smtClean="0">
                <a:latin typeface="Verdana" pitchFamily="34" charset="0"/>
              </a:rPr>
              <a:t> Store </a:t>
            </a:r>
            <a:r>
              <a:rPr lang="en-US" sz="2000" dirty="0">
                <a:latin typeface="Verdana" pitchFamily="34" charset="0"/>
              </a:rPr>
              <a:t>head, 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head</a:t>
            </a:r>
            <a:r>
              <a:rPr lang="en-US" sz="2000" dirty="0">
                <a:latin typeface="Verdana" pitchFamily="34" charset="0"/>
              </a:rPr>
              <a:t> </a:t>
            </a:r>
          </a:p>
          <a:p>
            <a:pPr eaLnBrk="0" hangingPunct="0"/>
            <a:r>
              <a:rPr lang="en-US" sz="2000" dirty="0" smtClean="0">
                <a:latin typeface="Verdana" pitchFamily="34" charset="0"/>
              </a:rPr>
              <a:t>unlock: Store </a:t>
            </a:r>
            <a:r>
              <a:rPr lang="en-US" sz="2000" dirty="0" err="1">
                <a:latin typeface="Verdana" pitchFamily="34" charset="0"/>
              </a:rPr>
              <a:t>mutex</a:t>
            </a:r>
            <a:r>
              <a:rPr lang="en-US" sz="2000" dirty="0">
                <a:latin typeface="Verdana" pitchFamily="34" charset="0"/>
              </a:rPr>
              <a:t>, 0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	</a:t>
            </a:r>
            <a:r>
              <a:rPr lang="en-US" sz="2000" dirty="0" smtClean="0">
                <a:latin typeface="Verdana" pitchFamily="34" charset="0"/>
              </a:rPr>
              <a:t>  process(R</a:t>
            </a:r>
            <a:r>
              <a:rPr lang="en-US" sz="2000" dirty="0">
                <a:latin typeface="Verdana" pitchFamily="34" charset="0"/>
              </a:rPr>
              <a:t>)</a:t>
            </a:r>
            <a:endParaRPr lang="en-US" sz="1600" dirty="0">
              <a:latin typeface="Verdana" pitchFamily="34" charset="0"/>
            </a:endParaRPr>
          </a:p>
        </p:txBody>
      </p:sp>
      <p:sp>
        <p:nvSpPr>
          <p:cNvPr id="1803274" name="Text Box 10"/>
          <p:cNvSpPr txBox="1">
            <a:spLocks noChangeArrowheads="1"/>
          </p:cNvSpPr>
          <p:nvPr/>
        </p:nvSpPr>
        <p:spPr bwMode="auto">
          <a:xfrm>
            <a:off x="640391" y="5531871"/>
            <a:ext cx="334486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What if the process stops or is swapped out while in the critical section?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856970" y="1567429"/>
            <a:ext cx="6683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dirty="0" smtClean="0">
                <a:latin typeface="Verdana" pitchFamily="34" charset="0"/>
              </a:rPr>
              <a:t>A consumer acquires </a:t>
            </a:r>
            <a:r>
              <a:rPr lang="en-US" dirty="0"/>
              <a:t>the </a:t>
            </a:r>
            <a:r>
              <a:rPr lang="en-US" dirty="0" smtClean="0"/>
              <a:t>lock </a:t>
            </a:r>
            <a:r>
              <a:rPr lang="en-US" dirty="0"/>
              <a:t>(</a:t>
            </a:r>
            <a:r>
              <a:rPr lang="en-US" dirty="0" err="1"/>
              <a:t>mutex</a:t>
            </a:r>
            <a:r>
              <a:rPr lang="en-US" dirty="0"/>
              <a:t>) </a:t>
            </a:r>
            <a:r>
              <a:rPr lang="en-US" dirty="0" smtClean="0"/>
              <a:t>before reading the head value 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280971" y="5173731"/>
            <a:ext cx="364204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latin typeface="Comic Sans MS" panose="030F0702030302020204" pitchFamily="66" charset="0"/>
              </a:rPr>
              <a:t>Every thing stops – more sophisticated programming is needed to deal with such eventualities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87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274" grpId="0" autoUpdateAnimBg="0"/>
      <p:bldP spid="1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0831"/>
            <a:ext cx="7772400" cy="4114800"/>
          </a:xfrm>
        </p:spPr>
        <p:txBody>
          <a:bodyPr/>
          <a:lstStyle/>
          <a:p>
            <a:r>
              <a:rPr lang="en-US" sz="2400" dirty="0" smtClean="0"/>
              <a:t>Our example was written assuming that the instructions are executed in order</a:t>
            </a:r>
          </a:p>
          <a:p>
            <a:pPr lvl="1"/>
            <a:r>
              <a:rPr lang="en-US" sz="2000" dirty="0" smtClean="0"/>
              <a:t>An architecture may execute instructions out of order to gain higher performance</a:t>
            </a:r>
          </a:p>
          <a:p>
            <a:pPr marL="457200" lvl="1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 smtClean="0">
                <a:sym typeface="Symbol" panose="05050102010706020507" pitchFamily="18" charset="2"/>
              </a:rPr>
              <a:t> </a:t>
            </a:r>
            <a:r>
              <a:rPr lang="en-US" sz="2000" dirty="0" smtClean="0">
                <a:latin typeface="Comic Sans MS" panose="030F0702030302020204" pitchFamily="66" charset="0"/>
              </a:rPr>
              <a:t>Gives rise to 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memory model </a:t>
            </a:r>
            <a:r>
              <a:rPr lang="en-US" sz="2000" dirty="0" smtClean="0">
                <a:latin typeface="Comic Sans MS" panose="030F0702030302020204" pitchFamily="66" charset="0"/>
              </a:rPr>
              <a:t>issues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Atomic instructions (read-modify-write) are quite disruptive in pipelined machines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Sequential Consistency</a:t>
            </a:r>
            <a:br>
              <a:rPr lang="en-US" dirty="0" smtClean="0"/>
            </a:br>
            <a:r>
              <a:rPr lang="en-US" sz="2400" i="1" dirty="0" smtClean="0"/>
              <a:t>A Memory Model</a:t>
            </a: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066800" y="3009900"/>
            <a:ext cx="7096125" cy="3184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 smtClean="0">
                <a:latin typeface="Verdana" pitchFamily="34" charset="0"/>
              </a:rPr>
              <a:t>“A </a:t>
            </a:r>
            <a:r>
              <a:rPr lang="en-US" sz="2000" dirty="0">
                <a:latin typeface="Verdana" pitchFamily="34" charset="0"/>
              </a:rPr>
              <a:t>system is </a:t>
            </a:r>
            <a:r>
              <a:rPr lang="en-US" sz="2000" i="1" dirty="0">
                <a:latin typeface="Verdana" pitchFamily="34" charset="0"/>
              </a:rPr>
              <a:t>sequentially consistent </a:t>
            </a:r>
            <a:r>
              <a:rPr lang="en-US" sz="2000" dirty="0">
                <a:latin typeface="Verdana" pitchFamily="34" charset="0"/>
              </a:rPr>
              <a:t>if the result of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any execution is the same as if the operations of all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the processors were executed in some sequential 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order, and the operations of each individual processor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appear in the order specified by the program”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					 </a:t>
            </a:r>
            <a:r>
              <a:rPr lang="en-US" sz="2000" i="1" dirty="0">
                <a:latin typeface="Verdana" pitchFamily="34" charset="0"/>
              </a:rPr>
              <a:t>Leslie Lamport</a:t>
            </a:r>
            <a:endParaRPr lang="en-US" sz="2000" dirty="0">
              <a:latin typeface="Verdana" pitchFamily="34" charset="0"/>
            </a:endParaRPr>
          </a:p>
          <a:p>
            <a:pPr eaLnBrk="0" hangingPunct="0"/>
            <a:endParaRPr lang="en-US" sz="2000" dirty="0">
              <a:solidFill>
                <a:srgbClr val="56127A"/>
              </a:solidFill>
              <a:latin typeface="Verdana" pitchFamily="34" charset="0"/>
            </a:endParaRPr>
          </a:p>
          <a:p>
            <a:pPr eaLnBrk="0" hangingPunct="0"/>
            <a:r>
              <a:rPr lang="en-US" sz="2000" dirty="0">
                <a:latin typeface="Verdana" pitchFamily="34" charset="0"/>
              </a:rPr>
              <a:t>Sequential Consistency = 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	arbitrary </a:t>
            </a:r>
            <a:r>
              <a:rPr lang="en-US" sz="2000" i="1" dirty="0">
                <a:latin typeface="Verdana" pitchFamily="34" charset="0"/>
              </a:rPr>
              <a:t>order-preserving interleaving</a:t>
            </a:r>
            <a:endParaRPr lang="en-US" sz="2000" dirty="0">
              <a:latin typeface="Verdana" pitchFamily="34" charset="0"/>
            </a:endParaRPr>
          </a:p>
          <a:p>
            <a:pPr eaLnBrk="0" hangingPunct="0"/>
            <a:r>
              <a:rPr lang="en-US" sz="2000" dirty="0">
                <a:latin typeface="Verdana" pitchFamily="34" charset="0"/>
              </a:rPr>
              <a:t>	of memory references of sequential programs</a:t>
            </a:r>
          </a:p>
        </p:txBody>
      </p:sp>
      <p:grpSp>
        <p:nvGrpSpPr>
          <p:cNvPr id="11270" name="Group 4"/>
          <p:cNvGrpSpPr>
            <a:grpSpLocks/>
          </p:cNvGrpSpPr>
          <p:nvPr/>
        </p:nvGrpSpPr>
        <p:grpSpPr bwMode="auto">
          <a:xfrm>
            <a:off x="2955925" y="1520313"/>
            <a:ext cx="3074988" cy="1254125"/>
            <a:chOff x="1862" y="872"/>
            <a:chExt cx="1937" cy="790"/>
          </a:xfrm>
        </p:grpSpPr>
        <p:sp>
          <p:nvSpPr>
            <p:cNvPr id="11272" name="Rectangle 5"/>
            <p:cNvSpPr>
              <a:spLocks noChangeArrowheads="1"/>
            </p:cNvSpPr>
            <p:nvPr/>
          </p:nvSpPr>
          <p:spPr bwMode="auto">
            <a:xfrm>
              <a:off x="2664" y="1425"/>
              <a:ext cx="243" cy="23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bg1"/>
                  </a:solidFill>
                  <a:latin typeface="Verdana" pitchFamily="34" charset="0"/>
                </a:rPr>
                <a:t>M</a:t>
              </a:r>
            </a:p>
          </p:txBody>
        </p:sp>
        <p:sp>
          <p:nvSpPr>
            <p:cNvPr id="11273" name="Rectangle 6"/>
            <p:cNvSpPr>
              <a:spLocks noChangeArrowheads="1"/>
            </p:cNvSpPr>
            <p:nvPr/>
          </p:nvSpPr>
          <p:spPr bwMode="auto">
            <a:xfrm>
              <a:off x="1864" y="872"/>
              <a:ext cx="207" cy="2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bg1"/>
                  </a:solidFill>
                  <a:latin typeface="Verdana" pitchFamily="34" charset="0"/>
                </a:rPr>
                <a:t>P</a:t>
              </a:r>
            </a:p>
          </p:txBody>
        </p:sp>
        <p:grpSp>
          <p:nvGrpSpPr>
            <p:cNvPr id="11274" name="Group 7"/>
            <p:cNvGrpSpPr>
              <a:grpSpLocks/>
            </p:cNvGrpSpPr>
            <p:nvPr/>
          </p:nvGrpSpPr>
          <p:grpSpPr bwMode="auto">
            <a:xfrm>
              <a:off x="1862" y="1097"/>
              <a:ext cx="1904" cy="330"/>
              <a:chOff x="1894" y="1041"/>
              <a:chExt cx="1840" cy="330"/>
            </a:xfrm>
          </p:grpSpPr>
          <p:sp>
            <p:nvSpPr>
              <p:cNvPr id="11280" name="Line 8"/>
              <p:cNvSpPr>
                <a:spLocks noChangeShapeType="1"/>
              </p:cNvSpPr>
              <p:nvPr/>
            </p:nvSpPr>
            <p:spPr bwMode="auto">
              <a:xfrm>
                <a:off x="1894" y="1206"/>
                <a:ext cx="184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Line 9"/>
              <p:cNvSpPr>
                <a:spLocks noChangeShapeType="1"/>
              </p:cNvSpPr>
              <p:nvPr/>
            </p:nvSpPr>
            <p:spPr bwMode="auto">
              <a:xfrm>
                <a:off x="2790" y="1214"/>
                <a:ext cx="0" cy="1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Line 10"/>
              <p:cNvSpPr>
                <a:spLocks noChangeShapeType="1"/>
              </p:cNvSpPr>
              <p:nvPr/>
            </p:nvSpPr>
            <p:spPr bwMode="auto">
              <a:xfrm>
                <a:off x="1974" y="1041"/>
                <a:ext cx="0" cy="1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" name="Line 11"/>
              <p:cNvSpPr>
                <a:spLocks noChangeShapeType="1"/>
              </p:cNvSpPr>
              <p:nvPr/>
            </p:nvSpPr>
            <p:spPr bwMode="auto">
              <a:xfrm>
                <a:off x="3654" y="1041"/>
                <a:ext cx="0" cy="1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Line 12"/>
              <p:cNvSpPr>
                <a:spLocks noChangeShapeType="1"/>
              </p:cNvSpPr>
              <p:nvPr/>
            </p:nvSpPr>
            <p:spPr bwMode="auto">
              <a:xfrm>
                <a:off x="3318" y="1041"/>
                <a:ext cx="0" cy="1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5" name="Line 13"/>
              <p:cNvSpPr>
                <a:spLocks noChangeShapeType="1"/>
              </p:cNvSpPr>
              <p:nvPr/>
            </p:nvSpPr>
            <p:spPr bwMode="auto">
              <a:xfrm>
                <a:off x="2646" y="1041"/>
                <a:ext cx="0" cy="1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6" name="Line 14"/>
              <p:cNvSpPr>
                <a:spLocks noChangeShapeType="1"/>
              </p:cNvSpPr>
              <p:nvPr/>
            </p:nvSpPr>
            <p:spPr bwMode="auto">
              <a:xfrm>
                <a:off x="2982" y="1041"/>
                <a:ext cx="0" cy="1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7" name="Line 15"/>
              <p:cNvSpPr>
                <a:spLocks noChangeShapeType="1"/>
              </p:cNvSpPr>
              <p:nvPr/>
            </p:nvSpPr>
            <p:spPr bwMode="auto">
              <a:xfrm>
                <a:off x="2310" y="1041"/>
                <a:ext cx="0" cy="1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5" name="Rectangle 16"/>
            <p:cNvSpPr>
              <a:spLocks noChangeArrowheads="1"/>
            </p:cNvSpPr>
            <p:nvPr/>
          </p:nvSpPr>
          <p:spPr bwMode="auto">
            <a:xfrm>
              <a:off x="2209" y="872"/>
              <a:ext cx="207" cy="2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bg1"/>
                  </a:solidFill>
                  <a:latin typeface="Verdana" pitchFamily="34" charset="0"/>
                </a:rPr>
                <a:t>P</a:t>
              </a:r>
            </a:p>
          </p:txBody>
        </p:sp>
        <p:sp>
          <p:nvSpPr>
            <p:cNvPr id="11276" name="Rectangle 17"/>
            <p:cNvSpPr>
              <a:spLocks noChangeArrowheads="1"/>
            </p:cNvSpPr>
            <p:nvPr/>
          </p:nvSpPr>
          <p:spPr bwMode="auto">
            <a:xfrm>
              <a:off x="2555" y="872"/>
              <a:ext cx="207" cy="2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bg1"/>
                  </a:solidFill>
                  <a:latin typeface="Verdana" pitchFamily="34" charset="0"/>
                </a:rPr>
                <a:t>P</a:t>
              </a:r>
            </a:p>
          </p:txBody>
        </p:sp>
        <p:sp>
          <p:nvSpPr>
            <p:cNvPr id="11277" name="Rectangle 18"/>
            <p:cNvSpPr>
              <a:spLocks noChangeArrowheads="1"/>
            </p:cNvSpPr>
            <p:nvPr/>
          </p:nvSpPr>
          <p:spPr bwMode="auto">
            <a:xfrm>
              <a:off x="2900" y="872"/>
              <a:ext cx="207" cy="2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bg1"/>
                  </a:solidFill>
                  <a:latin typeface="Verdana" pitchFamily="34" charset="0"/>
                </a:rPr>
                <a:t>P</a:t>
              </a:r>
            </a:p>
          </p:txBody>
        </p:sp>
        <p:sp>
          <p:nvSpPr>
            <p:cNvPr id="11278" name="Rectangle 19"/>
            <p:cNvSpPr>
              <a:spLocks noChangeArrowheads="1"/>
            </p:cNvSpPr>
            <p:nvPr/>
          </p:nvSpPr>
          <p:spPr bwMode="auto">
            <a:xfrm>
              <a:off x="3246" y="872"/>
              <a:ext cx="207" cy="2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bg1"/>
                  </a:solidFill>
                  <a:latin typeface="Verdana" pitchFamily="34" charset="0"/>
                </a:rPr>
                <a:t>P</a:t>
              </a:r>
            </a:p>
          </p:txBody>
        </p:sp>
        <p:sp>
          <p:nvSpPr>
            <p:cNvPr id="11279" name="Rectangle 20"/>
            <p:cNvSpPr>
              <a:spLocks noChangeArrowheads="1"/>
            </p:cNvSpPr>
            <p:nvPr/>
          </p:nvSpPr>
          <p:spPr bwMode="auto">
            <a:xfrm>
              <a:off x="3592" y="872"/>
              <a:ext cx="207" cy="2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bg1"/>
                  </a:solidFill>
                  <a:latin typeface="Verdana" pitchFamily="34" charset="0"/>
                </a:rPr>
                <a:t>P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89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Sequential Consistency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643696" y="1532385"/>
            <a:ext cx="7142341" cy="464486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latin typeface="Verdana" pitchFamily="34" charset="0"/>
              </a:rPr>
              <a:t>Sequential concurrent tasks:	T1, T2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Shared variables:	X, Y 	(initially X = 0, Y = </a:t>
            </a:r>
            <a:r>
              <a:rPr lang="en-US" sz="2000" dirty="0" smtClean="0">
                <a:latin typeface="Verdana" pitchFamily="34" charset="0"/>
              </a:rPr>
              <a:t>0)</a:t>
            </a:r>
            <a:endParaRPr lang="en-US" sz="2000" dirty="0">
              <a:latin typeface="Verdana" pitchFamily="34" charset="0"/>
            </a:endParaRPr>
          </a:p>
          <a:p>
            <a:pPr eaLnBrk="0" hangingPunct="0"/>
            <a:endParaRPr lang="en-US" sz="2000" dirty="0">
              <a:latin typeface="Verdana" pitchFamily="34" charset="0"/>
            </a:endParaRPr>
          </a:p>
          <a:p>
            <a:pPr eaLnBrk="0" hangingPunct="0"/>
            <a:endParaRPr lang="en-US" sz="2000" dirty="0">
              <a:latin typeface="Verdana" pitchFamily="34" charset="0"/>
            </a:endParaRPr>
          </a:p>
          <a:p>
            <a:pPr eaLnBrk="0" hangingPunct="0"/>
            <a:r>
              <a:rPr lang="en-US" sz="2000" dirty="0">
                <a:latin typeface="Verdana" pitchFamily="34" charset="0"/>
              </a:rPr>
              <a:t>T1:				T2:</a:t>
            </a:r>
          </a:p>
          <a:p>
            <a:pPr lvl="1" eaLnBrk="0" hangingPunct="0"/>
            <a:r>
              <a:rPr lang="en-US" sz="2000" dirty="0">
                <a:latin typeface="Verdana" pitchFamily="34" charset="0"/>
              </a:rPr>
              <a:t>Store X, 1   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i="1" dirty="0" smtClean="0">
                <a:latin typeface="Verdana" pitchFamily="34" charset="0"/>
              </a:rPr>
              <a:t>(</a:t>
            </a:r>
            <a:r>
              <a:rPr lang="en-US" sz="2000" i="1" dirty="0">
                <a:latin typeface="Verdana" pitchFamily="34" charset="0"/>
              </a:rPr>
              <a:t>X =  1)</a:t>
            </a:r>
            <a:r>
              <a:rPr lang="en-US" sz="2000" dirty="0">
                <a:latin typeface="Verdana" pitchFamily="34" charset="0"/>
              </a:rPr>
              <a:t>	      Load R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, </a:t>
            </a:r>
            <a:r>
              <a:rPr lang="en-US" sz="2000" dirty="0" smtClean="0">
                <a:latin typeface="Verdana" pitchFamily="34" charset="0"/>
              </a:rPr>
              <a:t>Y </a:t>
            </a:r>
            <a:r>
              <a:rPr lang="en-US" sz="2000" dirty="0">
                <a:latin typeface="Verdana" pitchFamily="34" charset="0"/>
              </a:rPr>
              <a:t>	</a:t>
            </a:r>
          </a:p>
          <a:p>
            <a:pPr lvl="1" eaLnBrk="0" hangingPunct="0"/>
            <a:r>
              <a:rPr lang="en-US" sz="2000" dirty="0">
                <a:latin typeface="Verdana" pitchFamily="34" charset="0"/>
              </a:rPr>
              <a:t>Store Y, </a:t>
            </a:r>
            <a:r>
              <a:rPr lang="en-US" sz="2000" dirty="0" smtClean="0">
                <a:latin typeface="Verdana" pitchFamily="34" charset="0"/>
              </a:rPr>
              <a:t>2     </a:t>
            </a:r>
            <a:r>
              <a:rPr lang="en-US" sz="2000" i="1" dirty="0" smtClean="0">
                <a:latin typeface="Verdana" pitchFamily="34" charset="0"/>
              </a:rPr>
              <a:t>(</a:t>
            </a:r>
            <a:r>
              <a:rPr lang="en-US" sz="2000" i="1" dirty="0">
                <a:latin typeface="Verdana" pitchFamily="34" charset="0"/>
              </a:rPr>
              <a:t>Y = </a:t>
            </a:r>
            <a:r>
              <a:rPr lang="en-US" sz="2000" i="1" dirty="0" smtClean="0">
                <a:latin typeface="Verdana" pitchFamily="34" charset="0"/>
              </a:rPr>
              <a:t>2)</a:t>
            </a:r>
            <a:r>
              <a:rPr lang="en-US" sz="2000" dirty="0">
                <a:latin typeface="Verdana" pitchFamily="34" charset="0"/>
              </a:rPr>
              <a:t>	      Store Y’, R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 </a:t>
            </a:r>
            <a:r>
              <a:rPr lang="en-US" sz="2000" dirty="0" smtClean="0">
                <a:latin typeface="Verdana" pitchFamily="34" charset="0"/>
              </a:rPr>
              <a:t>   </a:t>
            </a:r>
            <a:r>
              <a:rPr lang="en-US" sz="2000" i="1" dirty="0" smtClean="0">
                <a:latin typeface="Verdana" pitchFamily="34" charset="0"/>
              </a:rPr>
              <a:t>(</a:t>
            </a:r>
            <a:r>
              <a:rPr lang="en-US" sz="2000" i="1" dirty="0">
                <a:latin typeface="Verdana" pitchFamily="34" charset="0"/>
              </a:rPr>
              <a:t>Y’= Y)</a:t>
            </a:r>
            <a:endParaRPr lang="en-US" sz="2000" dirty="0">
              <a:latin typeface="Verdana" pitchFamily="34" charset="0"/>
            </a:endParaRPr>
          </a:p>
          <a:p>
            <a:pPr lvl="1" eaLnBrk="0" hangingPunct="0"/>
            <a:r>
              <a:rPr lang="en-US" sz="2000" dirty="0">
                <a:latin typeface="Verdana" pitchFamily="34" charset="0"/>
              </a:rPr>
              <a:t>				      Load R</a:t>
            </a:r>
            <a:r>
              <a:rPr lang="en-US" sz="2000" baseline="-25000" dirty="0">
                <a:latin typeface="Verdana" pitchFamily="34" charset="0"/>
              </a:rPr>
              <a:t>2</a:t>
            </a:r>
            <a:r>
              <a:rPr lang="en-US" sz="2000" dirty="0">
                <a:latin typeface="Verdana" pitchFamily="34" charset="0"/>
              </a:rPr>
              <a:t>, </a:t>
            </a:r>
            <a:r>
              <a:rPr lang="en-US" sz="2000" dirty="0" smtClean="0">
                <a:latin typeface="Verdana" pitchFamily="34" charset="0"/>
              </a:rPr>
              <a:t>X </a:t>
            </a:r>
            <a:endParaRPr lang="en-US" sz="2000" dirty="0">
              <a:latin typeface="Verdana" pitchFamily="34" charset="0"/>
            </a:endParaRPr>
          </a:p>
          <a:p>
            <a:pPr lvl="1" eaLnBrk="0" hangingPunct="0"/>
            <a:r>
              <a:rPr lang="en-US" sz="2000" dirty="0">
                <a:latin typeface="Verdana" pitchFamily="34" charset="0"/>
              </a:rPr>
              <a:t>				      Store X’, R</a:t>
            </a:r>
            <a:r>
              <a:rPr lang="en-US" sz="2000" baseline="-25000" dirty="0">
                <a:latin typeface="Verdana" pitchFamily="34" charset="0"/>
              </a:rPr>
              <a:t>2</a:t>
            </a:r>
            <a:r>
              <a:rPr lang="en-US" sz="2000" dirty="0">
                <a:latin typeface="Verdana" pitchFamily="34" charset="0"/>
              </a:rPr>
              <a:t> </a:t>
            </a:r>
            <a:r>
              <a:rPr lang="en-US" sz="2000" dirty="0" smtClean="0">
                <a:latin typeface="Verdana" pitchFamily="34" charset="0"/>
              </a:rPr>
              <a:t>   </a:t>
            </a:r>
            <a:r>
              <a:rPr lang="en-US" sz="2000" i="1" dirty="0" smtClean="0">
                <a:latin typeface="Verdana" pitchFamily="34" charset="0"/>
              </a:rPr>
              <a:t>(</a:t>
            </a:r>
            <a:r>
              <a:rPr lang="en-US" sz="2000" i="1" dirty="0">
                <a:latin typeface="Verdana" pitchFamily="34" charset="0"/>
              </a:rPr>
              <a:t>X’= X)</a:t>
            </a:r>
          </a:p>
          <a:p>
            <a:pPr lvl="1" eaLnBrk="0" hangingPunct="0"/>
            <a:endParaRPr lang="en-US" sz="2000" i="1" dirty="0">
              <a:solidFill>
                <a:srgbClr val="56127A"/>
              </a:solidFill>
              <a:latin typeface="Verdana" pitchFamily="34" charset="0"/>
            </a:endParaRPr>
          </a:p>
          <a:p>
            <a:pPr lvl="1" eaLnBrk="0" hangingPunct="0"/>
            <a:endParaRPr lang="en-US" sz="2000" dirty="0">
              <a:solidFill>
                <a:srgbClr val="56127A"/>
              </a:solidFill>
              <a:latin typeface="Verdana" pitchFamily="34" charset="0"/>
            </a:endParaRPr>
          </a:p>
          <a:p>
            <a:pPr eaLnBrk="0" hangingPunct="0"/>
            <a:r>
              <a:rPr lang="en-US" sz="2000" dirty="0">
                <a:latin typeface="Verdana" pitchFamily="34" charset="0"/>
              </a:rPr>
              <a:t>what are the legitimate answers for X’ and Y’ ?</a:t>
            </a:r>
          </a:p>
          <a:p>
            <a:pPr eaLnBrk="0" hangingPunct="0"/>
            <a:endParaRPr lang="en-US" sz="2000" dirty="0">
              <a:latin typeface="Verdana" pitchFamily="34" charset="0"/>
            </a:endParaRPr>
          </a:p>
          <a:p>
            <a:pPr eaLnBrk="0" hangingPunct="0"/>
            <a:r>
              <a:rPr lang="en-US" sz="2000" dirty="0">
                <a:latin typeface="Verdana" pitchFamily="34" charset="0"/>
              </a:rPr>
              <a:t>	(X’,Y’) </a:t>
            </a:r>
            <a:r>
              <a:rPr lang="en-US" sz="2000" dirty="0">
                <a:latin typeface="Verdana" pitchFamily="34" charset="0"/>
                <a:sym typeface="Symbol" pitchFamily="18" charset="2"/>
              </a:rPr>
              <a:t> {(</a:t>
            </a:r>
            <a:r>
              <a:rPr lang="en-US" sz="2000" dirty="0" smtClean="0">
                <a:latin typeface="Verdana" pitchFamily="34" charset="0"/>
              </a:rPr>
              <a:t>1,2), </a:t>
            </a:r>
            <a:r>
              <a:rPr lang="en-US" sz="2000" dirty="0">
                <a:latin typeface="Verdana" pitchFamily="34" charset="0"/>
              </a:rPr>
              <a:t>(</a:t>
            </a:r>
            <a:r>
              <a:rPr lang="en-US" sz="2000" dirty="0" smtClean="0">
                <a:latin typeface="Verdana" pitchFamily="34" charset="0"/>
              </a:rPr>
              <a:t>0,0), </a:t>
            </a:r>
            <a:r>
              <a:rPr lang="en-US" sz="2000" dirty="0">
                <a:latin typeface="Verdana" pitchFamily="34" charset="0"/>
              </a:rPr>
              <a:t>(</a:t>
            </a:r>
            <a:r>
              <a:rPr lang="en-US" sz="2000" dirty="0" smtClean="0">
                <a:latin typeface="Verdana" pitchFamily="34" charset="0"/>
              </a:rPr>
              <a:t>1,0), </a:t>
            </a:r>
            <a:r>
              <a:rPr lang="en-US" sz="2000" dirty="0">
                <a:latin typeface="Verdana" pitchFamily="34" charset="0"/>
              </a:rPr>
              <a:t>(</a:t>
            </a:r>
            <a:r>
              <a:rPr lang="en-US" sz="2000" dirty="0" smtClean="0">
                <a:latin typeface="Verdana" pitchFamily="34" charset="0"/>
              </a:rPr>
              <a:t>0,2)}  </a:t>
            </a:r>
            <a:r>
              <a:rPr lang="en-US" sz="2000" dirty="0">
                <a:latin typeface="Verdana" pitchFamily="34" charset="0"/>
              </a:rPr>
              <a:t>?</a:t>
            </a:r>
          </a:p>
          <a:p>
            <a:pPr eaLnBrk="0" hangingPunct="0"/>
            <a:endParaRPr lang="en-US" sz="16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96031" y="5340499"/>
            <a:ext cx="965200" cy="660400"/>
            <a:chOff x="3896" y="3344"/>
            <a:chExt cx="608" cy="416"/>
          </a:xfrm>
        </p:grpSpPr>
        <p:sp>
          <p:nvSpPr>
            <p:cNvPr id="12297" name="Line 5"/>
            <p:cNvSpPr>
              <a:spLocks noChangeShapeType="1"/>
            </p:cNvSpPr>
            <p:nvPr/>
          </p:nvSpPr>
          <p:spPr bwMode="auto">
            <a:xfrm>
              <a:off x="3896" y="3344"/>
              <a:ext cx="608" cy="4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Line 6"/>
            <p:cNvSpPr>
              <a:spLocks noChangeShapeType="1"/>
            </p:cNvSpPr>
            <p:nvPr/>
          </p:nvSpPr>
          <p:spPr bwMode="auto">
            <a:xfrm flipH="1">
              <a:off x="3896" y="3344"/>
              <a:ext cx="608" cy="4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98151" name="Text Box 7"/>
          <p:cNvSpPr txBox="1">
            <a:spLocks noChangeArrowheads="1"/>
          </p:cNvSpPr>
          <p:nvPr/>
        </p:nvSpPr>
        <p:spPr bwMode="auto">
          <a:xfrm>
            <a:off x="4403725" y="6102350"/>
            <a:ext cx="382428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Verdana" pitchFamily="34" charset="0"/>
              </a:rPr>
              <a:t>If y is </a:t>
            </a:r>
            <a:r>
              <a:rPr lang="en-US" sz="2000" i="1" dirty="0" smtClean="0">
                <a:solidFill>
                  <a:srgbClr val="FF0000"/>
                </a:solidFill>
                <a:latin typeface="Verdana" pitchFamily="34" charset="0"/>
              </a:rPr>
              <a:t>2 </a:t>
            </a:r>
            <a:r>
              <a:rPr lang="en-US" sz="2000" i="1" dirty="0">
                <a:solidFill>
                  <a:srgbClr val="FF0000"/>
                </a:solidFill>
                <a:latin typeface="Verdana" pitchFamily="34" charset="0"/>
              </a:rPr>
              <a:t>then x cannot be </a:t>
            </a:r>
            <a:r>
              <a:rPr lang="en-US" sz="2000" i="1" dirty="0" smtClean="0">
                <a:solidFill>
                  <a:srgbClr val="FF0000"/>
                </a:solidFill>
                <a:latin typeface="Verdana" pitchFamily="34" charset="0"/>
              </a:rPr>
              <a:t>1</a:t>
            </a:r>
            <a:endParaRPr lang="en-US" sz="2000" i="1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58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79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81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Why SC may be violated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601164" y="1511119"/>
            <a:ext cx="7345363" cy="316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latin typeface="Verdana" pitchFamily="34" charset="0"/>
              </a:rPr>
              <a:t>Sequential consistency imposes more memory ordering constraints than those imposed by uniprocessor program dependencies (     )</a:t>
            </a:r>
          </a:p>
          <a:p>
            <a:pPr eaLnBrk="0" hangingPunct="0"/>
            <a:r>
              <a:rPr lang="en-US" sz="2000" i="1" dirty="0" smtClean="0">
                <a:latin typeface="Verdana" pitchFamily="34" charset="0"/>
              </a:rPr>
              <a:t>      </a:t>
            </a:r>
            <a:r>
              <a:rPr lang="en-US" sz="2000" i="1" dirty="0">
                <a:latin typeface="Verdana" pitchFamily="34" charset="0"/>
              </a:rPr>
              <a:t>What are these in our example ?</a:t>
            </a:r>
          </a:p>
          <a:p>
            <a:pPr eaLnBrk="0" hangingPunct="0"/>
            <a:endParaRPr lang="en-US" sz="2000" i="1" dirty="0">
              <a:solidFill>
                <a:schemeClr val="hlink"/>
              </a:solidFill>
              <a:latin typeface="Verdana" pitchFamily="34" charset="0"/>
            </a:endParaRPr>
          </a:p>
          <a:p>
            <a:pPr eaLnBrk="0" hangingPunct="0"/>
            <a:r>
              <a:rPr lang="en-US" sz="2000" dirty="0">
                <a:latin typeface="Verdana" pitchFamily="34" charset="0"/>
              </a:rPr>
              <a:t>T1:				T2:</a:t>
            </a:r>
          </a:p>
          <a:p>
            <a:pPr lvl="1" eaLnBrk="0" hangingPunct="0"/>
            <a:r>
              <a:rPr lang="en-US" sz="2000" dirty="0">
                <a:latin typeface="Verdana" pitchFamily="34" charset="0"/>
              </a:rPr>
              <a:t>Store X, 1  </a:t>
            </a:r>
            <a:r>
              <a:rPr lang="en-US" sz="2000" dirty="0" smtClean="0">
                <a:latin typeface="Verdana" pitchFamily="34" charset="0"/>
              </a:rPr>
              <a:t>   </a:t>
            </a:r>
            <a:r>
              <a:rPr lang="en-US" sz="2000" i="1" dirty="0" smtClean="0">
                <a:latin typeface="Verdana" pitchFamily="34" charset="0"/>
              </a:rPr>
              <a:t>(</a:t>
            </a:r>
            <a:r>
              <a:rPr lang="en-US" sz="2000" i="1" dirty="0">
                <a:latin typeface="Verdana" pitchFamily="34" charset="0"/>
              </a:rPr>
              <a:t>X =  1)</a:t>
            </a:r>
            <a:r>
              <a:rPr lang="en-US" sz="2000" dirty="0">
                <a:latin typeface="Verdana" pitchFamily="34" charset="0"/>
              </a:rPr>
              <a:t>	      Load R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, </a:t>
            </a:r>
            <a:r>
              <a:rPr lang="en-US" sz="2000" dirty="0" smtClean="0">
                <a:latin typeface="Verdana" pitchFamily="34" charset="0"/>
              </a:rPr>
              <a:t>Y </a:t>
            </a:r>
            <a:r>
              <a:rPr lang="en-US" sz="2000" dirty="0">
                <a:latin typeface="Verdana" pitchFamily="34" charset="0"/>
              </a:rPr>
              <a:t>	</a:t>
            </a:r>
          </a:p>
          <a:p>
            <a:pPr lvl="1" eaLnBrk="0" hangingPunct="0"/>
            <a:r>
              <a:rPr lang="en-US" sz="2000" dirty="0">
                <a:latin typeface="Verdana" pitchFamily="34" charset="0"/>
              </a:rPr>
              <a:t>Store Y, </a:t>
            </a:r>
            <a:r>
              <a:rPr lang="en-US" sz="2000" dirty="0" smtClean="0">
                <a:latin typeface="Verdana" pitchFamily="34" charset="0"/>
              </a:rPr>
              <a:t>2      </a:t>
            </a:r>
            <a:r>
              <a:rPr lang="en-US" sz="2000" i="1" dirty="0" smtClean="0">
                <a:latin typeface="Verdana" pitchFamily="34" charset="0"/>
              </a:rPr>
              <a:t>(</a:t>
            </a:r>
            <a:r>
              <a:rPr lang="en-US" sz="2000" i="1" dirty="0">
                <a:latin typeface="Verdana" pitchFamily="34" charset="0"/>
              </a:rPr>
              <a:t>Y = </a:t>
            </a:r>
            <a:r>
              <a:rPr lang="en-US" sz="2000" i="1" dirty="0" smtClean="0">
                <a:latin typeface="Verdana" pitchFamily="34" charset="0"/>
              </a:rPr>
              <a:t>2)</a:t>
            </a:r>
            <a:r>
              <a:rPr lang="en-US" sz="2000" dirty="0">
                <a:latin typeface="Verdana" pitchFamily="34" charset="0"/>
              </a:rPr>
              <a:t>	      Store Y’, R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 </a:t>
            </a:r>
            <a:r>
              <a:rPr lang="en-US" sz="2000" dirty="0" smtClean="0">
                <a:latin typeface="Verdana" pitchFamily="34" charset="0"/>
              </a:rPr>
              <a:t>    </a:t>
            </a:r>
            <a:r>
              <a:rPr lang="en-US" sz="2000" i="1" dirty="0" smtClean="0">
                <a:latin typeface="Verdana" pitchFamily="34" charset="0"/>
              </a:rPr>
              <a:t>(</a:t>
            </a:r>
            <a:r>
              <a:rPr lang="en-US" sz="2000" i="1" dirty="0">
                <a:latin typeface="Verdana" pitchFamily="34" charset="0"/>
              </a:rPr>
              <a:t>Y’= Y)</a:t>
            </a:r>
            <a:endParaRPr lang="en-US" sz="2000" dirty="0">
              <a:latin typeface="Verdana" pitchFamily="34" charset="0"/>
            </a:endParaRPr>
          </a:p>
          <a:p>
            <a:pPr lvl="1" eaLnBrk="0" hangingPunct="0"/>
            <a:r>
              <a:rPr lang="en-US" sz="2000" dirty="0">
                <a:latin typeface="Verdana" pitchFamily="34" charset="0"/>
              </a:rPr>
              <a:t>				      Load R</a:t>
            </a:r>
            <a:r>
              <a:rPr lang="en-US" sz="2000" baseline="-25000" dirty="0">
                <a:latin typeface="Verdana" pitchFamily="34" charset="0"/>
              </a:rPr>
              <a:t>2</a:t>
            </a:r>
            <a:r>
              <a:rPr lang="en-US" sz="2000" dirty="0">
                <a:latin typeface="Verdana" pitchFamily="34" charset="0"/>
              </a:rPr>
              <a:t>, </a:t>
            </a:r>
            <a:r>
              <a:rPr lang="en-US" sz="2000" dirty="0" smtClean="0">
                <a:latin typeface="Verdana" pitchFamily="34" charset="0"/>
              </a:rPr>
              <a:t>X </a:t>
            </a:r>
            <a:endParaRPr lang="en-US" sz="2000" dirty="0">
              <a:latin typeface="Verdana" pitchFamily="34" charset="0"/>
            </a:endParaRPr>
          </a:p>
          <a:p>
            <a:pPr lvl="1" eaLnBrk="0" hangingPunct="0"/>
            <a:r>
              <a:rPr lang="en-US" sz="2000" dirty="0">
                <a:latin typeface="Verdana" pitchFamily="34" charset="0"/>
              </a:rPr>
              <a:t>				      Store X’, R</a:t>
            </a:r>
            <a:r>
              <a:rPr lang="en-US" sz="2000" baseline="-25000" dirty="0">
                <a:latin typeface="Verdana" pitchFamily="34" charset="0"/>
              </a:rPr>
              <a:t>2</a:t>
            </a:r>
            <a:r>
              <a:rPr lang="en-US" sz="2000" dirty="0">
                <a:latin typeface="Verdana" pitchFamily="34" charset="0"/>
              </a:rPr>
              <a:t> </a:t>
            </a:r>
            <a:r>
              <a:rPr lang="en-US" sz="2000" dirty="0" smtClean="0">
                <a:latin typeface="Verdana" pitchFamily="34" charset="0"/>
              </a:rPr>
              <a:t>    </a:t>
            </a:r>
            <a:r>
              <a:rPr lang="en-US" sz="2000" i="1" dirty="0" smtClean="0">
                <a:latin typeface="Verdana" pitchFamily="34" charset="0"/>
              </a:rPr>
              <a:t>(</a:t>
            </a:r>
            <a:r>
              <a:rPr lang="en-US" sz="2000" i="1" dirty="0">
                <a:latin typeface="Verdana" pitchFamily="34" charset="0"/>
              </a:rPr>
              <a:t>X’= X)</a:t>
            </a:r>
          </a:p>
        </p:txBody>
      </p:sp>
      <p:sp>
        <p:nvSpPr>
          <p:cNvPr id="1799172" name="Freeform 4"/>
          <p:cNvSpPr>
            <a:spLocks/>
          </p:cNvSpPr>
          <p:nvPr/>
        </p:nvSpPr>
        <p:spPr bwMode="auto">
          <a:xfrm>
            <a:off x="4650877" y="3555106"/>
            <a:ext cx="185737" cy="342900"/>
          </a:xfrm>
          <a:custGeom>
            <a:avLst/>
            <a:gdLst>
              <a:gd name="T0" fmla="*/ 214211954 w 117"/>
              <a:gd name="T1" fmla="*/ 0 h 216"/>
              <a:gd name="T2" fmla="*/ 12599953 w 117"/>
              <a:gd name="T3" fmla="*/ 262096275 h 216"/>
              <a:gd name="T4" fmla="*/ 294856716 w 117"/>
              <a:gd name="T5" fmla="*/ 544353795 h 216"/>
              <a:gd name="T6" fmla="*/ 0 60000 65536"/>
              <a:gd name="T7" fmla="*/ 0 60000 65536"/>
              <a:gd name="T8" fmla="*/ 0 60000 65536"/>
              <a:gd name="T9" fmla="*/ 0 w 117"/>
              <a:gd name="T10" fmla="*/ 0 h 216"/>
              <a:gd name="T11" fmla="*/ 117 w 117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7" h="216">
                <a:moveTo>
                  <a:pt x="85" y="0"/>
                </a:moveTo>
                <a:cubicBezTo>
                  <a:pt x="42" y="34"/>
                  <a:pt x="0" y="68"/>
                  <a:pt x="5" y="104"/>
                </a:cubicBezTo>
                <a:cubicBezTo>
                  <a:pt x="10" y="140"/>
                  <a:pt x="63" y="178"/>
                  <a:pt x="117" y="216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99173" name="Freeform 5"/>
          <p:cNvSpPr>
            <a:spLocks/>
          </p:cNvSpPr>
          <p:nvPr/>
        </p:nvSpPr>
        <p:spPr bwMode="auto">
          <a:xfrm>
            <a:off x="4650877" y="4190106"/>
            <a:ext cx="185737" cy="342900"/>
          </a:xfrm>
          <a:custGeom>
            <a:avLst/>
            <a:gdLst>
              <a:gd name="T0" fmla="*/ 214211954 w 117"/>
              <a:gd name="T1" fmla="*/ 0 h 216"/>
              <a:gd name="T2" fmla="*/ 12599953 w 117"/>
              <a:gd name="T3" fmla="*/ 262096275 h 216"/>
              <a:gd name="T4" fmla="*/ 294856716 w 117"/>
              <a:gd name="T5" fmla="*/ 544353795 h 216"/>
              <a:gd name="T6" fmla="*/ 0 60000 65536"/>
              <a:gd name="T7" fmla="*/ 0 60000 65536"/>
              <a:gd name="T8" fmla="*/ 0 60000 65536"/>
              <a:gd name="T9" fmla="*/ 0 w 117"/>
              <a:gd name="T10" fmla="*/ 0 h 216"/>
              <a:gd name="T11" fmla="*/ 117 w 117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7" h="216">
                <a:moveTo>
                  <a:pt x="85" y="0"/>
                </a:moveTo>
                <a:cubicBezTo>
                  <a:pt x="42" y="34"/>
                  <a:pt x="0" y="68"/>
                  <a:pt x="5" y="104"/>
                </a:cubicBezTo>
                <a:cubicBezTo>
                  <a:pt x="10" y="140"/>
                  <a:pt x="63" y="178"/>
                  <a:pt x="117" y="216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99174" name="Freeform 6"/>
          <p:cNvSpPr>
            <a:spLocks/>
          </p:cNvSpPr>
          <p:nvPr/>
        </p:nvSpPr>
        <p:spPr bwMode="auto">
          <a:xfrm>
            <a:off x="4511177" y="3885306"/>
            <a:ext cx="185737" cy="342900"/>
          </a:xfrm>
          <a:custGeom>
            <a:avLst/>
            <a:gdLst>
              <a:gd name="T0" fmla="*/ 214211954 w 117"/>
              <a:gd name="T1" fmla="*/ 0 h 216"/>
              <a:gd name="T2" fmla="*/ 12599953 w 117"/>
              <a:gd name="T3" fmla="*/ 262096275 h 216"/>
              <a:gd name="T4" fmla="*/ 294856716 w 117"/>
              <a:gd name="T5" fmla="*/ 544353795 h 216"/>
              <a:gd name="T6" fmla="*/ 0 60000 65536"/>
              <a:gd name="T7" fmla="*/ 0 60000 65536"/>
              <a:gd name="T8" fmla="*/ 0 60000 65536"/>
              <a:gd name="T9" fmla="*/ 0 w 117"/>
              <a:gd name="T10" fmla="*/ 0 h 216"/>
              <a:gd name="T11" fmla="*/ 117 w 117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7" h="216">
                <a:moveTo>
                  <a:pt x="85" y="0"/>
                </a:moveTo>
                <a:cubicBezTo>
                  <a:pt x="42" y="34"/>
                  <a:pt x="0" y="68"/>
                  <a:pt x="5" y="104"/>
                </a:cubicBezTo>
                <a:cubicBezTo>
                  <a:pt x="10" y="140"/>
                  <a:pt x="63" y="178"/>
                  <a:pt x="117" y="21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99175" name="Freeform 7"/>
          <p:cNvSpPr>
            <a:spLocks/>
          </p:cNvSpPr>
          <p:nvPr/>
        </p:nvSpPr>
        <p:spPr bwMode="auto">
          <a:xfrm>
            <a:off x="929777" y="3593206"/>
            <a:ext cx="185737" cy="342900"/>
          </a:xfrm>
          <a:custGeom>
            <a:avLst/>
            <a:gdLst>
              <a:gd name="T0" fmla="*/ 214211954 w 117"/>
              <a:gd name="T1" fmla="*/ 0 h 216"/>
              <a:gd name="T2" fmla="*/ 12599953 w 117"/>
              <a:gd name="T3" fmla="*/ 262096275 h 216"/>
              <a:gd name="T4" fmla="*/ 294856716 w 117"/>
              <a:gd name="T5" fmla="*/ 544353795 h 216"/>
              <a:gd name="T6" fmla="*/ 0 60000 65536"/>
              <a:gd name="T7" fmla="*/ 0 60000 65536"/>
              <a:gd name="T8" fmla="*/ 0 60000 65536"/>
              <a:gd name="T9" fmla="*/ 0 w 117"/>
              <a:gd name="T10" fmla="*/ 0 h 216"/>
              <a:gd name="T11" fmla="*/ 117 w 117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7" h="216">
                <a:moveTo>
                  <a:pt x="85" y="0"/>
                </a:moveTo>
                <a:cubicBezTo>
                  <a:pt x="42" y="34"/>
                  <a:pt x="0" y="68"/>
                  <a:pt x="5" y="104"/>
                </a:cubicBezTo>
                <a:cubicBezTo>
                  <a:pt x="10" y="140"/>
                  <a:pt x="63" y="178"/>
                  <a:pt x="117" y="21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8"/>
          <p:cNvSpPr>
            <a:spLocks noChangeShapeType="1"/>
          </p:cNvSpPr>
          <p:nvPr/>
        </p:nvSpPr>
        <p:spPr bwMode="auto">
          <a:xfrm>
            <a:off x="3807914" y="2347731"/>
            <a:ext cx="4445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63782" y="2728563"/>
            <a:ext cx="4732345" cy="400050"/>
            <a:chOff x="3663782" y="2792361"/>
            <a:chExt cx="4732345" cy="400050"/>
          </a:xfrm>
        </p:grpSpPr>
        <p:sp>
          <p:nvSpPr>
            <p:cNvPr id="13326" name="Line 10"/>
            <p:cNvSpPr>
              <a:spLocks noChangeShapeType="1"/>
            </p:cNvSpPr>
            <p:nvPr/>
          </p:nvSpPr>
          <p:spPr bwMode="auto">
            <a:xfrm>
              <a:off x="7449794" y="3014611"/>
              <a:ext cx="67310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Text Box 11"/>
            <p:cNvSpPr txBox="1">
              <a:spLocks noChangeArrowheads="1"/>
            </p:cNvSpPr>
            <p:nvPr/>
          </p:nvSpPr>
          <p:spPr bwMode="auto">
            <a:xfrm>
              <a:off x="3663782" y="2792361"/>
              <a:ext cx="473234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Verdana" pitchFamily="34" charset="0"/>
                </a:rPr>
                <a:t>additional SC </a:t>
              </a:r>
              <a:r>
                <a:rPr lang="en-US" sz="2000" dirty="0" smtClean="0">
                  <a:solidFill>
                    <a:srgbClr val="FF0000"/>
                  </a:solidFill>
                  <a:latin typeface="Verdana" pitchFamily="34" charset="0"/>
                </a:rPr>
                <a:t>requirements (        )</a:t>
              </a:r>
              <a:endParaRPr lang="en-US" sz="2000" dirty="0">
                <a:solidFill>
                  <a:srgbClr val="FF0000"/>
                </a:solidFill>
                <a:latin typeface="Verdana" pitchFamily="34" charset="0"/>
              </a:endParaRPr>
            </a:p>
          </p:txBody>
        </p:sp>
      </p:grpSp>
      <p:sp>
        <p:nvSpPr>
          <p:cNvPr id="1799180" name="Rectangle 12"/>
          <p:cNvSpPr>
            <a:spLocks noChangeArrowheads="1"/>
          </p:cNvSpPr>
          <p:nvPr/>
        </p:nvSpPr>
        <p:spPr bwMode="auto">
          <a:xfrm>
            <a:off x="777532" y="5023995"/>
            <a:ext cx="7345363" cy="10130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dirty="0" smtClean="0">
                <a:latin typeface="Verdana" pitchFamily="34" charset="0"/>
              </a:rPr>
              <a:t>High-performance processor implementations often violate SC by not enforcing the extra dependencies  required by SC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397" y="5896097"/>
            <a:ext cx="297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Example Store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Buffers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75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9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79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79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79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9172" grpId="0" animBg="1"/>
      <p:bldP spid="1799173" grpId="0" animBg="1"/>
      <p:bldP spid="1799174" grpId="0" animBg="1"/>
      <p:bldP spid="1799175" grpId="0" animBg="1"/>
      <p:bldP spid="1799180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Buffers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28228" name="Rectangle 36"/>
          <p:cNvSpPr>
            <a:spLocks noGrp="1" noChangeArrowheads="1"/>
          </p:cNvSpPr>
          <p:nvPr>
            <p:ph idx="1"/>
          </p:nvPr>
        </p:nvSpPr>
        <p:spPr>
          <a:xfrm>
            <a:off x="555226" y="1647153"/>
            <a:ext cx="5418799" cy="3567139"/>
          </a:xfrm>
          <a:noFill/>
          <a:ln/>
        </p:spPr>
        <p:txBody>
          <a:bodyPr/>
          <a:lstStyle/>
          <a:p>
            <a:r>
              <a:rPr lang="en-US" sz="2000" dirty="0" smtClean="0"/>
              <a:t>A processor considers a Store to have been executed as soon as it is stored in the Store buffer, that is, before it is put in memory</a:t>
            </a:r>
          </a:p>
          <a:p>
            <a:r>
              <a:rPr lang="en-US" sz="2000" dirty="0"/>
              <a:t>A load can read values from the  local store buffer (forwarding</a:t>
            </a:r>
            <a:r>
              <a:rPr lang="en-US" sz="2000" dirty="0" smtClean="0"/>
              <a:t>)</a:t>
            </a:r>
          </a:p>
        </p:txBody>
      </p:sp>
      <p:sp>
        <p:nvSpPr>
          <p:cNvPr id="1928220" name="Freeform 28"/>
          <p:cNvSpPr>
            <a:spLocks/>
          </p:cNvSpPr>
          <p:nvPr/>
        </p:nvSpPr>
        <p:spPr bwMode="auto">
          <a:xfrm>
            <a:off x="5964472" y="2592515"/>
            <a:ext cx="824973" cy="577467"/>
          </a:xfrm>
          <a:custGeom>
            <a:avLst/>
            <a:gdLst/>
            <a:ahLst/>
            <a:cxnLst>
              <a:cxn ang="0">
                <a:pos x="0" y="1105"/>
              </a:cxn>
              <a:cxn ang="0">
                <a:pos x="709" y="730"/>
              </a:cxn>
              <a:cxn ang="0">
                <a:pos x="911" y="371"/>
              </a:cxn>
              <a:cxn ang="0">
                <a:pos x="940" y="103"/>
              </a:cxn>
              <a:cxn ang="0">
                <a:pos x="870" y="0"/>
              </a:cxn>
            </a:cxnLst>
            <a:rect l="0" t="0" r="r" b="b"/>
            <a:pathLst>
              <a:path w="950" h="1105">
                <a:moveTo>
                  <a:pt x="0" y="1105"/>
                </a:moveTo>
                <a:cubicBezTo>
                  <a:pt x="286" y="1083"/>
                  <a:pt x="537" y="956"/>
                  <a:pt x="709" y="730"/>
                </a:cubicBezTo>
                <a:cubicBezTo>
                  <a:pt x="865" y="589"/>
                  <a:pt x="872" y="476"/>
                  <a:pt x="911" y="371"/>
                </a:cubicBezTo>
                <a:cubicBezTo>
                  <a:pt x="950" y="266"/>
                  <a:pt x="947" y="165"/>
                  <a:pt x="940" y="103"/>
                </a:cubicBezTo>
                <a:cubicBezTo>
                  <a:pt x="927" y="66"/>
                  <a:pt x="897" y="27"/>
                  <a:pt x="870" y="0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093316" y="1447800"/>
            <a:ext cx="2797399" cy="3021169"/>
            <a:chOff x="5029200" y="1524000"/>
            <a:chExt cx="3308797" cy="3475036"/>
          </a:xfrm>
        </p:grpSpPr>
        <p:grpSp>
          <p:nvGrpSpPr>
            <p:cNvPr id="1928201" name="Group 9"/>
            <p:cNvGrpSpPr>
              <a:grpSpLocks/>
            </p:cNvGrpSpPr>
            <p:nvPr/>
          </p:nvGrpSpPr>
          <p:grpSpPr bwMode="auto">
            <a:xfrm>
              <a:off x="5029200" y="2743200"/>
              <a:ext cx="609600" cy="304800"/>
              <a:chOff x="2640" y="1536"/>
              <a:chExt cx="336" cy="192"/>
            </a:xfrm>
            <a:solidFill>
              <a:schemeClr val="accent2"/>
            </a:solidFill>
          </p:grpSpPr>
          <p:sp>
            <p:nvSpPr>
              <p:cNvPr id="1928202" name="Rectangle 10"/>
              <p:cNvSpPr>
                <a:spLocks noChangeArrowheads="1"/>
              </p:cNvSpPr>
              <p:nvPr/>
            </p:nvSpPr>
            <p:spPr bwMode="auto">
              <a:xfrm>
                <a:off x="2640" y="1584"/>
                <a:ext cx="336" cy="4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8203" name="Rectangle 11"/>
              <p:cNvSpPr>
                <a:spLocks noChangeArrowheads="1"/>
              </p:cNvSpPr>
              <p:nvPr/>
            </p:nvSpPr>
            <p:spPr bwMode="auto">
              <a:xfrm>
                <a:off x="2640" y="1632"/>
                <a:ext cx="336" cy="4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8204" name="Rectangle 12"/>
              <p:cNvSpPr>
                <a:spLocks noChangeArrowheads="1"/>
              </p:cNvSpPr>
              <p:nvPr/>
            </p:nvSpPr>
            <p:spPr bwMode="auto">
              <a:xfrm>
                <a:off x="2640" y="1680"/>
                <a:ext cx="336" cy="4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8205" name="Freeform 13"/>
              <p:cNvSpPr>
                <a:spLocks/>
              </p:cNvSpPr>
              <p:nvPr/>
            </p:nvSpPr>
            <p:spPr bwMode="auto">
              <a:xfrm>
                <a:off x="2640" y="1536"/>
                <a:ext cx="336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192" y="192"/>
                  </a:cxn>
                  <a:cxn ang="0">
                    <a:pos x="192" y="0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192" y="192"/>
                    </a:ln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28195" name="Rectangle 3"/>
            <p:cNvSpPr>
              <a:spLocks noChangeArrowheads="1"/>
            </p:cNvSpPr>
            <p:nvPr/>
          </p:nvSpPr>
          <p:spPr bwMode="auto">
            <a:xfrm>
              <a:off x="5105400" y="1524000"/>
              <a:ext cx="1066800" cy="838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>
                  <a:latin typeface="Arial" charset="0"/>
                </a:rPr>
                <a:t>P</a:t>
              </a:r>
              <a:endParaRPr lang="en-US" sz="2000" dirty="0">
                <a:latin typeface="Arial" charset="0"/>
              </a:endParaRPr>
            </a:p>
          </p:txBody>
        </p:sp>
        <p:sp>
          <p:nvSpPr>
            <p:cNvPr id="1928197" name="Rectangle 5"/>
            <p:cNvSpPr>
              <a:spLocks noChangeArrowheads="1"/>
            </p:cNvSpPr>
            <p:nvPr/>
          </p:nvSpPr>
          <p:spPr bwMode="auto">
            <a:xfrm>
              <a:off x="5137597" y="3932236"/>
              <a:ext cx="3200400" cy="1066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>
                  <a:latin typeface="Arial" charset="0"/>
                </a:rPr>
                <a:t>Memory</a:t>
              </a:r>
              <a:endParaRPr lang="en-US" sz="2000" dirty="0">
                <a:latin typeface="Arial" charset="0"/>
              </a:endParaRPr>
            </a:p>
          </p:txBody>
        </p:sp>
        <p:sp>
          <p:nvSpPr>
            <p:cNvPr id="1928198" name="Line 6"/>
            <p:cNvSpPr>
              <a:spLocks noChangeShapeType="1"/>
            </p:cNvSpPr>
            <p:nvPr/>
          </p:nvSpPr>
          <p:spPr bwMode="auto">
            <a:xfrm>
              <a:off x="5137597" y="3475036"/>
              <a:ext cx="3200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8200" name="Line 8"/>
            <p:cNvSpPr>
              <a:spLocks noChangeShapeType="1"/>
            </p:cNvSpPr>
            <p:nvPr/>
          </p:nvSpPr>
          <p:spPr bwMode="auto">
            <a:xfrm>
              <a:off x="6737797" y="3475036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8206" name="Line 14"/>
            <p:cNvSpPr>
              <a:spLocks noChangeShapeType="1"/>
            </p:cNvSpPr>
            <p:nvPr/>
          </p:nvSpPr>
          <p:spPr bwMode="auto">
            <a:xfrm>
              <a:off x="5334000" y="2362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8207" name="Line 15"/>
            <p:cNvSpPr>
              <a:spLocks noChangeShapeType="1"/>
            </p:cNvSpPr>
            <p:nvPr/>
          </p:nvSpPr>
          <p:spPr bwMode="auto">
            <a:xfrm>
              <a:off x="5334000" y="30480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8208" name="Line 16"/>
            <p:cNvSpPr>
              <a:spLocks noChangeShapeType="1"/>
            </p:cNvSpPr>
            <p:nvPr/>
          </p:nvSpPr>
          <p:spPr bwMode="auto">
            <a:xfrm flipV="1">
              <a:off x="6019800" y="2667000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8209" name="Line 17"/>
            <p:cNvSpPr>
              <a:spLocks noChangeShapeType="1"/>
            </p:cNvSpPr>
            <p:nvPr/>
          </p:nvSpPr>
          <p:spPr bwMode="auto">
            <a:xfrm flipV="1">
              <a:off x="5638800" y="2667000"/>
              <a:ext cx="2286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8210" name="Rectangle 18"/>
            <p:cNvSpPr>
              <a:spLocks noChangeArrowheads="1"/>
            </p:cNvSpPr>
            <p:nvPr/>
          </p:nvSpPr>
          <p:spPr bwMode="auto">
            <a:xfrm>
              <a:off x="7239000" y="1524000"/>
              <a:ext cx="1066800" cy="838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>
                  <a:latin typeface="Arial" charset="0"/>
                </a:rPr>
                <a:t>P</a:t>
              </a:r>
              <a:endParaRPr lang="en-US" sz="2000" dirty="0">
                <a:latin typeface="Arial" charset="0"/>
              </a:endParaRPr>
            </a:p>
          </p:txBody>
        </p:sp>
        <p:grpSp>
          <p:nvGrpSpPr>
            <p:cNvPr id="1928213" name="Group 21"/>
            <p:cNvGrpSpPr>
              <a:grpSpLocks/>
            </p:cNvGrpSpPr>
            <p:nvPr/>
          </p:nvGrpSpPr>
          <p:grpSpPr bwMode="auto">
            <a:xfrm>
              <a:off x="7162800" y="2743200"/>
              <a:ext cx="609600" cy="304800"/>
              <a:chOff x="2640" y="1536"/>
              <a:chExt cx="336" cy="192"/>
            </a:xfrm>
          </p:grpSpPr>
          <p:sp>
            <p:nvSpPr>
              <p:cNvPr id="1928214" name="Rectangle 22"/>
              <p:cNvSpPr>
                <a:spLocks noChangeArrowheads="1"/>
              </p:cNvSpPr>
              <p:nvPr/>
            </p:nvSpPr>
            <p:spPr bwMode="auto">
              <a:xfrm>
                <a:off x="2640" y="1584"/>
                <a:ext cx="336" cy="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8215" name="Rectangle 23"/>
              <p:cNvSpPr>
                <a:spLocks noChangeArrowheads="1"/>
              </p:cNvSpPr>
              <p:nvPr/>
            </p:nvSpPr>
            <p:spPr bwMode="auto">
              <a:xfrm>
                <a:off x="2640" y="1632"/>
                <a:ext cx="336" cy="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8216" name="Rectangle 24"/>
              <p:cNvSpPr>
                <a:spLocks noChangeArrowheads="1"/>
              </p:cNvSpPr>
              <p:nvPr/>
            </p:nvSpPr>
            <p:spPr bwMode="auto">
              <a:xfrm>
                <a:off x="2640" y="1680"/>
                <a:ext cx="336" cy="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8217" name="Freeform 25"/>
              <p:cNvSpPr>
                <a:spLocks/>
              </p:cNvSpPr>
              <p:nvPr/>
            </p:nvSpPr>
            <p:spPr bwMode="auto">
              <a:xfrm>
                <a:off x="2640" y="1536"/>
                <a:ext cx="336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192" y="192"/>
                  </a:cxn>
                  <a:cxn ang="0">
                    <a:pos x="192" y="0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192" y="192"/>
                    </a:ln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28218" name="Line 26"/>
            <p:cNvSpPr>
              <a:spLocks noChangeShapeType="1"/>
            </p:cNvSpPr>
            <p:nvPr/>
          </p:nvSpPr>
          <p:spPr bwMode="auto">
            <a:xfrm>
              <a:off x="7467600" y="2362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8219" name="Line 27"/>
            <p:cNvSpPr>
              <a:spLocks noChangeShapeType="1"/>
            </p:cNvSpPr>
            <p:nvPr/>
          </p:nvSpPr>
          <p:spPr bwMode="auto">
            <a:xfrm>
              <a:off x="7467600" y="30480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8221" name="Freeform 29"/>
            <p:cNvSpPr>
              <a:spLocks/>
            </p:cNvSpPr>
            <p:nvPr/>
          </p:nvSpPr>
          <p:spPr bwMode="auto">
            <a:xfrm>
              <a:off x="5715000" y="2590800"/>
              <a:ext cx="458788" cy="762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289" y="94"/>
                </a:cxn>
                <a:cxn ang="0">
                  <a:pos x="240" y="0"/>
                </a:cxn>
                <a:cxn ang="0">
                  <a:pos x="48" y="0"/>
                </a:cxn>
                <a:cxn ang="0">
                  <a:pos x="0" y="96"/>
                </a:cxn>
              </a:cxnLst>
              <a:rect l="0" t="0" r="r" b="b"/>
              <a:pathLst>
                <a:path w="289" h="96">
                  <a:moveTo>
                    <a:pt x="0" y="96"/>
                  </a:moveTo>
                  <a:lnTo>
                    <a:pt x="289" y="94"/>
                  </a:lnTo>
                  <a:lnTo>
                    <a:pt x="240" y="0"/>
                  </a:lnTo>
                  <a:lnTo>
                    <a:pt x="48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8222" name="Line 30"/>
            <p:cNvSpPr>
              <a:spLocks noChangeShapeType="1"/>
            </p:cNvSpPr>
            <p:nvPr/>
          </p:nvSpPr>
          <p:spPr bwMode="auto">
            <a:xfrm flipV="1">
              <a:off x="5943600" y="23622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8223" name="Line 31"/>
            <p:cNvSpPr>
              <a:spLocks noChangeShapeType="1"/>
            </p:cNvSpPr>
            <p:nvPr/>
          </p:nvSpPr>
          <p:spPr bwMode="auto">
            <a:xfrm flipV="1">
              <a:off x="8153400" y="2667000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8224" name="Line 32"/>
            <p:cNvSpPr>
              <a:spLocks noChangeShapeType="1"/>
            </p:cNvSpPr>
            <p:nvPr/>
          </p:nvSpPr>
          <p:spPr bwMode="auto">
            <a:xfrm flipV="1">
              <a:off x="7772400" y="2667000"/>
              <a:ext cx="2286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8225" name="Freeform 33"/>
            <p:cNvSpPr>
              <a:spLocks/>
            </p:cNvSpPr>
            <p:nvPr/>
          </p:nvSpPr>
          <p:spPr bwMode="auto">
            <a:xfrm>
              <a:off x="7848600" y="2590800"/>
              <a:ext cx="458788" cy="762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289" y="94"/>
                </a:cxn>
                <a:cxn ang="0">
                  <a:pos x="240" y="0"/>
                </a:cxn>
                <a:cxn ang="0">
                  <a:pos x="48" y="0"/>
                </a:cxn>
                <a:cxn ang="0">
                  <a:pos x="0" y="96"/>
                </a:cxn>
              </a:cxnLst>
              <a:rect l="0" t="0" r="r" b="b"/>
              <a:pathLst>
                <a:path w="289" h="96">
                  <a:moveTo>
                    <a:pt x="0" y="96"/>
                  </a:moveTo>
                  <a:lnTo>
                    <a:pt x="289" y="94"/>
                  </a:lnTo>
                  <a:lnTo>
                    <a:pt x="240" y="0"/>
                  </a:lnTo>
                  <a:lnTo>
                    <a:pt x="48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8226" name="Line 34"/>
            <p:cNvSpPr>
              <a:spLocks noChangeShapeType="1"/>
            </p:cNvSpPr>
            <p:nvPr/>
          </p:nvSpPr>
          <p:spPr bwMode="auto">
            <a:xfrm flipV="1">
              <a:off x="8077200" y="23622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28227" name="Freeform 35"/>
          <p:cNvSpPr>
            <a:spLocks/>
          </p:cNvSpPr>
          <p:nvPr/>
        </p:nvSpPr>
        <p:spPr bwMode="auto">
          <a:xfrm flipH="1">
            <a:off x="4295104" y="2622155"/>
            <a:ext cx="1694674" cy="1505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3" y="115"/>
              </a:cxn>
              <a:cxn ang="0">
                <a:pos x="658" y="148"/>
              </a:cxn>
            </a:cxnLst>
            <a:rect l="0" t="0" r="r" b="b"/>
            <a:pathLst>
              <a:path w="658" h="148">
                <a:moveTo>
                  <a:pt x="0" y="0"/>
                </a:moveTo>
                <a:cubicBezTo>
                  <a:pt x="76" y="45"/>
                  <a:pt x="153" y="90"/>
                  <a:pt x="263" y="115"/>
                </a:cubicBezTo>
                <a:cubicBezTo>
                  <a:pt x="373" y="140"/>
                  <a:pt x="515" y="144"/>
                  <a:pt x="658" y="1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5"/>
          <p:cNvSpPr/>
          <p:nvPr/>
        </p:nvSpPr>
        <p:spPr bwMode="auto">
          <a:xfrm>
            <a:off x="6582922" y="2844251"/>
            <a:ext cx="228600" cy="596279"/>
          </a:xfrm>
          <a:custGeom>
            <a:avLst/>
            <a:gdLst>
              <a:gd name="connsiteX0" fmla="*/ 0 w 170121"/>
              <a:gd name="connsiteY0" fmla="*/ 0 h 393404"/>
              <a:gd name="connsiteX1" fmla="*/ 170121 w 170121"/>
              <a:gd name="connsiteY1" fmla="*/ 212651 h 393404"/>
              <a:gd name="connsiteX2" fmla="*/ 0 w 170121"/>
              <a:gd name="connsiteY2" fmla="*/ 393404 h 39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121" h="393404">
                <a:moveTo>
                  <a:pt x="0" y="0"/>
                </a:moveTo>
                <a:cubicBezTo>
                  <a:pt x="85060" y="73542"/>
                  <a:pt x="170121" y="147084"/>
                  <a:pt x="170121" y="212651"/>
                </a:cubicBezTo>
                <a:cubicBezTo>
                  <a:pt x="170121" y="278218"/>
                  <a:pt x="85060" y="335811"/>
                  <a:pt x="0" y="393404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067" y="3738294"/>
            <a:ext cx="510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Loads/Stores can appear to be ordered differently to other processors  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               ==&gt; violate SC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5772" y="5015684"/>
            <a:ext cx="6385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systems only enforce </a:t>
            </a:r>
            <a:r>
              <a:rPr lang="en-US" i="1" dirty="0"/>
              <a:t>FIFO ordering for the stores to the same address</a:t>
            </a:r>
            <a:r>
              <a:rPr lang="en-US" dirty="0"/>
              <a:t> while</a:t>
            </a:r>
          </a:p>
          <a:p>
            <a:r>
              <a:rPr lang="en-US"/>
              <a:t>moving a store from store buffer to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8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2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220" grpId="0" animBg="1"/>
      <p:bldP spid="6" grpId="0" animBg="1"/>
      <p:bldP spid="7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218" name="Rectangle 2"/>
          <p:cNvSpPr>
            <a:spLocks noChangeArrowheads="1"/>
          </p:cNvSpPr>
          <p:nvPr/>
        </p:nvSpPr>
        <p:spPr bwMode="auto">
          <a:xfrm>
            <a:off x="1264444" y="3846089"/>
            <a:ext cx="73787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buFontTx/>
              <a:buChar char="•"/>
            </a:pPr>
            <a:r>
              <a:rPr lang="en-US" i="1" dirty="0" smtClean="0"/>
              <a:t>Sequential </a:t>
            </a:r>
            <a:r>
              <a:rPr lang="en-US" i="1" dirty="0"/>
              <a:t>consistency</a:t>
            </a:r>
            <a:r>
              <a:rPr lang="en-US" i="1" dirty="0" smtClean="0"/>
              <a:t>:</a:t>
            </a:r>
          </a:p>
          <a:p>
            <a:pPr marL="342900" indent="-342900" eaLnBrk="0" hangingPunct="0">
              <a:buFontTx/>
              <a:buChar char="•"/>
            </a:pPr>
            <a:endParaRPr lang="en-US" i="1" dirty="0" smtClean="0"/>
          </a:p>
          <a:p>
            <a:pPr marL="342900" indent="-342900" eaLnBrk="0" hangingPunct="0">
              <a:buFontTx/>
              <a:buChar char="•"/>
            </a:pPr>
            <a:r>
              <a:rPr lang="en-US" i="1" dirty="0" smtClean="0">
                <a:solidFill>
                  <a:srgbClr val="56127A"/>
                </a:solidFill>
                <a:latin typeface="Verdana" pitchFamily="34" charset="0"/>
              </a:rPr>
              <a:t>Suppose Stores don’t leave the store buffers before the Loads are executed:</a:t>
            </a:r>
            <a:r>
              <a:rPr lang="en-US" i="1" dirty="0" smtClean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en-US" sz="1800" i="1" dirty="0">
                <a:solidFill>
                  <a:schemeClr val="tx2"/>
                </a:solidFill>
                <a:latin typeface="Verdana" pitchFamily="34" charset="0"/>
              </a:rPr>
              <a:t>	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solidFill>
                <a:srgbClr val="008000"/>
              </a:solidFill>
              <a:latin typeface="Verdana" pitchFamily="34" charset="0"/>
            </a:endParaRPr>
          </a:p>
        </p:txBody>
      </p:sp>
      <p:sp>
        <p:nvSpPr>
          <p:cNvPr id="1929219" name="Rectangle 3"/>
          <p:cNvSpPr>
            <a:spLocks noChangeArrowheads="1"/>
          </p:cNvSpPr>
          <p:nvPr/>
        </p:nvSpPr>
        <p:spPr bwMode="auto">
          <a:xfrm>
            <a:off x="533400" y="1752600"/>
            <a:ext cx="7620000" cy="175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 i="1" u="sng" dirty="0">
                <a:latin typeface="Verdana" pitchFamily="34" charset="0"/>
              </a:rPr>
              <a:t>		Process 1			Process 2	</a:t>
            </a:r>
            <a:endParaRPr lang="en-US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Verdana" pitchFamily="34" charset="0"/>
              </a:rPr>
              <a:t>		</a:t>
            </a:r>
            <a:r>
              <a:rPr lang="en-US" sz="2000" dirty="0">
                <a:latin typeface="Verdana" pitchFamily="34" charset="0"/>
              </a:rPr>
              <a:t>Store </a:t>
            </a:r>
            <a:r>
              <a:rPr lang="en-US" sz="2000" dirty="0" smtClean="0">
                <a:latin typeface="Verdana" pitchFamily="34" charset="0"/>
              </a:rPr>
              <a:t>flag</a:t>
            </a:r>
            <a:r>
              <a:rPr lang="en-US" sz="2000" baseline="-25000" dirty="0" smtClean="0">
                <a:latin typeface="Verdana" pitchFamily="34" charset="0"/>
              </a:rPr>
              <a:t>1</a:t>
            </a:r>
            <a:r>
              <a:rPr lang="en-US" sz="2000" dirty="0" smtClean="0">
                <a:latin typeface="Verdana" pitchFamily="34" charset="0"/>
              </a:rPr>
              <a:t>,1</a:t>
            </a:r>
            <a:r>
              <a:rPr lang="en-US" sz="2000" dirty="0">
                <a:latin typeface="Verdana" pitchFamily="34" charset="0"/>
              </a:rPr>
              <a:t>;		</a:t>
            </a:r>
            <a:r>
              <a:rPr lang="en-US" sz="2000" dirty="0" smtClean="0">
                <a:latin typeface="Verdana" pitchFamily="34" charset="0"/>
              </a:rPr>
              <a:t>	Store flag</a:t>
            </a:r>
            <a:r>
              <a:rPr lang="en-US" sz="2000" baseline="-25000" dirty="0" smtClean="0">
                <a:latin typeface="Verdana" pitchFamily="34" charset="0"/>
              </a:rPr>
              <a:t>2</a:t>
            </a:r>
            <a:r>
              <a:rPr lang="en-US" sz="2000" dirty="0" smtClean="0">
                <a:latin typeface="Verdana" pitchFamily="34" charset="0"/>
              </a:rPr>
              <a:t>,1</a:t>
            </a:r>
            <a:r>
              <a:rPr lang="en-US" sz="2000" dirty="0">
                <a:latin typeface="Verdana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Verdana" pitchFamily="34" charset="0"/>
              </a:rPr>
              <a:t>		Load r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, </a:t>
            </a:r>
            <a:r>
              <a:rPr lang="en-US" sz="2000" dirty="0" smtClean="0">
                <a:latin typeface="Verdana" pitchFamily="34" charset="0"/>
              </a:rPr>
              <a:t>flag</a:t>
            </a:r>
            <a:r>
              <a:rPr lang="en-US" sz="2000" baseline="-25000" dirty="0" smtClean="0">
                <a:latin typeface="Verdana" pitchFamily="34" charset="0"/>
              </a:rPr>
              <a:t>2</a:t>
            </a:r>
            <a:r>
              <a:rPr lang="en-US" sz="2000" dirty="0" smtClean="0">
                <a:latin typeface="Verdana" pitchFamily="34" charset="0"/>
              </a:rPr>
              <a:t>;</a:t>
            </a:r>
            <a:r>
              <a:rPr lang="en-US" sz="2000" dirty="0">
                <a:latin typeface="Verdana" pitchFamily="34" charset="0"/>
              </a:rPr>
              <a:t>		</a:t>
            </a:r>
            <a:r>
              <a:rPr lang="en-US" sz="2000" dirty="0" smtClean="0">
                <a:latin typeface="Verdana" pitchFamily="34" charset="0"/>
              </a:rPr>
              <a:t>	Load </a:t>
            </a:r>
            <a:r>
              <a:rPr lang="en-US" sz="2000" dirty="0">
                <a:latin typeface="Verdana" pitchFamily="34" charset="0"/>
              </a:rPr>
              <a:t>r</a:t>
            </a:r>
            <a:r>
              <a:rPr lang="en-US" sz="2000" baseline="-25000" dirty="0">
                <a:latin typeface="Verdana" pitchFamily="34" charset="0"/>
              </a:rPr>
              <a:t>2</a:t>
            </a:r>
            <a:r>
              <a:rPr lang="en-US" sz="2000" dirty="0">
                <a:latin typeface="Verdana" pitchFamily="34" charset="0"/>
              </a:rPr>
              <a:t>, </a:t>
            </a:r>
            <a:r>
              <a:rPr lang="en-US" sz="2000" dirty="0" smtClean="0">
                <a:latin typeface="Verdana" pitchFamily="34" charset="0"/>
              </a:rPr>
              <a:t>flag</a:t>
            </a:r>
            <a:r>
              <a:rPr lang="en-US" sz="2000" baseline="-25000" dirty="0" smtClean="0">
                <a:latin typeface="Verdana" pitchFamily="34" charset="0"/>
              </a:rPr>
              <a:t>1</a:t>
            </a:r>
            <a:r>
              <a:rPr lang="en-US" sz="2000" dirty="0" smtClean="0">
                <a:latin typeface="Verdana" pitchFamily="34" charset="0"/>
              </a:rPr>
              <a:t>;</a:t>
            </a:r>
            <a:r>
              <a:rPr lang="en-US" sz="2000" dirty="0">
                <a:solidFill>
                  <a:srgbClr val="56127A"/>
                </a:solidFill>
                <a:latin typeface="Verdana" pitchFamily="34" charset="0"/>
              </a:rPr>
              <a:t>	</a:t>
            </a:r>
          </a:p>
        </p:txBody>
      </p:sp>
      <p:sp>
        <p:nvSpPr>
          <p:cNvPr id="192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Violations of SC</a:t>
            </a:r>
            <a:br>
              <a:rPr lang="en-US" dirty="0" smtClean="0"/>
            </a:br>
            <a:r>
              <a:rPr lang="en-US" sz="2400" dirty="0" smtClean="0"/>
              <a:t>Example 1</a:t>
            </a:r>
            <a:endParaRPr lang="en-US" sz="2400" dirty="0"/>
          </a:p>
        </p:txBody>
      </p:sp>
      <p:sp>
        <p:nvSpPr>
          <p:cNvPr id="1929221" name="Text Box 5"/>
          <p:cNvSpPr txBox="1">
            <a:spLocks noChangeArrowheads="1"/>
          </p:cNvSpPr>
          <p:nvPr/>
        </p:nvSpPr>
        <p:spPr bwMode="auto">
          <a:xfrm>
            <a:off x="0" y="6022975"/>
            <a:ext cx="2528888" cy="600075"/>
          </a:xfrm>
          <a:prstGeom prst="rect">
            <a:avLst/>
          </a:prstGeom>
          <a:noFill/>
          <a:ln w="12700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rgbClr val="777777"/>
                </a:solidFill>
                <a:latin typeface="Verdana" pitchFamily="34" charset="0"/>
              </a:rPr>
              <a:t>Initially, all memory </a:t>
            </a:r>
          </a:p>
          <a:p>
            <a:pPr eaLnBrk="0" hangingPunct="0"/>
            <a:r>
              <a:rPr lang="en-US" sz="1600">
                <a:solidFill>
                  <a:srgbClr val="777777"/>
                </a:solidFill>
                <a:latin typeface="Verdana" pitchFamily="34" charset="0"/>
              </a:rPr>
              <a:t>locations contain zeros</a:t>
            </a:r>
          </a:p>
        </p:txBody>
      </p:sp>
      <p:sp>
        <p:nvSpPr>
          <p:cNvPr id="1929222" name="Rectangle 6"/>
          <p:cNvSpPr>
            <a:spLocks noChangeArrowheads="1"/>
          </p:cNvSpPr>
          <p:nvPr/>
        </p:nvSpPr>
        <p:spPr bwMode="auto">
          <a:xfrm>
            <a:off x="842963" y="3388690"/>
            <a:ext cx="752951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i="1" dirty="0">
                <a:latin typeface="Verdana" pitchFamily="34" charset="0"/>
              </a:rPr>
              <a:t>Question:  Is it possible that r</a:t>
            </a:r>
            <a:r>
              <a:rPr lang="en-US" i="1" baseline="-25000" dirty="0">
                <a:latin typeface="Verdana" pitchFamily="34" charset="0"/>
              </a:rPr>
              <a:t>1</a:t>
            </a:r>
            <a:r>
              <a:rPr lang="en-US" i="1" dirty="0">
                <a:latin typeface="Verdana" pitchFamily="34" charset="0"/>
              </a:rPr>
              <a:t>=0 and r</a:t>
            </a:r>
            <a:r>
              <a:rPr lang="en-US" i="1" baseline="-25000" dirty="0">
                <a:latin typeface="Verdana" pitchFamily="34" charset="0"/>
              </a:rPr>
              <a:t>2</a:t>
            </a:r>
            <a:r>
              <a:rPr lang="en-US" i="1" dirty="0">
                <a:latin typeface="Verdana" pitchFamily="34" charset="0"/>
              </a:rPr>
              <a:t>=0</a:t>
            </a:r>
            <a:r>
              <a:rPr lang="en-US" i="1" dirty="0" smtClean="0">
                <a:latin typeface="Verdana" pitchFamily="34" charset="0"/>
              </a:rPr>
              <a:t>?</a:t>
            </a:r>
            <a:endParaRPr lang="en-US" i="1" dirty="0"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63729" y="3838969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Verdana" pitchFamily="34" charset="0"/>
              </a:rPr>
              <a:t>No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54045" y="4753369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Verdana" pitchFamily="34" charset="0"/>
              </a:rPr>
              <a:t>Yes !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6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290" name="Rectangle 2"/>
          <p:cNvSpPr>
            <a:spLocks noChangeArrowheads="1"/>
          </p:cNvSpPr>
          <p:nvPr/>
        </p:nvSpPr>
        <p:spPr bwMode="auto">
          <a:xfrm>
            <a:off x="1358900" y="3901768"/>
            <a:ext cx="7391400" cy="12240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i="1" dirty="0" smtClean="0"/>
              <a:t>Sequential </a:t>
            </a:r>
            <a:r>
              <a:rPr lang="en-US" i="1" dirty="0"/>
              <a:t>consistency</a:t>
            </a:r>
            <a:r>
              <a:rPr lang="en-US" i="1" dirty="0" smtClean="0"/>
              <a:t>:</a:t>
            </a:r>
          </a:p>
          <a:p>
            <a:pPr>
              <a:spcBef>
                <a:spcPct val="20000"/>
              </a:spcBef>
            </a:pPr>
            <a:endParaRPr lang="en-US" i="1" dirty="0" smtClean="0">
              <a:solidFill>
                <a:srgbClr val="56127A"/>
              </a:solidFill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i="1" dirty="0" smtClean="0">
                <a:solidFill>
                  <a:srgbClr val="56127A"/>
                </a:solidFill>
                <a:latin typeface="Verdana" pitchFamily="34" charset="0"/>
              </a:rPr>
              <a:t>With </a:t>
            </a:r>
            <a:r>
              <a:rPr lang="en-US" i="1" dirty="0">
                <a:solidFill>
                  <a:srgbClr val="56127A"/>
                </a:solidFill>
                <a:latin typeface="Verdana" pitchFamily="34" charset="0"/>
              </a:rPr>
              <a:t>non-FIFO store buffers</a:t>
            </a:r>
            <a:r>
              <a:rPr lang="en-US" i="1" dirty="0" smtClean="0">
                <a:solidFill>
                  <a:srgbClr val="56127A"/>
                </a:solidFill>
                <a:latin typeface="Verdana" pitchFamily="34" charset="0"/>
              </a:rPr>
              <a:t>:</a:t>
            </a:r>
            <a:endParaRPr lang="en-US" sz="2000" dirty="0">
              <a:solidFill>
                <a:srgbClr val="008000"/>
              </a:solidFill>
              <a:latin typeface="Verdana" pitchFamily="34" charset="0"/>
            </a:endParaRPr>
          </a:p>
        </p:txBody>
      </p:sp>
      <p:sp>
        <p:nvSpPr>
          <p:cNvPr id="1932291" name="Rectangle 3"/>
          <p:cNvSpPr>
            <a:spLocks noChangeArrowheads="1"/>
          </p:cNvSpPr>
          <p:nvPr/>
        </p:nvSpPr>
        <p:spPr bwMode="auto">
          <a:xfrm>
            <a:off x="533400" y="1752600"/>
            <a:ext cx="76200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i="1" u="sng" dirty="0">
                <a:latin typeface="Verdana" pitchFamily="34" charset="0"/>
              </a:rPr>
              <a:t>		Process 1			Process 2	</a:t>
            </a:r>
            <a:endParaRPr lang="en-US" dirty="0">
              <a:latin typeface="Verdana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Verdana" pitchFamily="34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Store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</a:rPr>
              <a:t>a, 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1;	</a:t>
            </a:r>
            <a:r>
              <a:rPr lang="en-US" sz="2000" dirty="0">
                <a:latin typeface="Verdana" pitchFamily="34" charset="0"/>
              </a:rPr>
              <a:t>		Load r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, </a:t>
            </a:r>
            <a:r>
              <a:rPr lang="en-US" sz="2000" dirty="0" smtClean="0">
                <a:latin typeface="Verdana" pitchFamily="34" charset="0"/>
              </a:rPr>
              <a:t>flag; </a:t>
            </a:r>
            <a:r>
              <a:rPr lang="en-US" sz="2000" dirty="0">
                <a:latin typeface="Verdana" pitchFamily="34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Store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</a:rPr>
              <a:t>flag, 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1;</a:t>
            </a:r>
            <a:r>
              <a:rPr lang="en-US" sz="2000" dirty="0">
                <a:latin typeface="Verdana" pitchFamily="34" charset="0"/>
              </a:rPr>
              <a:t>		</a:t>
            </a:r>
            <a:r>
              <a:rPr lang="en-US" sz="2000" dirty="0" smtClean="0">
                <a:latin typeface="Verdana" pitchFamily="34" charset="0"/>
              </a:rPr>
              <a:t>	Load </a:t>
            </a:r>
            <a:r>
              <a:rPr lang="en-US" sz="2000" dirty="0">
                <a:latin typeface="Verdana" pitchFamily="34" charset="0"/>
              </a:rPr>
              <a:t>r</a:t>
            </a:r>
            <a:r>
              <a:rPr lang="en-US" sz="2000" baseline="-25000" dirty="0">
                <a:latin typeface="Verdana" pitchFamily="34" charset="0"/>
              </a:rPr>
              <a:t>2</a:t>
            </a:r>
            <a:r>
              <a:rPr lang="en-US" sz="2000" dirty="0">
                <a:latin typeface="Verdana" pitchFamily="34" charset="0"/>
              </a:rPr>
              <a:t>, </a:t>
            </a:r>
            <a:r>
              <a:rPr lang="en-US" sz="2000" dirty="0" smtClean="0">
                <a:latin typeface="Verdana" pitchFamily="34" charset="0"/>
              </a:rPr>
              <a:t>a;</a:t>
            </a:r>
            <a:r>
              <a:rPr lang="en-US" sz="1800" dirty="0">
                <a:solidFill>
                  <a:srgbClr val="56127A"/>
                </a:solidFill>
                <a:latin typeface="Verdana" pitchFamily="34" charset="0"/>
              </a:rPr>
              <a:t>	</a:t>
            </a:r>
          </a:p>
        </p:txBody>
      </p:sp>
      <p:sp>
        <p:nvSpPr>
          <p:cNvPr id="193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Violations of SC</a:t>
            </a:r>
            <a:br>
              <a:rPr lang="en-US" dirty="0"/>
            </a:br>
            <a:r>
              <a:rPr lang="en-US" sz="2400" dirty="0"/>
              <a:t>Example </a:t>
            </a:r>
            <a:r>
              <a:rPr lang="en-US" sz="2400" dirty="0" smtClean="0"/>
              <a:t>2: Non-FIFO </a:t>
            </a:r>
            <a:r>
              <a:rPr lang="en-US" sz="2400" dirty="0"/>
              <a:t>Store buffers</a:t>
            </a:r>
          </a:p>
        </p:txBody>
      </p:sp>
      <p:sp>
        <p:nvSpPr>
          <p:cNvPr id="1932294" name="Rectangle 6"/>
          <p:cNvSpPr>
            <a:spLocks noChangeArrowheads="1"/>
          </p:cNvSpPr>
          <p:nvPr/>
        </p:nvSpPr>
        <p:spPr bwMode="auto">
          <a:xfrm>
            <a:off x="952500" y="3343272"/>
            <a:ext cx="752951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i="1" dirty="0">
                <a:latin typeface="Verdana" pitchFamily="34" charset="0"/>
              </a:rPr>
              <a:t>Question:  Is it possible that  r</a:t>
            </a:r>
            <a:r>
              <a:rPr lang="en-US" i="1" baseline="-25000" dirty="0">
                <a:latin typeface="Verdana" pitchFamily="34" charset="0"/>
              </a:rPr>
              <a:t>1</a:t>
            </a:r>
            <a:r>
              <a:rPr lang="en-US" i="1" dirty="0">
                <a:latin typeface="Verdana" pitchFamily="34" charset="0"/>
              </a:rPr>
              <a:t>=1 but r</a:t>
            </a:r>
            <a:r>
              <a:rPr lang="en-US" i="1" baseline="-25000" dirty="0">
                <a:latin typeface="Verdana" pitchFamily="34" charset="0"/>
              </a:rPr>
              <a:t>2</a:t>
            </a:r>
            <a:r>
              <a:rPr lang="en-US" i="1" dirty="0">
                <a:latin typeface="Verdana" pitchFamily="34" charset="0"/>
              </a:rPr>
              <a:t>=0</a:t>
            </a:r>
            <a:r>
              <a:rPr lang="en-US" i="1" dirty="0" smtClean="0">
                <a:latin typeface="Verdana" pitchFamily="34" charset="0"/>
              </a:rPr>
              <a:t>?</a:t>
            </a:r>
            <a:endParaRPr lang="en-US" sz="2000" dirty="0">
              <a:solidFill>
                <a:srgbClr val="008000"/>
              </a:solidFill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6628" y="3903537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Verdana" pitchFamily="34" charset="0"/>
              </a:rPr>
              <a:t>No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73526" y="4627137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Verdana" pitchFamily="34" charset="0"/>
              </a:rPr>
              <a:t>Yes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7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3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3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2290" grpId="0" uiExpand="1" build="p" autoUpdateAnimBg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9"/>
          <p:cNvSpPr>
            <a:spLocks noChangeArrowheads="1"/>
          </p:cNvSpPr>
          <p:nvPr/>
        </p:nvSpPr>
        <p:spPr bwMode="auto">
          <a:xfrm>
            <a:off x="1123156" y="3782096"/>
            <a:ext cx="1879600" cy="944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Symmetric Multiprocessors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2557" y="5159802"/>
            <a:ext cx="3746499" cy="1362025"/>
          </a:xfrm>
        </p:spPr>
        <p:txBody>
          <a:bodyPr/>
          <a:lstStyle/>
          <a:p>
            <a:r>
              <a:rPr lang="en-US" sz="1800" dirty="0" smtClean="0">
                <a:solidFill>
                  <a:srgbClr val="56127A"/>
                </a:solidFill>
                <a:latin typeface="Verdana" pitchFamily="34" charset="0"/>
              </a:rPr>
              <a:t>All </a:t>
            </a:r>
            <a:r>
              <a:rPr lang="en-US" sz="1800" dirty="0">
                <a:solidFill>
                  <a:srgbClr val="56127A"/>
                </a:solidFill>
                <a:latin typeface="Verdana" pitchFamily="34" charset="0"/>
              </a:rPr>
              <a:t>memory is equally </a:t>
            </a:r>
            <a:r>
              <a:rPr lang="en-US" sz="1800" dirty="0" smtClean="0">
                <a:solidFill>
                  <a:srgbClr val="56127A"/>
                </a:solidFill>
                <a:latin typeface="Verdana" pitchFamily="34" charset="0"/>
              </a:rPr>
              <a:t>accessible to all processors</a:t>
            </a:r>
            <a:endParaRPr lang="en-US" sz="1800" dirty="0">
              <a:solidFill>
                <a:srgbClr val="56127A"/>
              </a:solidFill>
              <a:latin typeface="Verdana" pitchFamily="34" charset="0"/>
            </a:endParaRPr>
          </a:p>
          <a:p>
            <a:r>
              <a:rPr lang="en-US" sz="1800" dirty="0">
                <a:solidFill>
                  <a:srgbClr val="56127A"/>
                </a:solidFill>
                <a:latin typeface="Verdana" pitchFamily="34" charset="0"/>
              </a:rPr>
              <a:t>Any processor can do any </a:t>
            </a:r>
            <a:r>
              <a:rPr lang="en-US" sz="1800" dirty="0" smtClean="0">
                <a:solidFill>
                  <a:srgbClr val="56127A"/>
                </a:solidFill>
                <a:latin typeface="Verdana" pitchFamily="34" charset="0"/>
              </a:rPr>
              <a:t>I/O operation</a:t>
            </a:r>
            <a:endParaRPr lang="en-US" sz="1800" dirty="0">
              <a:solidFill>
                <a:srgbClr val="56127A"/>
              </a:solidFill>
              <a:latin typeface="Verdana" pitchFamily="34" charset="0"/>
            </a:endParaRPr>
          </a:p>
          <a:p>
            <a:endParaRPr lang="en-US" sz="1800" dirty="0"/>
          </a:p>
        </p:txBody>
      </p:sp>
      <p:sp>
        <p:nvSpPr>
          <p:cNvPr id="7179" name="Rectangle 8"/>
          <p:cNvSpPr>
            <a:spLocks noChangeArrowheads="1"/>
          </p:cNvSpPr>
          <p:nvPr/>
        </p:nvSpPr>
        <p:spPr bwMode="auto">
          <a:xfrm>
            <a:off x="1515269" y="4080546"/>
            <a:ext cx="1206500" cy="3984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Verdana" pitchFamily="34" charset="0"/>
              </a:rPr>
              <a:t>Memory</a:t>
            </a:r>
          </a:p>
        </p:txBody>
      </p:sp>
      <p:sp>
        <p:nvSpPr>
          <p:cNvPr id="7181" name="Line 10"/>
          <p:cNvSpPr>
            <a:spLocks noChangeShapeType="1"/>
          </p:cNvSpPr>
          <p:nvPr/>
        </p:nvSpPr>
        <p:spPr bwMode="auto">
          <a:xfrm>
            <a:off x="2012156" y="3207421"/>
            <a:ext cx="0" cy="563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Rectangle 14"/>
          <p:cNvSpPr>
            <a:spLocks noChangeArrowheads="1"/>
          </p:cNvSpPr>
          <p:nvPr/>
        </p:nvSpPr>
        <p:spPr bwMode="auto">
          <a:xfrm>
            <a:off x="1212056" y="2874046"/>
            <a:ext cx="6388100" cy="723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Rectangle 18"/>
          <p:cNvSpPr>
            <a:spLocks noChangeArrowheads="1"/>
          </p:cNvSpPr>
          <p:nvPr/>
        </p:nvSpPr>
        <p:spPr bwMode="auto">
          <a:xfrm>
            <a:off x="2123281" y="3031209"/>
            <a:ext cx="443706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bg1"/>
                </a:solidFill>
                <a:latin typeface="Verdana" pitchFamily="34" charset="0"/>
              </a:rPr>
              <a:t>Processor-Memory Interconnect</a:t>
            </a:r>
            <a:endParaRPr lang="en-US" sz="20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193" name="Rectangle 22"/>
          <p:cNvSpPr>
            <a:spLocks noChangeArrowheads="1"/>
          </p:cNvSpPr>
          <p:nvPr/>
        </p:nvSpPr>
        <p:spPr bwMode="auto">
          <a:xfrm>
            <a:off x="5537993" y="3828647"/>
            <a:ext cx="985838" cy="3984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latin typeface="Verdana" pitchFamily="34" charset="0"/>
              </a:rPr>
              <a:t>bridge</a:t>
            </a:r>
          </a:p>
        </p:txBody>
      </p:sp>
      <p:grpSp>
        <p:nvGrpSpPr>
          <p:cNvPr id="7194" name="Group 23"/>
          <p:cNvGrpSpPr>
            <a:grpSpLocks/>
          </p:cNvGrpSpPr>
          <p:nvPr/>
        </p:nvGrpSpPr>
        <p:grpSpPr bwMode="auto">
          <a:xfrm>
            <a:off x="1250156" y="1689282"/>
            <a:ext cx="1549400" cy="1180001"/>
            <a:chOff x="1200" y="929"/>
            <a:chExt cx="976" cy="839"/>
          </a:xfrm>
        </p:grpSpPr>
        <p:sp>
          <p:nvSpPr>
            <p:cNvPr id="7225" name="Rectangle 24"/>
            <p:cNvSpPr>
              <a:spLocks noChangeArrowheads="1"/>
            </p:cNvSpPr>
            <p:nvPr/>
          </p:nvSpPr>
          <p:spPr bwMode="auto">
            <a:xfrm>
              <a:off x="1200" y="929"/>
              <a:ext cx="976" cy="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6" name="Rectangle 25"/>
            <p:cNvSpPr>
              <a:spLocks noChangeArrowheads="1"/>
            </p:cNvSpPr>
            <p:nvPr/>
          </p:nvSpPr>
          <p:spPr bwMode="auto">
            <a:xfrm>
              <a:off x="1241" y="1032"/>
              <a:ext cx="893" cy="50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dirty="0" smtClean="0">
                  <a:latin typeface="Verdana" pitchFamily="34" charset="0"/>
                </a:rPr>
                <a:t>Processor</a:t>
              </a:r>
            </a:p>
            <a:p>
              <a:pPr eaLnBrk="0" hangingPunct="0"/>
              <a:r>
                <a:rPr lang="en-US" dirty="0" smtClean="0"/>
                <a:t>+ cache</a:t>
              </a:r>
              <a:endParaRPr lang="en-US" sz="2000" dirty="0">
                <a:latin typeface="Verdana" pitchFamily="34" charset="0"/>
              </a:endParaRPr>
            </a:p>
          </p:txBody>
        </p:sp>
        <p:sp>
          <p:nvSpPr>
            <p:cNvPr id="7227" name="Line 26"/>
            <p:cNvSpPr>
              <a:spLocks noChangeShapeType="1"/>
            </p:cNvSpPr>
            <p:nvPr/>
          </p:nvSpPr>
          <p:spPr bwMode="auto">
            <a:xfrm>
              <a:off x="1680" y="1632"/>
              <a:ext cx="0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00" name="Line 32"/>
          <p:cNvSpPr>
            <a:spLocks noChangeShapeType="1"/>
          </p:cNvSpPr>
          <p:nvPr/>
        </p:nvSpPr>
        <p:spPr bwMode="auto">
          <a:xfrm>
            <a:off x="5466556" y="3218534"/>
            <a:ext cx="0" cy="10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94112" y="4238021"/>
            <a:ext cx="5108575" cy="2323587"/>
            <a:chOff x="3115469" y="3776260"/>
            <a:chExt cx="5108575" cy="2323587"/>
          </a:xfrm>
        </p:grpSpPr>
        <p:sp>
          <p:nvSpPr>
            <p:cNvPr id="7176" name="Rectangle 5"/>
            <p:cNvSpPr>
              <a:spLocks noChangeArrowheads="1"/>
            </p:cNvSpPr>
            <p:nvPr/>
          </p:nvSpPr>
          <p:spPr bwMode="auto">
            <a:xfrm>
              <a:off x="3129756" y="4344071"/>
              <a:ext cx="1536700" cy="371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Rectangle 11"/>
            <p:cNvSpPr>
              <a:spLocks noChangeArrowheads="1"/>
            </p:cNvSpPr>
            <p:nvPr/>
          </p:nvSpPr>
          <p:spPr bwMode="auto">
            <a:xfrm>
              <a:off x="3115469" y="4369471"/>
              <a:ext cx="1557338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Verdana" pitchFamily="34" charset="0"/>
                </a:rPr>
                <a:t>I/O controller</a:t>
              </a:r>
            </a:p>
          </p:txBody>
        </p:sp>
        <p:sp>
          <p:nvSpPr>
            <p:cNvPr id="7195" name="Rectangle 27"/>
            <p:cNvSpPr>
              <a:spLocks noChangeArrowheads="1"/>
            </p:cNvSpPr>
            <p:nvPr/>
          </p:nvSpPr>
          <p:spPr bwMode="auto">
            <a:xfrm>
              <a:off x="3129756" y="3905921"/>
              <a:ext cx="5016500" cy="32543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Rectangle 6"/>
            <p:cNvSpPr>
              <a:spLocks noChangeArrowheads="1"/>
            </p:cNvSpPr>
            <p:nvPr/>
          </p:nvSpPr>
          <p:spPr bwMode="auto">
            <a:xfrm>
              <a:off x="6353969" y="4338235"/>
              <a:ext cx="1536700" cy="371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Rectangle 7"/>
            <p:cNvSpPr>
              <a:spLocks noChangeArrowheads="1"/>
            </p:cNvSpPr>
            <p:nvPr/>
          </p:nvSpPr>
          <p:spPr bwMode="auto">
            <a:xfrm>
              <a:off x="4741069" y="4338235"/>
              <a:ext cx="1536700" cy="371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Rectangle 12"/>
            <p:cNvSpPr>
              <a:spLocks noChangeArrowheads="1"/>
            </p:cNvSpPr>
            <p:nvPr/>
          </p:nvSpPr>
          <p:spPr bwMode="auto">
            <a:xfrm>
              <a:off x="4798219" y="4917672"/>
              <a:ext cx="1498600" cy="83343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Rectangle 13"/>
            <p:cNvSpPr>
              <a:spLocks noChangeArrowheads="1"/>
            </p:cNvSpPr>
            <p:nvPr/>
          </p:nvSpPr>
          <p:spPr bwMode="auto">
            <a:xfrm>
              <a:off x="4917282" y="5017685"/>
              <a:ext cx="1292225" cy="7080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Graphics</a:t>
              </a:r>
            </a:p>
            <a:p>
              <a:pPr eaLnBrk="0" hangingPunct="0"/>
              <a:r>
                <a:rPr lang="en-US" sz="2000">
                  <a:latin typeface="Verdana" pitchFamily="34" charset="0"/>
                </a:rPr>
                <a:t>output</a:t>
              </a:r>
            </a:p>
          </p:txBody>
        </p:sp>
        <p:sp>
          <p:nvSpPr>
            <p:cNvPr id="7186" name="Line 15"/>
            <p:cNvSpPr>
              <a:spLocks noChangeShapeType="1"/>
            </p:cNvSpPr>
            <p:nvPr/>
          </p:nvSpPr>
          <p:spPr bwMode="auto">
            <a:xfrm>
              <a:off x="3686969" y="4755747"/>
              <a:ext cx="0" cy="3476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16"/>
            <p:cNvSpPr>
              <a:spLocks noChangeShapeType="1"/>
            </p:cNvSpPr>
            <p:nvPr/>
          </p:nvSpPr>
          <p:spPr bwMode="auto">
            <a:xfrm>
              <a:off x="5452269" y="4731935"/>
              <a:ext cx="0" cy="1476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17"/>
            <p:cNvSpPr>
              <a:spLocks noChangeShapeType="1"/>
            </p:cNvSpPr>
            <p:nvPr/>
          </p:nvSpPr>
          <p:spPr bwMode="auto">
            <a:xfrm>
              <a:off x="7115969" y="4731935"/>
              <a:ext cx="0" cy="50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19"/>
            <p:cNvSpPr>
              <a:spLocks noChangeShapeType="1"/>
            </p:cNvSpPr>
            <p:nvPr/>
          </p:nvSpPr>
          <p:spPr bwMode="auto">
            <a:xfrm>
              <a:off x="3813969" y="4125510"/>
              <a:ext cx="0" cy="2016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20"/>
            <p:cNvSpPr>
              <a:spLocks noChangeShapeType="1"/>
            </p:cNvSpPr>
            <p:nvPr/>
          </p:nvSpPr>
          <p:spPr bwMode="auto">
            <a:xfrm>
              <a:off x="7128669" y="4112810"/>
              <a:ext cx="0" cy="203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5490369" y="4271560"/>
              <a:ext cx="0" cy="55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Rectangle 29"/>
            <p:cNvSpPr>
              <a:spLocks noChangeArrowheads="1"/>
            </p:cNvSpPr>
            <p:nvPr/>
          </p:nvSpPr>
          <p:spPr bwMode="auto">
            <a:xfrm>
              <a:off x="4726782" y="4374747"/>
              <a:ext cx="1557338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Verdana" pitchFamily="34" charset="0"/>
                </a:rPr>
                <a:t>I/O controller</a:t>
              </a:r>
            </a:p>
          </p:txBody>
        </p:sp>
        <p:sp>
          <p:nvSpPr>
            <p:cNvPr id="7198" name="Rectangle 30"/>
            <p:cNvSpPr>
              <a:spLocks noChangeArrowheads="1"/>
            </p:cNvSpPr>
            <p:nvPr/>
          </p:nvSpPr>
          <p:spPr bwMode="auto">
            <a:xfrm>
              <a:off x="6339682" y="4374747"/>
              <a:ext cx="1557338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Verdana" pitchFamily="34" charset="0"/>
                </a:rPr>
                <a:t>I/O controller</a:t>
              </a:r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>
              <a:off x="5477669" y="3776260"/>
              <a:ext cx="0" cy="123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Oval 33"/>
            <p:cNvSpPr>
              <a:spLocks noChangeArrowheads="1"/>
            </p:cNvSpPr>
            <p:nvPr/>
          </p:nvSpPr>
          <p:spPr bwMode="auto">
            <a:xfrm>
              <a:off x="3394869" y="5127222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Oval 34"/>
            <p:cNvSpPr>
              <a:spLocks noChangeArrowheads="1"/>
            </p:cNvSpPr>
            <p:nvPr/>
          </p:nvSpPr>
          <p:spPr bwMode="auto">
            <a:xfrm>
              <a:off x="3394869" y="5193897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Oval 35"/>
            <p:cNvSpPr>
              <a:spLocks noChangeArrowheads="1"/>
            </p:cNvSpPr>
            <p:nvPr/>
          </p:nvSpPr>
          <p:spPr bwMode="auto">
            <a:xfrm>
              <a:off x="3394869" y="5262160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Oval 36"/>
            <p:cNvSpPr>
              <a:spLocks noChangeArrowheads="1"/>
            </p:cNvSpPr>
            <p:nvPr/>
          </p:nvSpPr>
          <p:spPr bwMode="auto">
            <a:xfrm>
              <a:off x="3394869" y="5328835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Oval 37"/>
            <p:cNvSpPr>
              <a:spLocks noChangeArrowheads="1"/>
            </p:cNvSpPr>
            <p:nvPr/>
          </p:nvSpPr>
          <p:spPr bwMode="auto">
            <a:xfrm>
              <a:off x="3394869" y="5397097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Oval 38"/>
            <p:cNvSpPr>
              <a:spLocks noChangeArrowheads="1"/>
            </p:cNvSpPr>
            <p:nvPr/>
          </p:nvSpPr>
          <p:spPr bwMode="auto">
            <a:xfrm>
              <a:off x="3394869" y="5463772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Oval 39"/>
            <p:cNvSpPr>
              <a:spLocks noChangeArrowheads="1"/>
            </p:cNvSpPr>
            <p:nvPr/>
          </p:nvSpPr>
          <p:spPr bwMode="auto">
            <a:xfrm>
              <a:off x="4004469" y="5127222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Oval 40"/>
            <p:cNvSpPr>
              <a:spLocks noChangeArrowheads="1"/>
            </p:cNvSpPr>
            <p:nvPr/>
          </p:nvSpPr>
          <p:spPr bwMode="auto">
            <a:xfrm>
              <a:off x="4004469" y="5193897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Oval 41"/>
            <p:cNvSpPr>
              <a:spLocks noChangeArrowheads="1"/>
            </p:cNvSpPr>
            <p:nvPr/>
          </p:nvSpPr>
          <p:spPr bwMode="auto">
            <a:xfrm>
              <a:off x="4004469" y="5262160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Oval 42"/>
            <p:cNvSpPr>
              <a:spLocks noChangeArrowheads="1"/>
            </p:cNvSpPr>
            <p:nvPr/>
          </p:nvSpPr>
          <p:spPr bwMode="auto">
            <a:xfrm>
              <a:off x="4004469" y="5328835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Oval 43"/>
            <p:cNvSpPr>
              <a:spLocks noChangeArrowheads="1"/>
            </p:cNvSpPr>
            <p:nvPr/>
          </p:nvSpPr>
          <p:spPr bwMode="auto">
            <a:xfrm>
              <a:off x="4004469" y="5397097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Oval 44"/>
            <p:cNvSpPr>
              <a:spLocks noChangeArrowheads="1"/>
            </p:cNvSpPr>
            <p:nvPr/>
          </p:nvSpPr>
          <p:spPr bwMode="auto">
            <a:xfrm>
              <a:off x="4004469" y="5463772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>
              <a:off x="4296569" y="4755747"/>
              <a:ext cx="0" cy="3476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4282282" y="3867382"/>
              <a:ext cx="2329165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dirty="0">
                  <a:solidFill>
                    <a:schemeClr val="bg1"/>
                  </a:solidFill>
                  <a:latin typeface="Verdana" pitchFamily="34" charset="0"/>
                </a:rPr>
                <a:t>I/O </a:t>
              </a:r>
              <a:r>
                <a:rPr lang="en-US" sz="2000" dirty="0" smtClean="0">
                  <a:solidFill>
                    <a:schemeClr val="bg1"/>
                  </a:solidFill>
                  <a:latin typeface="Verdana" pitchFamily="34" charset="0"/>
                </a:rPr>
                <a:t>Interconnect</a:t>
              </a:r>
              <a:endParaRPr lang="en-US" sz="2000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7215" name="Freeform 47"/>
            <p:cNvSpPr>
              <a:spLocks/>
            </p:cNvSpPr>
            <p:nvPr/>
          </p:nvSpPr>
          <p:spPr bwMode="auto">
            <a:xfrm>
              <a:off x="6544469" y="5103410"/>
              <a:ext cx="1411288" cy="520700"/>
            </a:xfrm>
            <a:custGeom>
              <a:avLst/>
              <a:gdLst>
                <a:gd name="T0" fmla="*/ 888 w 889"/>
                <a:gd name="T1" fmla="*/ 6 h 369"/>
                <a:gd name="T2" fmla="*/ 872 w 889"/>
                <a:gd name="T3" fmla="*/ 0 h 369"/>
                <a:gd name="T4" fmla="*/ 856 w 889"/>
                <a:gd name="T5" fmla="*/ 0 h 369"/>
                <a:gd name="T6" fmla="*/ 840 w 889"/>
                <a:gd name="T7" fmla="*/ 0 h 369"/>
                <a:gd name="T8" fmla="*/ 816 w 889"/>
                <a:gd name="T9" fmla="*/ 0 h 369"/>
                <a:gd name="T10" fmla="*/ 800 w 889"/>
                <a:gd name="T11" fmla="*/ 0 h 369"/>
                <a:gd name="T12" fmla="*/ 784 w 889"/>
                <a:gd name="T13" fmla="*/ 0 h 369"/>
                <a:gd name="T14" fmla="*/ 768 w 889"/>
                <a:gd name="T15" fmla="*/ 0 h 369"/>
                <a:gd name="T16" fmla="*/ 752 w 889"/>
                <a:gd name="T17" fmla="*/ 0 h 369"/>
                <a:gd name="T18" fmla="*/ 736 w 889"/>
                <a:gd name="T19" fmla="*/ 0 h 369"/>
                <a:gd name="T20" fmla="*/ 720 w 889"/>
                <a:gd name="T21" fmla="*/ 0 h 369"/>
                <a:gd name="T22" fmla="*/ 704 w 889"/>
                <a:gd name="T23" fmla="*/ 0 h 369"/>
                <a:gd name="T24" fmla="*/ 680 w 889"/>
                <a:gd name="T25" fmla="*/ 6 h 369"/>
                <a:gd name="T26" fmla="*/ 656 w 889"/>
                <a:gd name="T27" fmla="*/ 6 h 369"/>
                <a:gd name="T28" fmla="*/ 632 w 889"/>
                <a:gd name="T29" fmla="*/ 6 h 369"/>
                <a:gd name="T30" fmla="*/ 616 w 889"/>
                <a:gd name="T31" fmla="*/ 12 h 369"/>
                <a:gd name="T32" fmla="*/ 584 w 889"/>
                <a:gd name="T33" fmla="*/ 19 h 369"/>
                <a:gd name="T34" fmla="*/ 568 w 889"/>
                <a:gd name="T35" fmla="*/ 25 h 369"/>
                <a:gd name="T36" fmla="*/ 544 w 889"/>
                <a:gd name="T37" fmla="*/ 32 h 369"/>
                <a:gd name="T38" fmla="*/ 528 w 889"/>
                <a:gd name="T39" fmla="*/ 38 h 369"/>
                <a:gd name="T40" fmla="*/ 512 w 889"/>
                <a:gd name="T41" fmla="*/ 44 h 369"/>
                <a:gd name="T42" fmla="*/ 488 w 889"/>
                <a:gd name="T43" fmla="*/ 51 h 369"/>
                <a:gd name="T44" fmla="*/ 456 w 889"/>
                <a:gd name="T45" fmla="*/ 63 h 369"/>
                <a:gd name="T46" fmla="*/ 440 w 889"/>
                <a:gd name="T47" fmla="*/ 63 h 369"/>
                <a:gd name="T48" fmla="*/ 408 w 889"/>
                <a:gd name="T49" fmla="*/ 82 h 369"/>
                <a:gd name="T50" fmla="*/ 392 w 889"/>
                <a:gd name="T51" fmla="*/ 89 h 369"/>
                <a:gd name="T52" fmla="*/ 376 w 889"/>
                <a:gd name="T53" fmla="*/ 95 h 369"/>
                <a:gd name="T54" fmla="*/ 360 w 889"/>
                <a:gd name="T55" fmla="*/ 101 h 369"/>
                <a:gd name="T56" fmla="*/ 344 w 889"/>
                <a:gd name="T57" fmla="*/ 108 h 369"/>
                <a:gd name="T58" fmla="*/ 328 w 889"/>
                <a:gd name="T59" fmla="*/ 114 h 369"/>
                <a:gd name="T60" fmla="*/ 296 w 889"/>
                <a:gd name="T61" fmla="*/ 126 h 369"/>
                <a:gd name="T62" fmla="*/ 288 w 889"/>
                <a:gd name="T63" fmla="*/ 139 h 369"/>
                <a:gd name="T64" fmla="*/ 272 w 889"/>
                <a:gd name="T65" fmla="*/ 146 h 369"/>
                <a:gd name="T66" fmla="*/ 256 w 889"/>
                <a:gd name="T67" fmla="*/ 158 h 369"/>
                <a:gd name="T68" fmla="*/ 232 w 889"/>
                <a:gd name="T69" fmla="*/ 171 h 369"/>
                <a:gd name="T70" fmla="*/ 216 w 889"/>
                <a:gd name="T71" fmla="*/ 183 h 369"/>
                <a:gd name="T72" fmla="*/ 200 w 889"/>
                <a:gd name="T73" fmla="*/ 196 h 369"/>
                <a:gd name="T74" fmla="*/ 176 w 889"/>
                <a:gd name="T75" fmla="*/ 215 h 369"/>
                <a:gd name="T76" fmla="*/ 160 w 889"/>
                <a:gd name="T77" fmla="*/ 228 h 369"/>
                <a:gd name="T78" fmla="*/ 144 w 889"/>
                <a:gd name="T79" fmla="*/ 240 h 369"/>
                <a:gd name="T80" fmla="*/ 128 w 889"/>
                <a:gd name="T81" fmla="*/ 252 h 369"/>
                <a:gd name="T82" fmla="*/ 112 w 889"/>
                <a:gd name="T83" fmla="*/ 252 h 369"/>
                <a:gd name="T84" fmla="*/ 96 w 889"/>
                <a:gd name="T85" fmla="*/ 260 h 369"/>
                <a:gd name="T86" fmla="*/ 80 w 889"/>
                <a:gd name="T87" fmla="*/ 272 h 369"/>
                <a:gd name="T88" fmla="*/ 64 w 889"/>
                <a:gd name="T89" fmla="*/ 278 h 369"/>
                <a:gd name="T90" fmla="*/ 48 w 889"/>
                <a:gd name="T91" fmla="*/ 278 h 369"/>
                <a:gd name="T92" fmla="*/ 32 w 889"/>
                <a:gd name="T93" fmla="*/ 284 h 369"/>
                <a:gd name="T94" fmla="*/ 16 w 889"/>
                <a:gd name="T95" fmla="*/ 291 h 369"/>
                <a:gd name="T96" fmla="*/ 0 w 889"/>
                <a:gd name="T97" fmla="*/ 291 h 36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89"/>
                <a:gd name="T148" fmla="*/ 0 h 369"/>
                <a:gd name="T149" fmla="*/ 889 w 889"/>
                <a:gd name="T150" fmla="*/ 369 h 36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89" h="369">
                  <a:moveTo>
                    <a:pt x="888" y="8"/>
                  </a:moveTo>
                  <a:lnTo>
                    <a:pt x="872" y="0"/>
                  </a:lnTo>
                  <a:lnTo>
                    <a:pt x="856" y="0"/>
                  </a:lnTo>
                  <a:lnTo>
                    <a:pt x="840" y="0"/>
                  </a:lnTo>
                  <a:lnTo>
                    <a:pt x="816" y="0"/>
                  </a:lnTo>
                  <a:lnTo>
                    <a:pt x="800" y="0"/>
                  </a:lnTo>
                  <a:lnTo>
                    <a:pt x="784" y="0"/>
                  </a:lnTo>
                  <a:lnTo>
                    <a:pt x="768" y="0"/>
                  </a:lnTo>
                  <a:lnTo>
                    <a:pt x="752" y="0"/>
                  </a:lnTo>
                  <a:lnTo>
                    <a:pt x="736" y="0"/>
                  </a:lnTo>
                  <a:lnTo>
                    <a:pt x="720" y="0"/>
                  </a:lnTo>
                  <a:lnTo>
                    <a:pt x="704" y="0"/>
                  </a:lnTo>
                  <a:lnTo>
                    <a:pt x="680" y="8"/>
                  </a:lnTo>
                  <a:lnTo>
                    <a:pt x="656" y="8"/>
                  </a:lnTo>
                  <a:lnTo>
                    <a:pt x="632" y="8"/>
                  </a:lnTo>
                  <a:lnTo>
                    <a:pt x="616" y="16"/>
                  </a:lnTo>
                  <a:lnTo>
                    <a:pt x="584" y="24"/>
                  </a:lnTo>
                  <a:lnTo>
                    <a:pt x="568" y="32"/>
                  </a:lnTo>
                  <a:lnTo>
                    <a:pt x="544" y="40"/>
                  </a:lnTo>
                  <a:lnTo>
                    <a:pt x="528" y="48"/>
                  </a:lnTo>
                  <a:lnTo>
                    <a:pt x="512" y="56"/>
                  </a:lnTo>
                  <a:lnTo>
                    <a:pt x="488" y="64"/>
                  </a:lnTo>
                  <a:lnTo>
                    <a:pt x="456" y="80"/>
                  </a:lnTo>
                  <a:lnTo>
                    <a:pt x="440" y="80"/>
                  </a:lnTo>
                  <a:lnTo>
                    <a:pt x="408" y="104"/>
                  </a:lnTo>
                  <a:lnTo>
                    <a:pt x="392" y="112"/>
                  </a:lnTo>
                  <a:lnTo>
                    <a:pt x="376" y="120"/>
                  </a:lnTo>
                  <a:lnTo>
                    <a:pt x="360" y="128"/>
                  </a:lnTo>
                  <a:lnTo>
                    <a:pt x="344" y="136"/>
                  </a:lnTo>
                  <a:lnTo>
                    <a:pt x="328" y="144"/>
                  </a:lnTo>
                  <a:lnTo>
                    <a:pt x="296" y="160"/>
                  </a:lnTo>
                  <a:lnTo>
                    <a:pt x="288" y="176"/>
                  </a:lnTo>
                  <a:lnTo>
                    <a:pt x="272" y="184"/>
                  </a:lnTo>
                  <a:lnTo>
                    <a:pt x="256" y="200"/>
                  </a:lnTo>
                  <a:lnTo>
                    <a:pt x="232" y="216"/>
                  </a:lnTo>
                  <a:lnTo>
                    <a:pt x="216" y="232"/>
                  </a:lnTo>
                  <a:lnTo>
                    <a:pt x="200" y="248"/>
                  </a:lnTo>
                  <a:lnTo>
                    <a:pt x="176" y="272"/>
                  </a:lnTo>
                  <a:lnTo>
                    <a:pt x="160" y="288"/>
                  </a:lnTo>
                  <a:lnTo>
                    <a:pt x="144" y="304"/>
                  </a:lnTo>
                  <a:lnTo>
                    <a:pt x="128" y="320"/>
                  </a:lnTo>
                  <a:lnTo>
                    <a:pt x="112" y="320"/>
                  </a:lnTo>
                  <a:lnTo>
                    <a:pt x="96" y="328"/>
                  </a:lnTo>
                  <a:lnTo>
                    <a:pt x="80" y="344"/>
                  </a:lnTo>
                  <a:lnTo>
                    <a:pt x="64" y="352"/>
                  </a:lnTo>
                  <a:lnTo>
                    <a:pt x="48" y="352"/>
                  </a:lnTo>
                  <a:lnTo>
                    <a:pt x="32" y="360"/>
                  </a:lnTo>
                  <a:lnTo>
                    <a:pt x="16" y="368"/>
                  </a:lnTo>
                  <a:lnTo>
                    <a:pt x="0" y="368"/>
                  </a:lnTo>
                </a:path>
              </a:pathLst>
            </a:custGeom>
            <a:noFill/>
            <a:ln w="127000" cap="rnd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6" name="Rectangle 48"/>
            <p:cNvSpPr>
              <a:spLocks noChangeArrowheads="1"/>
            </p:cNvSpPr>
            <p:nvPr/>
          </p:nvSpPr>
          <p:spPr bwMode="auto">
            <a:xfrm>
              <a:off x="6849269" y="5701384"/>
              <a:ext cx="1374775" cy="3984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Networks</a:t>
              </a:r>
            </a:p>
          </p:txBody>
        </p:sp>
      </p:grpSp>
      <p:grpSp>
        <p:nvGrpSpPr>
          <p:cNvPr id="7217" name="Group 49"/>
          <p:cNvGrpSpPr>
            <a:grpSpLocks/>
          </p:cNvGrpSpPr>
          <p:nvPr/>
        </p:nvGrpSpPr>
        <p:grpSpPr bwMode="auto">
          <a:xfrm>
            <a:off x="5784056" y="1648496"/>
            <a:ext cx="1549400" cy="1220788"/>
            <a:chOff x="4056" y="900"/>
            <a:chExt cx="976" cy="868"/>
          </a:xfrm>
        </p:grpSpPr>
        <p:sp>
          <p:nvSpPr>
            <p:cNvPr id="7222" name="Rectangle 50"/>
            <p:cNvSpPr>
              <a:spLocks noChangeArrowheads="1"/>
            </p:cNvSpPr>
            <p:nvPr/>
          </p:nvSpPr>
          <p:spPr bwMode="auto">
            <a:xfrm>
              <a:off x="4056" y="900"/>
              <a:ext cx="976" cy="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Rectangle 51"/>
            <p:cNvSpPr>
              <a:spLocks noChangeArrowheads="1"/>
            </p:cNvSpPr>
            <p:nvPr/>
          </p:nvSpPr>
          <p:spPr bwMode="auto">
            <a:xfrm>
              <a:off x="4113" y="1005"/>
              <a:ext cx="893" cy="50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dirty="0" smtClean="0">
                  <a:latin typeface="Verdana" pitchFamily="34" charset="0"/>
                </a:rPr>
                <a:t>Processor</a:t>
              </a:r>
            </a:p>
            <a:p>
              <a:pPr eaLnBrk="0" hangingPunct="0"/>
              <a:r>
                <a:rPr lang="en-US" dirty="0" smtClean="0"/>
                <a:t>+ cache</a:t>
              </a:r>
              <a:endParaRPr lang="en-US" sz="2000" dirty="0">
                <a:latin typeface="Verdana" pitchFamily="34" charset="0"/>
              </a:endParaRPr>
            </a:p>
          </p:txBody>
        </p:sp>
        <p:sp>
          <p:nvSpPr>
            <p:cNvPr id="7224" name="Line 52"/>
            <p:cNvSpPr>
              <a:spLocks noChangeShapeType="1"/>
            </p:cNvSpPr>
            <p:nvPr/>
          </p:nvSpPr>
          <p:spPr bwMode="auto">
            <a:xfrm>
              <a:off x="4560" y="1632"/>
              <a:ext cx="0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18" name="Group 53"/>
          <p:cNvGrpSpPr>
            <a:grpSpLocks/>
          </p:cNvGrpSpPr>
          <p:nvPr/>
        </p:nvGrpSpPr>
        <p:grpSpPr bwMode="auto">
          <a:xfrm>
            <a:off x="3244056" y="1946946"/>
            <a:ext cx="660400" cy="44450"/>
            <a:chOff x="2456" y="1112"/>
            <a:chExt cx="416" cy="32"/>
          </a:xfrm>
        </p:grpSpPr>
        <p:sp>
          <p:nvSpPr>
            <p:cNvPr id="7219" name="Oval 54"/>
            <p:cNvSpPr>
              <a:spLocks noChangeArrowheads="1"/>
            </p:cNvSpPr>
            <p:nvPr/>
          </p:nvSpPr>
          <p:spPr bwMode="auto">
            <a:xfrm>
              <a:off x="2456" y="1112"/>
              <a:ext cx="32" cy="3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>
                  <a:latin typeface="Verdana" pitchFamily="34" charset="0"/>
                </a:rPr>
                <a:t> </a:t>
              </a:r>
            </a:p>
          </p:txBody>
        </p:sp>
        <p:sp>
          <p:nvSpPr>
            <p:cNvPr id="7220" name="Oval 55"/>
            <p:cNvSpPr>
              <a:spLocks noChangeArrowheads="1"/>
            </p:cNvSpPr>
            <p:nvPr/>
          </p:nvSpPr>
          <p:spPr bwMode="auto">
            <a:xfrm>
              <a:off x="2648" y="1112"/>
              <a:ext cx="32" cy="3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>
                  <a:latin typeface="Verdana" pitchFamily="34" charset="0"/>
                </a:rPr>
                <a:t> </a:t>
              </a:r>
            </a:p>
          </p:txBody>
        </p:sp>
        <p:sp>
          <p:nvSpPr>
            <p:cNvPr id="7221" name="Oval 56"/>
            <p:cNvSpPr>
              <a:spLocks noChangeArrowheads="1"/>
            </p:cNvSpPr>
            <p:nvPr/>
          </p:nvSpPr>
          <p:spPr bwMode="auto">
            <a:xfrm>
              <a:off x="2840" y="1112"/>
              <a:ext cx="32" cy="3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>
                  <a:latin typeface="Verdana" pitchFamily="34" charset="0"/>
                </a:rPr>
                <a:t> </a:t>
              </a:r>
            </a:p>
          </p:txBody>
        </p:sp>
      </p:grpSp>
      <p:sp>
        <p:nvSpPr>
          <p:cNvPr id="63" name="Line 52"/>
          <p:cNvSpPr>
            <a:spLocks noChangeShapeType="1"/>
          </p:cNvSpPr>
          <p:nvPr/>
        </p:nvSpPr>
        <p:spPr bwMode="auto">
          <a:xfrm>
            <a:off x="6028221" y="3616027"/>
            <a:ext cx="0" cy="1912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7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Producer-Consumer Example </a:t>
            </a:r>
            <a:r>
              <a:rPr lang="en-US" sz="2400" i="1" smtClean="0"/>
              <a:t>continued</a:t>
            </a:r>
            <a:endParaRPr lang="en-US" smtClean="0"/>
          </a:p>
        </p:txBody>
      </p:sp>
      <p:grpSp>
        <p:nvGrpSpPr>
          <p:cNvPr id="10245" name="Group 3"/>
          <p:cNvGrpSpPr>
            <a:grpSpLocks/>
          </p:cNvGrpSpPr>
          <p:nvPr/>
        </p:nvGrpSpPr>
        <p:grpSpPr bwMode="auto">
          <a:xfrm>
            <a:off x="750460" y="1558925"/>
            <a:ext cx="3379787" cy="1616075"/>
            <a:chOff x="245" y="2214"/>
            <a:chExt cx="2129" cy="1018"/>
          </a:xfrm>
        </p:grpSpPr>
        <p:sp>
          <p:nvSpPr>
            <p:cNvPr id="10257" name="Rectangle 4"/>
            <p:cNvSpPr>
              <a:spLocks noChangeArrowheads="1"/>
            </p:cNvSpPr>
            <p:nvPr/>
          </p:nvSpPr>
          <p:spPr bwMode="auto">
            <a:xfrm>
              <a:off x="809" y="3027"/>
              <a:ext cx="1285" cy="186"/>
            </a:xfrm>
            <a:prstGeom prst="rect">
              <a:avLst/>
            </a:prstGeom>
            <a:solidFill>
              <a:srgbClr val="CFBDC8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i="1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10258" name="Rectangle 5"/>
            <p:cNvSpPr>
              <a:spLocks noChangeArrowheads="1"/>
            </p:cNvSpPr>
            <p:nvPr/>
          </p:nvSpPr>
          <p:spPr bwMode="auto">
            <a:xfrm>
              <a:off x="802" y="2645"/>
              <a:ext cx="1285" cy="186"/>
            </a:xfrm>
            <a:prstGeom prst="rect">
              <a:avLst/>
            </a:prstGeom>
            <a:solidFill>
              <a:srgbClr val="CFBDC8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i="1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10259" name="Text Box 6"/>
            <p:cNvSpPr txBox="1">
              <a:spLocks noChangeArrowheads="1"/>
            </p:cNvSpPr>
            <p:nvPr/>
          </p:nvSpPr>
          <p:spPr bwMode="auto">
            <a:xfrm>
              <a:off x="245" y="2214"/>
              <a:ext cx="2129" cy="10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dirty="0">
                  <a:latin typeface="Verdana" pitchFamily="34" charset="0"/>
                </a:rPr>
                <a:t>Producer posting Item x: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Load 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tail</a:t>
              </a:r>
              <a:r>
                <a:rPr lang="en-US" sz="2000" dirty="0">
                  <a:latin typeface="Verdana" pitchFamily="34" charset="0"/>
                </a:rPr>
                <a:t>, (tail)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Store (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tail</a:t>
              </a:r>
              <a:r>
                <a:rPr lang="en-US" sz="2000" dirty="0">
                  <a:latin typeface="Verdana" pitchFamily="34" charset="0"/>
                </a:rPr>
                <a:t>), x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tail</a:t>
              </a:r>
              <a:r>
                <a:rPr lang="en-US" sz="2000" dirty="0">
                  <a:latin typeface="Verdana" pitchFamily="34" charset="0"/>
                </a:rPr>
                <a:t>=R</a:t>
              </a:r>
              <a:r>
                <a:rPr lang="en-US" sz="2000" baseline="-25000" dirty="0">
                  <a:latin typeface="Verdana" pitchFamily="34" charset="0"/>
                </a:rPr>
                <a:t>tail</a:t>
              </a:r>
              <a:r>
                <a:rPr lang="en-US" sz="2000" dirty="0">
                  <a:latin typeface="Verdana" pitchFamily="34" charset="0"/>
                </a:rPr>
                <a:t>+1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Store tail, 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tail</a:t>
              </a:r>
              <a:endParaRPr lang="en-US" sz="2000" dirty="0">
                <a:latin typeface="Verdana" pitchFamily="34" charset="0"/>
              </a:endParaRPr>
            </a:p>
          </p:txBody>
        </p:sp>
      </p:grpSp>
      <p:grpSp>
        <p:nvGrpSpPr>
          <p:cNvPr id="10246" name="Group 7"/>
          <p:cNvGrpSpPr>
            <a:grpSpLocks/>
          </p:cNvGrpSpPr>
          <p:nvPr/>
        </p:nvGrpSpPr>
        <p:grpSpPr bwMode="auto">
          <a:xfrm>
            <a:off x="4897439" y="1558926"/>
            <a:ext cx="4065588" cy="2554288"/>
            <a:chOff x="3269" y="2070"/>
            <a:chExt cx="2561" cy="1609"/>
          </a:xfrm>
        </p:grpSpPr>
        <p:sp>
          <p:nvSpPr>
            <p:cNvPr id="10254" name="Rectangle 8"/>
            <p:cNvSpPr>
              <a:spLocks noChangeArrowheads="1"/>
            </p:cNvSpPr>
            <p:nvPr/>
          </p:nvSpPr>
          <p:spPr bwMode="auto">
            <a:xfrm>
              <a:off x="3849" y="2875"/>
              <a:ext cx="1285" cy="186"/>
            </a:xfrm>
            <a:prstGeom prst="rect">
              <a:avLst/>
            </a:prstGeom>
            <a:solidFill>
              <a:srgbClr val="CFBDC8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i="1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10255" name="Rectangle 9"/>
            <p:cNvSpPr>
              <a:spLocks noChangeArrowheads="1"/>
            </p:cNvSpPr>
            <p:nvPr/>
          </p:nvSpPr>
          <p:spPr bwMode="auto">
            <a:xfrm>
              <a:off x="3842" y="2493"/>
              <a:ext cx="1285" cy="186"/>
            </a:xfrm>
            <a:prstGeom prst="rect">
              <a:avLst/>
            </a:prstGeom>
            <a:solidFill>
              <a:srgbClr val="CFBDC8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i="1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10256" name="Text Box 10"/>
            <p:cNvSpPr txBox="1">
              <a:spLocks noChangeArrowheads="1"/>
            </p:cNvSpPr>
            <p:nvPr/>
          </p:nvSpPr>
          <p:spPr bwMode="auto">
            <a:xfrm>
              <a:off x="3269" y="2070"/>
              <a:ext cx="2561" cy="160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dirty="0">
                  <a:latin typeface="Verdana" pitchFamily="34" charset="0"/>
                </a:rPr>
                <a:t>Consumer: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Load 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head</a:t>
              </a:r>
              <a:r>
                <a:rPr lang="en-US" sz="2000" dirty="0">
                  <a:latin typeface="Verdana" pitchFamily="34" charset="0"/>
                </a:rPr>
                <a:t>, </a:t>
              </a:r>
              <a:r>
                <a:rPr lang="en-US" sz="2000" dirty="0" smtClean="0">
                  <a:latin typeface="Verdana" pitchFamily="34" charset="0"/>
                </a:rPr>
                <a:t>head</a:t>
              </a:r>
              <a:endParaRPr lang="en-US" sz="2000" dirty="0">
                <a:latin typeface="Verdana" pitchFamily="34" charset="0"/>
              </a:endParaRP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spin:	Load 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tail</a:t>
              </a:r>
              <a:r>
                <a:rPr lang="en-US" sz="2000" dirty="0">
                  <a:latin typeface="Verdana" pitchFamily="34" charset="0"/>
                </a:rPr>
                <a:t>, </a:t>
              </a:r>
              <a:r>
                <a:rPr lang="en-US" sz="2000" dirty="0" smtClean="0">
                  <a:latin typeface="Verdana" pitchFamily="34" charset="0"/>
                </a:rPr>
                <a:t>tail</a:t>
              </a:r>
              <a:endParaRPr lang="en-US" sz="2000" dirty="0">
                <a:latin typeface="Verdana" pitchFamily="34" charset="0"/>
              </a:endParaRP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if 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head</a:t>
              </a:r>
              <a:r>
                <a:rPr lang="en-US" sz="2000" dirty="0">
                  <a:latin typeface="Verdana" pitchFamily="34" charset="0"/>
                </a:rPr>
                <a:t>==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tail</a:t>
              </a:r>
              <a:r>
                <a:rPr lang="en-US" sz="2000" baseline="-25000" dirty="0">
                  <a:latin typeface="Verdana" pitchFamily="34" charset="0"/>
                </a:rPr>
                <a:t> </a:t>
              </a:r>
              <a:r>
                <a:rPr lang="en-US" sz="2000" dirty="0" err="1">
                  <a:latin typeface="Verdana" pitchFamily="34" charset="0"/>
                </a:rPr>
                <a:t>goto</a:t>
              </a:r>
              <a:r>
                <a:rPr lang="en-US" sz="2000" dirty="0">
                  <a:latin typeface="Verdana" pitchFamily="34" charset="0"/>
                </a:rPr>
                <a:t> spin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Load R, (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head</a:t>
              </a:r>
              <a:r>
                <a:rPr lang="en-US" sz="2000" dirty="0">
                  <a:latin typeface="Verdana" pitchFamily="34" charset="0"/>
                </a:rPr>
                <a:t>)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head</a:t>
              </a:r>
              <a:r>
                <a:rPr lang="en-US" sz="2000" dirty="0">
                  <a:latin typeface="Verdana" pitchFamily="34" charset="0"/>
                </a:rPr>
                <a:t>=R</a:t>
              </a:r>
              <a:r>
                <a:rPr lang="en-US" sz="2000" baseline="-25000" dirty="0">
                  <a:latin typeface="Verdana" pitchFamily="34" charset="0"/>
                </a:rPr>
                <a:t>head</a:t>
              </a:r>
              <a:r>
                <a:rPr lang="en-US" sz="2000" dirty="0">
                  <a:latin typeface="Verdana" pitchFamily="34" charset="0"/>
                </a:rPr>
                <a:t>+1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Store head, 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head</a:t>
              </a:r>
              <a:endParaRPr lang="en-US" sz="2000" dirty="0">
                <a:latin typeface="Verdana" pitchFamily="34" charset="0"/>
              </a:endParaRP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process(R)</a:t>
              </a:r>
            </a:p>
          </p:txBody>
        </p:sp>
      </p:grp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584200" y="3502025"/>
            <a:ext cx="4276725" cy="711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rgbClr val="56127A"/>
                </a:solidFill>
                <a:latin typeface="Verdana" pitchFamily="34" charset="0"/>
              </a:rPr>
              <a:t>Can the tail pointer get updated</a:t>
            </a:r>
          </a:p>
          <a:p>
            <a:pPr eaLnBrk="0" hangingPunct="0"/>
            <a:r>
              <a:rPr lang="en-US" sz="2000" i="1">
                <a:solidFill>
                  <a:srgbClr val="56127A"/>
                </a:solidFill>
                <a:latin typeface="Verdana" pitchFamily="34" charset="0"/>
              </a:rPr>
              <a:t>before the item x is stored?</a:t>
            </a:r>
          </a:p>
        </p:txBody>
      </p:sp>
      <p:sp>
        <p:nvSpPr>
          <p:cNvPr id="1796108" name="Text Box 12"/>
          <p:cNvSpPr txBox="1">
            <a:spLocks noChangeArrowheads="1"/>
          </p:cNvSpPr>
          <p:nvPr/>
        </p:nvSpPr>
        <p:spPr bwMode="auto">
          <a:xfrm>
            <a:off x="622300" y="4402138"/>
            <a:ext cx="7902575" cy="1949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latin typeface="Verdana" pitchFamily="34" charset="0"/>
              </a:rPr>
              <a:t>Programmer assumes that if 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3 </a:t>
            </a:r>
            <a:r>
              <a:rPr lang="en-US" sz="2000" dirty="0">
                <a:latin typeface="Verdana" pitchFamily="34" charset="0"/>
              </a:rPr>
              <a:t>happens after 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2</a:t>
            </a:r>
            <a:r>
              <a:rPr lang="en-US" sz="2000" dirty="0">
                <a:latin typeface="Verdana" pitchFamily="34" charset="0"/>
              </a:rPr>
              <a:t>, then 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4</a:t>
            </a:r>
            <a:r>
              <a:rPr lang="en-US" sz="2000" dirty="0">
                <a:latin typeface="Verdana" pitchFamily="34" charset="0"/>
              </a:rPr>
              <a:t> happens after 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.</a:t>
            </a:r>
          </a:p>
          <a:p>
            <a:pPr eaLnBrk="0" hangingPunct="0"/>
            <a:endParaRPr lang="en-US" sz="2000" dirty="0">
              <a:latin typeface="Verdana" pitchFamily="34" charset="0"/>
            </a:endParaRPr>
          </a:p>
          <a:p>
            <a:pPr eaLnBrk="0" hangingPunct="0"/>
            <a:r>
              <a:rPr lang="en-US" sz="2000" dirty="0">
                <a:latin typeface="Verdana" pitchFamily="34" charset="0"/>
              </a:rPr>
              <a:t>Problem </a:t>
            </a:r>
            <a:r>
              <a:rPr lang="en-US" sz="2000" dirty="0" smtClean="0">
                <a:latin typeface="Verdana" pitchFamily="34" charset="0"/>
              </a:rPr>
              <a:t>sequences:</a:t>
            </a:r>
            <a:endParaRPr lang="en-US" sz="2000" dirty="0">
              <a:latin typeface="Verdana" pitchFamily="34" charset="0"/>
            </a:endParaRPr>
          </a:p>
          <a:p>
            <a:pPr lvl="1" eaLnBrk="0" hangingPunct="0"/>
            <a:r>
              <a:rPr lang="en-US" sz="2000" dirty="0">
                <a:latin typeface="Verdana" pitchFamily="34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2, 3, 4, 1</a:t>
            </a:r>
          </a:p>
          <a:p>
            <a:pPr lvl="1" eaLnBrk="0" hangingPunct="0"/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		4, 1, 2, 3</a:t>
            </a:r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1050348" y="2152650"/>
            <a:ext cx="34607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10250" name="Text Box 14"/>
          <p:cNvSpPr txBox="1">
            <a:spLocks noChangeArrowheads="1"/>
          </p:cNvSpPr>
          <p:nvPr/>
        </p:nvSpPr>
        <p:spPr bwMode="auto">
          <a:xfrm>
            <a:off x="1050348" y="2787650"/>
            <a:ext cx="34607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8188325" y="2152650"/>
            <a:ext cx="34607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8188325" y="2787650"/>
            <a:ext cx="34607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1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6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6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6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6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6108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Fences</a:t>
            </a:r>
            <a:br>
              <a:rPr lang="en-US" smtClean="0"/>
            </a:br>
            <a:r>
              <a:rPr lang="en-US" sz="2400" i="1" smtClean="0"/>
              <a:t>Instructions to sequentialize memory accesses</a:t>
            </a:r>
            <a:endParaRPr lang="en-US" b="1" i="1" smtClean="0"/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684213" y="1544638"/>
            <a:ext cx="8108913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latin typeface="Verdana" pitchFamily="34" charset="0"/>
              </a:rPr>
              <a:t>Processors </a:t>
            </a:r>
            <a:r>
              <a:rPr lang="en-US" sz="2000" dirty="0" smtClean="0">
                <a:latin typeface="Verdana" pitchFamily="34" charset="0"/>
              </a:rPr>
              <a:t>which do not support SC</a:t>
            </a:r>
            <a:r>
              <a:rPr lang="en-US" dirty="0" smtClean="0"/>
              <a:t> memory model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>
                <a:latin typeface="Verdana" pitchFamily="34" charset="0"/>
              </a:rPr>
              <a:t>provide </a:t>
            </a:r>
            <a:r>
              <a:rPr lang="en-US" sz="2000" i="1" dirty="0">
                <a:latin typeface="Verdana" pitchFamily="34" charset="0"/>
              </a:rPr>
              <a:t>memory fence </a:t>
            </a:r>
            <a:r>
              <a:rPr lang="en-US" sz="2000" dirty="0">
                <a:latin typeface="Verdana" pitchFamily="34" charset="0"/>
              </a:rPr>
              <a:t>instructions </a:t>
            </a:r>
            <a:r>
              <a:rPr lang="en-US" sz="2000" dirty="0" smtClean="0">
                <a:latin typeface="Verdana" pitchFamily="34" charset="0"/>
              </a:rPr>
              <a:t>to </a:t>
            </a:r>
            <a:r>
              <a:rPr lang="en-US" sz="2000" dirty="0">
                <a:latin typeface="Verdana" pitchFamily="34" charset="0"/>
              </a:rPr>
              <a:t>force the serialization of memory </a:t>
            </a:r>
            <a:r>
              <a:rPr lang="en-US" sz="2000" dirty="0" smtClean="0">
                <a:latin typeface="Verdana" pitchFamily="34" charset="0"/>
              </a:rPr>
              <a:t>accesses as needed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54416" y="3745620"/>
            <a:ext cx="2039937" cy="295275"/>
          </a:xfrm>
          <a:prstGeom prst="rect">
            <a:avLst/>
          </a:prstGeom>
          <a:solidFill>
            <a:srgbClr val="CFBDC8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 i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59066" y="2759782"/>
            <a:ext cx="3379787" cy="1920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Verdana" pitchFamily="34" charset="0"/>
              </a:rPr>
              <a:t>Producer posting Item x: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	Load 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tail</a:t>
            </a:r>
            <a:r>
              <a:rPr lang="en-US" sz="2000" dirty="0">
                <a:latin typeface="Verdana" pitchFamily="34" charset="0"/>
              </a:rPr>
              <a:t>, (tail)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	Store (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tail</a:t>
            </a:r>
            <a:r>
              <a:rPr lang="en-US" sz="2000" dirty="0">
                <a:latin typeface="Verdana" pitchFamily="34" charset="0"/>
              </a:rPr>
              <a:t>), x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	</a:t>
            </a:r>
            <a:r>
              <a:rPr lang="en-US" sz="2000" dirty="0" err="1" smtClean="0">
                <a:latin typeface="Verdana" pitchFamily="34" charset="0"/>
              </a:rPr>
              <a:t>Fence</a:t>
            </a:r>
            <a:r>
              <a:rPr lang="en-US" sz="2000" baseline="-25000" dirty="0" err="1" smtClean="0">
                <a:latin typeface="Verdana" pitchFamily="34" charset="0"/>
              </a:rPr>
              <a:t>SS</a:t>
            </a:r>
            <a:endParaRPr lang="en-US" sz="2000" dirty="0">
              <a:latin typeface="Verdana" pitchFamily="34" charset="0"/>
            </a:endParaRPr>
          </a:p>
          <a:p>
            <a:pPr eaLnBrk="0" hangingPunct="0"/>
            <a:r>
              <a:rPr lang="en-US" sz="2000" dirty="0">
                <a:latin typeface="Verdana" pitchFamily="34" charset="0"/>
              </a:rPr>
              <a:t>	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tail</a:t>
            </a:r>
            <a:r>
              <a:rPr lang="en-US" sz="2000" dirty="0">
                <a:latin typeface="Verdana" pitchFamily="34" charset="0"/>
              </a:rPr>
              <a:t>=R</a:t>
            </a:r>
            <a:r>
              <a:rPr lang="en-US" sz="2000" baseline="-25000" dirty="0">
                <a:latin typeface="Verdana" pitchFamily="34" charset="0"/>
              </a:rPr>
              <a:t>tail</a:t>
            </a:r>
            <a:r>
              <a:rPr lang="en-US" sz="2000" dirty="0">
                <a:latin typeface="Verdana" pitchFamily="34" charset="0"/>
              </a:rPr>
              <a:t>+1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	Store tail, 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tail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988316" y="3923420"/>
            <a:ext cx="2039937" cy="295275"/>
          </a:xfrm>
          <a:prstGeom prst="rect">
            <a:avLst/>
          </a:prstGeom>
          <a:solidFill>
            <a:srgbClr val="CFBDC8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 i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067566" y="2645482"/>
            <a:ext cx="4065537" cy="2862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Verdana" pitchFamily="34" charset="0"/>
              </a:rPr>
              <a:t>Consumer: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	Load 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head</a:t>
            </a:r>
            <a:r>
              <a:rPr lang="en-US" sz="2000" dirty="0">
                <a:latin typeface="Verdana" pitchFamily="34" charset="0"/>
              </a:rPr>
              <a:t>, (head)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spin:	Load 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tail</a:t>
            </a:r>
            <a:r>
              <a:rPr lang="en-US" sz="2000" dirty="0">
                <a:latin typeface="Verdana" pitchFamily="34" charset="0"/>
              </a:rPr>
              <a:t>, (tail)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	if 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head</a:t>
            </a:r>
            <a:r>
              <a:rPr lang="en-US" sz="2000" dirty="0">
                <a:latin typeface="Verdana" pitchFamily="34" charset="0"/>
              </a:rPr>
              <a:t>==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tail</a:t>
            </a:r>
            <a:r>
              <a:rPr lang="en-US" sz="2000" baseline="-25000" dirty="0">
                <a:latin typeface="Verdana" pitchFamily="34" charset="0"/>
              </a:rPr>
              <a:t> </a:t>
            </a:r>
            <a:r>
              <a:rPr lang="en-US" sz="2000" dirty="0" err="1">
                <a:latin typeface="Verdana" pitchFamily="34" charset="0"/>
              </a:rPr>
              <a:t>goto</a:t>
            </a:r>
            <a:r>
              <a:rPr lang="en-US" sz="2000" dirty="0">
                <a:latin typeface="Verdana" pitchFamily="34" charset="0"/>
              </a:rPr>
              <a:t> spin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	</a:t>
            </a:r>
            <a:r>
              <a:rPr lang="en-US" sz="2000" dirty="0" err="1" smtClean="0">
                <a:latin typeface="Verdana" pitchFamily="34" charset="0"/>
              </a:rPr>
              <a:t>Fence</a:t>
            </a:r>
            <a:r>
              <a:rPr lang="en-US" sz="2000" baseline="-25000" dirty="0" err="1" smtClean="0">
                <a:latin typeface="Verdana" pitchFamily="34" charset="0"/>
              </a:rPr>
              <a:t>LL</a:t>
            </a:r>
            <a:endParaRPr lang="en-US" sz="2000" dirty="0">
              <a:latin typeface="Verdana" pitchFamily="34" charset="0"/>
            </a:endParaRPr>
          </a:p>
          <a:p>
            <a:pPr eaLnBrk="0" hangingPunct="0"/>
            <a:r>
              <a:rPr lang="en-US" sz="2000" dirty="0">
                <a:latin typeface="Verdana" pitchFamily="34" charset="0"/>
              </a:rPr>
              <a:t>	Load R, (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head</a:t>
            </a:r>
            <a:r>
              <a:rPr lang="en-US" sz="2000" dirty="0">
                <a:latin typeface="Verdana" pitchFamily="34" charset="0"/>
              </a:rPr>
              <a:t>)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	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head</a:t>
            </a:r>
            <a:r>
              <a:rPr lang="en-US" sz="2000" dirty="0">
                <a:latin typeface="Verdana" pitchFamily="34" charset="0"/>
              </a:rPr>
              <a:t>=R</a:t>
            </a:r>
            <a:r>
              <a:rPr lang="en-US" sz="2000" baseline="-25000" dirty="0">
                <a:latin typeface="Verdana" pitchFamily="34" charset="0"/>
              </a:rPr>
              <a:t>head</a:t>
            </a:r>
            <a:r>
              <a:rPr lang="en-US" sz="2000" dirty="0">
                <a:latin typeface="Verdana" pitchFamily="34" charset="0"/>
              </a:rPr>
              <a:t>+1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	Store head, 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head</a:t>
            </a:r>
            <a:endParaRPr lang="en-US" sz="2000" dirty="0">
              <a:latin typeface="Verdana" pitchFamily="34" charset="0"/>
            </a:endParaRPr>
          </a:p>
          <a:p>
            <a:pPr eaLnBrk="0" hangingPunct="0"/>
            <a:r>
              <a:rPr lang="en-US" sz="2000" dirty="0">
                <a:latin typeface="Verdana" pitchFamily="34" charset="0"/>
              </a:rPr>
              <a:t>	process(R)</a:t>
            </a:r>
          </a:p>
        </p:txBody>
      </p: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330466" y="3953582"/>
            <a:ext cx="3009900" cy="1846263"/>
            <a:chOff x="101" y="2966"/>
            <a:chExt cx="1896" cy="1163"/>
          </a:xfrm>
        </p:grpSpPr>
        <p:sp>
          <p:nvSpPr>
            <p:cNvPr id="13" name="Text Box 32"/>
            <p:cNvSpPr txBox="1">
              <a:spLocks noChangeArrowheads="1"/>
            </p:cNvSpPr>
            <p:nvPr/>
          </p:nvSpPr>
          <p:spPr bwMode="auto">
            <a:xfrm>
              <a:off x="101" y="3486"/>
              <a:ext cx="1896" cy="64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solidFill>
                    <a:srgbClr val="007D0C"/>
                  </a:solidFill>
                  <a:latin typeface="Verdana" pitchFamily="34" charset="0"/>
                </a:rPr>
                <a:t>ensures that tail ptr</a:t>
              </a:r>
            </a:p>
            <a:p>
              <a:pPr eaLnBrk="0" hangingPunct="0"/>
              <a:r>
                <a:rPr lang="en-US" sz="2000" i="1">
                  <a:solidFill>
                    <a:srgbClr val="007D0C"/>
                  </a:solidFill>
                  <a:latin typeface="Verdana" pitchFamily="34" charset="0"/>
                </a:rPr>
                <a:t>is not updated before </a:t>
              </a:r>
            </a:p>
            <a:p>
              <a:pPr eaLnBrk="0" hangingPunct="0"/>
              <a:r>
                <a:rPr lang="en-US" sz="2000" i="1">
                  <a:solidFill>
                    <a:srgbClr val="007D0C"/>
                  </a:solidFill>
                  <a:latin typeface="Verdana" pitchFamily="34" charset="0"/>
                </a:rPr>
                <a:t>x has been stored</a:t>
              </a:r>
              <a:endParaRPr lang="en-US" sz="2000" i="1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 flipV="1">
              <a:off x="396" y="2966"/>
              <a:ext cx="393" cy="51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3551503" y="4064707"/>
            <a:ext cx="2524125" cy="1870075"/>
            <a:chOff x="2130" y="3036"/>
            <a:chExt cx="1590" cy="1178"/>
          </a:xfrm>
        </p:grpSpPr>
        <p:sp>
          <p:nvSpPr>
            <p:cNvPr id="16" name="Text Box 35"/>
            <p:cNvSpPr txBox="1">
              <a:spLocks noChangeArrowheads="1"/>
            </p:cNvSpPr>
            <p:nvPr/>
          </p:nvSpPr>
          <p:spPr bwMode="auto">
            <a:xfrm>
              <a:off x="2130" y="3571"/>
              <a:ext cx="1590" cy="64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solidFill>
                    <a:srgbClr val="007D0C"/>
                  </a:solidFill>
                  <a:latin typeface="Verdana" pitchFamily="34" charset="0"/>
                </a:rPr>
                <a:t>ensures that R is</a:t>
              </a:r>
            </a:p>
            <a:p>
              <a:pPr eaLnBrk="0" hangingPunct="0"/>
              <a:r>
                <a:rPr lang="en-US" sz="2000" i="1">
                  <a:solidFill>
                    <a:srgbClr val="007D0C"/>
                  </a:solidFill>
                  <a:latin typeface="Verdana" pitchFamily="34" charset="0"/>
                </a:rPr>
                <a:t>not loaded before </a:t>
              </a:r>
            </a:p>
            <a:p>
              <a:pPr eaLnBrk="0" hangingPunct="0"/>
              <a:r>
                <a:rPr lang="en-US" sz="2000" i="1">
                  <a:solidFill>
                    <a:srgbClr val="007D0C"/>
                  </a:solidFill>
                  <a:latin typeface="Verdana" pitchFamily="34" charset="0"/>
                </a:rPr>
                <a:t>x has been stored</a:t>
              </a:r>
            </a:p>
          </p:txBody>
        </p:sp>
        <p:sp>
          <p:nvSpPr>
            <p:cNvPr id="17" name="Line 36"/>
            <p:cNvSpPr>
              <a:spLocks noChangeShapeType="1"/>
            </p:cNvSpPr>
            <p:nvPr/>
          </p:nvSpPr>
          <p:spPr bwMode="auto">
            <a:xfrm flipV="1">
              <a:off x="3191" y="3036"/>
              <a:ext cx="489" cy="533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391786" y="6092456"/>
            <a:ext cx="5168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RISC-V has one instruction called “fence”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2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 and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214" y="1595907"/>
            <a:ext cx="4699716" cy="4114800"/>
          </a:xfrm>
        </p:spPr>
        <p:txBody>
          <a:bodyPr/>
          <a:lstStyle/>
          <a:p>
            <a:r>
              <a:rPr lang="en-US" sz="2400" dirty="0" smtClean="0"/>
              <a:t>Caches present a similar problem as store buffers – stores in one cache will not be visible to other caches automatically</a:t>
            </a:r>
          </a:p>
          <a:p>
            <a:r>
              <a:rPr lang="en-US" sz="2400" dirty="0" smtClean="0"/>
              <a:t>Cache problem is solved differently – </a:t>
            </a:r>
            <a:r>
              <a:rPr lang="en-US" sz="2400" i="1" dirty="0" smtClean="0"/>
              <a:t>caches are kept coherent </a:t>
            </a:r>
          </a:p>
          <a:p>
            <a:pPr marL="0" indent="0">
              <a:buNone/>
            </a:pPr>
            <a:endParaRPr lang="en-US" sz="2400" i="1" dirty="0" smtClean="0"/>
          </a:p>
          <a:p>
            <a:endParaRPr lang="en-US" sz="2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5704268" y="1595907"/>
            <a:ext cx="3200400" cy="3874394"/>
            <a:chOff x="5105400" y="2145406"/>
            <a:chExt cx="3200400" cy="3874394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5105400" y="2145406"/>
              <a:ext cx="1066800" cy="838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>
                  <a:latin typeface="Arial" charset="0"/>
                </a:rPr>
                <a:t>P</a:t>
              </a:r>
              <a:endParaRPr lang="en-US" sz="2000" dirty="0">
                <a:latin typeface="Arial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5105400" y="3429000"/>
              <a:ext cx="1066800" cy="6096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Arial" charset="0"/>
                </a:rPr>
                <a:t>Cache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5105400" y="4953000"/>
              <a:ext cx="3200400" cy="1066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>
                  <a:latin typeface="Arial" charset="0"/>
                </a:rPr>
                <a:t>Memory</a:t>
              </a:r>
              <a:endParaRPr lang="en-US" sz="2000" dirty="0">
                <a:latin typeface="Arial" charset="0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5105400" y="4495800"/>
              <a:ext cx="3200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5638800" y="40386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6705600" y="44958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7239000" y="2157212"/>
              <a:ext cx="1066800" cy="838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>
                  <a:latin typeface="Arial" charset="0"/>
                </a:rPr>
                <a:t>P</a:t>
              </a:r>
              <a:endParaRPr lang="en-US" sz="2000" dirty="0">
                <a:latin typeface="Arial" charset="0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7239000" y="3429000"/>
              <a:ext cx="1066800" cy="6096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Arial" charset="0"/>
                </a:rPr>
                <a:t>Cache</a:t>
              </a: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7772400" y="40386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5636654" y="2995412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7770254" y="2995412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47293" y="5727445"/>
            <a:ext cx="7887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How to build coherent caches is the topic of the </a:t>
            </a:r>
            <a:r>
              <a:rPr lang="en-US" dirty="0" smtClean="0">
                <a:latin typeface="Comic Sans MS" panose="030F0702030302020204" pitchFamily="66" charset="0"/>
              </a:rPr>
              <a:t>next lecture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r>
              <a:rPr lang="en-US" dirty="0" smtClean="0"/>
              <a:t>TSO: A memory model for machines with store buffers  </a:t>
            </a:r>
            <a:endParaRPr lang="en-US" i="1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05149" y="3690761"/>
            <a:ext cx="8023577" cy="2566731"/>
          </a:xfrm>
        </p:spPr>
        <p:txBody>
          <a:bodyPr/>
          <a:lstStyle/>
          <a:p>
            <a:r>
              <a:rPr lang="en-US" sz="2000" dirty="0" smtClean="0"/>
              <a:t>A store first goes into the Store buffer (SB)</a:t>
            </a:r>
            <a:endParaRPr lang="en-US" sz="2000" dirty="0"/>
          </a:p>
          <a:p>
            <a:r>
              <a:rPr lang="en-US" sz="2000" dirty="0"/>
              <a:t>A load </a:t>
            </a:r>
            <a:r>
              <a:rPr lang="en-US" sz="2000" dirty="0" smtClean="0"/>
              <a:t>reads the youngest corresponding entry from SB </a:t>
            </a:r>
            <a:r>
              <a:rPr lang="en-US" sz="2000" dirty="0"/>
              <a:t>before reading </a:t>
            </a:r>
            <a:r>
              <a:rPr lang="en-US" sz="2000" dirty="0" smtClean="0"/>
              <a:t>the memory</a:t>
            </a:r>
            <a:endParaRPr lang="en-US" sz="2000" dirty="0"/>
          </a:p>
          <a:p>
            <a:r>
              <a:rPr lang="en-US" sz="2000" dirty="0" smtClean="0"/>
              <a:t>A store is </a:t>
            </a:r>
            <a:r>
              <a:rPr lang="en-US" sz="2000" dirty="0" err="1"/>
              <a:t>dequeued</a:t>
            </a:r>
            <a:r>
              <a:rPr lang="en-US" sz="2000" dirty="0"/>
              <a:t> from </a:t>
            </a:r>
            <a:r>
              <a:rPr lang="en-US" sz="2000" dirty="0" smtClean="0"/>
              <a:t>the SB in FIFO order to update the monolithic memory (</a:t>
            </a:r>
            <a:r>
              <a:rPr lang="en-US" sz="2000" i="1" dirty="0" smtClean="0"/>
              <a:t>background rule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A </a:t>
            </a:r>
            <a:r>
              <a:rPr lang="en-US" sz="2000" i="1" dirty="0" smtClean="0"/>
              <a:t>commit fence </a:t>
            </a:r>
            <a:r>
              <a:rPr lang="en-US" sz="2000" dirty="0"/>
              <a:t>stalls </a:t>
            </a:r>
            <a:r>
              <a:rPr lang="en-US" sz="2000" dirty="0" smtClean="0"/>
              <a:t>local execution </a:t>
            </a:r>
            <a:r>
              <a:rPr lang="en-US" sz="2000" dirty="0"/>
              <a:t>until </a:t>
            </a:r>
            <a:r>
              <a:rPr lang="en-US" sz="2000" dirty="0" smtClean="0"/>
              <a:t>SB is empty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560763" y="1494464"/>
            <a:ext cx="5768208" cy="2075142"/>
            <a:chOff x="1560764" y="1548039"/>
            <a:chExt cx="5494792" cy="2521604"/>
          </a:xfrm>
        </p:grpSpPr>
        <p:sp>
          <p:nvSpPr>
            <p:cNvPr id="38" name="TextBox 37"/>
            <p:cNvSpPr txBox="1"/>
            <p:nvPr/>
          </p:nvSpPr>
          <p:spPr>
            <a:xfrm>
              <a:off x="1730652" y="3583450"/>
              <a:ext cx="5251526" cy="48619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 smtClean="0"/>
                <a:t>Monolithic memory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81339" y="1945593"/>
              <a:ext cx="550151" cy="48619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dirty="0" smtClean="0"/>
                <a:t>…</a:t>
              </a:r>
              <a:endParaRPr lang="zh-CN" altLang="en-US" sz="20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0764" y="1548039"/>
              <a:ext cx="2291568" cy="486193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 smtClean="0"/>
                <a:t>Processor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55088" y="1961323"/>
              <a:ext cx="1693564" cy="48619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 err="1" smtClean="0"/>
                <a:t>Reg</a:t>
              </a:r>
              <a:r>
                <a:rPr lang="en-US" altLang="zh-CN" dirty="0" smtClean="0"/>
                <a:t> state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30652" y="1619302"/>
              <a:ext cx="1952391" cy="183627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2700079" y="3277501"/>
              <a:ext cx="3583" cy="3489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958677" y="1576262"/>
              <a:ext cx="2096879" cy="486193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 smtClean="0"/>
                <a:t>Processor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4222" y="1961323"/>
              <a:ext cx="1693564" cy="48619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 err="1" smtClean="0"/>
                <a:t>Reg</a:t>
              </a:r>
              <a:r>
                <a:rPr lang="en-US" altLang="zh-CN" dirty="0" smtClean="0"/>
                <a:t> state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786" y="1619302"/>
              <a:ext cx="1952391" cy="183627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999213" y="3298767"/>
              <a:ext cx="3583" cy="3489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040456" y="2586504"/>
              <a:ext cx="1322829" cy="7853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800" dirty="0" smtClean="0"/>
                <a:t>Store</a:t>
              </a:r>
            </a:p>
            <a:p>
              <a:pPr algn="ctr"/>
              <a:r>
                <a:rPr lang="en-US" altLang="zh-CN" sz="1800" dirty="0" smtClean="0"/>
                <a:t>buffer 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331101" y="2604290"/>
              <a:ext cx="1339806" cy="7853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800" dirty="0" smtClean="0"/>
                <a:t>Store</a:t>
              </a:r>
            </a:p>
            <a:p>
              <a:pPr algn="ctr"/>
              <a:r>
                <a:rPr lang="en-US" altLang="zh-CN" sz="1800" dirty="0" smtClean="0"/>
                <a:t>buffer </a:t>
              </a:r>
            </a:p>
          </p:txBody>
        </p:sp>
        <p:cxnSp>
          <p:nvCxnSpPr>
            <p:cNvPr id="50" name="Straight Arrow Connector 49"/>
            <p:cNvCxnSpPr>
              <a:endCxn id="48" idx="0"/>
            </p:cNvCxnSpPr>
            <p:nvPr/>
          </p:nvCxnSpPr>
          <p:spPr>
            <a:xfrm flipH="1">
              <a:off x="2701871" y="2345379"/>
              <a:ext cx="3544" cy="2411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5999232" y="2359556"/>
              <a:ext cx="3544" cy="2411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412822" y="1574737"/>
            <a:ext cx="1740703" cy="1042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imple and vendor independent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1085" y="1541128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 a v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5980" y="2415889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a,v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0989" y="3135993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a,v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 bwMode="auto">
          <a:xfrm>
            <a:off x="1422400" y="2032000"/>
            <a:ext cx="749300" cy="635000"/>
          </a:xfrm>
          <a:custGeom>
            <a:avLst/>
            <a:gdLst>
              <a:gd name="connsiteX0" fmla="*/ 0 w 749300"/>
              <a:gd name="connsiteY0" fmla="*/ 0 h 635000"/>
              <a:gd name="connsiteX1" fmla="*/ 152400 w 749300"/>
              <a:gd name="connsiteY1" fmla="*/ 444500 h 635000"/>
              <a:gd name="connsiteX2" fmla="*/ 749300 w 749300"/>
              <a:gd name="connsiteY2" fmla="*/ 63500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9300" h="635000">
                <a:moveTo>
                  <a:pt x="0" y="0"/>
                </a:moveTo>
                <a:cubicBezTo>
                  <a:pt x="13758" y="169333"/>
                  <a:pt x="27517" y="338667"/>
                  <a:pt x="152400" y="444500"/>
                </a:cubicBezTo>
                <a:cubicBezTo>
                  <a:pt x="277283" y="550333"/>
                  <a:pt x="513291" y="592666"/>
                  <a:pt x="749300" y="6350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1942948" y="2832100"/>
            <a:ext cx="190652" cy="520700"/>
          </a:xfrm>
          <a:custGeom>
            <a:avLst/>
            <a:gdLst>
              <a:gd name="connsiteX0" fmla="*/ 190652 w 190652"/>
              <a:gd name="connsiteY0" fmla="*/ 0 h 520700"/>
              <a:gd name="connsiteX1" fmla="*/ 152 w 190652"/>
              <a:gd name="connsiteY1" fmla="*/ 254000 h 520700"/>
              <a:gd name="connsiteX2" fmla="*/ 165252 w 190652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52" h="520700">
                <a:moveTo>
                  <a:pt x="190652" y="0"/>
                </a:moveTo>
                <a:cubicBezTo>
                  <a:pt x="97518" y="83608"/>
                  <a:pt x="4385" y="167217"/>
                  <a:pt x="152" y="254000"/>
                </a:cubicBezTo>
                <a:cubicBezTo>
                  <a:pt x="-4081" y="340783"/>
                  <a:pt x="80585" y="430741"/>
                  <a:pt x="165252" y="5207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67411" y="5913679"/>
            <a:ext cx="479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TSO allows </a:t>
            </a:r>
            <a:r>
              <a:rPr lang="en-US" dirty="0" smtClean="0"/>
              <a:t>loads </a:t>
            </a:r>
            <a:r>
              <a:rPr lang="en-US" dirty="0"/>
              <a:t>to overtake </a:t>
            </a:r>
            <a:r>
              <a:rPr lang="en-US" dirty="0" smtClean="0"/>
              <a:t>stores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64756" y="4389898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US" dirty="0" smtClean="0">
                <a:solidFill>
                  <a:srgbClr val="FF0000"/>
                </a:solidFill>
              </a:rPr>
              <a:t>PSO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480020" y="4446954"/>
            <a:ext cx="1718343" cy="760033"/>
            <a:chOff x="6480020" y="4446954"/>
            <a:chExt cx="1718343" cy="760033"/>
          </a:xfrm>
        </p:grpSpPr>
        <p:sp>
          <p:nvSpPr>
            <p:cNvPr id="10" name="TextBox 9"/>
            <p:cNvSpPr txBox="1"/>
            <p:nvPr/>
          </p:nvSpPr>
          <p:spPr>
            <a:xfrm>
              <a:off x="6480020" y="4499101"/>
              <a:ext cx="1611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per address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  </a:t>
              </a:r>
              <a:r>
                <a:rPr lang="en-US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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6501252" y="4446954"/>
              <a:ext cx="1697111" cy="563550"/>
            </a:xfrm>
            <a:custGeom>
              <a:avLst/>
              <a:gdLst>
                <a:gd name="connsiteX0" fmla="*/ 423179 w 1697111"/>
                <a:gd name="connsiteY0" fmla="*/ 562708 h 563550"/>
                <a:gd name="connsiteX1" fmla="*/ 274686 w 1697111"/>
                <a:gd name="connsiteY1" fmla="*/ 492369 h 563550"/>
                <a:gd name="connsiteX2" fmla="*/ 227794 w 1697111"/>
                <a:gd name="connsiteY2" fmla="*/ 484554 h 563550"/>
                <a:gd name="connsiteX3" fmla="*/ 102748 w 1697111"/>
                <a:gd name="connsiteY3" fmla="*/ 437661 h 563550"/>
                <a:gd name="connsiteX4" fmla="*/ 71486 w 1697111"/>
                <a:gd name="connsiteY4" fmla="*/ 429846 h 563550"/>
                <a:gd name="connsiteX5" fmla="*/ 55856 w 1697111"/>
                <a:gd name="connsiteY5" fmla="*/ 406400 h 563550"/>
                <a:gd name="connsiteX6" fmla="*/ 48040 w 1697111"/>
                <a:gd name="connsiteY6" fmla="*/ 375138 h 563550"/>
                <a:gd name="connsiteX7" fmla="*/ 40225 w 1697111"/>
                <a:gd name="connsiteY7" fmla="*/ 320431 h 563550"/>
                <a:gd name="connsiteX8" fmla="*/ 16779 w 1697111"/>
                <a:gd name="connsiteY8" fmla="*/ 281354 h 563550"/>
                <a:gd name="connsiteX9" fmla="*/ 8963 w 1697111"/>
                <a:gd name="connsiteY9" fmla="*/ 226646 h 563550"/>
                <a:gd name="connsiteX10" fmla="*/ 8963 w 1697111"/>
                <a:gd name="connsiteY10" fmla="*/ 140677 h 563550"/>
                <a:gd name="connsiteX11" fmla="*/ 48040 w 1697111"/>
                <a:gd name="connsiteY11" fmla="*/ 117231 h 563550"/>
                <a:gd name="connsiteX12" fmla="*/ 110563 w 1697111"/>
                <a:gd name="connsiteY12" fmla="*/ 85969 h 563550"/>
                <a:gd name="connsiteX13" fmla="*/ 141825 w 1697111"/>
                <a:gd name="connsiteY13" fmla="*/ 70338 h 563550"/>
                <a:gd name="connsiteX14" fmla="*/ 282502 w 1697111"/>
                <a:gd name="connsiteY14" fmla="*/ 39077 h 563550"/>
                <a:gd name="connsiteX15" fmla="*/ 391917 w 1697111"/>
                <a:gd name="connsiteY15" fmla="*/ 15631 h 563550"/>
                <a:gd name="connsiteX16" fmla="*/ 618563 w 1697111"/>
                <a:gd name="connsiteY16" fmla="*/ 7815 h 563550"/>
                <a:gd name="connsiteX17" fmla="*/ 798317 w 1697111"/>
                <a:gd name="connsiteY17" fmla="*/ 0 h 563550"/>
                <a:gd name="connsiteX18" fmla="*/ 1337579 w 1697111"/>
                <a:gd name="connsiteY18" fmla="*/ 7815 h 563550"/>
                <a:gd name="connsiteX19" fmla="*/ 1470440 w 1697111"/>
                <a:gd name="connsiteY19" fmla="*/ 15631 h 563550"/>
                <a:gd name="connsiteX20" fmla="*/ 1540779 w 1697111"/>
                <a:gd name="connsiteY20" fmla="*/ 39077 h 563550"/>
                <a:gd name="connsiteX21" fmla="*/ 1572040 w 1697111"/>
                <a:gd name="connsiteY21" fmla="*/ 46892 h 563550"/>
                <a:gd name="connsiteX22" fmla="*/ 1603302 w 1697111"/>
                <a:gd name="connsiteY22" fmla="*/ 62523 h 563550"/>
                <a:gd name="connsiteX23" fmla="*/ 1626748 w 1697111"/>
                <a:gd name="connsiteY23" fmla="*/ 70338 h 563550"/>
                <a:gd name="connsiteX24" fmla="*/ 1658010 w 1697111"/>
                <a:gd name="connsiteY24" fmla="*/ 93784 h 563550"/>
                <a:gd name="connsiteX25" fmla="*/ 1681456 w 1697111"/>
                <a:gd name="connsiteY25" fmla="*/ 109415 h 563550"/>
                <a:gd name="connsiteX26" fmla="*/ 1697086 w 1697111"/>
                <a:gd name="connsiteY26" fmla="*/ 132861 h 563550"/>
                <a:gd name="connsiteX27" fmla="*/ 1642379 w 1697111"/>
                <a:gd name="connsiteY27" fmla="*/ 265723 h 563550"/>
                <a:gd name="connsiteX28" fmla="*/ 1595486 w 1697111"/>
                <a:gd name="connsiteY28" fmla="*/ 296984 h 563550"/>
                <a:gd name="connsiteX29" fmla="*/ 1564225 w 1697111"/>
                <a:gd name="connsiteY29" fmla="*/ 328246 h 563550"/>
                <a:gd name="connsiteX30" fmla="*/ 1525148 w 1697111"/>
                <a:gd name="connsiteY30" fmla="*/ 336061 h 563550"/>
                <a:gd name="connsiteX31" fmla="*/ 1486071 w 1697111"/>
                <a:gd name="connsiteY31" fmla="*/ 351692 h 563550"/>
                <a:gd name="connsiteX32" fmla="*/ 1439179 w 1697111"/>
                <a:gd name="connsiteY32" fmla="*/ 382954 h 563550"/>
                <a:gd name="connsiteX33" fmla="*/ 587302 w 1697111"/>
                <a:gd name="connsiteY33" fmla="*/ 406400 h 563550"/>
                <a:gd name="connsiteX34" fmla="*/ 485702 w 1697111"/>
                <a:gd name="connsiteY34" fmla="*/ 437661 h 563550"/>
                <a:gd name="connsiteX35" fmla="*/ 462256 w 1697111"/>
                <a:gd name="connsiteY35" fmla="*/ 468923 h 563550"/>
                <a:gd name="connsiteX36" fmla="*/ 438810 w 1697111"/>
                <a:gd name="connsiteY36" fmla="*/ 531446 h 563550"/>
                <a:gd name="connsiteX37" fmla="*/ 423179 w 1697111"/>
                <a:gd name="connsiteY37" fmla="*/ 562708 h 5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697111" h="563550">
                  <a:moveTo>
                    <a:pt x="423179" y="562708"/>
                  </a:moveTo>
                  <a:cubicBezTo>
                    <a:pt x="395825" y="556195"/>
                    <a:pt x="454387" y="573234"/>
                    <a:pt x="274686" y="492369"/>
                  </a:cubicBezTo>
                  <a:cubicBezTo>
                    <a:pt x="260235" y="485866"/>
                    <a:pt x="243425" y="487159"/>
                    <a:pt x="227794" y="484554"/>
                  </a:cubicBezTo>
                  <a:cubicBezTo>
                    <a:pt x="186112" y="468923"/>
                    <a:pt x="144765" y="452367"/>
                    <a:pt x="102748" y="437661"/>
                  </a:cubicBezTo>
                  <a:cubicBezTo>
                    <a:pt x="92610" y="434113"/>
                    <a:pt x="80423" y="435804"/>
                    <a:pt x="71486" y="429846"/>
                  </a:cubicBezTo>
                  <a:cubicBezTo>
                    <a:pt x="63671" y="424636"/>
                    <a:pt x="61066" y="414215"/>
                    <a:pt x="55856" y="406400"/>
                  </a:cubicBezTo>
                  <a:cubicBezTo>
                    <a:pt x="53251" y="395979"/>
                    <a:pt x="49962" y="385706"/>
                    <a:pt x="48040" y="375138"/>
                  </a:cubicBezTo>
                  <a:cubicBezTo>
                    <a:pt x="44745" y="357014"/>
                    <a:pt x="46050" y="337907"/>
                    <a:pt x="40225" y="320431"/>
                  </a:cubicBezTo>
                  <a:cubicBezTo>
                    <a:pt x="35421" y="306020"/>
                    <a:pt x="24594" y="294380"/>
                    <a:pt x="16779" y="281354"/>
                  </a:cubicBezTo>
                  <a:cubicBezTo>
                    <a:pt x="14174" y="263118"/>
                    <a:pt x="11991" y="244817"/>
                    <a:pt x="8963" y="226646"/>
                  </a:cubicBezTo>
                  <a:cubicBezTo>
                    <a:pt x="4526" y="200022"/>
                    <a:pt x="-8772" y="167280"/>
                    <a:pt x="8963" y="140677"/>
                  </a:cubicBezTo>
                  <a:cubicBezTo>
                    <a:pt x="17389" y="128038"/>
                    <a:pt x="35888" y="126345"/>
                    <a:pt x="48040" y="117231"/>
                  </a:cubicBezTo>
                  <a:cubicBezTo>
                    <a:pt x="95807" y="81405"/>
                    <a:pt x="42707" y="99540"/>
                    <a:pt x="110563" y="85969"/>
                  </a:cubicBezTo>
                  <a:cubicBezTo>
                    <a:pt x="120984" y="80759"/>
                    <a:pt x="130876" y="74319"/>
                    <a:pt x="141825" y="70338"/>
                  </a:cubicBezTo>
                  <a:cubicBezTo>
                    <a:pt x="192715" y="51833"/>
                    <a:pt x="226746" y="50228"/>
                    <a:pt x="282502" y="39077"/>
                  </a:cubicBezTo>
                  <a:cubicBezTo>
                    <a:pt x="319077" y="31762"/>
                    <a:pt x="354778" y="19086"/>
                    <a:pt x="391917" y="15631"/>
                  </a:cubicBezTo>
                  <a:cubicBezTo>
                    <a:pt x="467186" y="8629"/>
                    <a:pt x="543025" y="10720"/>
                    <a:pt x="618563" y="7815"/>
                  </a:cubicBezTo>
                  <a:lnTo>
                    <a:pt x="798317" y="0"/>
                  </a:lnTo>
                  <a:lnTo>
                    <a:pt x="1337579" y="7815"/>
                  </a:lnTo>
                  <a:cubicBezTo>
                    <a:pt x="1381931" y="8846"/>
                    <a:pt x="1426592" y="8885"/>
                    <a:pt x="1470440" y="15631"/>
                  </a:cubicBezTo>
                  <a:cubicBezTo>
                    <a:pt x="1494867" y="19389"/>
                    <a:pt x="1516802" y="33083"/>
                    <a:pt x="1540779" y="39077"/>
                  </a:cubicBezTo>
                  <a:lnTo>
                    <a:pt x="1572040" y="46892"/>
                  </a:lnTo>
                  <a:cubicBezTo>
                    <a:pt x="1582461" y="52102"/>
                    <a:pt x="1592593" y="57934"/>
                    <a:pt x="1603302" y="62523"/>
                  </a:cubicBezTo>
                  <a:cubicBezTo>
                    <a:pt x="1610874" y="65768"/>
                    <a:pt x="1619595" y="66251"/>
                    <a:pt x="1626748" y="70338"/>
                  </a:cubicBezTo>
                  <a:cubicBezTo>
                    <a:pt x="1638058" y="76800"/>
                    <a:pt x="1647411" y="86213"/>
                    <a:pt x="1658010" y="93784"/>
                  </a:cubicBezTo>
                  <a:cubicBezTo>
                    <a:pt x="1665653" y="99244"/>
                    <a:pt x="1673641" y="104205"/>
                    <a:pt x="1681456" y="109415"/>
                  </a:cubicBezTo>
                  <a:cubicBezTo>
                    <a:pt x="1686666" y="117230"/>
                    <a:pt x="1697711" y="123489"/>
                    <a:pt x="1697086" y="132861"/>
                  </a:cubicBezTo>
                  <a:cubicBezTo>
                    <a:pt x="1693506" y="186559"/>
                    <a:pt x="1681392" y="230612"/>
                    <a:pt x="1642379" y="265723"/>
                  </a:cubicBezTo>
                  <a:cubicBezTo>
                    <a:pt x="1628415" y="278290"/>
                    <a:pt x="1610155" y="285249"/>
                    <a:pt x="1595486" y="296984"/>
                  </a:cubicBezTo>
                  <a:cubicBezTo>
                    <a:pt x="1583978" y="306190"/>
                    <a:pt x="1577107" y="321089"/>
                    <a:pt x="1564225" y="328246"/>
                  </a:cubicBezTo>
                  <a:cubicBezTo>
                    <a:pt x="1552613" y="334697"/>
                    <a:pt x="1538174" y="333456"/>
                    <a:pt x="1525148" y="336061"/>
                  </a:cubicBezTo>
                  <a:cubicBezTo>
                    <a:pt x="1512122" y="341271"/>
                    <a:pt x="1498387" y="344974"/>
                    <a:pt x="1486071" y="351692"/>
                  </a:cubicBezTo>
                  <a:cubicBezTo>
                    <a:pt x="1469579" y="360688"/>
                    <a:pt x="1457958" y="382437"/>
                    <a:pt x="1439179" y="382954"/>
                  </a:cubicBezTo>
                  <a:lnTo>
                    <a:pt x="587302" y="406400"/>
                  </a:lnTo>
                  <a:cubicBezTo>
                    <a:pt x="495010" y="475618"/>
                    <a:pt x="645336" y="371146"/>
                    <a:pt x="485702" y="437661"/>
                  </a:cubicBezTo>
                  <a:cubicBezTo>
                    <a:pt x="473678" y="442671"/>
                    <a:pt x="470071" y="458502"/>
                    <a:pt x="462256" y="468923"/>
                  </a:cubicBezTo>
                  <a:cubicBezTo>
                    <a:pt x="456753" y="490932"/>
                    <a:pt x="453669" y="512872"/>
                    <a:pt x="438810" y="531446"/>
                  </a:cubicBezTo>
                  <a:cubicBezTo>
                    <a:pt x="435171" y="535995"/>
                    <a:pt x="450533" y="569221"/>
                    <a:pt x="423179" y="562708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9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  <p:bldP spid="23" grpId="0"/>
      <p:bldP spid="24" grpId="0"/>
      <p:bldP spid="6" grpId="0" animBg="1"/>
      <p:bldP spid="8" grpId="0" animBg="1"/>
      <p:bldP spid="9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82" y="1554125"/>
            <a:ext cx="7772400" cy="3145465"/>
          </a:xfrm>
        </p:spPr>
        <p:txBody>
          <a:bodyPr/>
          <a:lstStyle/>
          <a:p>
            <a:r>
              <a:rPr lang="en-US" sz="2400" dirty="0"/>
              <a:t>Architectural optimizations that are correct for uniprocessors, often violate sequential consistency and result in a new memory model for </a:t>
            </a:r>
            <a:r>
              <a:rPr lang="en-US" sz="2400" dirty="0" smtClean="0"/>
              <a:t>multiprocessors</a:t>
            </a:r>
            <a:endParaRPr lang="en-US" sz="2400" dirty="0"/>
          </a:p>
          <a:p>
            <a:r>
              <a:rPr lang="en-US" sz="2400" dirty="0"/>
              <a:t>Memory model issues are subtle and </a:t>
            </a:r>
            <a:r>
              <a:rPr lang="en-US" sz="2400" dirty="0" smtClean="0"/>
              <a:t>contentious</a:t>
            </a:r>
          </a:p>
          <a:p>
            <a:pPr lvl="1"/>
            <a:r>
              <a:rPr lang="en-US" sz="2000" dirty="0"/>
              <a:t>x86 </a:t>
            </a:r>
            <a:r>
              <a:rPr lang="en-US" sz="2000" dirty="0" smtClean="0"/>
              <a:t>ISA uses TSO, </a:t>
            </a:r>
            <a:r>
              <a:rPr lang="en-US" sz="2000" dirty="0"/>
              <a:t>whose definition is </a:t>
            </a:r>
            <a:r>
              <a:rPr lang="en-US" sz="2000" dirty="0" smtClean="0"/>
              <a:t>easy to understand and </a:t>
            </a:r>
            <a:r>
              <a:rPr lang="en-US" sz="2000" dirty="0"/>
              <a:t>unambiguous </a:t>
            </a:r>
            <a:endParaRPr lang="en-US" sz="2000" dirty="0" smtClean="0"/>
          </a:p>
          <a:p>
            <a:pPr lvl="1"/>
            <a:r>
              <a:rPr lang="en-US" sz="2000" dirty="0" smtClean="0"/>
              <a:t>ISAs for ARM</a:t>
            </a:r>
            <a:r>
              <a:rPr lang="en-US" sz="2000" dirty="0"/>
              <a:t>, </a:t>
            </a:r>
            <a:r>
              <a:rPr lang="en-US" sz="2000" dirty="0" smtClean="0"/>
              <a:t>PowerPC etc. use weaker memory models and even experts don’t agree on their definitions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0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9"/>
          <p:cNvSpPr>
            <a:spLocks noChangeArrowheads="1"/>
          </p:cNvSpPr>
          <p:nvPr/>
        </p:nvSpPr>
        <p:spPr bwMode="auto">
          <a:xfrm>
            <a:off x="1123156" y="3782096"/>
            <a:ext cx="1879600" cy="944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Minions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1" y="5091222"/>
            <a:ext cx="3810000" cy="147038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56127A"/>
                </a:solidFill>
                <a:latin typeface="Comic Sans MS" panose="030F0702030302020204" pitchFamily="66" charset="0"/>
              </a:rPr>
              <a:t>In modern Systems-on-a-Chip (SoC) there are many </a:t>
            </a:r>
            <a:r>
              <a:rPr lang="en-US" sz="1800" dirty="0">
                <a:solidFill>
                  <a:srgbClr val="56127A"/>
                </a:solidFill>
                <a:latin typeface="Comic Sans MS" panose="030F0702030302020204" pitchFamily="66" charset="0"/>
              </a:rPr>
              <a:t>processors </a:t>
            </a:r>
            <a:r>
              <a:rPr lang="en-US" sz="1800" dirty="0" smtClean="0">
                <a:solidFill>
                  <a:srgbClr val="56127A"/>
                </a:solidFill>
                <a:latin typeface="Comic Sans MS" panose="030F0702030302020204" pitchFamily="66" charset="0"/>
              </a:rPr>
              <a:t>to perform specific functions; they are programmed in an ad-hoc manner</a:t>
            </a:r>
            <a:endParaRPr lang="en-US" sz="1800" dirty="0">
              <a:solidFill>
                <a:srgbClr val="56127A"/>
              </a:solidFill>
              <a:latin typeface="Comic Sans MS" panose="030F0702030302020204" pitchFamily="66" charset="0"/>
            </a:endParaRPr>
          </a:p>
        </p:txBody>
      </p:sp>
      <p:sp>
        <p:nvSpPr>
          <p:cNvPr id="7179" name="Rectangle 8"/>
          <p:cNvSpPr>
            <a:spLocks noChangeArrowheads="1"/>
          </p:cNvSpPr>
          <p:nvPr/>
        </p:nvSpPr>
        <p:spPr bwMode="auto">
          <a:xfrm>
            <a:off x="1515269" y="4080546"/>
            <a:ext cx="1206500" cy="3984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Verdana" pitchFamily="34" charset="0"/>
              </a:rPr>
              <a:t>Memory</a:t>
            </a:r>
          </a:p>
        </p:txBody>
      </p:sp>
      <p:sp>
        <p:nvSpPr>
          <p:cNvPr id="7181" name="Line 10"/>
          <p:cNvSpPr>
            <a:spLocks noChangeShapeType="1"/>
          </p:cNvSpPr>
          <p:nvPr/>
        </p:nvSpPr>
        <p:spPr bwMode="auto">
          <a:xfrm>
            <a:off x="2012156" y="3207421"/>
            <a:ext cx="0" cy="563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Rectangle 14"/>
          <p:cNvSpPr>
            <a:spLocks noChangeArrowheads="1"/>
          </p:cNvSpPr>
          <p:nvPr/>
        </p:nvSpPr>
        <p:spPr bwMode="auto">
          <a:xfrm>
            <a:off x="1212056" y="2874046"/>
            <a:ext cx="6388100" cy="723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Rectangle 18"/>
          <p:cNvSpPr>
            <a:spLocks noChangeArrowheads="1"/>
          </p:cNvSpPr>
          <p:nvPr/>
        </p:nvSpPr>
        <p:spPr bwMode="auto">
          <a:xfrm>
            <a:off x="2123281" y="3031209"/>
            <a:ext cx="443706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bg1"/>
                </a:solidFill>
                <a:latin typeface="Verdana" pitchFamily="34" charset="0"/>
              </a:rPr>
              <a:t>Processor-Memory Interconnect</a:t>
            </a:r>
            <a:endParaRPr lang="en-US" sz="20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193" name="Rectangle 22"/>
          <p:cNvSpPr>
            <a:spLocks noChangeArrowheads="1"/>
          </p:cNvSpPr>
          <p:nvPr/>
        </p:nvSpPr>
        <p:spPr bwMode="auto">
          <a:xfrm>
            <a:off x="5537993" y="3828647"/>
            <a:ext cx="985838" cy="3984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latin typeface="Verdana" pitchFamily="34" charset="0"/>
              </a:rPr>
              <a:t>bridge</a:t>
            </a:r>
          </a:p>
        </p:txBody>
      </p:sp>
      <p:grpSp>
        <p:nvGrpSpPr>
          <p:cNvPr id="7194" name="Group 23"/>
          <p:cNvGrpSpPr>
            <a:grpSpLocks/>
          </p:cNvGrpSpPr>
          <p:nvPr/>
        </p:nvGrpSpPr>
        <p:grpSpPr bwMode="auto">
          <a:xfrm>
            <a:off x="1250156" y="1689282"/>
            <a:ext cx="1549400" cy="1180001"/>
            <a:chOff x="1200" y="929"/>
            <a:chExt cx="976" cy="839"/>
          </a:xfrm>
        </p:grpSpPr>
        <p:sp>
          <p:nvSpPr>
            <p:cNvPr id="7225" name="Rectangle 24"/>
            <p:cNvSpPr>
              <a:spLocks noChangeArrowheads="1"/>
            </p:cNvSpPr>
            <p:nvPr/>
          </p:nvSpPr>
          <p:spPr bwMode="auto">
            <a:xfrm>
              <a:off x="1200" y="929"/>
              <a:ext cx="976" cy="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6" name="Rectangle 25"/>
            <p:cNvSpPr>
              <a:spLocks noChangeArrowheads="1"/>
            </p:cNvSpPr>
            <p:nvPr/>
          </p:nvSpPr>
          <p:spPr bwMode="auto">
            <a:xfrm>
              <a:off x="1241" y="1032"/>
              <a:ext cx="893" cy="50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dirty="0" smtClean="0">
                  <a:latin typeface="Verdana" pitchFamily="34" charset="0"/>
                </a:rPr>
                <a:t>Processor</a:t>
              </a:r>
            </a:p>
            <a:p>
              <a:pPr eaLnBrk="0" hangingPunct="0"/>
              <a:r>
                <a:rPr lang="en-US" dirty="0" smtClean="0"/>
                <a:t>+ cache</a:t>
              </a:r>
              <a:endParaRPr lang="en-US" sz="2000" dirty="0">
                <a:latin typeface="Verdana" pitchFamily="34" charset="0"/>
              </a:endParaRPr>
            </a:p>
          </p:txBody>
        </p:sp>
        <p:sp>
          <p:nvSpPr>
            <p:cNvPr id="7227" name="Line 26"/>
            <p:cNvSpPr>
              <a:spLocks noChangeShapeType="1"/>
            </p:cNvSpPr>
            <p:nvPr/>
          </p:nvSpPr>
          <p:spPr bwMode="auto">
            <a:xfrm>
              <a:off x="1680" y="1632"/>
              <a:ext cx="0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00" name="Line 32"/>
          <p:cNvSpPr>
            <a:spLocks noChangeShapeType="1"/>
          </p:cNvSpPr>
          <p:nvPr/>
        </p:nvSpPr>
        <p:spPr bwMode="auto">
          <a:xfrm>
            <a:off x="5466556" y="3218534"/>
            <a:ext cx="0" cy="10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08399" y="4238021"/>
            <a:ext cx="5094288" cy="2323587"/>
            <a:chOff x="3129756" y="3776260"/>
            <a:chExt cx="5094288" cy="2323587"/>
          </a:xfrm>
        </p:grpSpPr>
        <p:sp>
          <p:nvSpPr>
            <p:cNvPr id="7176" name="Rectangle 5"/>
            <p:cNvSpPr>
              <a:spLocks noChangeArrowheads="1"/>
            </p:cNvSpPr>
            <p:nvPr/>
          </p:nvSpPr>
          <p:spPr bwMode="auto">
            <a:xfrm>
              <a:off x="3129756" y="4344071"/>
              <a:ext cx="1536700" cy="37147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Rectangle 11"/>
            <p:cNvSpPr>
              <a:spLocks noChangeArrowheads="1"/>
            </p:cNvSpPr>
            <p:nvPr/>
          </p:nvSpPr>
          <p:spPr bwMode="auto">
            <a:xfrm>
              <a:off x="3222149" y="4369471"/>
              <a:ext cx="1434689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 smtClean="0">
                  <a:latin typeface="Verdana" pitchFamily="34" charset="0"/>
                </a:rPr>
                <a:t>Proc + Mem</a:t>
              </a:r>
              <a:endParaRPr lang="en-US" sz="1600" dirty="0">
                <a:latin typeface="Verdana" pitchFamily="34" charset="0"/>
              </a:endParaRPr>
            </a:p>
          </p:txBody>
        </p:sp>
        <p:sp>
          <p:nvSpPr>
            <p:cNvPr id="7195" name="Rectangle 27"/>
            <p:cNvSpPr>
              <a:spLocks noChangeArrowheads="1"/>
            </p:cNvSpPr>
            <p:nvPr/>
          </p:nvSpPr>
          <p:spPr bwMode="auto">
            <a:xfrm>
              <a:off x="3129756" y="3905921"/>
              <a:ext cx="5016500" cy="32543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Rectangle 6"/>
            <p:cNvSpPr>
              <a:spLocks noChangeArrowheads="1"/>
            </p:cNvSpPr>
            <p:nvPr/>
          </p:nvSpPr>
          <p:spPr bwMode="auto">
            <a:xfrm>
              <a:off x="6353969" y="4338235"/>
              <a:ext cx="1536700" cy="37147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Rectangle 7"/>
            <p:cNvSpPr>
              <a:spLocks noChangeArrowheads="1"/>
            </p:cNvSpPr>
            <p:nvPr/>
          </p:nvSpPr>
          <p:spPr bwMode="auto">
            <a:xfrm>
              <a:off x="4741069" y="4338235"/>
              <a:ext cx="1536700" cy="37147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Rectangle 12"/>
            <p:cNvSpPr>
              <a:spLocks noChangeArrowheads="1"/>
            </p:cNvSpPr>
            <p:nvPr/>
          </p:nvSpPr>
          <p:spPr bwMode="auto">
            <a:xfrm>
              <a:off x="4798219" y="4917672"/>
              <a:ext cx="1498600" cy="83343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Rectangle 13"/>
            <p:cNvSpPr>
              <a:spLocks noChangeArrowheads="1"/>
            </p:cNvSpPr>
            <p:nvPr/>
          </p:nvSpPr>
          <p:spPr bwMode="auto">
            <a:xfrm>
              <a:off x="4917282" y="5017685"/>
              <a:ext cx="1292225" cy="7080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Graphics</a:t>
              </a:r>
            </a:p>
            <a:p>
              <a:pPr eaLnBrk="0" hangingPunct="0"/>
              <a:r>
                <a:rPr lang="en-US" sz="2000">
                  <a:latin typeface="Verdana" pitchFamily="34" charset="0"/>
                </a:rPr>
                <a:t>output</a:t>
              </a:r>
            </a:p>
          </p:txBody>
        </p:sp>
        <p:sp>
          <p:nvSpPr>
            <p:cNvPr id="7186" name="Line 15"/>
            <p:cNvSpPr>
              <a:spLocks noChangeShapeType="1"/>
            </p:cNvSpPr>
            <p:nvPr/>
          </p:nvSpPr>
          <p:spPr bwMode="auto">
            <a:xfrm>
              <a:off x="3686969" y="4755747"/>
              <a:ext cx="0" cy="3476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16"/>
            <p:cNvSpPr>
              <a:spLocks noChangeShapeType="1"/>
            </p:cNvSpPr>
            <p:nvPr/>
          </p:nvSpPr>
          <p:spPr bwMode="auto">
            <a:xfrm>
              <a:off x="5452269" y="4731935"/>
              <a:ext cx="0" cy="1476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17"/>
            <p:cNvSpPr>
              <a:spLocks noChangeShapeType="1"/>
            </p:cNvSpPr>
            <p:nvPr/>
          </p:nvSpPr>
          <p:spPr bwMode="auto">
            <a:xfrm>
              <a:off x="7115969" y="4731935"/>
              <a:ext cx="0" cy="50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19"/>
            <p:cNvSpPr>
              <a:spLocks noChangeShapeType="1"/>
            </p:cNvSpPr>
            <p:nvPr/>
          </p:nvSpPr>
          <p:spPr bwMode="auto">
            <a:xfrm>
              <a:off x="3813969" y="4125510"/>
              <a:ext cx="0" cy="2016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20"/>
            <p:cNvSpPr>
              <a:spLocks noChangeShapeType="1"/>
            </p:cNvSpPr>
            <p:nvPr/>
          </p:nvSpPr>
          <p:spPr bwMode="auto">
            <a:xfrm>
              <a:off x="7128669" y="4112810"/>
              <a:ext cx="0" cy="203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5490369" y="4271560"/>
              <a:ext cx="0" cy="55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Rectangle 29"/>
            <p:cNvSpPr>
              <a:spLocks noChangeArrowheads="1"/>
            </p:cNvSpPr>
            <p:nvPr/>
          </p:nvSpPr>
          <p:spPr bwMode="auto">
            <a:xfrm>
              <a:off x="4787742" y="4374747"/>
              <a:ext cx="1434689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 smtClean="0">
                  <a:latin typeface="Verdana" pitchFamily="34" charset="0"/>
                </a:rPr>
                <a:t>Proc + Mem</a:t>
              </a:r>
              <a:endParaRPr lang="en-US" sz="1600" dirty="0">
                <a:latin typeface="Verdana" pitchFamily="34" charset="0"/>
              </a:endParaRPr>
            </a:p>
          </p:txBody>
        </p:sp>
        <p:sp>
          <p:nvSpPr>
            <p:cNvPr id="7198" name="Rectangle 30"/>
            <p:cNvSpPr>
              <a:spLocks noChangeArrowheads="1"/>
            </p:cNvSpPr>
            <p:nvPr/>
          </p:nvSpPr>
          <p:spPr bwMode="auto">
            <a:xfrm>
              <a:off x="6438742" y="4359507"/>
              <a:ext cx="1434689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 smtClean="0">
                  <a:latin typeface="Verdana" pitchFamily="34" charset="0"/>
                </a:rPr>
                <a:t>Proc + Mem</a:t>
              </a:r>
              <a:endParaRPr lang="en-US" sz="1600" dirty="0">
                <a:latin typeface="Verdana" pitchFamily="34" charset="0"/>
              </a:endParaRPr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>
              <a:off x="5477669" y="3776260"/>
              <a:ext cx="0" cy="123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Oval 33"/>
            <p:cNvSpPr>
              <a:spLocks noChangeArrowheads="1"/>
            </p:cNvSpPr>
            <p:nvPr/>
          </p:nvSpPr>
          <p:spPr bwMode="auto">
            <a:xfrm>
              <a:off x="3394869" y="5127222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Oval 34"/>
            <p:cNvSpPr>
              <a:spLocks noChangeArrowheads="1"/>
            </p:cNvSpPr>
            <p:nvPr/>
          </p:nvSpPr>
          <p:spPr bwMode="auto">
            <a:xfrm>
              <a:off x="3394869" y="5193897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Oval 35"/>
            <p:cNvSpPr>
              <a:spLocks noChangeArrowheads="1"/>
            </p:cNvSpPr>
            <p:nvPr/>
          </p:nvSpPr>
          <p:spPr bwMode="auto">
            <a:xfrm>
              <a:off x="3394869" y="5262160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Oval 36"/>
            <p:cNvSpPr>
              <a:spLocks noChangeArrowheads="1"/>
            </p:cNvSpPr>
            <p:nvPr/>
          </p:nvSpPr>
          <p:spPr bwMode="auto">
            <a:xfrm>
              <a:off x="3394869" y="5328835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Oval 37"/>
            <p:cNvSpPr>
              <a:spLocks noChangeArrowheads="1"/>
            </p:cNvSpPr>
            <p:nvPr/>
          </p:nvSpPr>
          <p:spPr bwMode="auto">
            <a:xfrm>
              <a:off x="3394869" y="5397097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Oval 38"/>
            <p:cNvSpPr>
              <a:spLocks noChangeArrowheads="1"/>
            </p:cNvSpPr>
            <p:nvPr/>
          </p:nvSpPr>
          <p:spPr bwMode="auto">
            <a:xfrm>
              <a:off x="3394869" y="5463772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Oval 39"/>
            <p:cNvSpPr>
              <a:spLocks noChangeArrowheads="1"/>
            </p:cNvSpPr>
            <p:nvPr/>
          </p:nvSpPr>
          <p:spPr bwMode="auto">
            <a:xfrm>
              <a:off x="4004469" y="5127222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Oval 40"/>
            <p:cNvSpPr>
              <a:spLocks noChangeArrowheads="1"/>
            </p:cNvSpPr>
            <p:nvPr/>
          </p:nvSpPr>
          <p:spPr bwMode="auto">
            <a:xfrm>
              <a:off x="4004469" y="5193897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Oval 41"/>
            <p:cNvSpPr>
              <a:spLocks noChangeArrowheads="1"/>
            </p:cNvSpPr>
            <p:nvPr/>
          </p:nvSpPr>
          <p:spPr bwMode="auto">
            <a:xfrm>
              <a:off x="4004469" y="5262160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Oval 42"/>
            <p:cNvSpPr>
              <a:spLocks noChangeArrowheads="1"/>
            </p:cNvSpPr>
            <p:nvPr/>
          </p:nvSpPr>
          <p:spPr bwMode="auto">
            <a:xfrm>
              <a:off x="4004469" y="5328835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Oval 43"/>
            <p:cNvSpPr>
              <a:spLocks noChangeArrowheads="1"/>
            </p:cNvSpPr>
            <p:nvPr/>
          </p:nvSpPr>
          <p:spPr bwMode="auto">
            <a:xfrm>
              <a:off x="4004469" y="5397097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Oval 44"/>
            <p:cNvSpPr>
              <a:spLocks noChangeArrowheads="1"/>
            </p:cNvSpPr>
            <p:nvPr/>
          </p:nvSpPr>
          <p:spPr bwMode="auto">
            <a:xfrm>
              <a:off x="4004469" y="5463772"/>
              <a:ext cx="584200" cy="11271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>
              <a:off x="4296569" y="4755747"/>
              <a:ext cx="0" cy="3476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4282282" y="3867382"/>
              <a:ext cx="2329165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dirty="0">
                  <a:solidFill>
                    <a:schemeClr val="bg1"/>
                  </a:solidFill>
                  <a:latin typeface="Verdana" pitchFamily="34" charset="0"/>
                </a:rPr>
                <a:t>I/O </a:t>
              </a:r>
              <a:r>
                <a:rPr lang="en-US" sz="2000" dirty="0" smtClean="0">
                  <a:solidFill>
                    <a:schemeClr val="bg1"/>
                  </a:solidFill>
                  <a:latin typeface="Verdana" pitchFamily="34" charset="0"/>
                </a:rPr>
                <a:t>Interconnect</a:t>
              </a:r>
              <a:endParaRPr lang="en-US" sz="2000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7215" name="Freeform 47"/>
            <p:cNvSpPr>
              <a:spLocks/>
            </p:cNvSpPr>
            <p:nvPr/>
          </p:nvSpPr>
          <p:spPr bwMode="auto">
            <a:xfrm>
              <a:off x="6544469" y="5103410"/>
              <a:ext cx="1411288" cy="520700"/>
            </a:xfrm>
            <a:custGeom>
              <a:avLst/>
              <a:gdLst>
                <a:gd name="T0" fmla="*/ 888 w 889"/>
                <a:gd name="T1" fmla="*/ 6 h 369"/>
                <a:gd name="T2" fmla="*/ 872 w 889"/>
                <a:gd name="T3" fmla="*/ 0 h 369"/>
                <a:gd name="T4" fmla="*/ 856 w 889"/>
                <a:gd name="T5" fmla="*/ 0 h 369"/>
                <a:gd name="T6" fmla="*/ 840 w 889"/>
                <a:gd name="T7" fmla="*/ 0 h 369"/>
                <a:gd name="T8" fmla="*/ 816 w 889"/>
                <a:gd name="T9" fmla="*/ 0 h 369"/>
                <a:gd name="T10" fmla="*/ 800 w 889"/>
                <a:gd name="T11" fmla="*/ 0 h 369"/>
                <a:gd name="T12" fmla="*/ 784 w 889"/>
                <a:gd name="T13" fmla="*/ 0 h 369"/>
                <a:gd name="T14" fmla="*/ 768 w 889"/>
                <a:gd name="T15" fmla="*/ 0 h 369"/>
                <a:gd name="T16" fmla="*/ 752 w 889"/>
                <a:gd name="T17" fmla="*/ 0 h 369"/>
                <a:gd name="T18" fmla="*/ 736 w 889"/>
                <a:gd name="T19" fmla="*/ 0 h 369"/>
                <a:gd name="T20" fmla="*/ 720 w 889"/>
                <a:gd name="T21" fmla="*/ 0 h 369"/>
                <a:gd name="T22" fmla="*/ 704 w 889"/>
                <a:gd name="T23" fmla="*/ 0 h 369"/>
                <a:gd name="T24" fmla="*/ 680 w 889"/>
                <a:gd name="T25" fmla="*/ 6 h 369"/>
                <a:gd name="T26" fmla="*/ 656 w 889"/>
                <a:gd name="T27" fmla="*/ 6 h 369"/>
                <a:gd name="T28" fmla="*/ 632 w 889"/>
                <a:gd name="T29" fmla="*/ 6 h 369"/>
                <a:gd name="T30" fmla="*/ 616 w 889"/>
                <a:gd name="T31" fmla="*/ 12 h 369"/>
                <a:gd name="T32" fmla="*/ 584 w 889"/>
                <a:gd name="T33" fmla="*/ 19 h 369"/>
                <a:gd name="T34" fmla="*/ 568 w 889"/>
                <a:gd name="T35" fmla="*/ 25 h 369"/>
                <a:gd name="T36" fmla="*/ 544 w 889"/>
                <a:gd name="T37" fmla="*/ 32 h 369"/>
                <a:gd name="T38" fmla="*/ 528 w 889"/>
                <a:gd name="T39" fmla="*/ 38 h 369"/>
                <a:gd name="T40" fmla="*/ 512 w 889"/>
                <a:gd name="T41" fmla="*/ 44 h 369"/>
                <a:gd name="T42" fmla="*/ 488 w 889"/>
                <a:gd name="T43" fmla="*/ 51 h 369"/>
                <a:gd name="T44" fmla="*/ 456 w 889"/>
                <a:gd name="T45" fmla="*/ 63 h 369"/>
                <a:gd name="T46" fmla="*/ 440 w 889"/>
                <a:gd name="T47" fmla="*/ 63 h 369"/>
                <a:gd name="T48" fmla="*/ 408 w 889"/>
                <a:gd name="T49" fmla="*/ 82 h 369"/>
                <a:gd name="T50" fmla="*/ 392 w 889"/>
                <a:gd name="T51" fmla="*/ 89 h 369"/>
                <a:gd name="T52" fmla="*/ 376 w 889"/>
                <a:gd name="T53" fmla="*/ 95 h 369"/>
                <a:gd name="T54" fmla="*/ 360 w 889"/>
                <a:gd name="T55" fmla="*/ 101 h 369"/>
                <a:gd name="T56" fmla="*/ 344 w 889"/>
                <a:gd name="T57" fmla="*/ 108 h 369"/>
                <a:gd name="T58" fmla="*/ 328 w 889"/>
                <a:gd name="T59" fmla="*/ 114 h 369"/>
                <a:gd name="T60" fmla="*/ 296 w 889"/>
                <a:gd name="T61" fmla="*/ 126 h 369"/>
                <a:gd name="T62" fmla="*/ 288 w 889"/>
                <a:gd name="T63" fmla="*/ 139 h 369"/>
                <a:gd name="T64" fmla="*/ 272 w 889"/>
                <a:gd name="T65" fmla="*/ 146 h 369"/>
                <a:gd name="T66" fmla="*/ 256 w 889"/>
                <a:gd name="T67" fmla="*/ 158 h 369"/>
                <a:gd name="T68" fmla="*/ 232 w 889"/>
                <a:gd name="T69" fmla="*/ 171 h 369"/>
                <a:gd name="T70" fmla="*/ 216 w 889"/>
                <a:gd name="T71" fmla="*/ 183 h 369"/>
                <a:gd name="T72" fmla="*/ 200 w 889"/>
                <a:gd name="T73" fmla="*/ 196 h 369"/>
                <a:gd name="T74" fmla="*/ 176 w 889"/>
                <a:gd name="T75" fmla="*/ 215 h 369"/>
                <a:gd name="T76" fmla="*/ 160 w 889"/>
                <a:gd name="T77" fmla="*/ 228 h 369"/>
                <a:gd name="T78" fmla="*/ 144 w 889"/>
                <a:gd name="T79" fmla="*/ 240 h 369"/>
                <a:gd name="T80" fmla="*/ 128 w 889"/>
                <a:gd name="T81" fmla="*/ 252 h 369"/>
                <a:gd name="T82" fmla="*/ 112 w 889"/>
                <a:gd name="T83" fmla="*/ 252 h 369"/>
                <a:gd name="T84" fmla="*/ 96 w 889"/>
                <a:gd name="T85" fmla="*/ 260 h 369"/>
                <a:gd name="T86" fmla="*/ 80 w 889"/>
                <a:gd name="T87" fmla="*/ 272 h 369"/>
                <a:gd name="T88" fmla="*/ 64 w 889"/>
                <a:gd name="T89" fmla="*/ 278 h 369"/>
                <a:gd name="T90" fmla="*/ 48 w 889"/>
                <a:gd name="T91" fmla="*/ 278 h 369"/>
                <a:gd name="T92" fmla="*/ 32 w 889"/>
                <a:gd name="T93" fmla="*/ 284 h 369"/>
                <a:gd name="T94" fmla="*/ 16 w 889"/>
                <a:gd name="T95" fmla="*/ 291 h 369"/>
                <a:gd name="T96" fmla="*/ 0 w 889"/>
                <a:gd name="T97" fmla="*/ 291 h 36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89"/>
                <a:gd name="T148" fmla="*/ 0 h 369"/>
                <a:gd name="T149" fmla="*/ 889 w 889"/>
                <a:gd name="T150" fmla="*/ 369 h 36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89" h="369">
                  <a:moveTo>
                    <a:pt x="888" y="8"/>
                  </a:moveTo>
                  <a:lnTo>
                    <a:pt x="872" y="0"/>
                  </a:lnTo>
                  <a:lnTo>
                    <a:pt x="856" y="0"/>
                  </a:lnTo>
                  <a:lnTo>
                    <a:pt x="840" y="0"/>
                  </a:lnTo>
                  <a:lnTo>
                    <a:pt x="816" y="0"/>
                  </a:lnTo>
                  <a:lnTo>
                    <a:pt x="800" y="0"/>
                  </a:lnTo>
                  <a:lnTo>
                    <a:pt x="784" y="0"/>
                  </a:lnTo>
                  <a:lnTo>
                    <a:pt x="768" y="0"/>
                  </a:lnTo>
                  <a:lnTo>
                    <a:pt x="752" y="0"/>
                  </a:lnTo>
                  <a:lnTo>
                    <a:pt x="736" y="0"/>
                  </a:lnTo>
                  <a:lnTo>
                    <a:pt x="720" y="0"/>
                  </a:lnTo>
                  <a:lnTo>
                    <a:pt x="704" y="0"/>
                  </a:lnTo>
                  <a:lnTo>
                    <a:pt x="680" y="8"/>
                  </a:lnTo>
                  <a:lnTo>
                    <a:pt x="656" y="8"/>
                  </a:lnTo>
                  <a:lnTo>
                    <a:pt x="632" y="8"/>
                  </a:lnTo>
                  <a:lnTo>
                    <a:pt x="616" y="16"/>
                  </a:lnTo>
                  <a:lnTo>
                    <a:pt x="584" y="24"/>
                  </a:lnTo>
                  <a:lnTo>
                    <a:pt x="568" y="32"/>
                  </a:lnTo>
                  <a:lnTo>
                    <a:pt x="544" y="40"/>
                  </a:lnTo>
                  <a:lnTo>
                    <a:pt x="528" y="48"/>
                  </a:lnTo>
                  <a:lnTo>
                    <a:pt x="512" y="56"/>
                  </a:lnTo>
                  <a:lnTo>
                    <a:pt x="488" y="64"/>
                  </a:lnTo>
                  <a:lnTo>
                    <a:pt x="456" y="80"/>
                  </a:lnTo>
                  <a:lnTo>
                    <a:pt x="440" y="80"/>
                  </a:lnTo>
                  <a:lnTo>
                    <a:pt x="408" y="104"/>
                  </a:lnTo>
                  <a:lnTo>
                    <a:pt x="392" y="112"/>
                  </a:lnTo>
                  <a:lnTo>
                    <a:pt x="376" y="120"/>
                  </a:lnTo>
                  <a:lnTo>
                    <a:pt x="360" y="128"/>
                  </a:lnTo>
                  <a:lnTo>
                    <a:pt x="344" y="136"/>
                  </a:lnTo>
                  <a:lnTo>
                    <a:pt x="328" y="144"/>
                  </a:lnTo>
                  <a:lnTo>
                    <a:pt x="296" y="160"/>
                  </a:lnTo>
                  <a:lnTo>
                    <a:pt x="288" y="176"/>
                  </a:lnTo>
                  <a:lnTo>
                    <a:pt x="272" y="184"/>
                  </a:lnTo>
                  <a:lnTo>
                    <a:pt x="256" y="200"/>
                  </a:lnTo>
                  <a:lnTo>
                    <a:pt x="232" y="216"/>
                  </a:lnTo>
                  <a:lnTo>
                    <a:pt x="216" y="232"/>
                  </a:lnTo>
                  <a:lnTo>
                    <a:pt x="200" y="248"/>
                  </a:lnTo>
                  <a:lnTo>
                    <a:pt x="176" y="272"/>
                  </a:lnTo>
                  <a:lnTo>
                    <a:pt x="160" y="288"/>
                  </a:lnTo>
                  <a:lnTo>
                    <a:pt x="144" y="304"/>
                  </a:lnTo>
                  <a:lnTo>
                    <a:pt x="128" y="320"/>
                  </a:lnTo>
                  <a:lnTo>
                    <a:pt x="112" y="320"/>
                  </a:lnTo>
                  <a:lnTo>
                    <a:pt x="96" y="328"/>
                  </a:lnTo>
                  <a:lnTo>
                    <a:pt x="80" y="344"/>
                  </a:lnTo>
                  <a:lnTo>
                    <a:pt x="64" y="352"/>
                  </a:lnTo>
                  <a:lnTo>
                    <a:pt x="48" y="352"/>
                  </a:lnTo>
                  <a:lnTo>
                    <a:pt x="32" y="360"/>
                  </a:lnTo>
                  <a:lnTo>
                    <a:pt x="16" y="368"/>
                  </a:lnTo>
                  <a:lnTo>
                    <a:pt x="0" y="368"/>
                  </a:lnTo>
                </a:path>
              </a:pathLst>
            </a:custGeom>
            <a:noFill/>
            <a:ln w="127000" cap="rnd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6" name="Rectangle 48"/>
            <p:cNvSpPr>
              <a:spLocks noChangeArrowheads="1"/>
            </p:cNvSpPr>
            <p:nvPr/>
          </p:nvSpPr>
          <p:spPr bwMode="auto">
            <a:xfrm>
              <a:off x="6849269" y="5701384"/>
              <a:ext cx="1374775" cy="3984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Networks</a:t>
              </a:r>
            </a:p>
          </p:txBody>
        </p:sp>
      </p:grpSp>
      <p:grpSp>
        <p:nvGrpSpPr>
          <p:cNvPr id="7217" name="Group 49"/>
          <p:cNvGrpSpPr>
            <a:grpSpLocks/>
          </p:cNvGrpSpPr>
          <p:nvPr/>
        </p:nvGrpSpPr>
        <p:grpSpPr bwMode="auto">
          <a:xfrm>
            <a:off x="5784056" y="1648496"/>
            <a:ext cx="1549400" cy="1220788"/>
            <a:chOff x="4056" y="900"/>
            <a:chExt cx="976" cy="868"/>
          </a:xfrm>
        </p:grpSpPr>
        <p:sp>
          <p:nvSpPr>
            <p:cNvPr id="7222" name="Rectangle 50"/>
            <p:cNvSpPr>
              <a:spLocks noChangeArrowheads="1"/>
            </p:cNvSpPr>
            <p:nvPr/>
          </p:nvSpPr>
          <p:spPr bwMode="auto">
            <a:xfrm>
              <a:off x="4056" y="900"/>
              <a:ext cx="976" cy="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Rectangle 51"/>
            <p:cNvSpPr>
              <a:spLocks noChangeArrowheads="1"/>
            </p:cNvSpPr>
            <p:nvPr/>
          </p:nvSpPr>
          <p:spPr bwMode="auto">
            <a:xfrm>
              <a:off x="4113" y="1005"/>
              <a:ext cx="893" cy="50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dirty="0" smtClean="0">
                  <a:latin typeface="Verdana" pitchFamily="34" charset="0"/>
                </a:rPr>
                <a:t>Processor</a:t>
              </a:r>
            </a:p>
            <a:p>
              <a:pPr eaLnBrk="0" hangingPunct="0"/>
              <a:r>
                <a:rPr lang="en-US" dirty="0" smtClean="0"/>
                <a:t>+ cache</a:t>
              </a:r>
              <a:endParaRPr lang="en-US" sz="2000" dirty="0">
                <a:latin typeface="Verdana" pitchFamily="34" charset="0"/>
              </a:endParaRPr>
            </a:p>
          </p:txBody>
        </p:sp>
        <p:sp>
          <p:nvSpPr>
            <p:cNvPr id="7224" name="Line 52"/>
            <p:cNvSpPr>
              <a:spLocks noChangeShapeType="1"/>
            </p:cNvSpPr>
            <p:nvPr/>
          </p:nvSpPr>
          <p:spPr bwMode="auto">
            <a:xfrm>
              <a:off x="4560" y="1632"/>
              <a:ext cx="0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18" name="Group 53"/>
          <p:cNvGrpSpPr>
            <a:grpSpLocks/>
          </p:cNvGrpSpPr>
          <p:nvPr/>
        </p:nvGrpSpPr>
        <p:grpSpPr bwMode="auto">
          <a:xfrm>
            <a:off x="3244056" y="1946946"/>
            <a:ext cx="660400" cy="44450"/>
            <a:chOff x="2456" y="1112"/>
            <a:chExt cx="416" cy="32"/>
          </a:xfrm>
        </p:grpSpPr>
        <p:sp>
          <p:nvSpPr>
            <p:cNvPr id="7219" name="Oval 54"/>
            <p:cNvSpPr>
              <a:spLocks noChangeArrowheads="1"/>
            </p:cNvSpPr>
            <p:nvPr/>
          </p:nvSpPr>
          <p:spPr bwMode="auto">
            <a:xfrm>
              <a:off x="2456" y="1112"/>
              <a:ext cx="32" cy="3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>
                  <a:latin typeface="Verdana" pitchFamily="34" charset="0"/>
                </a:rPr>
                <a:t> </a:t>
              </a:r>
            </a:p>
          </p:txBody>
        </p:sp>
        <p:sp>
          <p:nvSpPr>
            <p:cNvPr id="7220" name="Oval 55"/>
            <p:cNvSpPr>
              <a:spLocks noChangeArrowheads="1"/>
            </p:cNvSpPr>
            <p:nvPr/>
          </p:nvSpPr>
          <p:spPr bwMode="auto">
            <a:xfrm>
              <a:off x="2648" y="1112"/>
              <a:ext cx="32" cy="3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>
                  <a:latin typeface="Verdana" pitchFamily="34" charset="0"/>
                </a:rPr>
                <a:t> </a:t>
              </a:r>
            </a:p>
          </p:txBody>
        </p:sp>
        <p:sp>
          <p:nvSpPr>
            <p:cNvPr id="7221" name="Oval 56"/>
            <p:cNvSpPr>
              <a:spLocks noChangeArrowheads="1"/>
            </p:cNvSpPr>
            <p:nvPr/>
          </p:nvSpPr>
          <p:spPr bwMode="auto">
            <a:xfrm>
              <a:off x="2840" y="1112"/>
              <a:ext cx="32" cy="3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>
                  <a:latin typeface="Verdana" pitchFamily="34" charset="0"/>
                </a:rPr>
                <a:t> </a:t>
              </a:r>
            </a:p>
          </p:txBody>
        </p:sp>
      </p:grpSp>
      <p:sp>
        <p:nvSpPr>
          <p:cNvPr id="63" name="Line 52"/>
          <p:cNvSpPr>
            <a:spLocks noChangeShapeType="1"/>
          </p:cNvSpPr>
          <p:nvPr/>
        </p:nvSpPr>
        <p:spPr bwMode="auto">
          <a:xfrm>
            <a:off x="6028221" y="3616027"/>
            <a:ext cx="0" cy="1912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55854" y="373380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minions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8534400" y="4084320"/>
            <a:ext cx="365760" cy="1000074"/>
          </a:xfrm>
          <a:custGeom>
            <a:avLst/>
            <a:gdLst>
              <a:gd name="connsiteX0" fmla="*/ 365760 w 365760"/>
              <a:gd name="connsiteY0" fmla="*/ 0 h 885774"/>
              <a:gd name="connsiteX1" fmla="*/ 266700 w 365760"/>
              <a:gd name="connsiteY1" fmla="*/ 746760 h 885774"/>
              <a:gd name="connsiteX2" fmla="*/ 0 w 365760"/>
              <a:gd name="connsiteY2" fmla="*/ 883920 h 88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" h="885774">
                <a:moveTo>
                  <a:pt x="365760" y="0"/>
                </a:moveTo>
                <a:cubicBezTo>
                  <a:pt x="346710" y="299720"/>
                  <a:pt x="327660" y="599440"/>
                  <a:pt x="266700" y="746760"/>
                </a:cubicBezTo>
                <a:cubicBezTo>
                  <a:pt x="205740" y="894080"/>
                  <a:pt x="102870" y="889000"/>
                  <a:pt x="0" y="88392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33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86670" cy="1143000"/>
          </a:xfrm>
        </p:spPr>
        <p:txBody>
          <a:bodyPr/>
          <a:lstStyle/>
          <a:p>
            <a:r>
              <a:rPr lang="en-US" dirty="0" smtClean="0"/>
              <a:t>Multithreaded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269"/>
            <a:ext cx="7772400" cy="4379891"/>
          </a:xfrm>
        </p:spPr>
        <p:txBody>
          <a:bodyPr/>
          <a:lstStyle/>
          <a:p>
            <a:r>
              <a:rPr lang="en-US" sz="2400" dirty="0" smtClean="0"/>
              <a:t>Multiple </a:t>
            </a:r>
            <a:r>
              <a:rPr lang="en-US" sz="2400" i="1" dirty="0" smtClean="0"/>
              <a:t>independent sequential threads</a:t>
            </a:r>
            <a:r>
              <a:rPr lang="en-US" sz="2400" dirty="0" smtClean="0"/>
              <a:t> which compete for shared resources such as memory and I/O devices  </a:t>
            </a:r>
          </a:p>
          <a:p>
            <a:pPr lvl="1"/>
            <a:r>
              <a:rPr lang="en-US" sz="2000" dirty="0" smtClean="0"/>
              <a:t>usually managed by the operating system</a:t>
            </a:r>
          </a:p>
          <a:p>
            <a:pPr lvl="1"/>
            <a:r>
              <a:rPr lang="en-US" sz="2000" dirty="0" smtClean="0"/>
              <a:t>OS often runs multiple threads for efficient management of resources even on a single processor</a:t>
            </a:r>
          </a:p>
          <a:p>
            <a:r>
              <a:rPr lang="en-US" sz="2400" dirty="0" smtClean="0"/>
              <a:t>Multiple </a:t>
            </a:r>
            <a:r>
              <a:rPr lang="en-US" sz="2400" i="1" dirty="0" smtClean="0"/>
              <a:t>cooperating sequential threads</a:t>
            </a:r>
            <a:r>
              <a:rPr lang="en-US" sz="2400" dirty="0" smtClean="0"/>
              <a:t>, which communicate via the shared memory system, i.e., shared data structures</a:t>
            </a:r>
          </a:p>
          <a:p>
            <a:pPr lvl="1"/>
            <a:r>
              <a:rPr lang="en-US" sz="2000" dirty="0" smtClean="0"/>
              <a:t>an application can often be completed faster by decomposing it into multiple threads and running them on multiprocessors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1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Synchronization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2290" y="1504987"/>
            <a:ext cx="7791857" cy="4114800"/>
          </a:xfrm>
        </p:spPr>
        <p:txBody>
          <a:bodyPr/>
          <a:lstStyle/>
          <a:p>
            <a:r>
              <a:rPr lang="en-US" sz="2400" dirty="0">
                <a:latin typeface="Verdana" pitchFamily="34" charset="0"/>
              </a:rPr>
              <a:t>N</a:t>
            </a:r>
            <a:r>
              <a:rPr lang="en-US" sz="2400" dirty="0" smtClean="0">
                <a:latin typeface="Verdana" pitchFamily="34" charset="0"/>
              </a:rPr>
              <a:t>eed </a:t>
            </a:r>
            <a:r>
              <a:rPr lang="en-US" sz="2400" dirty="0">
                <a:latin typeface="Verdana" pitchFamily="34" charset="0"/>
              </a:rPr>
              <a:t>for synchronization arises whenever there are parallel processes in a system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262596" y="3746160"/>
            <a:ext cx="1311275" cy="2155825"/>
            <a:chOff x="4457" y="2579"/>
            <a:chExt cx="826" cy="1358"/>
          </a:xfrm>
        </p:grpSpPr>
        <p:sp>
          <p:nvSpPr>
            <p:cNvPr id="8214" name="Rectangle 5"/>
            <p:cNvSpPr>
              <a:spLocks noChangeArrowheads="1"/>
            </p:cNvSpPr>
            <p:nvPr/>
          </p:nvSpPr>
          <p:spPr bwMode="auto">
            <a:xfrm>
              <a:off x="4489" y="2862"/>
              <a:ext cx="761" cy="2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bg1"/>
                  </a:solidFill>
                  <a:latin typeface="Verdana" pitchFamily="34" charset="0"/>
                </a:rPr>
                <a:t>producer</a:t>
              </a:r>
            </a:p>
          </p:txBody>
        </p:sp>
        <p:sp>
          <p:nvSpPr>
            <p:cNvPr id="8215" name="Rectangle 6"/>
            <p:cNvSpPr>
              <a:spLocks noChangeArrowheads="1"/>
            </p:cNvSpPr>
            <p:nvPr/>
          </p:nvSpPr>
          <p:spPr bwMode="auto">
            <a:xfrm>
              <a:off x="4457" y="3413"/>
              <a:ext cx="826" cy="2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bg1"/>
                  </a:solidFill>
                  <a:latin typeface="Verdana" pitchFamily="34" charset="0"/>
                </a:rPr>
                <a:t>consumer</a:t>
              </a:r>
            </a:p>
          </p:txBody>
        </p:sp>
        <p:sp>
          <p:nvSpPr>
            <p:cNvPr id="8216" name="Line 7"/>
            <p:cNvSpPr>
              <a:spLocks noChangeShapeType="1"/>
            </p:cNvSpPr>
            <p:nvPr/>
          </p:nvSpPr>
          <p:spPr bwMode="auto">
            <a:xfrm>
              <a:off x="4875" y="3128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Line 8"/>
            <p:cNvSpPr>
              <a:spLocks noChangeShapeType="1"/>
            </p:cNvSpPr>
            <p:nvPr/>
          </p:nvSpPr>
          <p:spPr bwMode="auto">
            <a:xfrm>
              <a:off x="4875" y="2579"/>
              <a:ext cx="0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Line 9"/>
            <p:cNvSpPr>
              <a:spLocks noChangeShapeType="1"/>
            </p:cNvSpPr>
            <p:nvPr/>
          </p:nvSpPr>
          <p:spPr bwMode="auto">
            <a:xfrm>
              <a:off x="4875" y="3656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533723" y="1424777"/>
            <a:ext cx="1330325" cy="2562225"/>
            <a:chOff x="4466" y="842"/>
            <a:chExt cx="838" cy="1614"/>
          </a:xfrm>
        </p:grpSpPr>
        <p:sp>
          <p:nvSpPr>
            <p:cNvPr id="8202" name="Oval 11"/>
            <p:cNvSpPr>
              <a:spLocks noChangeArrowheads="1"/>
            </p:cNvSpPr>
            <p:nvPr/>
          </p:nvSpPr>
          <p:spPr bwMode="auto">
            <a:xfrm>
              <a:off x="4624" y="1058"/>
              <a:ext cx="455" cy="26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Rectangle 12"/>
            <p:cNvSpPr>
              <a:spLocks noChangeArrowheads="1"/>
            </p:cNvSpPr>
            <p:nvPr/>
          </p:nvSpPr>
          <p:spPr bwMode="auto">
            <a:xfrm>
              <a:off x="4658" y="1060"/>
              <a:ext cx="39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latin typeface="Verdana" pitchFamily="34" charset="0"/>
                </a:rPr>
                <a:t>fork</a:t>
              </a:r>
            </a:p>
          </p:txBody>
        </p:sp>
        <p:sp>
          <p:nvSpPr>
            <p:cNvPr id="8204" name="Oval 13"/>
            <p:cNvSpPr>
              <a:spLocks noChangeArrowheads="1"/>
            </p:cNvSpPr>
            <p:nvPr/>
          </p:nvSpPr>
          <p:spPr bwMode="auto">
            <a:xfrm>
              <a:off x="4646" y="1986"/>
              <a:ext cx="455" cy="26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Rectangle 14"/>
            <p:cNvSpPr>
              <a:spLocks noChangeArrowheads="1"/>
            </p:cNvSpPr>
            <p:nvPr/>
          </p:nvSpPr>
          <p:spPr bwMode="auto">
            <a:xfrm>
              <a:off x="4680" y="1988"/>
              <a:ext cx="38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latin typeface="Verdana" pitchFamily="34" charset="0"/>
                </a:rPr>
                <a:t>join</a:t>
              </a:r>
            </a:p>
          </p:txBody>
        </p:sp>
        <p:sp>
          <p:nvSpPr>
            <p:cNvPr id="8206" name="Rectangle 15"/>
            <p:cNvSpPr>
              <a:spLocks noChangeArrowheads="1"/>
            </p:cNvSpPr>
            <p:nvPr/>
          </p:nvSpPr>
          <p:spPr bwMode="auto">
            <a:xfrm>
              <a:off x="4466" y="1534"/>
              <a:ext cx="301" cy="23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bg1"/>
                  </a:solidFill>
                  <a:latin typeface="Verdana" pitchFamily="34" charset="0"/>
                </a:rPr>
                <a:t>P1</a:t>
              </a:r>
            </a:p>
          </p:txBody>
        </p:sp>
        <p:sp>
          <p:nvSpPr>
            <p:cNvPr id="8207" name="Rectangle 16"/>
            <p:cNvSpPr>
              <a:spLocks noChangeArrowheads="1"/>
            </p:cNvSpPr>
            <p:nvPr/>
          </p:nvSpPr>
          <p:spPr bwMode="auto">
            <a:xfrm>
              <a:off x="5003" y="1532"/>
              <a:ext cx="301" cy="23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bg1"/>
                  </a:solidFill>
                  <a:latin typeface="Verdana" pitchFamily="34" charset="0"/>
                </a:rPr>
                <a:t>P2</a:t>
              </a:r>
            </a:p>
          </p:txBody>
        </p:sp>
        <p:sp>
          <p:nvSpPr>
            <p:cNvPr id="8208" name="Line 17"/>
            <p:cNvSpPr>
              <a:spLocks noChangeShapeType="1"/>
            </p:cNvSpPr>
            <p:nvPr/>
          </p:nvSpPr>
          <p:spPr bwMode="auto">
            <a:xfrm>
              <a:off x="4847" y="842"/>
              <a:ext cx="0" cy="2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18"/>
            <p:cNvSpPr>
              <a:spLocks noChangeShapeType="1"/>
            </p:cNvSpPr>
            <p:nvPr/>
          </p:nvSpPr>
          <p:spPr bwMode="auto">
            <a:xfrm flipH="1">
              <a:off x="4575" y="1303"/>
              <a:ext cx="17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Line 19"/>
            <p:cNvSpPr>
              <a:spLocks noChangeShapeType="1"/>
            </p:cNvSpPr>
            <p:nvPr/>
          </p:nvSpPr>
          <p:spPr bwMode="auto">
            <a:xfrm flipH="1">
              <a:off x="4976" y="1778"/>
              <a:ext cx="17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Line 20"/>
            <p:cNvSpPr>
              <a:spLocks noChangeShapeType="1"/>
            </p:cNvSpPr>
            <p:nvPr/>
          </p:nvSpPr>
          <p:spPr bwMode="auto">
            <a:xfrm>
              <a:off x="4984" y="1317"/>
              <a:ext cx="138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Line 21"/>
            <p:cNvSpPr>
              <a:spLocks noChangeShapeType="1"/>
            </p:cNvSpPr>
            <p:nvPr/>
          </p:nvSpPr>
          <p:spPr bwMode="auto">
            <a:xfrm>
              <a:off x="4610" y="1777"/>
              <a:ext cx="138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22"/>
            <p:cNvSpPr>
              <a:spLocks noChangeShapeType="1"/>
            </p:cNvSpPr>
            <p:nvPr/>
          </p:nvSpPr>
          <p:spPr bwMode="auto">
            <a:xfrm>
              <a:off x="4872" y="226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Content Placeholder 3"/>
          <p:cNvSpPr txBox="1">
            <a:spLocks/>
          </p:cNvSpPr>
          <p:nvPr/>
        </p:nvSpPr>
        <p:spPr bwMode="auto">
          <a:xfrm>
            <a:off x="600820" y="2294301"/>
            <a:ext cx="6225290" cy="384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2000" i="1" kern="0" dirty="0" smtClean="0">
                <a:latin typeface="Verdana" pitchFamily="34" charset="0"/>
              </a:rPr>
              <a:t>Forks and Joins: A</a:t>
            </a:r>
            <a:r>
              <a:rPr lang="en-US" sz="2000" kern="0" dirty="0" smtClean="0">
                <a:latin typeface="Verdana" pitchFamily="34" charset="0"/>
              </a:rPr>
              <a:t> parallel process may want to wait until several events have occurred</a:t>
            </a:r>
          </a:p>
          <a:p>
            <a:pPr lvl="1"/>
            <a:endParaRPr lang="en-US" sz="2000" kern="0" dirty="0" smtClean="0">
              <a:latin typeface="Verdana" pitchFamily="34" charset="0"/>
            </a:endParaRPr>
          </a:p>
          <a:p>
            <a:pPr lvl="1"/>
            <a:r>
              <a:rPr lang="en-US" sz="2000" i="1" kern="0" dirty="0" smtClean="0">
                <a:latin typeface="Verdana" pitchFamily="34" charset="0"/>
              </a:rPr>
              <a:t>Producer-Consumer: </a:t>
            </a:r>
            <a:r>
              <a:rPr lang="en-US" sz="2000" kern="0" dirty="0" smtClean="0">
                <a:latin typeface="Verdana" pitchFamily="34" charset="0"/>
              </a:rPr>
              <a:t>A consumer process must wait until the producer process has produced data</a:t>
            </a:r>
          </a:p>
          <a:p>
            <a:pPr lvl="1"/>
            <a:endParaRPr lang="en-US" sz="2000" kern="0" dirty="0" smtClean="0">
              <a:latin typeface="Verdana" pitchFamily="34" charset="0"/>
            </a:endParaRPr>
          </a:p>
          <a:p>
            <a:pPr lvl="1"/>
            <a:r>
              <a:rPr lang="en-US" sz="2000" i="1" kern="0" dirty="0" smtClean="0">
                <a:latin typeface="Verdana" pitchFamily="34" charset="0"/>
              </a:rPr>
              <a:t>Mutual Exclusion: </a:t>
            </a:r>
            <a:r>
              <a:rPr lang="en-US" sz="2000" kern="0" dirty="0" smtClean="0">
                <a:latin typeface="Verdana" pitchFamily="34" charset="0"/>
              </a:rPr>
              <a:t>Operating system has to ensure that a resource is used by only one process at a given time</a:t>
            </a:r>
          </a:p>
          <a:p>
            <a:endParaRPr lang="en-US" sz="2400" kern="0" dirty="0" smtClean="0">
              <a:latin typeface="Verdana" pitchFamily="34" charset="0"/>
            </a:endParaRPr>
          </a:p>
          <a:p>
            <a:endParaRPr lang="en-US" sz="2400" kern="0" dirty="0" smtClean="0">
              <a:latin typeface="Verdana" pitchFamily="34" charset="0"/>
            </a:endParaRPr>
          </a:p>
          <a:p>
            <a:endParaRPr lang="en-US" sz="2400" kern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79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Thread-safe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5073"/>
            <a:ext cx="7772400" cy="3574961"/>
          </a:xfrm>
        </p:spPr>
        <p:txBody>
          <a:bodyPr/>
          <a:lstStyle/>
          <a:p>
            <a:r>
              <a:rPr lang="en-US" sz="2400" dirty="0" smtClean="0"/>
              <a:t>Multithreaded programs can be executed on a uniprocessor by </a:t>
            </a:r>
            <a:r>
              <a:rPr lang="en-US" sz="2400" i="1" dirty="0" smtClean="0"/>
              <a:t>timesharing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Each thread is executed for a while (timer interrupt) and then the OS switches to another thread, repeatedly </a:t>
            </a:r>
          </a:p>
          <a:p>
            <a:r>
              <a:rPr lang="en-US" sz="2400" i="1" dirty="0" smtClean="0"/>
              <a:t>Thread-safe</a:t>
            </a:r>
            <a:r>
              <a:rPr lang="en-US" sz="2400" dirty="0" smtClean="0"/>
              <a:t> multithreaded programs behave the same way regardless of whether they are executed on multiprocessors or a single processor</a:t>
            </a:r>
          </a:p>
          <a:p>
            <a:pPr marL="457200" lvl="1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550205" y="5100034"/>
            <a:ext cx="583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 the rest of lecture we will assume that each thread has its own processor to run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9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Example: </a:t>
            </a:r>
            <a:r>
              <a:rPr lang="en-US" dirty="0" smtClean="0"/>
              <a:t>Producer-Consumer communicate via a FIFO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9827" y="3642321"/>
            <a:ext cx="3379787" cy="1616075"/>
            <a:chOff x="245" y="2214"/>
            <a:chExt cx="2129" cy="1018"/>
          </a:xfrm>
        </p:grpSpPr>
        <p:sp>
          <p:nvSpPr>
            <p:cNvPr id="9253" name="Rectangle 5"/>
            <p:cNvSpPr>
              <a:spLocks noChangeArrowheads="1"/>
            </p:cNvSpPr>
            <p:nvPr/>
          </p:nvSpPr>
          <p:spPr bwMode="auto">
            <a:xfrm>
              <a:off x="809" y="3027"/>
              <a:ext cx="1285" cy="186"/>
            </a:xfrm>
            <a:prstGeom prst="rect">
              <a:avLst/>
            </a:prstGeom>
            <a:solidFill>
              <a:srgbClr val="CFBDC8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i="1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9254" name="Rectangle 6"/>
            <p:cNvSpPr>
              <a:spLocks noChangeArrowheads="1"/>
            </p:cNvSpPr>
            <p:nvPr/>
          </p:nvSpPr>
          <p:spPr bwMode="auto">
            <a:xfrm>
              <a:off x="802" y="2645"/>
              <a:ext cx="1285" cy="186"/>
            </a:xfrm>
            <a:prstGeom prst="rect">
              <a:avLst/>
            </a:prstGeom>
            <a:solidFill>
              <a:srgbClr val="CFBDC8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i="1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9255" name="Text Box 7"/>
            <p:cNvSpPr txBox="1">
              <a:spLocks noChangeArrowheads="1"/>
            </p:cNvSpPr>
            <p:nvPr/>
          </p:nvSpPr>
          <p:spPr bwMode="auto">
            <a:xfrm>
              <a:off x="245" y="2214"/>
              <a:ext cx="2129" cy="10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dirty="0">
                  <a:latin typeface="Verdana" pitchFamily="34" charset="0"/>
                </a:rPr>
                <a:t>Producer posting Item x: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Load 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tail</a:t>
              </a:r>
              <a:r>
                <a:rPr lang="en-US" sz="2000" dirty="0">
                  <a:latin typeface="Verdana" pitchFamily="34" charset="0"/>
                </a:rPr>
                <a:t>, </a:t>
              </a:r>
              <a:r>
                <a:rPr lang="en-US" sz="2000" dirty="0" smtClean="0">
                  <a:latin typeface="Verdana" pitchFamily="34" charset="0"/>
                </a:rPr>
                <a:t>tail</a:t>
              </a:r>
              <a:endParaRPr lang="en-US" sz="2000" dirty="0">
                <a:latin typeface="Verdana" pitchFamily="34" charset="0"/>
              </a:endParaRP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Store (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tail</a:t>
              </a:r>
              <a:r>
                <a:rPr lang="en-US" sz="2000" dirty="0">
                  <a:latin typeface="Verdana" pitchFamily="34" charset="0"/>
                </a:rPr>
                <a:t>), x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tail</a:t>
              </a:r>
              <a:r>
                <a:rPr lang="en-US" sz="2000" dirty="0">
                  <a:latin typeface="Verdana" pitchFamily="34" charset="0"/>
                </a:rPr>
                <a:t>=R</a:t>
              </a:r>
              <a:r>
                <a:rPr lang="en-US" sz="2000" baseline="-25000" dirty="0">
                  <a:latin typeface="Verdana" pitchFamily="34" charset="0"/>
                </a:rPr>
                <a:t>tail</a:t>
              </a:r>
              <a:r>
                <a:rPr lang="en-US" sz="2000" dirty="0">
                  <a:latin typeface="Verdana" pitchFamily="34" charset="0"/>
                </a:rPr>
                <a:t>+1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Store tail, 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tail</a:t>
              </a:r>
              <a:endParaRPr lang="en-US" sz="2000" dirty="0">
                <a:latin typeface="Verdana" pitchFamily="34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897439" y="3644985"/>
            <a:ext cx="4065588" cy="2554288"/>
            <a:chOff x="3269" y="2070"/>
            <a:chExt cx="2561" cy="1609"/>
          </a:xfrm>
        </p:grpSpPr>
        <p:sp>
          <p:nvSpPr>
            <p:cNvPr id="9250" name="Rectangle 9"/>
            <p:cNvSpPr>
              <a:spLocks noChangeArrowheads="1"/>
            </p:cNvSpPr>
            <p:nvPr/>
          </p:nvSpPr>
          <p:spPr bwMode="auto">
            <a:xfrm>
              <a:off x="3849" y="2875"/>
              <a:ext cx="1285" cy="186"/>
            </a:xfrm>
            <a:prstGeom prst="rect">
              <a:avLst/>
            </a:prstGeom>
            <a:solidFill>
              <a:srgbClr val="CFBDC8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i="1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9251" name="Rectangle 10"/>
            <p:cNvSpPr>
              <a:spLocks noChangeArrowheads="1"/>
            </p:cNvSpPr>
            <p:nvPr/>
          </p:nvSpPr>
          <p:spPr bwMode="auto">
            <a:xfrm>
              <a:off x="3842" y="2493"/>
              <a:ext cx="1285" cy="186"/>
            </a:xfrm>
            <a:prstGeom prst="rect">
              <a:avLst/>
            </a:prstGeom>
            <a:solidFill>
              <a:srgbClr val="CFBDC8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i="1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9252" name="Text Box 11"/>
            <p:cNvSpPr txBox="1">
              <a:spLocks noChangeArrowheads="1"/>
            </p:cNvSpPr>
            <p:nvPr/>
          </p:nvSpPr>
          <p:spPr bwMode="auto">
            <a:xfrm>
              <a:off x="3269" y="2070"/>
              <a:ext cx="2561" cy="160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dirty="0">
                  <a:latin typeface="Verdana" pitchFamily="34" charset="0"/>
                </a:rPr>
                <a:t>Consumer: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Load 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head</a:t>
              </a:r>
              <a:r>
                <a:rPr lang="en-US" sz="2000" dirty="0">
                  <a:latin typeface="Verdana" pitchFamily="34" charset="0"/>
                </a:rPr>
                <a:t>, </a:t>
              </a:r>
              <a:r>
                <a:rPr lang="en-US" sz="2000" dirty="0" smtClean="0">
                  <a:latin typeface="Verdana" pitchFamily="34" charset="0"/>
                </a:rPr>
                <a:t>head</a:t>
              </a:r>
              <a:endParaRPr lang="en-US" sz="2000" dirty="0">
                <a:latin typeface="Verdana" pitchFamily="34" charset="0"/>
              </a:endParaRP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spin:	Load 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tail</a:t>
              </a:r>
              <a:r>
                <a:rPr lang="en-US" sz="2000" dirty="0">
                  <a:latin typeface="Verdana" pitchFamily="34" charset="0"/>
                </a:rPr>
                <a:t>, </a:t>
              </a:r>
              <a:r>
                <a:rPr lang="en-US" sz="2000" dirty="0" smtClean="0">
                  <a:latin typeface="Verdana" pitchFamily="34" charset="0"/>
                </a:rPr>
                <a:t>tail</a:t>
              </a:r>
              <a:endParaRPr lang="en-US" sz="2000" dirty="0">
                <a:latin typeface="Verdana" pitchFamily="34" charset="0"/>
              </a:endParaRP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if 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head</a:t>
              </a:r>
              <a:r>
                <a:rPr lang="en-US" sz="2000" dirty="0">
                  <a:latin typeface="Verdana" pitchFamily="34" charset="0"/>
                </a:rPr>
                <a:t>==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tail</a:t>
              </a:r>
              <a:r>
                <a:rPr lang="en-US" sz="2000" baseline="-25000" dirty="0">
                  <a:latin typeface="Verdana" pitchFamily="34" charset="0"/>
                </a:rPr>
                <a:t> </a:t>
              </a:r>
              <a:r>
                <a:rPr lang="en-US" sz="2000" dirty="0" err="1">
                  <a:latin typeface="Verdana" pitchFamily="34" charset="0"/>
                </a:rPr>
                <a:t>goto</a:t>
              </a:r>
              <a:r>
                <a:rPr lang="en-US" sz="2000" dirty="0">
                  <a:latin typeface="Verdana" pitchFamily="34" charset="0"/>
                </a:rPr>
                <a:t> spin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Load R, (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head</a:t>
              </a:r>
              <a:r>
                <a:rPr lang="en-US" sz="2000" dirty="0">
                  <a:latin typeface="Verdana" pitchFamily="34" charset="0"/>
                </a:rPr>
                <a:t>)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head</a:t>
              </a:r>
              <a:r>
                <a:rPr lang="en-US" sz="2000" dirty="0">
                  <a:latin typeface="Verdana" pitchFamily="34" charset="0"/>
                </a:rPr>
                <a:t>=R</a:t>
              </a:r>
              <a:r>
                <a:rPr lang="en-US" sz="2000" baseline="-25000" dirty="0">
                  <a:latin typeface="Verdana" pitchFamily="34" charset="0"/>
                </a:rPr>
                <a:t>head</a:t>
              </a:r>
              <a:r>
                <a:rPr lang="en-US" sz="2000" dirty="0">
                  <a:latin typeface="Verdana" pitchFamily="34" charset="0"/>
                </a:rPr>
                <a:t>+1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Store head, 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head</a:t>
              </a:r>
              <a:endParaRPr lang="en-US" sz="2000" dirty="0">
                <a:latin typeface="Verdana" pitchFamily="34" charset="0"/>
              </a:endParaRP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process(R)</a:t>
              </a:r>
            </a:p>
          </p:txBody>
        </p:sp>
      </p:grpSp>
      <p:sp>
        <p:nvSpPr>
          <p:cNvPr id="9229" name="Oval 15"/>
          <p:cNvSpPr>
            <a:spLocks noChangeArrowheads="1"/>
          </p:cNvSpPr>
          <p:nvPr/>
        </p:nvSpPr>
        <p:spPr bwMode="auto">
          <a:xfrm>
            <a:off x="1781309" y="1604765"/>
            <a:ext cx="1168400" cy="9667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Verdana" pitchFamily="34" charset="0"/>
              </a:rPr>
              <a:t>Producer</a:t>
            </a:r>
          </a:p>
        </p:txBody>
      </p:sp>
      <p:sp>
        <p:nvSpPr>
          <p:cNvPr id="9230" name="Oval 16"/>
          <p:cNvSpPr>
            <a:spLocks noChangeArrowheads="1"/>
          </p:cNvSpPr>
          <p:nvPr/>
        </p:nvSpPr>
        <p:spPr bwMode="auto">
          <a:xfrm>
            <a:off x="6148499" y="1604765"/>
            <a:ext cx="1209675" cy="9985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Verdana" pitchFamily="34" charset="0"/>
              </a:rPr>
              <a:t>Consumer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68004" y="1618259"/>
            <a:ext cx="2362200" cy="1993900"/>
            <a:chOff x="3368004" y="1618259"/>
            <a:chExt cx="2362200" cy="1993900"/>
          </a:xfrm>
        </p:grpSpPr>
        <p:sp>
          <p:nvSpPr>
            <p:cNvPr id="9227" name="Rectangle 13"/>
            <p:cNvSpPr>
              <a:spLocks noChangeArrowheads="1"/>
            </p:cNvSpPr>
            <p:nvPr/>
          </p:nvSpPr>
          <p:spPr bwMode="auto">
            <a:xfrm>
              <a:off x="3368004" y="1618259"/>
              <a:ext cx="2362200" cy="199390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31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Rectangle 14" descr="75%"/>
            <p:cNvSpPr>
              <a:spLocks noChangeArrowheads="1"/>
            </p:cNvSpPr>
            <p:nvPr/>
          </p:nvSpPr>
          <p:spPr bwMode="auto">
            <a:xfrm>
              <a:off x="4282404" y="2621559"/>
              <a:ext cx="762000" cy="838200"/>
            </a:xfrm>
            <a:prstGeom prst="rect">
              <a:avLst/>
            </a:prstGeom>
            <a:pattFill prst="pct75">
              <a:fgClr>
                <a:srgbClr val="FF0000"/>
              </a:fgClr>
              <a:bgClr>
                <a:srgbClr val="FFFFFF"/>
              </a:bgClr>
            </a:patt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Line 17"/>
            <p:cNvSpPr>
              <a:spLocks noChangeShapeType="1"/>
            </p:cNvSpPr>
            <p:nvPr/>
          </p:nvSpPr>
          <p:spPr bwMode="auto">
            <a:xfrm>
              <a:off x="3749004" y="2621559"/>
              <a:ext cx="1676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18"/>
            <p:cNvSpPr>
              <a:spLocks noChangeShapeType="1"/>
            </p:cNvSpPr>
            <p:nvPr/>
          </p:nvSpPr>
          <p:spPr bwMode="auto">
            <a:xfrm>
              <a:off x="3749004" y="3459759"/>
              <a:ext cx="1676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19"/>
            <p:cNvSpPr>
              <a:spLocks noChangeShapeType="1"/>
            </p:cNvSpPr>
            <p:nvPr/>
          </p:nvSpPr>
          <p:spPr bwMode="auto">
            <a:xfrm>
              <a:off x="4282404" y="2621559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Line 20"/>
            <p:cNvSpPr>
              <a:spLocks noChangeShapeType="1"/>
            </p:cNvSpPr>
            <p:nvPr/>
          </p:nvSpPr>
          <p:spPr bwMode="auto">
            <a:xfrm>
              <a:off x="4434804" y="2621559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Line 21"/>
            <p:cNvSpPr>
              <a:spLocks noChangeShapeType="1"/>
            </p:cNvSpPr>
            <p:nvPr/>
          </p:nvSpPr>
          <p:spPr bwMode="auto">
            <a:xfrm>
              <a:off x="4587204" y="2621559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22"/>
            <p:cNvSpPr>
              <a:spLocks noChangeShapeType="1"/>
            </p:cNvSpPr>
            <p:nvPr/>
          </p:nvSpPr>
          <p:spPr bwMode="auto">
            <a:xfrm>
              <a:off x="4739604" y="2621559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23"/>
            <p:cNvSpPr>
              <a:spLocks noChangeShapeType="1"/>
            </p:cNvSpPr>
            <p:nvPr/>
          </p:nvSpPr>
          <p:spPr bwMode="auto">
            <a:xfrm>
              <a:off x="4892004" y="2621559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24"/>
            <p:cNvSpPr>
              <a:spLocks noChangeShapeType="1"/>
            </p:cNvSpPr>
            <p:nvPr/>
          </p:nvSpPr>
          <p:spPr bwMode="auto">
            <a:xfrm>
              <a:off x="5044404" y="2621559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Rectangle 25"/>
            <p:cNvSpPr>
              <a:spLocks noChangeArrowheads="1"/>
            </p:cNvSpPr>
            <p:nvPr/>
          </p:nvSpPr>
          <p:spPr bwMode="auto">
            <a:xfrm>
              <a:off x="3596604" y="1707159"/>
              <a:ext cx="609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Verdana" pitchFamily="34" charset="0"/>
                </a:rPr>
                <a:t>tail</a:t>
              </a:r>
            </a:p>
          </p:txBody>
        </p:sp>
        <p:sp>
          <p:nvSpPr>
            <p:cNvPr id="9240" name="Line 26"/>
            <p:cNvSpPr>
              <a:spLocks noChangeShapeType="1"/>
            </p:cNvSpPr>
            <p:nvPr/>
          </p:nvSpPr>
          <p:spPr bwMode="auto">
            <a:xfrm>
              <a:off x="3901404" y="2088159"/>
              <a:ext cx="3048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Rectangle 27"/>
            <p:cNvSpPr>
              <a:spLocks noChangeArrowheads="1"/>
            </p:cNvSpPr>
            <p:nvPr/>
          </p:nvSpPr>
          <p:spPr bwMode="auto">
            <a:xfrm>
              <a:off x="4930104" y="1707159"/>
              <a:ext cx="6985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Verdana" pitchFamily="34" charset="0"/>
                </a:rPr>
                <a:t>head</a:t>
              </a:r>
            </a:p>
          </p:txBody>
        </p:sp>
        <p:sp>
          <p:nvSpPr>
            <p:cNvPr id="9242" name="Line 28"/>
            <p:cNvSpPr>
              <a:spLocks noChangeShapeType="1"/>
            </p:cNvSpPr>
            <p:nvPr/>
          </p:nvSpPr>
          <p:spPr bwMode="auto">
            <a:xfrm>
              <a:off x="4130004" y="2621559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Line 29"/>
            <p:cNvSpPr>
              <a:spLocks noChangeShapeType="1"/>
            </p:cNvSpPr>
            <p:nvPr/>
          </p:nvSpPr>
          <p:spPr bwMode="auto">
            <a:xfrm flipH="1">
              <a:off x="4968204" y="2088159"/>
              <a:ext cx="3048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86879" y="2673947"/>
            <a:ext cx="6380163" cy="427038"/>
            <a:chOff x="1986879" y="2673947"/>
            <a:chExt cx="6380163" cy="427038"/>
          </a:xfrm>
        </p:grpSpPr>
        <p:sp>
          <p:nvSpPr>
            <p:cNvPr id="9244" name="Rectangle 30"/>
            <p:cNvSpPr>
              <a:spLocks noChangeArrowheads="1"/>
            </p:cNvSpPr>
            <p:nvPr/>
          </p:nvSpPr>
          <p:spPr bwMode="auto">
            <a:xfrm>
              <a:off x="1986879" y="2705697"/>
              <a:ext cx="804863" cy="39528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>
                  <a:latin typeface="Verdana" pitchFamily="34" charset="0"/>
                </a:rPr>
                <a:t>  R</a:t>
              </a:r>
              <a:r>
                <a:rPr lang="en-US" sz="1800" baseline="-25000">
                  <a:latin typeface="Verdana" pitchFamily="34" charset="0"/>
                </a:rPr>
                <a:t>tail</a:t>
              </a:r>
            </a:p>
          </p:txBody>
        </p:sp>
        <p:sp>
          <p:nvSpPr>
            <p:cNvPr id="9245" name="Rectangle 31"/>
            <p:cNvSpPr>
              <a:spLocks noChangeArrowheads="1"/>
            </p:cNvSpPr>
            <p:nvPr/>
          </p:nvSpPr>
          <p:spPr bwMode="auto">
            <a:xfrm>
              <a:off x="5892129" y="2673947"/>
              <a:ext cx="792163" cy="39528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Rectangle 32"/>
            <p:cNvSpPr>
              <a:spLocks noChangeArrowheads="1"/>
            </p:cNvSpPr>
            <p:nvPr/>
          </p:nvSpPr>
          <p:spPr bwMode="auto">
            <a:xfrm>
              <a:off x="7574879" y="2673947"/>
              <a:ext cx="792163" cy="387350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Rectangle 33"/>
            <p:cNvSpPr>
              <a:spLocks noChangeArrowheads="1"/>
            </p:cNvSpPr>
            <p:nvPr/>
          </p:nvSpPr>
          <p:spPr bwMode="auto">
            <a:xfrm>
              <a:off x="6060404" y="2681884"/>
              <a:ext cx="577850" cy="3698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Verdana" pitchFamily="34" charset="0"/>
                </a:rPr>
                <a:t>R</a:t>
              </a:r>
              <a:r>
                <a:rPr lang="en-US" sz="1800" baseline="-25000">
                  <a:latin typeface="Verdana" pitchFamily="34" charset="0"/>
                </a:rPr>
                <a:t>tail</a:t>
              </a:r>
            </a:p>
          </p:txBody>
        </p:sp>
        <p:sp>
          <p:nvSpPr>
            <p:cNvPr id="9248" name="Rectangle 34"/>
            <p:cNvSpPr>
              <a:spLocks noChangeArrowheads="1"/>
            </p:cNvSpPr>
            <p:nvPr/>
          </p:nvSpPr>
          <p:spPr bwMode="auto">
            <a:xfrm>
              <a:off x="6719217" y="2673947"/>
              <a:ext cx="806450" cy="39528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>
                  <a:latin typeface="Verdana" pitchFamily="34" charset="0"/>
                </a:rPr>
                <a:t>R</a:t>
              </a:r>
              <a:r>
                <a:rPr lang="en-US" sz="1800" baseline="-25000">
                  <a:latin typeface="Verdana" pitchFamily="34" charset="0"/>
                </a:rPr>
                <a:t>head</a:t>
              </a:r>
            </a:p>
          </p:txBody>
        </p:sp>
        <p:sp>
          <p:nvSpPr>
            <p:cNvPr id="9249" name="Rectangle 35"/>
            <p:cNvSpPr>
              <a:spLocks noChangeArrowheads="1"/>
            </p:cNvSpPr>
            <p:nvPr/>
          </p:nvSpPr>
          <p:spPr bwMode="auto">
            <a:xfrm>
              <a:off x="7714579" y="2681884"/>
              <a:ext cx="342900" cy="3698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Verdana" pitchFamily="34" charset="0"/>
                </a:rPr>
                <a:t>R</a:t>
              </a:r>
              <a:endParaRPr lang="en-US" sz="1800" baseline="-25000">
                <a:latin typeface="Verdana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862413" y="3116682"/>
            <a:ext cx="328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Assume unbounded FIFO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112755" y="3000036"/>
            <a:ext cx="846049" cy="205793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1386840" y="5189220"/>
            <a:ext cx="1354858" cy="514410"/>
            <a:chOff x="1386840" y="5189220"/>
            <a:chExt cx="1354858" cy="514410"/>
          </a:xfrm>
        </p:grpSpPr>
        <p:sp>
          <p:nvSpPr>
            <p:cNvPr id="7" name="TextBox 6"/>
            <p:cNvSpPr txBox="1"/>
            <p:nvPr/>
          </p:nvSpPr>
          <p:spPr>
            <a:xfrm>
              <a:off x="1386840" y="5303520"/>
              <a:ext cx="1354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 panose="030F0702030302020204" pitchFamily="66" charset="0"/>
                </a:rPr>
                <a:t>dest</a:t>
              </a:r>
              <a:r>
                <a:rPr lang="en-US" dirty="0" smtClean="0">
                  <a:latin typeface="Comic Sans MS" panose="030F0702030302020204" pitchFamily="66" charset="0"/>
                </a:rPr>
                <a:t> </a:t>
              </a:r>
              <a:r>
                <a:rPr lang="en-US" dirty="0" err="1" smtClean="0">
                  <a:latin typeface="Comic Sans MS" panose="030F0702030302020204" pitchFamily="66" charset="0"/>
                </a:rPr>
                <a:t>addr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H="1">
              <a:off x="2034540" y="5189220"/>
              <a:ext cx="601981" cy="23622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3451860" y="4183380"/>
            <a:ext cx="1472084" cy="445830"/>
            <a:chOff x="3459480" y="4221480"/>
            <a:chExt cx="1472084" cy="445830"/>
          </a:xfrm>
        </p:grpSpPr>
        <p:sp>
          <p:nvSpPr>
            <p:cNvPr id="47" name="TextBox 46"/>
            <p:cNvSpPr txBox="1"/>
            <p:nvPr/>
          </p:nvSpPr>
          <p:spPr>
            <a:xfrm>
              <a:off x="3733800" y="4267200"/>
              <a:ext cx="11977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 panose="030F0702030302020204" pitchFamily="66" charset="0"/>
                </a:rPr>
                <a:t>src</a:t>
              </a:r>
              <a:r>
                <a:rPr lang="en-US" dirty="0" smtClean="0">
                  <a:latin typeface="Comic Sans MS" panose="030F0702030302020204" pitchFamily="66" charset="0"/>
                </a:rPr>
                <a:t> </a:t>
              </a:r>
              <a:r>
                <a:rPr lang="en-US" dirty="0" err="1" smtClean="0">
                  <a:latin typeface="Comic Sans MS" panose="030F0702030302020204" pitchFamily="66" charset="0"/>
                </a:rPr>
                <a:t>addr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3459480" y="4221480"/>
              <a:ext cx="350520" cy="17526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144780" y="4488180"/>
            <a:ext cx="2392680" cy="707886"/>
            <a:chOff x="144780" y="4488180"/>
            <a:chExt cx="2392680" cy="707886"/>
          </a:xfrm>
        </p:grpSpPr>
        <p:sp>
          <p:nvSpPr>
            <p:cNvPr id="50" name="TextBox 49"/>
            <p:cNvSpPr txBox="1"/>
            <p:nvPr/>
          </p:nvSpPr>
          <p:spPr>
            <a:xfrm>
              <a:off x="144780" y="4488180"/>
              <a:ext cx="13548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 panose="030F0702030302020204" pitchFamily="66" charset="0"/>
                </a:rPr>
                <a:t>dest</a:t>
              </a:r>
              <a:r>
                <a:rPr lang="en-US" dirty="0" smtClean="0">
                  <a:latin typeface="Comic Sans MS" panose="030F0702030302020204" pitchFamily="66" charset="0"/>
                </a:rPr>
                <a:t> </a:t>
              </a:r>
              <a:r>
                <a:rPr lang="en-US" dirty="0" err="1" smtClean="0">
                  <a:latin typeface="Comic Sans MS" panose="030F0702030302020204" pitchFamily="66" charset="0"/>
                </a:rPr>
                <a:t>addr</a:t>
              </a:r>
              <a:endParaRPr lang="en-US" dirty="0" smtClean="0">
                <a:latin typeface="Comic Sans MS" panose="030F0702030302020204" pitchFamily="66" charset="0"/>
              </a:endParaRPr>
            </a:p>
            <a:p>
              <a:r>
                <a:rPr lang="en-US" dirty="0" smtClean="0">
                  <a:latin typeface="Comic Sans MS" panose="030F0702030302020204" pitchFamily="66" charset="0"/>
                </a:rPr>
                <a:t>in a </a:t>
              </a:r>
              <a:r>
                <a:rPr lang="en-US" dirty="0" err="1" smtClean="0">
                  <a:latin typeface="Comic Sans MS" panose="030F0702030302020204" pitchFamily="66" charset="0"/>
                </a:rPr>
                <a:t>reg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H="1">
              <a:off x="1501140" y="4556760"/>
              <a:ext cx="1036320" cy="21336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Multithreaded programming is subtle: </a:t>
            </a:r>
            <a:r>
              <a:rPr lang="en-US" sz="2400" dirty="0" smtClean="0"/>
              <a:t>An incorrect version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9827" y="3642321"/>
            <a:ext cx="3379787" cy="1616075"/>
            <a:chOff x="245" y="2214"/>
            <a:chExt cx="2129" cy="1018"/>
          </a:xfrm>
        </p:grpSpPr>
        <p:sp>
          <p:nvSpPr>
            <p:cNvPr id="9253" name="Rectangle 5"/>
            <p:cNvSpPr>
              <a:spLocks noChangeArrowheads="1"/>
            </p:cNvSpPr>
            <p:nvPr/>
          </p:nvSpPr>
          <p:spPr bwMode="auto">
            <a:xfrm>
              <a:off x="809" y="3027"/>
              <a:ext cx="1285" cy="186"/>
            </a:xfrm>
            <a:prstGeom prst="rect">
              <a:avLst/>
            </a:prstGeom>
            <a:solidFill>
              <a:srgbClr val="CFBDC8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i="1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9254" name="Rectangle 6"/>
            <p:cNvSpPr>
              <a:spLocks noChangeArrowheads="1"/>
            </p:cNvSpPr>
            <p:nvPr/>
          </p:nvSpPr>
          <p:spPr bwMode="auto">
            <a:xfrm>
              <a:off x="802" y="2645"/>
              <a:ext cx="1285" cy="186"/>
            </a:xfrm>
            <a:prstGeom prst="rect">
              <a:avLst/>
            </a:prstGeom>
            <a:solidFill>
              <a:srgbClr val="CFBDC8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i="1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9255" name="Text Box 7"/>
            <p:cNvSpPr txBox="1">
              <a:spLocks noChangeArrowheads="1"/>
            </p:cNvSpPr>
            <p:nvPr/>
          </p:nvSpPr>
          <p:spPr bwMode="auto">
            <a:xfrm>
              <a:off x="245" y="2214"/>
              <a:ext cx="2129" cy="10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dirty="0">
                  <a:latin typeface="Verdana" pitchFamily="34" charset="0"/>
                </a:rPr>
                <a:t>Producer posting Item x: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Load 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tail</a:t>
              </a:r>
              <a:r>
                <a:rPr lang="en-US" sz="2000" dirty="0">
                  <a:latin typeface="Verdana" pitchFamily="34" charset="0"/>
                </a:rPr>
                <a:t>, </a:t>
              </a:r>
              <a:r>
                <a:rPr lang="en-US" sz="2000" dirty="0" smtClean="0">
                  <a:latin typeface="Verdana" pitchFamily="34" charset="0"/>
                </a:rPr>
                <a:t>tail</a:t>
              </a:r>
              <a:endParaRPr lang="en-US" sz="2000" dirty="0">
                <a:latin typeface="Verdana" pitchFamily="34" charset="0"/>
              </a:endParaRP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</a:t>
              </a:r>
              <a:r>
                <a:rPr lang="en-US" sz="2000" dirty="0" smtClean="0">
                  <a:latin typeface="Verdana" pitchFamily="34" charset="0"/>
                </a:rPr>
                <a:t>Store (</a:t>
              </a:r>
              <a:r>
                <a:rPr lang="en-US" sz="2000" dirty="0" err="1" smtClean="0">
                  <a:latin typeface="Verdana" pitchFamily="34" charset="0"/>
                </a:rPr>
                <a:t>R</a:t>
              </a:r>
              <a:r>
                <a:rPr lang="en-US" sz="2000" baseline="-25000" dirty="0" err="1" smtClean="0">
                  <a:latin typeface="Verdana" pitchFamily="34" charset="0"/>
                </a:rPr>
                <a:t>tail</a:t>
              </a:r>
              <a:r>
                <a:rPr lang="en-US" sz="2000" dirty="0" smtClean="0">
                  <a:latin typeface="Verdana" pitchFamily="34" charset="0"/>
                </a:rPr>
                <a:t>), x</a:t>
              </a:r>
            </a:p>
            <a:p>
              <a:pPr eaLnBrk="0" hangingPunct="0"/>
              <a:r>
                <a:rPr lang="en-US" sz="2000" dirty="0" smtClean="0">
                  <a:latin typeface="Verdana" pitchFamily="34" charset="0"/>
                </a:rPr>
                <a:t>	</a:t>
              </a:r>
              <a:r>
                <a:rPr lang="en-US" sz="2000" dirty="0" err="1" smtClean="0">
                  <a:solidFill>
                    <a:srgbClr val="FF0000"/>
                  </a:solidFill>
                  <a:latin typeface="Verdana" pitchFamily="34" charset="0"/>
                </a:rPr>
                <a:t>R</a:t>
              </a:r>
              <a:r>
                <a:rPr lang="en-US" sz="2000" baseline="-25000" dirty="0" err="1" smtClean="0">
                  <a:solidFill>
                    <a:srgbClr val="FF0000"/>
                  </a:solidFill>
                  <a:latin typeface="Verdana" pitchFamily="34" charset="0"/>
                </a:rPr>
                <a:t>tail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’</a:t>
              </a:r>
              <a:r>
                <a:rPr lang="en-US" sz="2000" dirty="0" smtClean="0">
                  <a:latin typeface="Verdana" pitchFamily="34" charset="0"/>
                </a:rPr>
                <a:t>=R</a:t>
              </a:r>
              <a:r>
                <a:rPr lang="en-US" sz="2000" baseline="-25000" dirty="0" smtClean="0">
                  <a:latin typeface="Verdana" pitchFamily="34" charset="0"/>
                </a:rPr>
                <a:t>tail</a:t>
              </a:r>
              <a:r>
                <a:rPr lang="en-US" sz="2000" dirty="0" smtClean="0">
                  <a:latin typeface="Verdana" pitchFamily="34" charset="0"/>
                </a:rPr>
                <a:t>+1</a:t>
              </a:r>
            </a:p>
            <a:p>
              <a:pPr eaLnBrk="0" hangingPunct="0"/>
              <a:r>
                <a:rPr lang="en-US" sz="2000" dirty="0" smtClean="0">
                  <a:latin typeface="Verdana" pitchFamily="34" charset="0"/>
                </a:rPr>
                <a:t>	Store tail, </a:t>
              </a:r>
              <a:r>
                <a:rPr lang="en-US" sz="2000" dirty="0" err="1" smtClean="0">
                  <a:solidFill>
                    <a:srgbClr val="FF0000"/>
                  </a:solidFill>
                  <a:latin typeface="Verdana" pitchFamily="34" charset="0"/>
                </a:rPr>
                <a:t>R</a:t>
              </a:r>
              <a:r>
                <a:rPr lang="en-US" sz="2000" baseline="-25000" dirty="0" err="1" smtClean="0">
                  <a:solidFill>
                    <a:srgbClr val="FF0000"/>
                  </a:solidFill>
                  <a:latin typeface="Verdana" pitchFamily="34" charset="0"/>
                </a:rPr>
                <a:t>tail</a:t>
              </a:r>
              <a:r>
                <a:rPr lang="en-US" sz="2000" baseline="-25000" dirty="0" smtClean="0">
                  <a:solidFill>
                    <a:srgbClr val="FF0000"/>
                  </a:solidFill>
                  <a:latin typeface="Verdana" pitchFamily="34" charset="0"/>
                </a:rPr>
                <a:t>’</a:t>
              </a:r>
              <a:endParaRPr lang="en-US" sz="2000" dirty="0">
                <a:solidFill>
                  <a:srgbClr val="FF0000"/>
                </a:solidFill>
                <a:latin typeface="Verdana" pitchFamily="34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897439" y="3644985"/>
            <a:ext cx="4065588" cy="2554288"/>
            <a:chOff x="3269" y="2070"/>
            <a:chExt cx="2561" cy="1609"/>
          </a:xfrm>
        </p:grpSpPr>
        <p:sp>
          <p:nvSpPr>
            <p:cNvPr id="9250" name="Rectangle 9"/>
            <p:cNvSpPr>
              <a:spLocks noChangeArrowheads="1"/>
            </p:cNvSpPr>
            <p:nvPr/>
          </p:nvSpPr>
          <p:spPr bwMode="auto">
            <a:xfrm>
              <a:off x="3849" y="2875"/>
              <a:ext cx="1285" cy="186"/>
            </a:xfrm>
            <a:prstGeom prst="rect">
              <a:avLst/>
            </a:prstGeom>
            <a:solidFill>
              <a:srgbClr val="CFBDC8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i="1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9251" name="Rectangle 10"/>
            <p:cNvSpPr>
              <a:spLocks noChangeArrowheads="1"/>
            </p:cNvSpPr>
            <p:nvPr/>
          </p:nvSpPr>
          <p:spPr bwMode="auto">
            <a:xfrm>
              <a:off x="3842" y="2493"/>
              <a:ext cx="1285" cy="186"/>
            </a:xfrm>
            <a:prstGeom prst="rect">
              <a:avLst/>
            </a:prstGeom>
            <a:solidFill>
              <a:srgbClr val="CFBDC8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i="1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9252" name="Text Box 11"/>
            <p:cNvSpPr txBox="1">
              <a:spLocks noChangeArrowheads="1"/>
            </p:cNvSpPr>
            <p:nvPr/>
          </p:nvSpPr>
          <p:spPr bwMode="auto">
            <a:xfrm>
              <a:off x="3269" y="2070"/>
              <a:ext cx="2561" cy="160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dirty="0">
                  <a:latin typeface="Verdana" pitchFamily="34" charset="0"/>
                </a:rPr>
                <a:t>Consumer: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Load 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head</a:t>
              </a:r>
              <a:r>
                <a:rPr lang="en-US" sz="2000" dirty="0">
                  <a:latin typeface="Verdana" pitchFamily="34" charset="0"/>
                </a:rPr>
                <a:t>, </a:t>
              </a:r>
              <a:r>
                <a:rPr lang="en-US" sz="2000" dirty="0" smtClean="0">
                  <a:latin typeface="Verdana" pitchFamily="34" charset="0"/>
                </a:rPr>
                <a:t>head</a:t>
              </a:r>
              <a:endParaRPr lang="en-US" sz="2000" dirty="0">
                <a:latin typeface="Verdana" pitchFamily="34" charset="0"/>
              </a:endParaRP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spin:	Load 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tail</a:t>
              </a:r>
              <a:r>
                <a:rPr lang="en-US" sz="2000" dirty="0">
                  <a:latin typeface="Verdana" pitchFamily="34" charset="0"/>
                </a:rPr>
                <a:t>, </a:t>
              </a:r>
              <a:r>
                <a:rPr lang="en-US" sz="2000" dirty="0" smtClean="0">
                  <a:latin typeface="Verdana" pitchFamily="34" charset="0"/>
                </a:rPr>
                <a:t>tail</a:t>
              </a:r>
              <a:endParaRPr lang="en-US" sz="2000" dirty="0">
                <a:latin typeface="Verdana" pitchFamily="34" charset="0"/>
              </a:endParaRP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if 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head</a:t>
              </a:r>
              <a:r>
                <a:rPr lang="en-US" sz="2000" dirty="0">
                  <a:latin typeface="Verdana" pitchFamily="34" charset="0"/>
                </a:rPr>
                <a:t>==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tail</a:t>
              </a:r>
              <a:r>
                <a:rPr lang="en-US" sz="2000" baseline="-25000" dirty="0">
                  <a:latin typeface="Verdana" pitchFamily="34" charset="0"/>
                </a:rPr>
                <a:t> </a:t>
              </a:r>
              <a:r>
                <a:rPr lang="en-US" sz="2000" dirty="0" err="1">
                  <a:latin typeface="Verdana" pitchFamily="34" charset="0"/>
                </a:rPr>
                <a:t>goto</a:t>
              </a:r>
              <a:r>
                <a:rPr lang="en-US" sz="2000" dirty="0">
                  <a:latin typeface="Verdana" pitchFamily="34" charset="0"/>
                </a:rPr>
                <a:t> spin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Load R, (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head</a:t>
              </a:r>
              <a:r>
                <a:rPr lang="en-US" sz="2000" dirty="0">
                  <a:latin typeface="Verdana" pitchFamily="34" charset="0"/>
                </a:rPr>
                <a:t>)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head</a:t>
              </a:r>
              <a:r>
                <a:rPr lang="en-US" sz="2000" dirty="0">
                  <a:latin typeface="Verdana" pitchFamily="34" charset="0"/>
                </a:rPr>
                <a:t>=R</a:t>
              </a:r>
              <a:r>
                <a:rPr lang="en-US" sz="2000" baseline="-25000" dirty="0">
                  <a:latin typeface="Verdana" pitchFamily="34" charset="0"/>
                </a:rPr>
                <a:t>head</a:t>
              </a:r>
              <a:r>
                <a:rPr lang="en-US" sz="2000" dirty="0">
                  <a:latin typeface="Verdana" pitchFamily="34" charset="0"/>
                </a:rPr>
                <a:t>+1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Store head, </a:t>
              </a:r>
              <a:r>
                <a:rPr lang="en-US" sz="2000" dirty="0" err="1">
                  <a:latin typeface="Verdana" pitchFamily="34" charset="0"/>
                </a:rPr>
                <a:t>R</a:t>
              </a:r>
              <a:r>
                <a:rPr lang="en-US" sz="2000" baseline="-25000" dirty="0" err="1">
                  <a:latin typeface="Verdana" pitchFamily="34" charset="0"/>
                </a:rPr>
                <a:t>head</a:t>
              </a:r>
              <a:endParaRPr lang="en-US" sz="2000" dirty="0">
                <a:latin typeface="Verdana" pitchFamily="34" charset="0"/>
              </a:endParaRP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	process(R)</a:t>
              </a:r>
            </a:p>
          </p:txBody>
        </p:sp>
      </p:grpSp>
      <p:sp>
        <p:nvSpPr>
          <p:cNvPr id="9229" name="Oval 15"/>
          <p:cNvSpPr>
            <a:spLocks noChangeArrowheads="1"/>
          </p:cNvSpPr>
          <p:nvPr/>
        </p:nvSpPr>
        <p:spPr bwMode="auto">
          <a:xfrm>
            <a:off x="1781309" y="1604765"/>
            <a:ext cx="1168400" cy="9667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Verdana" pitchFamily="34" charset="0"/>
              </a:rPr>
              <a:t>Producer</a:t>
            </a:r>
          </a:p>
        </p:txBody>
      </p:sp>
      <p:sp>
        <p:nvSpPr>
          <p:cNvPr id="9230" name="Oval 16"/>
          <p:cNvSpPr>
            <a:spLocks noChangeArrowheads="1"/>
          </p:cNvSpPr>
          <p:nvPr/>
        </p:nvSpPr>
        <p:spPr bwMode="auto">
          <a:xfrm>
            <a:off x="6148499" y="1604765"/>
            <a:ext cx="1209675" cy="9985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Verdana" pitchFamily="34" charset="0"/>
              </a:rPr>
              <a:t>Consumer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68004" y="1618259"/>
            <a:ext cx="2362200" cy="1993900"/>
            <a:chOff x="3368004" y="1618259"/>
            <a:chExt cx="2362200" cy="1993900"/>
          </a:xfrm>
        </p:grpSpPr>
        <p:sp>
          <p:nvSpPr>
            <p:cNvPr id="9227" name="Rectangle 13"/>
            <p:cNvSpPr>
              <a:spLocks noChangeArrowheads="1"/>
            </p:cNvSpPr>
            <p:nvPr/>
          </p:nvSpPr>
          <p:spPr bwMode="auto">
            <a:xfrm>
              <a:off x="3368004" y="1618259"/>
              <a:ext cx="2362200" cy="199390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31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Rectangle 14" descr="75%"/>
            <p:cNvSpPr>
              <a:spLocks noChangeArrowheads="1"/>
            </p:cNvSpPr>
            <p:nvPr/>
          </p:nvSpPr>
          <p:spPr bwMode="auto">
            <a:xfrm>
              <a:off x="4282404" y="2621559"/>
              <a:ext cx="762000" cy="838200"/>
            </a:xfrm>
            <a:prstGeom prst="rect">
              <a:avLst/>
            </a:prstGeom>
            <a:pattFill prst="pct75">
              <a:fgClr>
                <a:srgbClr val="FF0000"/>
              </a:fgClr>
              <a:bgClr>
                <a:srgbClr val="FFFFFF"/>
              </a:bgClr>
            </a:patt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Line 17"/>
            <p:cNvSpPr>
              <a:spLocks noChangeShapeType="1"/>
            </p:cNvSpPr>
            <p:nvPr/>
          </p:nvSpPr>
          <p:spPr bwMode="auto">
            <a:xfrm>
              <a:off x="3749004" y="2621559"/>
              <a:ext cx="1676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18"/>
            <p:cNvSpPr>
              <a:spLocks noChangeShapeType="1"/>
            </p:cNvSpPr>
            <p:nvPr/>
          </p:nvSpPr>
          <p:spPr bwMode="auto">
            <a:xfrm>
              <a:off x="3749004" y="3459759"/>
              <a:ext cx="1676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19"/>
            <p:cNvSpPr>
              <a:spLocks noChangeShapeType="1"/>
            </p:cNvSpPr>
            <p:nvPr/>
          </p:nvSpPr>
          <p:spPr bwMode="auto">
            <a:xfrm>
              <a:off x="4282404" y="2621559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Line 20"/>
            <p:cNvSpPr>
              <a:spLocks noChangeShapeType="1"/>
            </p:cNvSpPr>
            <p:nvPr/>
          </p:nvSpPr>
          <p:spPr bwMode="auto">
            <a:xfrm>
              <a:off x="4434804" y="2621559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Line 21"/>
            <p:cNvSpPr>
              <a:spLocks noChangeShapeType="1"/>
            </p:cNvSpPr>
            <p:nvPr/>
          </p:nvSpPr>
          <p:spPr bwMode="auto">
            <a:xfrm>
              <a:off x="4587204" y="2621559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22"/>
            <p:cNvSpPr>
              <a:spLocks noChangeShapeType="1"/>
            </p:cNvSpPr>
            <p:nvPr/>
          </p:nvSpPr>
          <p:spPr bwMode="auto">
            <a:xfrm>
              <a:off x="4739604" y="2621559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23"/>
            <p:cNvSpPr>
              <a:spLocks noChangeShapeType="1"/>
            </p:cNvSpPr>
            <p:nvPr/>
          </p:nvSpPr>
          <p:spPr bwMode="auto">
            <a:xfrm>
              <a:off x="4892004" y="2621559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24"/>
            <p:cNvSpPr>
              <a:spLocks noChangeShapeType="1"/>
            </p:cNvSpPr>
            <p:nvPr/>
          </p:nvSpPr>
          <p:spPr bwMode="auto">
            <a:xfrm>
              <a:off x="5044404" y="2621559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Rectangle 25"/>
            <p:cNvSpPr>
              <a:spLocks noChangeArrowheads="1"/>
            </p:cNvSpPr>
            <p:nvPr/>
          </p:nvSpPr>
          <p:spPr bwMode="auto">
            <a:xfrm>
              <a:off x="3596604" y="1707159"/>
              <a:ext cx="609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Verdana" pitchFamily="34" charset="0"/>
                </a:rPr>
                <a:t>tail</a:t>
              </a:r>
            </a:p>
          </p:txBody>
        </p:sp>
        <p:sp>
          <p:nvSpPr>
            <p:cNvPr id="9240" name="Line 26"/>
            <p:cNvSpPr>
              <a:spLocks noChangeShapeType="1"/>
            </p:cNvSpPr>
            <p:nvPr/>
          </p:nvSpPr>
          <p:spPr bwMode="auto">
            <a:xfrm>
              <a:off x="3901404" y="2088159"/>
              <a:ext cx="3048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Rectangle 27"/>
            <p:cNvSpPr>
              <a:spLocks noChangeArrowheads="1"/>
            </p:cNvSpPr>
            <p:nvPr/>
          </p:nvSpPr>
          <p:spPr bwMode="auto">
            <a:xfrm>
              <a:off x="4930104" y="1707159"/>
              <a:ext cx="6985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Verdana" pitchFamily="34" charset="0"/>
                </a:rPr>
                <a:t>head</a:t>
              </a:r>
            </a:p>
          </p:txBody>
        </p:sp>
        <p:sp>
          <p:nvSpPr>
            <p:cNvPr id="9242" name="Line 28"/>
            <p:cNvSpPr>
              <a:spLocks noChangeShapeType="1"/>
            </p:cNvSpPr>
            <p:nvPr/>
          </p:nvSpPr>
          <p:spPr bwMode="auto">
            <a:xfrm>
              <a:off x="4130004" y="2621559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Line 29"/>
            <p:cNvSpPr>
              <a:spLocks noChangeShapeType="1"/>
            </p:cNvSpPr>
            <p:nvPr/>
          </p:nvSpPr>
          <p:spPr bwMode="auto">
            <a:xfrm flipH="1">
              <a:off x="4968204" y="2088159"/>
              <a:ext cx="3048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86879" y="2673947"/>
            <a:ext cx="6380163" cy="427038"/>
            <a:chOff x="1986879" y="2673947"/>
            <a:chExt cx="6380163" cy="427038"/>
          </a:xfrm>
        </p:grpSpPr>
        <p:sp>
          <p:nvSpPr>
            <p:cNvPr id="9244" name="Rectangle 30"/>
            <p:cNvSpPr>
              <a:spLocks noChangeArrowheads="1"/>
            </p:cNvSpPr>
            <p:nvPr/>
          </p:nvSpPr>
          <p:spPr bwMode="auto">
            <a:xfrm>
              <a:off x="1986879" y="2705697"/>
              <a:ext cx="804863" cy="39528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>
                  <a:latin typeface="Verdana" pitchFamily="34" charset="0"/>
                </a:rPr>
                <a:t>  R</a:t>
              </a:r>
              <a:r>
                <a:rPr lang="en-US" sz="1800" baseline="-25000">
                  <a:latin typeface="Verdana" pitchFamily="34" charset="0"/>
                </a:rPr>
                <a:t>tail</a:t>
              </a:r>
            </a:p>
          </p:txBody>
        </p:sp>
        <p:sp>
          <p:nvSpPr>
            <p:cNvPr id="9245" name="Rectangle 31"/>
            <p:cNvSpPr>
              <a:spLocks noChangeArrowheads="1"/>
            </p:cNvSpPr>
            <p:nvPr/>
          </p:nvSpPr>
          <p:spPr bwMode="auto">
            <a:xfrm>
              <a:off x="5892129" y="2673947"/>
              <a:ext cx="792163" cy="39528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Rectangle 32"/>
            <p:cNvSpPr>
              <a:spLocks noChangeArrowheads="1"/>
            </p:cNvSpPr>
            <p:nvPr/>
          </p:nvSpPr>
          <p:spPr bwMode="auto">
            <a:xfrm>
              <a:off x="7574879" y="2673947"/>
              <a:ext cx="792163" cy="387350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Rectangle 33"/>
            <p:cNvSpPr>
              <a:spLocks noChangeArrowheads="1"/>
            </p:cNvSpPr>
            <p:nvPr/>
          </p:nvSpPr>
          <p:spPr bwMode="auto">
            <a:xfrm>
              <a:off x="6060404" y="2681884"/>
              <a:ext cx="577850" cy="3698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Verdana" pitchFamily="34" charset="0"/>
                </a:rPr>
                <a:t>R</a:t>
              </a:r>
              <a:r>
                <a:rPr lang="en-US" sz="1800" baseline="-25000">
                  <a:latin typeface="Verdana" pitchFamily="34" charset="0"/>
                </a:rPr>
                <a:t>tail</a:t>
              </a:r>
            </a:p>
          </p:txBody>
        </p:sp>
        <p:sp>
          <p:nvSpPr>
            <p:cNvPr id="9248" name="Rectangle 34"/>
            <p:cNvSpPr>
              <a:spLocks noChangeArrowheads="1"/>
            </p:cNvSpPr>
            <p:nvPr/>
          </p:nvSpPr>
          <p:spPr bwMode="auto">
            <a:xfrm>
              <a:off x="6719217" y="2673947"/>
              <a:ext cx="806450" cy="39528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>
                  <a:latin typeface="Verdana" pitchFamily="34" charset="0"/>
                </a:rPr>
                <a:t>R</a:t>
              </a:r>
              <a:r>
                <a:rPr lang="en-US" sz="1800" baseline="-25000">
                  <a:latin typeface="Verdana" pitchFamily="34" charset="0"/>
                </a:rPr>
                <a:t>head</a:t>
              </a:r>
            </a:p>
          </p:txBody>
        </p:sp>
        <p:sp>
          <p:nvSpPr>
            <p:cNvPr id="9249" name="Rectangle 35"/>
            <p:cNvSpPr>
              <a:spLocks noChangeArrowheads="1"/>
            </p:cNvSpPr>
            <p:nvPr/>
          </p:nvSpPr>
          <p:spPr bwMode="auto">
            <a:xfrm>
              <a:off x="7714579" y="2681884"/>
              <a:ext cx="342900" cy="3698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Verdana" pitchFamily="34" charset="0"/>
                </a:rPr>
                <a:t>R</a:t>
              </a:r>
              <a:endParaRPr lang="en-US" sz="1800" baseline="-25000">
                <a:latin typeface="Verdana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59180" y="4320540"/>
            <a:ext cx="426720" cy="944880"/>
            <a:chOff x="1059180" y="4320540"/>
            <a:chExt cx="426720" cy="944880"/>
          </a:xfrm>
        </p:grpSpPr>
        <p:sp>
          <p:nvSpPr>
            <p:cNvPr id="9" name="Left Brace 8"/>
            <p:cNvSpPr/>
            <p:nvPr/>
          </p:nvSpPr>
          <p:spPr bwMode="auto">
            <a:xfrm>
              <a:off x="1341120" y="4640580"/>
              <a:ext cx="144780" cy="624840"/>
            </a:xfrm>
            <a:prstGeom prst="leftBrac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4" name="Left Brace 13"/>
            <p:cNvSpPr/>
            <p:nvPr/>
          </p:nvSpPr>
          <p:spPr bwMode="auto">
            <a:xfrm>
              <a:off x="1371600" y="4320540"/>
              <a:ext cx="114300" cy="213360"/>
            </a:xfrm>
            <a:prstGeom prst="leftBrac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6" name="Curved Right Arrow 15"/>
            <p:cNvSpPr/>
            <p:nvPr/>
          </p:nvSpPr>
          <p:spPr bwMode="auto">
            <a:xfrm>
              <a:off x="1059180" y="4495800"/>
              <a:ext cx="228600" cy="335280"/>
            </a:xfrm>
            <a:prstGeom prst="curvedRightArrow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741420" y="4335780"/>
            <a:ext cx="457200" cy="944880"/>
            <a:chOff x="3741420" y="4335780"/>
            <a:chExt cx="457200" cy="944880"/>
          </a:xfrm>
        </p:grpSpPr>
        <p:sp>
          <p:nvSpPr>
            <p:cNvPr id="54" name="Curved Right Arrow 53"/>
            <p:cNvSpPr/>
            <p:nvPr/>
          </p:nvSpPr>
          <p:spPr bwMode="auto">
            <a:xfrm flipH="1" flipV="1">
              <a:off x="3970020" y="4503420"/>
              <a:ext cx="228600" cy="335280"/>
            </a:xfrm>
            <a:prstGeom prst="curvedRightArrow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5" name="Left Brace 54"/>
            <p:cNvSpPr/>
            <p:nvPr/>
          </p:nvSpPr>
          <p:spPr bwMode="auto">
            <a:xfrm flipH="1">
              <a:off x="3741420" y="4655820"/>
              <a:ext cx="144780" cy="624840"/>
            </a:xfrm>
            <a:prstGeom prst="leftBrac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6" name="Left Brace 55"/>
            <p:cNvSpPr/>
            <p:nvPr/>
          </p:nvSpPr>
          <p:spPr bwMode="auto">
            <a:xfrm flipH="1">
              <a:off x="3771900" y="4335780"/>
              <a:ext cx="114300" cy="213360"/>
            </a:xfrm>
            <a:prstGeom prst="leftBrac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99160" y="5486400"/>
            <a:ext cx="4122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reordering the stores can cause the consumer to see stale data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9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 Consumers</a:t>
            </a:r>
          </a:p>
        </p:txBody>
      </p:sp>
      <p:sp>
        <p:nvSpPr>
          <p:cNvPr id="1800194" name="Rectangle 2"/>
          <p:cNvSpPr>
            <a:spLocks noChangeArrowheads="1"/>
          </p:cNvSpPr>
          <p:nvPr/>
        </p:nvSpPr>
        <p:spPr bwMode="auto">
          <a:xfrm>
            <a:off x="5765800" y="3944393"/>
            <a:ext cx="3225800" cy="1892300"/>
          </a:xfrm>
          <a:prstGeom prst="rect">
            <a:avLst/>
          </a:prstGeom>
          <a:solidFill>
            <a:srgbClr val="CFBDC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388938" y="3631688"/>
            <a:ext cx="3379787" cy="161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Verdana" pitchFamily="34" charset="0"/>
              </a:rPr>
              <a:t>Producer posting Item x: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	Load 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tail</a:t>
            </a:r>
            <a:r>
              <a:rPr lang="en-US" sz="2000" dirty="0">
                <a:latin typeface="Verdana" pitchFamily="34" charset="0"/>
              </a:rPr>
              <a:t>, </a:t>
            </a:r>
            <a:r>
              <a:rPr lang="en-US" sz="2000" dirty="0" smtClean="0">
                <a:latin typeface="Verdana" pitchFamily="34" charset="0"/>
              </a:rPr>
              <a:t>tail</a:t>
            </a:r>
            <a:endParaRPr lang="en-US" sz="2000" dirty="0">
              <a:latin typeface="Verdana" pitchFamily="34" charset="0"/>
            </a:endParaRPr>
          </a:p>
          <a:p>
            <a:pPr eaLnBrk="0" hangingPunct="0"/>
            <a:r>
              <a:rPr lang="en-US" sz="2000" dirty="0">
                <a:latin typeface="Verdana" pitchFamily="34" charset="0"/>
              </a:rPr>
              <a:t>	Store (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tail</a:t>
            </a:r>
            <a:r>
              <a:rPr lang="en-US" sz="2000" dirty="0">
                <a:latin typeface="Verdana" pitchFamily="34" charset="0"/>
              </a:rPr>
              <a:t>), x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	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tail</a:t>
            </a:r>
            <a:r>
              <a:rPr lang="en-US" sz="2000" dirty="0">
                <a:latin typeface="Verdana" pitchFamily="34" charset="0"/>
              </a:rPr>
              <a:t>=R</a:t>
            </a:r>
            <a:r>
              <a:rPr lang="en-US" sz="2000" baseline="-25000" dirty="0">
                <a:latin typeface="Verdana" pitchFamily="34" charset="0"/>
              </a:rPr>
              <a:t>tail</a:t>
            </a:r>
            <a:r>
              <a:rPr lang="en-US" sz="2000" dirty="0">
                <a:latin typeface="Verdana" pitchFamily="34" charset="0"/>
              </a:rPr>
              <a:t>+1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	Store tail, 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tail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4897438" y="3623718"/>
            <a:ext cx="4065537" cy="2554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Verdana" pitchFamily="34" charset="0"/>
              </a:rPr>
              <a:t>Consumer: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	Load 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head</a:t>
            </a:r>
            <a:r>
              <a:rPr lang="en-US" sz="2000" dirty="0">
                <a:latin typeface="Verdana" pitchFamily="34" charset="0"/>
              </a:rPr>
              <a:t>, </a:t>
            </a:r>
            <a:r>
              <a:rPr lang="en-US" sz="2000" dirty="0" smtClean="0">
                <a:latin typeface="Verdana" pitchFamily="34" charset="0"/>
              </a:rPr>
              <a:t>head</a:t>
            </a:r>
            <a:endParaRPr lang="en-US" sz="2000" dirty="0">
              <a:latin typeface="Verdana" pitchFamily="34" charset="0"/>
            </a:endParaRPr>
          </a:p>
          <a:p>
            <a:pPr eaLnBrk="0" hangingPunct="0"/>
            <a:r>
              <a:rPr lang="en-US" sz="2000" dirty="0">
                <a:latin typeface="Verdana" pitchFamily="34" charset="0"/>
              </a:rPr>
              <a:t>spin:	Load 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tail</a:t>
            </a:r>
            <a:r>
              <a:rPr lang="en-US" sz="2000" dirty="0">
                <a:latin typeface="Verdana" pitchFamily="34" charset="0"/>
              </a:rPr>
              <a:t>, </a:t>
            </a:r>
            <a:r>
              <a:rPr lang="en-US" sz="2000" dirty="0" smtClean="0">
                <a:latin typeface="Verdana" pitchFamily="34" charset="0"/>
              </a:rPr>
              <a:t>tail</a:t>
            </a:r>
            <a:endParaRPr lang="en-US" sz="2000" dirty="0">
              <a:latin typeface="Verdana" pitchFamily="34" charset="0"/>
            </a:endParaRPr>
          </a:p>
          <a:p>
            <a:pPr eaLnBrk="0" hangingPunct="0"/>
            <a:r>
              <a:rPr lang="en-US" sz="2000" dirty="0">
                <a:latin typeface="Verdana" pitchFamily="34" charset="0"/>
              </a:rPr>
              <a:t>	if 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head</a:t>
            </a:r>
            <a:r>
              <a:rPr lang="en-US" sz="2000" dirty="0">
                <a:latin typeface="Verdana" pitchFamily="34" charset="0"/>
              </a:rPr>
              <a:t>==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tail</a:t>
            </a:r>
            <a:r>
              <a:rPr lang="en-US" sz="2000" baseline="-25000" dirty="0">
                <a:latin typeface="Verdana" pitchFamily="34" charset="0"/>
              </a:rPr>
              <a:t> </a:t>
            </a:r>
            <a:r>
              <a:rPr lang="en-US" sz="2000" dirty="0" err="1">
                <a:latin typeface="Verdana" pitchFamily="34" charset="0"/>
              </a:rPr>
              <a:t>goto</a:t>
            </a:r>
            <a:r>
              <a:rPr lang="en-US" sz="2000" dirty="0">
                <a:latin typeface="Verdana" pitchFamily="34" charset="0"/>
              </a:rPr>
              <a:t> spin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	Load R, (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head</a:t>
            </a:r>
            <a:r>
              <a:rPr lang="en-US" sz="2000" dirty="0">
                <a:latin typeface="Verdana" pitchFamily="34" charset="0"/>
              </a:rPr>
              <a:t>)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	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head</a:t>
            </a:r>
            <a:r>
              <a:rPr lang="en-US" sz="2000" dirty="0">
                <a:latin typeface="Verdana" pitchFamily="34" charset="0"/>
              </a:rPr>
              <a:t>=R</a:t>
            </a:r>
            <a:r>
              <a:rPr lang="en-US" sz="2000" baseline="-25000" dirty="0">
                <a:latin typeface="Verdana" pitchFamily="34" charset="0"/>
              </a:rPr>
              <a:t>head</a:t>
            </a:r>
            <a:r>
              <a:rPr lang="en-US" sz="2000" dirty="0">
                <a:latin typeface="Verdana" pitchFamily="34" charset="0"/>
              </a:rPr>
              <a:t>+1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	Store head, </a:t>
            </a:r>
            <a:r>
              <a:rPr lang="en-US" sz="2000" dirty="0" err="1">
                <a:latin typeface="Verdana" pitchFamily="34" charset="0"/>
              </a:rPr>
              <a:t>R</a:t>
            </a:r>
            <a:r>
              <a:rPr lang="en-US" sz="2000" baseline="-25000" dirty="0" err="1">
                <a:latin typeface="Verdana" pitchFamily="34" charset="0"/>
              </a:rPr>
              <a:t>head</a:t>
            </a:r>
            <a:endParaRPr lang="en-US" sz="2000" dirty="0">
              <a:latin typeface="Verdana" pitchFamily="34" charset="0"/>
            </a:endParaRPr>
          </a:p>
          <a:p>
            <a:pPr eaLnBrk="0" hangingPunct="0"/>
            <a:r>
              <a:rPr lang="en-US" sz="2000" dirty="0">
                <a:latin typeface="Verdana" pitchFamily="34" charset="0"/>
              </a:rPr>
              <a:t>	process(R)</a:t>
            </a:r>
          </a:p>
        </p:txBody>
      </p:sp>
      <p:sp>
        <p:nvSpPr>
          <p:cNvPr id="1800198" name="Text Box 6"/>
          <p:cNvSpPr txBox="1">
            <a:spLocks noChangeArrowheads="1"/>
          </p:cNvSpPr>
          <p:nvPr/>
        </p:nvSpPr>
        <p:spPr bwMode="auto">
          <a:xfrm>
            <a:off x="333554" y="5136277"/>
            <a:ext cx="4022725" cy="401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rgbClr val="FF0000"/>
                </a:solidFill>
                <a:latin typeface="Verdana" pitchFamily="34" charset="0"/>
              </a:rPr>
              <a:t>What is wrong with this code?</a:t>
            </a:r>
          </a:p>
        </p:txBody>
      </p:sp>
      <p:grpSp>
        <p:nvGrpSpPr>
          <p:cNvPr id="14346" name="Group 10"/>
          <p:cNvGrpSpPr>
            <a:grpSpLocks/>
          </p:cNvGrpSpPr>
          <p:nvPr/>
        </p:nvGrpSpPr>
        <p:grpSpPr bwMode="auto">
          <a:xfrm>
            <a:off x="1397000" y="1582193"/>
            <a:ext cx="7038975" cy="1993900"/>
            <a:chOff x="880" y="856"/>
            <a:chExt cx="4434" cy="1256"/>
          </a:xfrm>
        </p:grpSpPr>
        <p:grpSp>
          <p:nvGrpSpPr>
            <p:cNvPr id="14348" name="Group 11"/>
            <p:cNvGrpSpPr>
              <a:grpSpLocks/>
            </p:cNvGrpSpPr>
            <p:nvPr/>
          </p:nvGrpSpPr>
          <p:grpSpPr bwMode="auto">
            <a:xfrm>
              <a:off x="1752" y="856"/>
              <a:ext cx="1488" cy="1256"/>
              <a:chOff x="1752" y="856"/>
              <a:chExt cx="1488" cy="1256"/>
            </a:xfrm>
          </p:grpSpPr>
          <p:sp>
            <p:nvSpPr>
              <p:cNvPr id="14366" name="Rectangle 12"/>
              <p:cNvSpPr>
                <a:spLocks noChangeArrowheads="1"/>
              </p:cNvSpPr>
              <p:nvPr/>
            </p:nvSpPr>
            <p:spPr bwMode="auto">
              <a:xfrm>
                <a:off x="1752" y="856"/>
                <a:ext cx="1488" cy="1256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 w="31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7" name="Rectangle 13" descr="75%"/>
              <p:cNvSpPr>
                <a:spLocks noChangeArrowheads="1"/>
              </p:cNvSpPr>
              <p:nvPr/>
            </p:nvSpPr>
            <p:spPr bwMode="auto">
              <a:xfrm>
                <a:off x="2328" y="1488"/>
                <a:ext cx="480" cy="528"/>
              </a:xfrm>
              <a:prstGeom prst="rect">
                <a:avLst/>
              </a:prstGeom>
              <a:pattFill prst="pct75">
                <a:fgClr>
                  <a:srgbClr val="FF0000"/>
                </a:fgClr>
                <a:bgClr>
                  <a:srgbClr val="FFFFFF"/>
                </a:bgClr>
              </a:patt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8" name="Line 14"/>
              <p:cNvSpPr>
                <a:spLocks noChangeShapeType="1"/>
              </p:cNvSpPr>
              <p:nvPr/>
            </p:nvSpPr>
            <p:spPr bwMode="auto">
              <a:xfrm>
                <a:off x="1992" y="1488"/>
                <a:ext cx="10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9" name="Line 15"/>
              <p:cNvSpPr>
                <a:spLocks noChangeShapeType="1"/>
              </p:cNvSpPr>
              <p:nvPr/>
            </p:nvSpPr>
            <p:spPr bwMode="auto">
              <a:xfrm>
                <a:off x="1992" y="2016"/>
                <a:ext cx="10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0" name="Line 16"/>
              <p:cNvSpPr>
                <a:spLocks noChangeShapeType="1"/>
              </p:cNvSpPr>
              <p:nvPr/>
            </p:nvSpPr>
            <p:spPr bwMode="auto">
              <a:xfrm>
                <a:off x="2328" y="1488"/>
                <a:ext cx="0" cy="5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1" name="Line 17"/>
              <p:cNvSpPr>
                <a:spLocks noChangeShapeType="1"/>
              </p:cNvSpPr>
              <p:nvPr/>
            </p:nvSpPr>
            <p:spPr bwMode="auto">
              <a:xfrm>
                <a:off x="2424" y="1488"/>
                <a:ext cx="0" cy="5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2" name="Line 18"/>
              <p:cNvSpPr>
                <a:spLocks noChangeShapeType="1"/>
              </p:cNvSpPr>
              <p:nvPr/>
            </p:nvSpPr>
            <p:spPr bwMode="auto">
              <a:xfrm>
                <a:off x="2520" y="1488"/>
                <a:ext cx="0" cy="5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3" name="Line 19"/>
              <p:cNvSpPr>
                <a:spLocks noChangeShapeType="1"/>
              </p:cNvSpPr>
              <p:nvPr/>
            </p:nvSpPr>
            <p:spPr bwMode="auto">
              <a:xfrm>
                <a:off x="2616" y="1488"/>
                <a:ext cx="0" cy="5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4" name="Line 20"/>
              <p:cNvSpPr>
                <a:spLocks noChangeShapeType="1"/>
              </p:cNvSpPr>
              <p:nvPr/>
            </p:nvSpPr>
            <p:spPr bwMode="auto">
              <a:xfrm>
                <a:off x="2712" y="1488"/>
                <a:ext cx="0" cy="5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5" name="Line 21"/>
              <p:cNvSpPr>
                <a:spLocks noChangeShapeType="1"/>
              </p:cNvSpPr>
              <p:nvPr/>
            </p:nvSpPr>
            <p:spPr bwMode="auto">
              <a:xfrm>
                <a:off x="2808" y="1488"/>
                <a:ext cx="0" cy="5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6" name="Rectangle 22"/>
              <p:cNvSpPr>
                <a:spLocks noChangeArrowheads="1"/>
              </p:cNvSpPr>
              <p:nvPr/>
            </p:nvSpPr>
            <p:spPr bwMode="auto">
              <a:xfrm>
                <a:off x="1896" y="912"/>
                <a:ext cx="384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>
                    <a:latin typeface="Verdana" pitchFamily="34" charset="0"/>
                  </a:rPr>
                  <a:t>tail</a:t>
                </a:r>
              </a:p>
            </p:txBody>
          </p:sp>
          <p:sp>
            <p:nvSpPr>
              <p:cNvPr id="14377" name="Line 23"/>
              <p:cNvSpPr>
                <a:spLocks noChangeShapeType="1"/>
              </p:cNvSpPr>
              <p:nvPr/>
            </p:nvSpPr>
            <p:spPr bwMode="auto">
              <a:xfrm>
                <a:off x="2088" y="1152"/>
                <a:ext cx="192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8" name="Rectangle 24"/>
              <p:cNvSpPr>
                <a:spLocks noChangeArrowheads="1"/>
              </p:cNvSpPr>
              <p:nvPr/>
            </p:nvSpPr>
            <p:spPr bwMode="auto">
              <a:xfrm>
                <a:off x="2736" y="912"/>
                <a:ext cx="440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>
                    <a:latin typeface="Verdana" pitchFamily="34" charset="0"/>
                  </a:rPr>
                  <a:t>head</a:t>
                </a:r>
              </a:p>
            </p:txBody>
          </p:sp>
          <p:sp>
            <p:nvSpPr>
              <p:cNvPr id="14379" name="Line 25"/>
              <p:cNvSpPr>
                <a:spLocks noChangeShapeType="1"/>
              </p:cNvSpPr>
              <p:nvPr/>
            </p:nvSpPr>
            <p:spPr bwMode="auto">
              <a:xfrm>
                <a:off x="2232" y="1488"/>
                <a:ext cx="0" cy="5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0" name="Line 26"/>
              <p:cNvSpPr>
                <a:spLocks noChangeShapeType="1"/>
              </p:cNvSpPr>
              <p:nvPr/>
            </p:nvSpPr>
            <p:spPr bwMode="auto">
              <a:xfrm flipH="1">
                <a:off x="2760" y="1152"/>
                <a:ext cx="192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49" name="Group 27"/>
            <p:cNvGrpSpPr>
              <a:grpSpLocks/>
            </p:cNvGrpSpPr>
            <p:nvPr/>
          </p:nvGrpSpPr>
          <p:grpSpPr bwMode="auto">
            <a:xfrm>
              <a:off x="880" y="864"/>
              <a:ext cx="736" cy="926"/>
              <a:chOff x="880" y="864"/>
              <a:chExt cx="736" cy="926"/>
            </a:xfrm>
          </p:grpSpPr>
          <p:sp>
            <p:nvSpPr>
              <p:cNvPr id="14364" name="Oval 28"/>
              <p:cNvSpPr>
                <a:spLocks noChangeArrowheads="1"/>
              </p:cNvSpPr>
              <p:nvPr/>
            </p:nvSpPr>
            <p:spPr bwMode="auto">
              <a:xfrm>
                <a:off x="880" y="864"/>
                <a:ext cx="736" cy="609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 dirty="0">
                    <a:latin typeface="Verdana" pitchFamily="34" charset="0"/>
                  </a:rPr>
                  <a:t>Producer</a:t>
                </a:r>
              </a:p>
            </p:txBody>
          </p:sp>
          <p:sp>
            <p:nvSpPr>
              <p:cNvPr id="14365" name="Rectangle 29"/>
              <p:cNvSpPr>
                <a:spLocks noChangeArrowheads="1"/>
              </p:cNvSpPr>
              <p:nvPr/>
            </p:nvSpPr>
            <p:spPr bwMode="auto">
              <a:xfrm>
                <a:off x="978" y="1541"/>
                <a:ext cx="507" cy="249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800">
                    <a:latin typeface="Verdana" pitchFamily="34" charset="0"/>
                  </a:rPr>
                  <a:t>  R</a:t>
                </a:r>
                <a:r>
                  <a:rPr lang="en-US" sz="1800" baseline="-25000">
                    <a:latin typeface="Verdana" pitchFamily="34" charset="0"/>
                  </a:rPr>
                  <a:t>tail</a:t>
                </a:r>
              </a:p>
            </p:txBody>
          </p:sp>
        </p:grpSp>
        <p:grpSp>
          <p:nvGrpSpPr>
            <p:cNvPr id="14350" name="Group 30"/>
            <p:cNvGrpSpPr>
              <a:grpSpLocks/>
            </p:cNvGrpSpPr>
            <p:nvPr/>
          </p:nvGrpSpPr>
          <p:grpSpPr bwMode="auto">
            <a:xfrm>
              <a:off x="3440" y="857"/>
              <a:ext cx="1874" cy="556"/>
              <a:chOff x="3416" y="857"/>
              <a:chExt cx="1874" cy="556"/>
            </a:xfrm>
          </p:grpSpPr>
          <p:sp>
            <p:nvSpPr>
              <p:cNvPr id="14358" name="Oval 31"/>
              <p:cNvSpPr>
                <a:spLocks noChangeArrowheads="1"/>
              </p:cNvSpPr>
              <p:nvPr/>
            </p:nvSpPr>
            <p:spPr bwMode="auto">
              <a:xfrm>
                <a:off x="3416" y="864"/>
                <a:ext cx="787" cy="549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800" dirty="0">
                  <a:latin typeface="Verdana" pitchFamily="34" charset="0"/>
                </a:endParaRPr>
              </a:p>
              <a:p>
                <a:pPr algn="ctr" eaLnBrk="0" hangingPunct="0"/>
                <a:r>
                  <a:rPr lang="en-US" sz="1800" dirty="0">
                    <a:latin typeface="Verdana" pitchFamily="34" charset="0"/>
                  </a:rPr>
                  <a:t>Consumer</a:t>
                </a:r>
              </a:p>
              <a:p>
                <a:pPr algn="ctr" eaLnBrk="0" hangingPunct="0"/>
                <a:r>
                  <a:rPr lang="en-US" sz="1800" dirty="0">
                    <a:latin typeface="Verdana" pitchFamily="34" charset="0"/>
                  </a:rPr>
                  <a:t>1</a:t>
                </a:r>
              </a:p>
            </p:txBody>
          </p:sp>
          <p:grpSp>
            <p:nvGrpSpPr>
              <p:cNvPr id="14359" name="Group 32"/>
              <p:cNvGrpSpPr>
                <a:grpSpLocks/>
              </p:cNvGrpSpPr>
              <p:nvPr/>
            </p:nvGrpSpPr>
            <p:grpSpPr bwMode="auto">
              <a:xfrm>
                <a:off x="4300" y="857"/>
                <a:ext cx="990" cy="529"/>
                <a:chOff x="4300" y="857"/>
                <a:chExt cx="990" cy="529"/>
              </a:xfrm>
            </p:grpSpPr>
            <p:sp>
              <p:nvSpPr>
                <p:cNvPr id="14360" name="Rectangle 33"/>
                <p:cNvSpPr>
                  <a:spLocks noChangeArrowheads="1"/>
                </p:cNvSpPr>
                <p:nvPr/>
              </p:nvSpPr>
              <p:spPr bwMode="auto">
                <a:xfrm>
                  <a:off x="4805" y="857"/>
                  <a:ext cx="485" cy="249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800">
                      <a:latin typeface="Verdana" pitchFamily="34" charset="0"/>
                    </a:rPr>
                    <a:t>  R   </a:t>
                  </a:r>
                  <a:endParaRPr lang="en-US" sz="1800" baseline="-25000">
                    <a:latin typeface="Verdana" pitchFamily="34" charset="0"/>
                  </a:endParaRPr>
                </a:p>
              </p:txBody>
            </p:sp>
            <p:grpSp>
              <p:nvGrpSpPr>
                <p:cNvPr id="14361" name="Group 34"/>
                <p:cNvGrpSpPr>
                  <a:grpSpLocks/>
                </p:cNvGrpSpPr>
                <p:nvPr/>
              </p:nvGrpSpPr>
              <p:grpSpPr bwMode="auto">
                <a:xfrm>
                  <a:off x="4300" y="857"/>
                  <a:ext cx="471" cy="529"/>
                  <a:chOff x="4300" y="857"/>
                  <a:chExt cx="471" cy="529"/>
                </a:xfrm>
              </p:grpSpPr>
              <p:sp>
                <p:nvSpPr>
                  <p:cNvPr id="14362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300" y="857"/>
                    <a:ext cx="471" cy="249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800">
                        <a:latin typeface="Verdana" pitchFamily="34" charset="0"/>
                      </a:rPr>
                      <a:t>R</a:t>
                    </a:r>
                    <a:r>
                      <a:rPr lang="en-US" sz="1800" baseline="-25000">
                        <a:latin typeface="Verdana" pitchFamily="34" charset="0"/>
                      </a:rPr>
                      <a:t>head</a:t>
                    </a:r>
                  </a:p>
                </p:txBody>
              </p:sp>
              <p:sp>
                <p:nvSpPr>
                  <p:cNvPr id="14363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4300" y="1137"/>
                    <a:ext cx="471" cy="249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800">
                        <a:latin typeface="Verdana" pitchFamily="34" charset="0"/>
                      </a:rPr>
                      <a:t>R</a:t>
                    </a:r>
                    <a:r>
                      <a:rPr lang="en-US" sz="1800" baseline="-25000">
                        <a:latin typeface="Verdana" pitchFamily="34" charset="0"/>
                      </a:rPr>
                      <a:t>tail   </a:t>
                    </a:r>
                  </a:p>
                </p:txBody>
              </p:sp>
            </p:grpSp>
          </p:grpSp>
        </p:grpSp>
        <p:grpSp>
          <p:nvGrpSpPr>
            <p:cNvPr id="14351" name="Group 37"/>
            <p:cNvGrpSpPr>
              <a:grpSpLocks/>
            </p:cNvGrpSpPr>
            <p:nvPr/>
          </p:nvGrpSpPr>
          <p:grpSpPr bwMode="auto">
            <a:xfrm>
              <a:off x="3440" y="1505"/>
              <a:ext cx="1874" cy="556"/>
              <a:chOff x="3416" y="857"/>
              <a:chExt cx="1874" cy="556"/>
            </a:xfrm>
          </p:grpSpPr>
          <p:sp>
            <p:nvSpPr>
              <p:cNvPr id="14352" name="Oval 38"/>
              <p:cNvSpPr>
                <a:spLocks noChangeArrowheads="1"/>
              </p:cNvSpPr>
              <p:nvPr/>
            </p:nvSpPr>
            <p:spPr bwMode="auto">
              <a:xfrm>
                <a:off x="3416" y="864"/>
                <a:ext cx="787" cy="549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800" dirty="0">
                  <a:latin typeface="Verdana" pitchFamily="34" charset="0"/>
                </a:endParaRPr>
              </a:p>
              <a:p>
                <a:pPr algn="ctr" eaLnBrk="0" hangingPunct="0"/>
                <a:r>
                  <a:rPr lang="en-US" sz="1800" dirty="0">
                    <a:latin typeface="Verdana" pitchFamily="34" charset="0"/>
                  </a:rPr>
                  <a:t>Consumer</a:t>
                </a:r>
              </a:p>
              <a:p>
                <a:pPr algn="ctr" eaLnBrk="0" hangingPunct="0"/>
                <a:r>
                  <a:rPr lang="en-US" sz="1800" dirty="0">
                    <a:latin typeface="Verdana" pitchFamily="34" charset="0"/>
                  </a:rPr>
                  <a:t>2</a:t>
                </a:r>
              </a:p>
            </p:txBody>
          </p:sp>
          <p:grpSp>
            <p:nvGrpSpPr>
              <p:cNvPr id="14353" name="Group 39"/>
              <p:cNvGrpSpPr>
                <a:grpSpLocks/>
              </p:cNvGrpSpPr>
              <p:nvPr/>
            </p:nvGrpSpPr>
            <p:grpSpPr bwMode="auto">
              <a:xfrm>
                <a:off x="4300" y="857"/>
                <a:ext cx="990" cy="529"/>
                <a:chOff x="4300" y="857"/>
                <a:chExt cx="990" cy="529"/>
              </a:xfrm>
            </p:grpSpPr>
            <p:sp>
              <p:nvSpPr>
                <p:cNvPr id="14354" name="Rectangle 40"/>
                <p:cNvSpPr>
                  <a:spLocks noChangeArrowheads="1"/>
                </p:cNvSpPr>
                <p:nvPr/>
              </p:nvSpPr>
              <p:spPr bwMode="auto">
                <a:xfrm>
                  <a:off x="4805" y="857"/>
                  <a:ext cx="485" cy="249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800">
                      <a:latin typeface="Verdana" pitchFamily="34" charset="0"/>
                    </a:rPr>
                    <a:t>  R   </a:t>
                  </a:r>
                  <a:endParaRPr lang="en-US" sz="1800" baseline="-25000">
                    <a:latin typeface="Verdana" pitchFamily="34" charset="0"/>
                  </a:endParaRPr>
                </a:p>
              </p:txBody>
            </p:sp>
            <p:grpSp>
              <p:nvGrpSpPr>
                <p:cNvPr id="14355" name="Group 41"/>
                <p:cNvGrpSpPr>
                  <a:grpSpLocks/>
                </p:cNvGrpSpPr>
                <p:nvPr/>
              </p:nvGrpSpPr>
              <p:grpSpPr bwMode="auto">
                <a:xfrm>
                  <a:off x="4300" y="857"/>
                  <a:ext cx="471" cy="529"/>
                  <a:chOff x="4300" y="857"/>
                  <a:chExt cx="471" cy="529"/>
                </a:xfrm>
              </p:grpSpPr>
              <p:sp>
                <p:nvSpPr>
                  <p:cNvPr id="14356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4300" y="857"/>
                    <a:ext cx="471" cy="249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800">
                        <a:latin typeface="Verdana" pitchFamily="34" charset="0"/>
                      </a:rPr>
                      <a:t>R</a:t>
                    </a:r>
                    <a:r>
                      <a:rPr lang="en-US" sz="1800" baseline="-25000">
                        <a:latin typeface="Verdana" pitchFamily="34" charset="0"/>
                      </a:rPr>
                      <a:t>head</a:t>
                    </a:r>
                  </a:p>
                </p:txBody>
              </p:sp>
              <p:sp>
                <p:nvSpPr>
                  <p:cNvPr id="14357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4300" y="1137"/>
                    <a:ext cx="471" cy="249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800">
                        <a:latin typeface="Verdana" pitchFamily="34" charset="0"/>
                      </a:rPr>
                      <a:t>R</a:t>
                    </a:r>
                    <a:r>
                      <a:rPr lang="en-US" sz="1800" baseline="-25000">
                        <a:latin typeface="Verdana" pitchFamily="34" charset="0"/>
                      </a:rPr>
                      <a:t>tail   </a:t>
                    </a:r>
                  </a:p>
                </p:txBody>
              </p:sp>
            </p:grpSp>
          </p:grpSp>
        </p:grpSp>
      </p:grpSp>
      <p:sp>
        <p:nvSpPr>
          <p:cNvPr id="3" name="TextBox 2"/>
          <p:cNvSpPr txBox="1"/>
          <p:nvPr/>
        </p:nvSpPr>
        <p:spPr>
          <a:xfrm>
            <a:off x="481404" y="5824320"/>
            <a:ext cx="4384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same item may get consumed by both consumers!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0478" y="5052840"/>
            <a:ext cx="5422900" cy="1535113"/>
            <a:chOff x="216" y="3080"/>
            <a:chExt cx="3416" cy="967"/>
          </a:xfrm>
          <a:solidFill>
            <a:schemeClr val="bg1"/>
          </a:solidFill>
        </p:grpSpPr>
        <p:sp>
          <p:nvSpPr>
            <p:cNvPr id="14382" name="Line 9"/>
            <p:cNvSpPr>
              <a:spLocks noChangeShapeType="1"/>
            </p:cNvSpPr>
            <p:nvPr/>
          </p:nvSpPr>
          <p:spPr bwMode="auto">
            <a:xfrm flipV="1">
              <a:off x="3016" y="3080"/>
              <a:ext cx="616" cy="320"/>
            </a:xfrm>
            <a:prstGeom prst="line">
              <a:avLst/>
            </a:prstGeom>
            <a:grp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Text Box 8"/>
            <p:cNvSpPr txBox="1">
              <a:spLocks noChangeArrowheads="1"/>
            </p:cNvSpPr>
            <p:nvPr/>
          </p:nvSpPr>
          <p:spPr bwMode="auto">
            <a:xfrm>
              <a:off x="216" y="3398"/>
              <a:ext cx="2800" cy="6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i="1">
                  <a:latin typeface="Verdana" pitchFamily="34" charset="0"/>
                </a:rPr>
                <a:t>Critical section:</a:t>
              </a:r>
            </a:p>
            <a:p>
              <a:r>
                <a:rPr lang="en-US" sz="2000" i="1">
                  <a:latin typeface="Verdana" pitchFamily="34" charset="0"/>
                </a:rPr>
                <a:t>Needs to be executed atomically by one consumer </a:t>
              </a:r>
              <a:r>
                <a:rPr lang="en-US" sz="2000" i="1">
                  <a:latin typeface="Verdana" pitchFamily="34" charset="0"/>
                  <a:sym typeface="Symbol" pitchFamily="18" charset="2"/>
                </a:rPr>
                <a:t></a:t>
              </a:r>
              <a:r>
                <a:rPr lang="en-US" sz="2000" i="1">
                  <a:latin typeface="Verdana" pitchFamily="34" charset="0"/>
                </a:rPr>
                <a:t> locks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L21-</a:t>
            </a:r>
            <a:fld id="{53294580-05E8-4585-908E-66FCC5062CA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7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0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4" grpId="0" animBg="1"/>
      <p:bldP spid="1800198" grpId="0" autoUpdateAnimBg="0"/>
      <p:bldP spid="3" grpId="0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47587</TotalTime>
  <Words>1520</Words>
  <Application>Microsoft Office PowerPoint</Application>
  <PresentationFormat>On-screen Show (4:3)</PresentationFormat>
  <Paragraphs>455</Paragraphs>
  <Slides>24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Blueprint</vt:lpstr>
      <vt:lpstr>PowerPoint Presentation</vt:lpstr>
      <vt:lpstr>Symmetric Multiprocessors</vt:lpstr>
      <vt:lpstr>Minions</vt:lpstr>
      <vt:lpstr>Multithreaded Programming</vt:lpstr>
      <vt:lpstr>Synchronization</vt:lpstr>
      <vt:lpstr>Thread-safe programming</vt:lpstr>
      <vt:lpstr>Example: Producer-Consumer communicate via a FIFO </vt:lpstr>
      <vt:lpstr>Multithreaded programming is subtle: An incorrect version</vt:lpstr>
      <vt:lpstr>Multiple Consumers</vt:lpstr>
      <vt:lpstr>Locks or Semaphores E. W. Dijkstra, 1965</vt:lpstr>
      <vt:lpstr>atomic read-modify-write instructions</vt:lpstr>
      <vt:lpstr>Multiple Consumers Example using the Test&amp;Set Instruction</vt:lpstr>
      <vt:lpstr>Implementation Issues</vt:lpstr>
      <vt:lpstr>Sequential Consistency A Memory Model</vt:lpstr>
      <vt:lpstr>Sequential Consistency</vt:lpstr>
      <vt:lpstr>Why SC may be violated</vt:lpstr>
      <vt:lpstr>Store Buffers</vt:lpstr>
      <vt:lpstr>Violations of SC Example 1</vt:lpstr>
      <vt:lpstr>Violations of SC Example 2: Non-FIFO Store buffers</vt:lpstr>
      <vt:lpstr>A Producer-Consumer Example continued</vt:lpstr>
      <vt:lpstr>Memory Fences Instructions to sequentialize memory accesses</vt:lpstr>
      <vt:lpstr>SC and caches</vt:lpstr>
      <vt:lpstr>TSO: A memory model for machines with store buffers  </vt:lpstr>
      <vt:lpstr>Memory Model Issue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Bluespec technical deep dive</dc:title>
  <dc:creator>Nikhil</dc:creator>
  <cp:lastModifiedBy>Arvind</cp:lastModifiedBy>
  <cp:revision>1423</cp:revision>
  <cp:lastPrinted>2014-11-18T21:13:49Z</cp:lastPrinted>
  <dcterms:created xsi:type="dcterms:W3CDTF">2003-01-21T19:25:41Z</dcterms:created>
  <dcterms:modified xsi:type="dcterms:W3CDTF">2017-11-13T16:55:05Z</dcterms:modified>
</cp:coreProperties>
</file>