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874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824B1-3F90-4E41-A43C-5C6B51BC1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C37F80-3BD6-4B4F-9509-697E0B11B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2585-49FA-4353-BF8C-4D90A75E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52B7-4428-4C5E-B6C5-1B5A39E758AA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4E9978-946F-4316-907A-3F4EFB64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2B55D5-E021-42F3-AC0A-B9F83D0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438C-0094-4FEC-958F-E7C7FB0E4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46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ECCC6-C009-4439-8BA5-96BE56D5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3C8DA7-5B63-46D5-BBC4-5A9B1A4D3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1724E4-525E-46B0-83B5-F671EB14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52B7-4428-4C5E-B6C5-1B5A39E758AA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C7819-71FF-4743-8630-C4FFCF00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8E61B2-4CF2-48E7-9DA7-0D216EB4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438C-0094-4FEC-958F-E7C7FB0E4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00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962640-2008-443A-8825-393CC6382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BBCB12-4480-4F43-90C6-83512A390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330960-D203-4C31-A236-F91EDC22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52B7-4428-4C5E-B6C5-1B5A39E758AA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FFCBB5-A108-4FE1-9DF1-DB735821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14FC31-F8A0-4283-BC7B-49F5E5F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438C-0094-4FEC-958F-E7C7FB0E4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54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6659B-7B2A-4ECA-AB7A-285C35A4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96D4E-50E6-4398-B5CB-0E1BD5FFE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563081-746D-4119-98ED-28026EF3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52B7-4428-4C5E-B6C5-1B5A39E758AA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67396E-C7D2-4368-8D0C-5D2A1414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19425-418C-4398-83CC-1E505C14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438C-0094-4FEC-958F-E7C7FB0E4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4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08FD4-A2E5-40E6-A618-9A8AA355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AC0D5C-D5F6-451F-905F-44718C6CF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A7D61-24AC-4292-8355-4D59024B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52B7-4428-4C5E-B6C5-1B5A39E758AA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04DC6F-7159-4453-8EB7-B48DD249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67C1AB-59CB-4783-808E-93F486A8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438C-0094-4FEC-958F-E7C7FB0E4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54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62906-5D95-4918-9FB0-C32C30F1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04349-5B47-4BEC-BCA5-40BF0852D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D9D2E4-509E-42B3-AD46-55D2C24D0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1A77BE-0ED3-44EB-A118-CA4EC1FD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52B7-4428-4C5E-B6C5-1B5A39E758AA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67D602-6295-40EB-B9B9-896C75F2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7BB4F6-671B-4730-A1AC-32BF2FA7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438C-0094-4FEC-958F-E7C7FB0E4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8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2E0CA-9E79-4B26-AE9E-DCC68E27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B1BA88-1508-4331-A3CA-C895B67B5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4AB89C-0CC1-41AD-8046-66CF3853B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4FD6B1-AF45-4875-858A-934EE4385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9DE16A-E4D3-46FA-8CEF-A5E7DA049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A61F16-7051-499D-9468-9AAB984A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52B7-4428-4C5E-B6C5-1B5A39E758AA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264CDAF-9586-4435-81BF-A23E4227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4C9D4A-6867-4345-8008-D2213C38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438C-0094-4FEC-958F-E7C7FB0E4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7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73701-BEF7-4243-A3DA-CF8A2F55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072CAAC-1345-4554-9CDA-65F18189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52B7-4428-4C5E-B6C5-1B5A39E758AA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2E94C7-AA30-4639-A807-D0458BFE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B82CAD-AF1C-455E-8DA1-F6CC27DA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438C-0094-4FEC-958F-E7C7FB0E4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00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AE4434-A5A0-498A-A9DC-110316AD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52B7-4428-4C5E-B6C5-1B5A39E758AA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85BE7A-5A8C-414C-8B93-610A98C5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34E972-D783-43F3-B167-F47939FD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438C-0094-4FEC-958F-E7C7FB0E4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75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31EA9-F799-48E8-A6AA-7C03183E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36D764-5BFB-44CC-8211-BD3D27076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C6A628-BC09-4514-80FE-B7BCFC225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A43E07-8718-4302-964D-CF6D8D4D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52B7-4428-4C5E-B6C5-1B5A39E758AA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C84DBD-CF34-4C87-B0B2-5FB561A9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5F0140-9110-4A09-BD26-604D883C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438C-0094-4FEC-958F-E7C7FB0E4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25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F84FD-7A83-423E-81B5-A071FA55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2327C0-4702-4021-B97F-EF7C51C3B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33A228-FE7E-4001-81EC-E08DA052D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650642-5DCB-434B-9519-DCA8FF83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52B7-4428-4C5E-B6C5-1B5A39E758AA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A954B8-5C4C-474F-BF4D-B983233A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6A9AB6-D99A-4EB6-9D70-1691B06E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438C-0094-4FEC-958F-E7C7FB0E4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50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CDA06-C4CD-4208-A980-65E4E3A7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EB2785-E6C8-48B7-B2F0-A066F42BA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0231D0-5875-42D6-A015-3D1A5814B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52B7-4428-4C5E-B6C5-1B5A39E758AA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790A64-3BE2-402D-87F3-73F5E9DDD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CC5258-915D-417D-A4A9-295639E01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E438C-0094-4FEC-958F-E7C7FB0E4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68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6E538E-4BA4-436B-BEAE-ACB171BAAA04}"/>
              </a:ext>
            </a:extLst>
          </p:cNvPr>
          <p:cNvSpPr txBox="1"/>
          <p:nvPr/>
        </p:nvSpPr>
        <p:spPr>
          <a:xfrm>
            <a:off x="632004" y="5466113"/>
            <a:ext cx="7003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Выполнили: Алинбеков А.Т., Шаповалов К.А., </a:t>
            </a:r>
            <a:r>
              <a:rPr lang="ru-RU" dirty="0" err="1"/>
              <a:t>Мокин</a:t>
            </a:r>
            <a:r>
              <a:rPr lang="ru-RU" dirty="0"/>
              <a:t> А.В., Зверев А.А.</a:t>
            </a:r>
          </a:p>
          <a:p>
            <a:r>
              <a:rPr lang="ru-RU" dirty="0"/>
              <a:t>Принял: </a:t>
            </a:r>
            <a:r>
              <a:rPr lang="ru-RU" dirty="0" err="1"/>
              <a:t>Ивахник</a:t>
            </a:r>
            <a:r>
              <a:rPr lang="ru-RU" dirty="0"/>
              <a:t> Д.Е.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3B9EB0-C74A-4E52-A407-76DFE7BBDE30}"/>
              </a:ext>
            </a:extLst>
          </p:cNvPr>
          <p:cNvSpPr txBox="1"/>
          <p:nvPr/>
        </p:nvSpPr>
        <p:spPr>
          <a:xfrm>
            <a:off x="1970415" y="1503713"/>
            <a:ext cx="825117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r>
              <a:rPr lang="ru-RU" sz="4000" dirty="0"/>
              <a:t>Построение UML – модели системы. </a:t>
            </a:r>
          </a:p>
          <a:p>
            <a:pPr algn="ctr"/>
            <a:r>
              <a:rPr lang="ru-RU" sz="2800" dirty="0"/>
              <a:t>Диаграмма классов анализа.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C2AA3F-56C7-42B5-9813-573EAE69FDE8}"/>
              </a:ext>
            </a:extLst>
          </p:cNvPr>
          <p:cNvSpPr/>
          <p:nvPr/>
        </p:nvSpPr>
        <p:spPr>
          <a:xfrm>
            <a:off x="3048000" y="2828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Доклад по дисциплине "Архитектура и концептуальное моделирование систем"</a:t>
            </a:r>
            <a:endParaRPr lang="ru-RU" dirty="0"/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220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3B74FAF-8512-4DE5-8AEC-70D99CC248ED}"/>
              </a:ext>
            </a:extLst>
          </p:cNvPr>
          <p:cNvSpPr/>
          <p:nvPr/>
        </p:nvSpPr>
        <p:spPr>
          <a:xfrm>
            <a:off x="0" y="612844"/>
            <a:ext cx="60147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- Для каждого актера следует предусмотреть, как минимум, один граничный класс в целях организации интерфейса между ним и системой. Аналогично для каждого класса сущности, как правило, должен быть граничный класс – ведь</a:t>
            </a:r>
          </a:p>
          <a:p>
            <a:r>
              <a:rPr lang="ru-RU" sz="2000" dirty="0"/>
              <a:t>по каждому объекту класса сущности должна быть предусмотрена возможность просмотра, ввода и/или корректировки информации через определенную форму ввода/вывода или чтения/записи через определенный интерфейс.</a:t>
            </a:r>
          </a:p>
          <a:p>
            <a:r>
              <a:rPr lang="ru-RU" sz="2000" dirty="0"/>
              <a:t>- Для управления, обеспечения взаимодействия и координации работы объектов, реализующих одну из функций системы (обычно, вариант использования), необходимо предусмотреть, как минимум, один управляющий класс. Как правило, взаимодействие между граничным классом и классом сущности происходит через управляющий класс.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9A1561-87E4-43CE-92C8-3C4C3AAEE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490" y="1525111"/>
            <a:ext cx="6226510" cy="38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43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648162D-BEF9-4507-9624-A127206CD83F}"/>
              </a:ext>
            </a:extLst>
          </p:cNvPr>
          <p:cNvSpPr/>
          <p:nvPr/>
        </p:nvSpPr>
        <p:spPr>
          <a:xfrm>
            <a:off x="186157" y="920621"/>
            <a:ext cx="590984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- В целях облегчения восприятия специфики связей между классами</a:t>
            </a:r>
          </a:p>
          <a:p>
            <a:r>
              <a:rPr lang="ru-RU" sz="2000" dirty="0"/>
              <a:t>рекомендуется использовать отношения агрегации, композиции и обобщения.</a:t>
            </a:r>
          </a:p>
          <a:p>
            <a:r>
              <a:rPr lang="ru-RU" sz="2000" dirty="0"/>
              <a:t>- При разработке диаграммы основное внимание должно быть уделено определению и детализации классов сущностей, управляющих и граничных</a:t>
            </a:r>
          </a:p>
          <a:p>
            <a:r>
              <a:rPr lang="ru-RU" sz="2000" dirty="0"/>
              <a:t>классов, обеспечивающих взаимодействие с внешними системами. Граничные классы, обеспечивающие взаимодействие с пользователями, не требуют излишней детализации до уровня отдельного поля ввода или ниспадающего списка, так как современные среды программирования обладают богатыми</a:t>
            </a:r>
          </a:p>
          <a:p>
            <a:r>
              <a:rPr lang="ru-RU" sz="2000" dirty="0"/>
              <a:t>возможностями по быстрому созданию пользовательского интерфейса.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664938-195A-4FFB-A028-1B100671F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53502"/>
            <a:ext cx="5975199" cy="415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18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875E2F7-CCB0-4EE6-9D1F-E1A6CBF21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20" y="512152"/>
            <a:ext cx="6741160" cy="583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7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1CCE68E-510D-449C-9DD2-72B3C9A377D7}"/>
              </a:ext>
            </a:extLst>
          </p:cNvPr>
          <p:cNvSpPr/>
          <p:nvPr/>
        </p:nvSpPr>
        <p:spPr>
          <a:xfrm>
            <a:off x="1514167" y="782878"/>
            <a:ext cx="91636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Класс анализа – это укрупненная абстракция, которая на концептуальном</a:t>
            </a:r>
          </a:p>
          <a:p>
            <a:r>
              <a:rPr lang="ru-RU" sz="2000" dirty="0"/>
              <a:t>уровне (без точного определения атрибутов и операций) описывает некоторый</a:t>
            </a:r>
          </a:p>
          <a:p>
            <a:r>
              <a:rPr lang="ru-RU" sz="2000" dirty="0"/>
              <a:t>фрагмент системы.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4B9B0E-5B67-4D8C-93BB-32C21F56A892}"/>
              </a:ext>
            </a:extLst>
          </p:cNvPr>
          <p:cNvSpPr/>
          <p:nvPr/>
        </p:nvSpPr>
        <p:spPr>
          <a:xfrm>
            <a:off x="1514167" y="196454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/>
              <a:t>Существует три вида классов анализа: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32F8D1-090F-47E2-AAD4-77492A39E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467" y="2749461"/>
            <a:ext cx="1694509" cy="14363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F07F53-A42A-4F22-BB57-72F03F9DF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39" b="10969"/>
          <a:stretch/>
        </p:blipFill>
        <p:spPr>
          <a:xfrm>
            <a:off x="8880024" y="2749461"/>
            <a:ext cx="1694509" cy="135907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C656A5-897C-4078-B1D7-05D4073296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87" b="14627"/>
          <a:stretch/>
        </p:blipFill>
        <p:spPr>
          <a:xfrm>
            <a:off x="5248745" y="2828876"/>
            <a:ext cx="1694508" cy="128179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4E1F79D-2C86-4144-87AE-8F105F69EED5}"/>
              </a:ext>
            </a:extLst>
          </p:cNvPr>
          <p:cNvSpPr/>
          <p:nvPr/>
        </p:nvSpPr>
        <p:spPr>
          <a:xfrm>
            <a:off x="5197580" y="4605669"/>
            <a:ext cx="1904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• управляющий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31C91FE-5874-4DEF-8B70-B82A2133E853}"/>
              </a:ext>
            </a:extLst>
          </p:cNvPr>
          <p:cNvSpPr/>
          <p:nvPr/>
        </p:nvSpPr>
        <p:spPr>
          <a:xfrm>
            <a:off x="9055459" y="4605669"/>
            <a:ext cx="1406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• сущности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FF4BE5D-36A9-4A51-8DE0-1A34BB6613EC}"/>
              </a:ext>
            </a:extLst>
          </p:cNvPr>
          <p:cNvSpPr/>
          <p:nvPr/>
        </p:nvSpPr>
        <p:spPr>
          <a:xfrm>
            <a:off x="1617467" y="4605669"/>
            <a:ext cx="15600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• граничный</a:t>
            </a:r>
          </a:p>
        </p:txBody>
      </p:sp>
    </p:spTree>
    <p:extLst>
      <p:ext uri="{BB962C8B-B14F-4D97-AF65-F5344CB8AC3E}">
        <p14:creationId xmlns:p14="http://schemas.microsoft.com/office/powerpoint/2010/main" val="23635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4D7B4C6-3B40-4847-B379-35252BB410A4}"/>
              </a:ext>
            </a:extLst>
          </p:cNvPr>
          <p:cNvSpPr/>
          <p:nvPr/>
        </p:nvSpPr>
        <p:spPr>
          <a:xfrm>
            <a:off x="3048000" y="1413063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/>
              <a:t>Связи между классами анализа отображаются с использованием</a:t>
            </a:r>
          </a:p>
          <a:p>
            <a:r>
              <a:rPr lang="ru-RU" sz="3200" dirty="0"/>
              <a:t>отношений пяти видов:</a:t>
            </a:r>
          </a:p>
          <a:p>
            <a:r>
              <a:rPr lang="ru-RU" sz="3200" dirty="0"/>
              <a:t>• ассоциаций;</a:t>
            </a:r>
          </a:p>
          <a:p>
            <a:r>
              <a:rPr lang="ru-RU" sz="3200" dirty="0"/>
              <a:t>• агрегаций;</a:t>
            </a:r>
          </a:p>
          <a:p>
            <a:r>
              <a:rPr lang="ru-RU" sz="3200" dirty="0"/>
              <a:t>• композиций;</a:t>
            </a:r>
          </a:p>
          <a:p>
            <a:r>
              <a:rPr lang="ru-RU" sz="3200" dirty="0"/>
              <a:t>• обобщения;</a:t>
            </a:r>
          </a:p>
          <a:p>
            <a:r>
              <a:rPr lang="ru-RU" sz="3200" dirty="0"/>
              <a:t>• зависимостей.</a:t>
            </a:r>
          </a:p>
        </p:txBody>
      </p:sp>
    </p:spTree>
    <p:extLst>
      <p:ext uri="{BB962C8B-B14F-4D97-AF65-F5344CB8AC3E}">
        <p14:creationId xmlns:p14="http://schemas.microsoft.com/office/powerpoint/2010/main" val="393913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2412D23-2021-4895-8C90-D9BAF072DB9F}"/>
              </a:ext>
            </a:extLst>
          </p:cNvPr>
          <p:cNvSpPr/>
          <p:nvPr/>
        </p:nvSpPr>
        <p:spPr>
          <a:xfrm>
            <a:off x="1868129" y="564218"/>
            <a:ext cx="84557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Отношение ассоциации применительно к диаграмме классов анализа</a:t>
            </a:r>
          </a:p>
          <a:p>
            <a:r>
              <a:rPr lang="ru-RU" sz="2000" dirty="0"/>
              <a:t>показывает, что объекты одного класса содержат информацию о</a:t>
            </a:r>
          </a:p>
          <a:p>
            <a:r>
              <a:rPr lang="ru-RU" sz="2000" dirty="0"/>
              <a:t>существовании (наличии в памяти) объектов другого класса и между ними</a:t>
            </a:r>
          </a:p>
          <a:p>
            <a:r>
              <a:rPr lang="ru-RU" sz="2000" dirty="0"/>
              <a:t>имеется некоторая логическая или семантическая связь.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DE6E1F-E9A6-47D3-91D9-6ADAAFB64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80" y="1887657"/>
            <a:ext cx="8625840" cy="460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DEB769-F640-40B2-89FD-4C68229708FC}"/>
              </a:ext>
            </a:extLst>
          </p:cNvPr>
          <p:cNvSpPr/>
          <p:nvPr/>
        </p:nvSpPr>
        <p:spPr>
          <a:xfrm>
            <a:off x="1681480" y="633720"/>
            <a:ext cx="88290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Отношение агрегации указывает на отношение «часть»-«целое» и</a:t>
            </a:r>
          </a:p>
          <a:p>
            <a:r>
              <a:rPr lang="ru-RU" sz="2000" dirty="0"/>
              <a:t>отображается сплошной линией с </a:t>
            </a:r>
            <a:r>
              <a:rPr lang="ru-RU" sz="2000" dirty="0" err="1"/>
              <a:t>незакрашенным</a:t>
            </a:r>
            <a:r>
              <a:rPr lang="ru-RU" sz="2000" dirty="0"/>
              <a:t> ромбиком со стороны</a:t>
            </a:r>
          </a:p>
          <a:p>
            <a:r>
              <a:rPr lang="ru-RU" sz="2000" dirty="0"/>
              <a:t>«целого».</a:t>
            </a:r>
          </a:p>
          <a:p>
            <a:r>
              <a:rPr lang="ru-RU" sz="2000" dirty="0"/>
              <a:t>Данное отношение, как и ассоциация, означает, что объект-целое</a:t>
            </a:r>
          </a:p>
          <a:p>
            <a:r>
              <a:rPr lang="ru-RU" sz="2000" dirty="0"/>
              <a:t>содержит ссылку на объект-часть. Объект-часть также может содержать</a:t>
            </a:r>
          </a:p>
          <a:p>
            <a:r>
              <a:rPr lang="ru-RU" sz="2000" dirty="0"/>
              <a:t>ссылку на объект-целое. Агрегации может указываться только между классами</a:t>
            </a:r>
          </a:p>
          <a:p>
            <a:r>
              <a:rPr lang="ru-RU" sz="2000" dirty="0"/>
              <a:t>одного типа.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9C5368-E738-4F10-8E32-98D7F216C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680" y="3056456"/>
            <a:ext cx="8210637" cy="31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B8301BE-4D6E-4D65-8161-D81566BE5A15}"/>
              </a:ext>
            </a:extLst>
          </p:cNvPr>
          <p:cNvSpPr/>
          <p:nvPr/>
        </p:nvSpPr>
        <p:spPr>
          <a:xfrm>
            <a:off x="1696720" y="566767"/>
            <a:ext cx="87985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Отношение композиции аналогично агрегации, в которой «части» не</a:t>
            </a:r>
          </a:p>
          <a:p>
            <a:r>
              <a:rPr lang="ru-RU" sz="2000" dirty="0"/>
              <a:t>могут существовать отдельно от «целого». Применительно к классам</a:t>
            </a:r>
          </a:p>
          <a:p>
            <a:r>
              <a:rPr lang="ru-RU" sz="2000" dirty="0"/>
              <a:t>(объектам) это означает, что при уничтожении объекта-«целого» должны быть</a:t>
            </a:r>
          </a:p>
          <a:p>
            <a:r>
              <a:rPr lang="ru-RU" sz="2000" dirty="0"/>
              <a:t>уничтожены все связанные с ним объекты-«части». При этом допускается</a:t>
            </a:r>
          </a:p>
          <a:p>
            <a:r>
              <a:rPr lang="ru-RU" sz="2000" dirty="0"/>
              <a:t>создание объектов-«частей» намного позже или уничтожение намного ранее</a:t>
            </a:r>
          </a:p>
          <a:p>
            <a:r>
              <a:rPr lang="ru-RU" sz="2000" dirty="0"/>
              <a:t>объекта-«целого».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86EFDC-54D5-4F13-B903-2973FE585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787" y="2505759"/>
            <a:ext cx="6988426" cy="431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8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2230D9A-6FEF-47AE-8B92-B8E074210FE0}"/>
              </a:ext>
            </a:extLst>
          </p:cNvPr>
          <p:cNvSpPr/>
          <p:nvPr/>
        </p:nvSpPr>
        <p:spPr>
          <a:xfrm>
            <a:off x="1696719" y="481320"/>
            <a:ext cx="87985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Отношение обобщения является обычным </a:t>
            </a:r>
            <a:r>
              <a:rPr lang="ru-RU" sz="2000" dirty="0" err="1"/>
              <a:t>таксонометрическим</a:t>
            </a:r>
            <a:r>
              <a:rPr lang="ru-RU" sz="2000" dirty="0"/>
              <a:t> отношением</a:t>
            </a:r>
          </a:p>
          <a:p>
            <a:r>
              <a:rPr lang="ru-RU" sz="2000" dirty="0"/>
              <a:t>между более общим (абстрактным) классом (родителем или предком) и его</a:t>
            </a:r>
          </a:p>
          <a:p>
            <a:endParaRPr lang="ru-RU" sz="2000" dirty="0"/>
          </a:p>
          <a:p>
            <a:r>
              <a:rPr lang="ru-RU" sz="2000" dirty="0"/>
              <a:t>частным случаем (дочерним классом или потомком). Графически данное</a:t>
            </a:r>
          </a:p>
          <a:p>
            <a:r>
              <a:rPr lang="ru-RU" sz="2000" dirty="0"/>
              <a:t>отношение обозначается сплошной линией со стрелкой, в виде</a:t>
            </a:r>
          </a:p>
          <a:p>
            <a:r>
              <a:rPr lang="ru-RU" sz="2000" dirty="0" err="1"/>
              <a:t>незакрашенного</a:t>
            </a:r>
            <a:r>
              <a:rPr lang="ru-RU" sz="2000" dirty="0"/>
              <a:t> треугольника, от потомка к родителю. Отношение обобщения</a:t>
            </a:r>
          </a:p>
          <a:p>
            <a:r>
              <a:rPr lang="ru-RU" sz="2000" dirty="0"/>
              <a:t>может быть только между классами одного вида.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1509CE-D9B1-4797-B8D9-36A7CAEC1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62" y="3429000"/>
            <a:ext cx="697327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7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C14446B-6672-48A9-B872-41EBE74DDF4E}"/>
              </a:ext>
            </a:extLst>
          </p:cNvPr>
          <p:cNvSpPr/>
          <p:nvPr/>
        </p:nvSpPr>
        <p:spPr>
          <a:xfrm>
            <a:off x="1762759" y="373301"/>
            <a:ext cx="86664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Отношение зависимости применительно к диаграмме классов анализа</a:t>
            </a:r>
          </a:p>
          <a:p>
            <a:r>
              <a:rPr lang="ru-RU" sz="2000" dirty="0"/>
              <a:t>означает, что в спецификации или теле методов объектов одного класса</a:t>
            </a:r>
          </a:p>
          <a:p>
            <a:r>
              <a:rPr lang="ru-RU" sz="2000" dirty="0"/>
              <a:t>(зависимого) выполняется обращение к атрибутам, методам или</a:t>
            </a:r>
          </a:p>
          <a:p>
            <a:r>
              <a:rPr lang="ru-RU" sz="2000" dirty="0"/>
              <a:t>непосредственного к объектам другого класса (независимого).</a:t>
            </a:r>
          </a:p>
          <a:p>
            <a:r>
              <a:rPr lang="ru-RU" sz="2000" dirty="0"/>
              <a:t>Графически данное отношение обозначается штриховой стрелкой от</a:t>
            </a:r>
          </a:p>
          <a:p>
            <a:r>
              <a:rPr lang="ru-RU" sz="2000" dirty="0"/>
              <a:t>зависимого класса к независимому. Данное отношение может указываться</a:t>
            </a:r>
          </a:p>
          <a:p>
            <a:r>
              <a:rPr lang="ru-RU" sz="2000" dirty="0"/>
              <a:t>между классами анализа как одного, так и разных типов.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1AC364-C252-4EDC-AC06-4D5D81B8B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20" y="2620070"/>
            <a:ext cx="9297957" cy="24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6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AD1436F-D2A0-4338-BA7C-DDC36C15F760}"/>
              </a:ext>
            </a:extLst>
          </p:cNvPr>
          <p:cNvSpPr/>
          <p:nvPr/>
        </p:nvSpPr>
        <p:spPr>
          <a:xfrm>
            <a:off x="1660668" y="1228397"/>
            <a:ext cx="887066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Правила при построении:</a:t>
            </a:r>
          </a:p>
          <a:p>
            <a:r>
              <a:rPr lang="ru-RU" sz="2000" dirty="0"/>
              <a:t>- При выделении классов анализа следует учитывать тот факт, что они</a:t>
            </a:r>
          </a:p>
          <a:p>
            <a:r>
              <a:rPr lang="ru-RU" sz="2000" dirty="0"/>
              <a:t>являются обобщенными (укрупненными) сущностями, которые в дальнейшем</a:t>
            </a:r>
          </a:p>
          <a:p>
            <a:r>
              <a:rPr lang="ru-RU" sz="2000" dirty="0"/>
              <a:t>подлежат уточнению и возможному разбиению на несколько более мелких</a:t>
            </a:r>
          </a:p>
          <a:p>
            <a:r>
              <a:rPr lang="ru-RU" sz="2000" dirty="0"/>
              <a:t>классов.</a:t>
            </a:r>
          </a:p>
          <a:p>
            <a:r>
              <a:rPr lang="ru-RU" sz="2000" dirty="0"/>
              <a:t>- Для выделения классов сущностей необходимо определить все реальные</a:t>
            </a:r>
          </a:p>
          <a:p>
            <a:r>
              <a:rPr lang="ru-RU" sz="2000" dirty="0"/>
              <a:t>либо воображаемые объекты, имеющие существенное значение для</a:t>
            </a:r>
          </a:p>
          <a:p>
            <a:r>
              <a:rPr lang="ru-RU" sz="2000" dirty="0"/>
              <a:t>рассматриваемой предметной области, информация о которых подлежит</a:t>
            </a:r>
          </a:p>
          <a:p>
            <a:r>
              <a:rPr lang="ru-RU" sz="2000" dirty="0"/>
              <a:t>хранению. При этом из спецификаций вариантов использования следует</a:t>
            </a:r>
          </a:p>
          <a:p>
            <a:r>
              <a:rPr lang="ru-RU" sz="2000" dirty="0"/>
              <a:t>выделить все объекты, которые могут существовать независимо от других.</a:t>
            </a:r>
          </a:p>
          <a:p>
            <a:r>
              <a:rPr lang="ru-RU" sz="2000" dirty="0"/>
              <a:t>Например, объект «билет» является независимой сущностью, потому что</a:t>
            </a:r>
          </a:p>
          <a:p>
            <a:r>
              <a:rPr lang="ru-RU" sz="2000" dirty="0"/>
              <a:t>любой билет существует независимо от того, знаем мы его номер, стоимость</a:t>
            </a:r>
          </a:p>
          <a:p>
            <a:r>
              <a:rPr lang="ru-RU" sz="2000" dirty="0"/>
              <a:t>или нет. Т. е. при выделении классов-сущностей действуют те же правила, что</a:t>
            </a:r>
          </a:p>
          <a:p>
            <a:r>
              <a:rPr lang="ru-RU" sz="2000" dirty="0"/>
              <a:t>при построении концептуальной модели БД).</a:t>
            </a:r>
          </a:p>
        </p:txBody>
      </p:sp>
    </p:spTree>
    <p:extLst>
      <p:ext uri="{BB962C8B-B14F-4D97-AF65-F5344CB8AC3E}">
        <p14:creationId xmlns:p14="http://schemas.microsoft.com/office/powerpoint/2010/main" val="37236564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707</Words>
  <Application>Microsoft Office PowerPoint</Application>
  <PresentationFormat>Широкоэкранный</PresentationFormat>
  <Paragraphs>74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Айдар</dc:creator>
  <cp:lastModifiedBy>Айдар</cp:lastModifiedBy>
  <cp:revision>8</cp:revision>
  <dcterms:created xsi:type="dcterms:W3CDTF">2023-04-03T20:54:52Z</dcterms:created>
  <dcterms:modified xsi:type="dcterms:W3CDTF">2023-04-05T08:23:43Z</dcterms:modified>
</cp:coreProperties>
</file>