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5" r:id="rId6"/>
    <p:sldId id="263" r:id="rId7"/>
    <p:sldId id="258" r:id="rId8"/>
    <p:sldId id="262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77" autoAdjust="0"/>
    <p:restoredTop sz="94660"/>
  </p:normalViewPr>
  <p:slideViewPr>
    <p:cSldViewPr snapToGrid="0">
      <p:cViewPr>
        <p:scale>
          <a:sx n="75" d="100"/>
          <a:sy n="75" d="100"/>
        </p:scale>
        <p:origin x="130" y="29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224C6-9798-491F-9D12-01ACD781F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en-US" sz="3400"/>
              <a:t>A Machine Learning based Approach to Reduce</a:t>
            </a:r>
            <a:br>
              <a:rPr lang="en-US" sz="3400"/>
            </a:br>
            <a:r>
              <a:rPr lang="en-US" sz="3400"/>
              <a:t>Behavioral Noise Problem in an Imbalanced Data:</a:t>
            </a:r>
            <a:br>
              <a:rPr lang="en-US" sz="3400"/>
            </a:br>
            <a:r>
              <a:rPr lang="en-US" sz="3400"/>
              <a:t>Application to a fraud detection </a:t>
            </a:r>
            <a:endParaRPr lang="en-IN" sz="3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D3DF9-D571-443E-927B-F03CF59D3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700" dirty="0">
                <a:solidFill>
                  <a:schemeClr val="tx1"/>
                </a:solidFill>
              </a:rPr>
              <a:t>Salma El </a:t>
            </a:r>
            <a:r>
              <a:rPr lang="en-IN" sz="1700" dirty="0" err="1">
                <a:solidFill>
                  <a:schemeClr val="tx1"/>
                </a:solidFill>
              </a:rPr>
              <a:t>Hajjami</a:t>
            </a:r>
            <a:r>
              <a:rPr lang="en-IN" sz="1700" dirty="0">
                <a:solidFill>
                  <a:schemeClr val="tx1"/>
                </a:solidFill>
              </a:rPr>
              <a:t>*, Jamal </a:t>
            </a:r>
            <a:r>
              <a:rPr lang="en-IN" sz="1700" dirty="0" err="1">
                <a:solidFill>
                  <a:schemeClr val="tx1"/>
                </a:solidFill>
              </a:rPr>
              <a:t>Malki</a:t>
            </a:r>
            <a:r>
              <a:rPr lang="en-IN" sz="1700" dirty="0">
                <a:solidFill>
                  <a:schemeClr val="tx1"/>
                </a:solidFill>
              </a:rPr>
              <a:t>†, Alain </a:t>
            </a:r>
            <a:r>
              <a:rPr lang="en-IN" sz="1700" dirty="0" err="1">
                <a:solidFill>
                  <a:schemeClr val="tx1"/>
                </a:solidFill>
              </a:rPr>
              <a:t>Bouju</a:t>
            </a:r>
            <a:r>
              <a:rPr lang="en-IN" sz="1700" dirty="0">
                <a:solidFill>
                  <a:schemeClr val="tx1"/>
                </a:solidFill>
              </a:rPr>
              <a:t>†, Mohammed </a:t>
            </a:r>
            <a:r>
              <a:rPr lang="en-IN" sz="1700" dirty="0" err="1">
                <a:solidFill>
                  <a:schemeClr val="tx1"/>
                </a:solidFill>
              </a:rPr>
              <a:t>Berrada</a:t>
            </a:r>
            <a:r>
              <a:rPr lang="en-IN" sz="1700" dirty="0">
                <a:solidFill>
                  <a:schemeClr val="tx1"/>
                </a:solidFill>
              </a:rPr>
              <a:t>*</a:t>
            </a:r>
            <a:br>
              <a:rPr lang="en-IN" sz="1700" dirty="0">
                <a:solidFill>
                  <a:schemeClr val="tx1"/>
                </a:solidFill>
              </a:rPr>
            </a:br>
            <a:r>
              <a:rPr lang="en-IN" sz="1700" dirty="0">
                <a:solidFill>
                  <a:schemeClr val="tx1"/>
                </a:solidFill>
              </a:rPr>
              <a:t>*IASSE Laboratory, ENSA, USMBA</a:t>
            </a:r>
            <a:br>
              <a:rPr lang="en-IN" sz="1700" dirty="0">
                <a:solidFill>
                  <a:schemeClr val="tx1"/>
                </a:solidFill>
              </a:rPr>
            </a:br>
            <a:r>
              <a:rPr lang="en-IN" sz="1700" dirty="0">
                <a:solidFill>
                  <a:schemeClr val="tx1"/>
                </a:solidFill>
              </a:rPr>
              <a:t>Fez, Morocco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45679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B92C-A584-43F6-A33D-8678A3D6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What is imbalanced data in machine learning?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6F046CE-CA92-40F6-9429-B5274B11E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497720"/>
            <a:ext cx="4844521" cy="3047892"/>
          </a:xfrm>
        </p:spPr>
        <p:txBody>
          <a:bodyPr anchor="t">
            <a:normAutofit/>
          </a:bodyPr>
          <a:lstStyle/>
          <a:p>
            <a:r>
              <a:rPr lang="en-US" dirty="0"/>
              <a:t>Unequal class distribution</a:t>
            </a:r>
          </a:p>
          <a:p>
            <a:r>
              <a:rPr lang="en-US" dirty="0"/>
              <a:t>Disproportion among dataset</a:t>
            </a:r>
          </a:p>
          <a:p>
            <a:r>
              <a:rPr lang="en-US" dirty="0"/>
              <a:t>Majority class and Minority class</a:t>
            </a:r>
          </a:p>
          <a:p>
            <a:r>
              <a:rPr lang="en-US" dirty="0"/>
              <a:t>Problem faced due to imbalance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55673857-41BF-4158-8FFA-9B6017521E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14" b="2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807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DDD7D-68DC-4190-81A6-36511EE42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What is behavioral noise problem in it?</a:t>
            </a:r>
            <a:endParaRPr lang="en-IN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F57A901-5798-462C-8AB0-D50B14E6F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265849"/>
            <a:ext cx="4689234" cy="3516925"/>
          </a:xfrm>
          <a:prstGeom prst="round2DiagRect">
            <a:avLst>
              <a:gd name="adj1" fmla="val 0"/>
              <a:gd name="adj2" fmla="val 7879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8CE05DB-C477-4A55-8F1F-CC6270F42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65849"/>
            <a:ext cx="4710683" cy="3516925"/>
          </a:xfrm>
        </p:spPr>
        <p:txBody>
          <a:bodyPr anchor="t">
            <a:normAutofit/>
          </a:bodyPr>
          <a:lstStyle/>
          <a:p>
            <a:r>
              <a:rPr lang="en-US" dirty="0"/>
              <a:t>Problem normally focused on for imbalanced data</a:t>
            </a:r>
          </a:p>
          <a:p>
            <a:r>
              <a:rPr lang="en-US" dirty="0"/>
              <a:t>An alternative solution </a:t>
            </a:r>
          </a:p>
          <a:p>
            <a:r>
              <a:rPr lang="en-US" dirty="0"/>
              <a:t>How is it helpful</a:t>
            </a:r>
          </a:p>
        </p:txBody>
      </p:sp>
    </p:spTree>
    <p:extLst>
      <p:ext uri="{BB962C8B-B14F-4D97-AF65-F5344CB8AC3E}">
        <p14:creationId xmlns:p14="http://schemas.microsoft.com/office/powerpoint/2010/main" val="265621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1217E5-3195-42DD-855D-831537794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How is it overcome in this paper</a:t>
            </a:r>
            <a:endParaRPr lang="en-IN" sz="32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B400A07-98A2-4244-9102-C48B56023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66963"/>
            <a:ext cx="4459287" cy="384757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Dividing the training dataset into majority and minority class</a:t>
            </a:r>
          </a:p>
          <a:p>
            <a:r>
              <a:rPr lang="en-US" sz="2000" dirty="0"/>
              <a:t>Creating clusters for minority class by features</a:t>
            </a:r>
          </a:p>
          <a:p>
            <a:r>
              <a:rPr lang="en-US" sz="2000" dirty="0"/>
              <a:t>Segregating and removing the data samples from majority class overlapping with clusters of minority class</a:t>
            </a:r>
          </a:p>
          <a:p>
            <a:r>
              <a:rPr lang="en-US" sz="2000" dirty="0"/>
              <a:t>Combining data sample to create new training dataset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8143A99-A6C1-4C46-9469-33090468E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47" y="618518"/>
            <a:ext cx="4798584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48433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52DA3-0FEE-49D0-9C1D-28AC1446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sz="3300" dirty="0"/>
              <a:t>Effectiveness of reducing behavioral noise</a:t>
            </a:r>
            <a:endParaRPr lang="en-IN" sz="3300" dirty="0"/>
          </a:p>
        </p:txBody>
      </p:sp>
      <p:sp>
        <p:nvSpPr>
          <p:cNvPr id="23" name="Round Single Corner Rectangle 14">
            <a:extLst>
              <a:ext uri="{FF2B5EF4-FFF2-40B4-BE49-F238E27FC236}">
                <a16:creationId xmlns:a16="http://schemas.microsoft.com/office/drawing/2014/main" id="{73A5F373-DA91-410B-A319-A1008692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4973" y="808058"/>
            <a:ext cx="2559744" cy="2536764"/>
          </a:xfrm>
          <a:prstGeom prst="round1Rect">
            <a:avLst>
              <a:gd name="adj" fmla="val 6363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FBF165-630B-467E-BD61-3B6339F53A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67819" y="964184"/>
            <a:ext cx="2433462" cy="1821960"/>
          </a:xfrm>
          <a:prstGeom prst="rect">
            <a:avLst/>
          </a:prstGeom>
        </p:spPr>
      </p:pic>
      <p:sp>
        <p:nvSpPr>
          <p:cNvPr id="25" name="Round Diagonal Corner Rectangle 12">
            <a:extLst>
              <a:ext uri="{FF2B5EF4-FFF2-40B4-BE49-F238E27FC236}">
                <a16:creationId xmlns:a16="http://schemas.microsoft.com/office/drawing/2014/main" id="{BA137F13-D77E-438E-98D9-1A7D03009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5582" y="807934"/>
            <a:ext cx="2565764" cy="253676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35C3833-B730-4EA0-AB4B-0E91BB90EA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588299" y="964726"/>
            <a:ext cx="2440330" cy="1816778"/>
          </a:xfrm>
          <a:prstGeom prst="rect">
            <a:avLst/>
          </a:prstGeom>
        </p:spPr>
      </p:pic>
      <p:sp>
        <p:nvSpPr>
          <p:cNvPr id="27" name="Round Diagonal Corner Rectangle 13">
            <a:extLst>
              <a:ext uri="{FF2B5EF4-FFF2-40B4-BE49-F238E27FC236}">
                <a16:creationId xmlns:a16="http://schemas.microsoft.com/office/drawing/2014/main" id="{C70C3F68-92CF-4DB5-B74E-F156FFFEF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3" y="3505687"/>
            <a:ext cx="2565764" cy="253676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99C7CDCC-33A3-4B35-934A-CEF7D0497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670" y="3658795"/>
            <a:ext cx="2440330" cy="1824146"/>
          </a:xfrm>
          <a:prstGeom prst="rect">
            <a:avLst/>
          </a:prstGeom>
        </p:spPr>
      </p:pic>
      <p:sp>
        <p:nvSpPr>
          <p:cNvPr id="29" name="Round Single Corner Rectangle 15">
            <a:extLst>
              <a:ext uri="{FF2B5EF4-FFF2-40B4-BE49-F238E27FC236}">
                <a16:creationId xmlns:a16="http://schemas.microsoft.com/office/drawing/2014/main" id="{FB3B8D77-B5FC-4FBE-87EE-A85F0CB01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525582" y="3505686"/>
            <a:ext cx="2559743" cy="2536763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52FFB9-7EDB-4FCB-BCFD-0845575D6CD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589356" y="3658794"/>
            <a:ext cx="2432194" cy="1824146"/>
          </a:xfrm>
          <a:prstGeom prst="rect">
            <a:avLst/>
          </a:prstGeo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7060A5B-251F-4F55-8D58-64CA06A46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477454" cy="3541714"/>
          </a:xfrm>
        </p:spPr>
        <p:txBody>
          <a:bodyPr/>
          <a:lstStyle/>
          <a:p>
            <a:r>
              <a:rPr lang="en-US" dirty="0"/>
              <a:t>Taking the dataset from this algorithm, the random forest classifier algorithm is trained and tested obtaining the following graphs.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49CA21-F895-4F1F-89A6-E3079729124C}"/>
              </a:ext>
            </a:extLst>
          </p:cNvPr>
          <p:cNvSpPr txBox="1"/>
          <p:nvPr/>
        </p:nvSpPr>
        <p:spPr>
          <a:xfrm>
            <a:off x="861670" y="2326143"/>
            <a:ext cx="51669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pPr algn="ctr"/>
            <a:r>
              <a:rPr lang="en-IN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Precision Metric                      Recall Metric </a:t>
            </a:r>
            <a:r>
              <a:rPr lang="en-IN" dirty="0"/>
              <a:t>.</a:t>
            </a:r>
          </a:p>
          <a:p>
            <a:pPr algn="ctr"/>
            <a:endParaRPr lang="en-IN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endParaRPr lang="en-IN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endParaRPr lang="en-IN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endParaRPr lang="en-IN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endParaRPr lang="en-IN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endParaRPr lang="en-IN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endParaRPr lang="en-IN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endParaRPr lang="en-IN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endParaRPr lang="en-IN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IN" dirty="0">
                <a:solidFill>
                  <a:schemeClr val="bg1">
                    <a:lumMod val="75000"/>
                    <a:lumOff val="25000"/>
                  </a:schemeClr>
                </a:solidFill>
              </a:rPr>
              <a:t>F1 Score Metric                        AUC Metric    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3475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9E816-5725-460B-B961-F0E191C5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B9970-4590-4032-93DB-CD5C60C19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paper, they have created a new approach to deal with the behavioral noise problem in imbalanced data which they have tested for some resampling approaches to test its effectiveness on dataset creating significant difference.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393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752EE-CF89-42D2-A1C4-A2830A7B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strategy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E925A-2703-4872-AD15-1A4C0ED84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testing dataset into majority and minority class using </a:t>
            </a:r>
            <a:r>
              <a:rPr lang="en-US" dirty="0" err="1"/>
              <a:t>numpy</a:t>
            </a:r>
            <a:r>
              <a:rPr lang="en-US" dirty="0"/>
              <a:t> and pandas</a:t>
            </a:r>
          </a:p>
          <a:p>
            <a:r>
              <a:rPr lang="en-US" dirty="0"/>
              <a:t>Creating clusters of minority class using k means nearest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8492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A1F2C-16A7-44CC-8BAD-A001B99B2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32385-9527-4D8F-98FF-493207729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paper link: http://ieeexplore.ieee.org.library.somaiya.edu/document/9264114</a:t>
            </a:r>
          </a:p>
          <a:p>
            <a:r>
              <a:rPr lang="en-US" dirty="0"/>
              <a:t>Machinelearningmastery.com</a:t>
            </a:r>
          </a:p>
          <a:p>
            <a:r>
              <a:rPr lang="en-US" dirty="0"/>
              <a:t>Analyticsvidhya.com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254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2EEA7F3-64E0-47B1-9B06-0677EA6FD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F0787433-E8FF-45C5-A1C3-70BC1491B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id="{A649E977-62EB-4D2F-9AF9-947B5E73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E150E4B0-D306-47F3-B031-2C73703D50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699" r="1538" b="21578"/>
          <a:stretch/>
        </p:blipFill>
        <p:spPr>
          <a:xfrm>
            <a:off x="895358" y="2325976"/>
            <a:ext cx="10455843" cy="25900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B518E96-8A4B-40A3-8C34-78CCD01F0492}"/>
              </a:ext>
            </a:extLst>
          </p:cNvPr>
          <p:cNvSpPr/>
          <p:nvPr/>
        </p:nvSpPr>
        <p:spPr>
          <a:xfrm>
            <a:off x="4006735" y="2708276"/>
            <a:ext cx="4505498" cy="1630362"/>
          </a:xfrm>
          <a:prstGeom prst="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5D831AC-4C23-4CBE-B32D-77A5DCF63F80}"/>
              </a:ext>
            </a:extLst>
          </p:cNvPr>
          <p:cNvSpPr/>
          <p:nvPr/>
        </p:nvSpPr>
        <p:spPr>
          <a:xfrm>
            <a:off x="4494087" y="3017210"/>
            <a:ext cx="3203827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8328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490</TotalTime>
  <Words>269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Segoe UI Semibold</vt:lpstr>
      <vt:lpstr>Tw Cen MT</vt:lpstr>
      <vt:lpstr>Circuit</vt:lpstr>
      <vt:lpstr>A Machine Learning based Approach to Reduce Behavioral Noise Problem in an Imbalanced Data: Application to a fraud detection </vt:lpstr>
      <vt:lpstr>What is imbalanced data in machine learning?</vt:lpstr>
      <vt:lpstr>What is behavioral noise problem in it?</vt:lpstr>
      <vt:lpstr>How is it overcome in this paper</vt:lpstr>
      <vt:lpstr>Effectiveness of reducing behavioral noise</vt:lpstr>
      <vt:lpstr>Conclusion</vt:lpstr>
      <vt:lpstr>Implementation strategy</vt:lpstr>
      <vt:lpstr>Bibliography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Machine Learning based Approach to Reduce Behavioral Noise Problem in an Imbalanced Data: Application to a fraud detection </dc:title>
  <dc:creator>ayah kamalg</dc:creator>
  <cp:lastModifiedBy>ayah kamalg</cp:lastModifiedBy>
  <cp:revision>20</cp:revision>
  <dcterms:created xsi:type="dcterms:W3CDTF">2021-03-24T16:56:48Z</dcterms:created>
  <dcterms:modified xsi:type="dcterms:W3CDTF">2021-03-25T20:04:53Z</dcterms:modified>
</cp:coreProperties>
</file>