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6" r:id="rId3"/>
    <p:sldId id="300" r:id="rId4"/>
    <p:sldId id="332" r:id="rId5"/>
    <p:sldId id="333" r:id="rId6"/>
    <p:sldId id="336" r:id="rId7"/>
    <p:sldId id="320" r:id="rId8"/>
    <p:sldId id="323" r:id="rId9"/>
    <p:sldId id="322" r:id="rId10"/>
    <p:sldId id="330" r:id="rId11"/>
    <p:sldId id="324" r:id="rId12"/>
    <p:sldId id="327" r:id="rId13"/>
    <p:sldId id="341" r:id="rId14"/>
    <p:sldId id="337" r:id="rId15"/>
    <p:sldId id="338" r:id="rId16"/>
    <p:sldId id="339" r:id="rId17"/>
    <p:sldId id="335" r:id="rId18"/>
    <p:sldId id="325" r:id="rId19"/>
    <p:sldId id="33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7464" autoAdjust="0"/>
  </p:normalViewPr>
  <p:slideViewPr>
    <p:cSldViewPr snapToGrid="0">
      <p:cViewPr varScale="1">
        <p:scale>
          <a:sx n="92" d="100"/>
          <a:sy n="92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C4EC-880E-4EB5-A5A1-43C3FC04359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63CC-0809-4E0C-B377-F526388F0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4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269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51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00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39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5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27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482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40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4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130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81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63CC-0809-4E0C-B377-F526388F00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73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F8C1-2FDB-42E9-BDD6-FD30FAF8376C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55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FF1C-0672-4A34-B72E-00D72A3AB39B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98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E563-C1FB-4EE8-AB79-1A5A373AED84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252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3EDC-2349-4F31-A5E7-25466FFD7646}" type="datetime1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07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1A96-BF8E-49C3-9EF8-7CB9E55F0C19}" type="datetime1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39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44F1-FC55-453D-8FA0-23690BAB4EFB}" type="datetime1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57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52C0-B8B3-4A5D-8959-1EC9678B4843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4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873-3D08-493D-A85E-7C12B1365437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38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8870-A2E9-4A94-A8EF-C66E820CA7D5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15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B3D3-D5E7-4196-B904-D203381710C3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1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6444-6848-43B2-B78C-9406DB3E4CD6}" type="datetime1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16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FC87-AA9C-4AB2-B73D-A8B2096E0E8F}" type="datetime1">
              <a:rPr lang="fr-FR" smtClean="0"/>
              <a:t>26/04/2023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61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840-5DA6-402E-8D76-BA8D45157C88}" type="datetime1">
              <a:rPr lang="fr-FR" smtClean="0"/>
              <a:t>26/04/2023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8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20F8-B888-4268-BCA4-085F209641E4}" type="datetime1">
              <a:rPr lang="fr-FR" smtClean="0"/>
              <a:t>26/04/2023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6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F632-AF1A-4A44-A18A-991E1A616502}" type="datetime1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70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619-A22F-4CDE-BA52-E2A44881466B}" type="datetime1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6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ED27-2A75-47B9-B95A-6C72DEFF60B3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38D1E4-1943-418C-9F29-9DC83C1A01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31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user.oc-static.com/upload/2019/02/25/15510884721455_Logo%20projet%20big%20data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62AABC-EBA4-FF48-8280-4A041DA7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fr-FR" b="1" dirty="0"/>
              <a:t>Déployez un modèle dans le Cloud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77A966-B5B6-CE31-E3DD-076776C8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OpenClassrooms – Parcours Data Scientist – Projet 8</a:t>
            </a:r>
          </a:p>
          <a:p>
            <a:pPr algn="r"/>
            <a:endParaRPr lang="fr-FR" dirty="0">
              <a:solidFill>
                <a:schemeClr val="tx1"/>
              </a:solidFill>
            </a:endParaRPr>
          </a:p>
          <a:p>
            <a:pPr algn="r"/>
            <a:r>
              <a:rPr lang="fr-FR" dirty="0">
                <a:solidFill>
                  <a:schemeClr val="tx1"/>
                </a:solidFill>
              </a:rPr>
              <a:t>Younes EL RHAZALI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3FD50-EE86-2645-9FED-8ED88B83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131" y="3255751"/>
            <a:ext cx="779767" cy="365125"/>
          </a:xfrm>
        </p:spPr>
        <p:txBody>
          <a:bodyPr/>
          <a:lstStyle/>
          <a:p>
            <a:fld id="{0D38D1E4-1943-418C-9F29-9DC83C1A011B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594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BDD2539-1C7F-BB62-9DD9-32F8965CA8B4}"/>
              </a:ext>
            </a:extLst>
          </p:cNvPr>
          <p:cNvSpPr/>
          <p:nvPr/>
        </p:nvSpPr>
        <p:spPr>
          <a:xfrm>
            <a:off x="3288263" y="2446567"/>
            <a:ext cx="4782638" cy="2610175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10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488C071-6705-DC12-2C67-4F0DA310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040" y="404047"/>
            <a:ext cx="9675275" cy="1280890"/>
          </a:xfrm>
        </p:spPr>
        <p:txBody>
          <a:bodyPr/>
          <a:lstStyle/>
          <a:p>
            <a:r>
              <a:rPr lang="fr-FR" dirty="0"/>
              <a:t>2- Environnement d’exécution - EMR</a:t>
            </a:r>
          </a:p>
        </p:txBody>
      </p:sp>
      <p:pic>
        <p:nvPicPr>
          <p:cNvPr id="6" name="Image 5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E3355543-F954-F381-3C8D-3B063985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4" t="5975" r="31299" b="7583"/>
          <a:stretch/>
        </p:blipFill>
        <p:spPr>
          <a:xfrm>
            <a:off x="254758" y="2257031"/>
            <a:ext cx="2701295" cy="2723207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FF07C44-3734-6408-3BEE-7A963CD78948}"/>
              </a:ext>
            </a:extLst>
          </p:cNvPr>
          <p:cNvSpPr txBox="1"/>
          <p:nvPr/>
        </p:nvSpPr>
        <p:spPr>
          <a:xfrm>
            <a:off x="3583002" y="4010525"/>
            <a:ext cx="1696598" cy="369332"/>
          </a:xfrm>
          <a:prstGeom prst="rect">
            <a:avLst/>
          </a:prstGeom>
          <a:noFill/>
          <a:ln w="38100"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Master Node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D93527-B7C7-9F66-A345-3D9AC05EF08E}"/>
              </a:ext>
            </a:extLst>
          </p:cNvPr>
          <p:cNvSpPr txBox="1"/>
          <p:nvPr/>
        </p:nvSpPr>
        <p:spPr>
          <a:xfrm>
            <a:off x="5548379" y="3489544"/>
            <a:ext cx="1696598" cy="369332"/>
          </a:xfrm>
          <a:prstGeom prst="rect">
            <a:avLst/>
          </a:prstGeom>
          <a:noFill/>
          <a:ln w="38100"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Slave Node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F0FB1C-73D8-A685-0BAE-A8CD1D049A10}"/>
              </a:ext>
            </a:extLst>
          </p:cNvPr>
          <p:cNvSpPr txBox="1"/>
          <p:nvPr/>
        </p:nvSpPr>
        <p:spPr>
          <a:xfrm>
            <a:off x="5548379" y="4545267"/>
            <a:ext cx="1696598" cy="369332"/>
          </a:xfrm>
          <a:prstGeom prst="rect">
            <a:avLst/>
          </a:prstGeom>
          <a:noFill/>
          <a:ln w="38100"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Slave Node 2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EB48A77C-9F3D-514F-563E-DBD7F125C20D}"/>
              </a:ext>
            </a:extLst>
          </p:cNvPr>
          <p:cNvCxnSpPr>
            <a:stCxn id="9" idx="0"/>
            <a:endCxn id="10" idx="1"/>
          </p:cNvCxnSpPr>
          <p:nvPr/>
        </p:nvCxnSpPr>
        <p:spPr>
          <a:xfrm rot="5400000" flipH="1" flipV="1">
            <a:off x="4821683" y="3283829"/>
            <a:ext cx="336315" cy="111707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D287CE67-4287-5409-03E2-E344452C9138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4814802" y="3996356"/>
            <a:ext cx="350076" cy="111707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1AFF528-D58A-4C02-5220-874416C21F5B}"/>
              </a:ext>
            </a:extLst>
          </p:cNvPr>
          <p:cNvSpPr txBox="1"/>
          <p:nvPr/>
        </p:nvSpPr>
        <p:spPr>
          <a:xfrm>
            <a:off x="3575433" y="2502592"/>
            <a:ext cx="4251330" cy="707886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Cluster EMR 6.6.0</a:t>
            </a:r>
          </a:p>
          <a:p>
            <a:pPr algn="ctr"/>
            <a:r>
              <a:rPr lang="fr-FR" sz="2000" b="1" dirty="0"/>
              <a:t>Instances m5.xlarge</a:t>
            </a:r>
          </a:p>
        </p:txBody>
      </p:sp>
      <p:sp>
        <p:nvSpPr>
          <p:cNvPr id="30" name="Accolade ouvrante 29">
            <a:extLst>
              <a:ext uri="{FF2B5EF4-FFF2-40B4-BE49-F238E27FC236}">
                <a16:creationId xmlns:a16="http://schemas.microsoft.com/office/drawing/2014/main" id="{24ED3732-F8D2-AA20-129C-C6DE6F1E162E}"/>
              </a:ext>
            </a:extLst>
          </p:cNvPr>
          <p:cNvSpPr/>
          <p:nvPr/>
        </p:nvSpPr>
        <p:spPr>
          <a:xfrm rot="5400000">
            <a:off x="5539988" y="-142492"/>
            <a:ext cx="279188" cy="4703756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D7907F5-B20E-44CD-08A4-787519A4F91F}"/>
              </a:ext>
            </a:extLst>
          </p:cNvPr>
          <p:cNvSpPr txBox="1"/>
          <p:nvPr/>
        </p:nvSpPr>
        <p:spPr>
          <a:xfrm>
            <a:off x="4098522" y="1142626"/>
            <a:ext cx="3793461" cy="7386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rgbClr val="002060"/>
                </a:solidFill>
              </a:rPr>
              <a:t>Initialisation</a:t>
            </a:r>
            <a:r>
              <a:rPr lang="fr-FR" sz="1600" dirty="0">
                <a:solidFill>
                  <a:srgbClr val="002060"/>
                </a:solidFill>
              </a:rPr>
              <a:t> :</a:t>
            </a:r>
          </a:p>
          <a:p>
            <a:endParaRPr lang="fr-FR" sz="1000" dirty="0">
              <a:solidFill>
                <a:srgbClr val="002060"/>
              </a:solidFill>
            </a:endParaRPr>
          </a:p>
          <a:p>
            <a:r>
              <a:rPr lang="fr-FR" sz="1600" b="1" dirty="0">
                <a:solidFill>
                  <a:srgbClr val="002060"/>
                </a:solidFill>
              </a:rPr>
              <a:t>Spark – Tensorflow – JupyterHub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31BC07E-65D4-E91B-9398-8890152C0E92}"/>
              </a:ext>
            </a:extLst>
          </p:cNvPr>
          <p:cNvSpPr/>
          <p:nvPr/>
        </p:nvSpPr>
        <p:spPr>
          <a:xfrm>
            <a:off x="3212388" y="1176672"/>
            <a:ext cx="672028" cy="672029"/>
          </a:xfrm>
          <a:prstGeom prst="ellipse">
            <a:avLst/>
          </a:prstGeom>
          <a:solidFill>
            <a:srgbClr val="002060">
              <a:alpha val="40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C3846C6-3765-2A4D-BA8C-DD985352358C}"/>
              </a:ext>
            </a:extLst>
          </p:cNvPr>
          <p:cNvSpPr/>
          <p:nvPr/>
        </p:nvSpPr>
        <p:spPr>
          <a:xfrm>
            <a:off x="9714317" y="1537357"/>
            <a:ext cx="672028" cy="672029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00294844-BF2D-788F-484F-F8F108BCDE9D}"/>
              </a:ext>
            </a:extLst>
          </p:cNvPr>
          <p:cNvSpPr/>
          <p:nvPr/>
        </p:nvSpPr>
        <p:spPr>
          <a:xfrm rot="10800000">
            <a:off x="8500417" y="2486577"/>
            <a:ext cx="279188" cy="2570165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09577BD-ED05-F2AB-16F1-CFC37271B12C}"/>
              </a:ext>
            </a:extLst>
          </p:cNvPr>
          <p:cNvSpPr txBox="1"/>
          <p:nvPr/>
        </p:nvSpPr>
        <p:spPr>
          <a:xfrm>
            <a:off x="8885819" y="2363797"/>
            <a:ext cx="3001051" cy="7386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chemeClr val="accent2"/>
                </a:solidFill>
              </a:rPr>
              <a:t>Persistance</a:t>
            </a:r>
            <a:r>
              <a:rPr lang="fr-FR" sz="1600" dirty="0">
                <a:solidFill>
                  <a:schemeClr val="accent2"/>
                </a:solidFill>
              </a:rPr>
              <a:t>:</a:t>
            </a:r>
          </a:p>
          <a:p>
            <a:endParaRPr lang="fr-FR" sz="1000" dirty="0">
              <a:solidFill>
                <a:schemeClr val="accent2"/>
              </a:solidFill>
            </a:endParaRPr>
          </a:p>
          <a:p>
            <a:r>
              <a:rPr lang="fr-FR" sz="1600" b="1" dirty="0">
                <a:solidFill>
                  <a:schemeClr val="accent2"/>
                </a:solidFill>
              </a:rPr>
              <a:t>S3://oc-ds8-ye-data-eu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2F2DAD9-784F-0972-27A2-A9B3D80B7F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2262" r="32897" b="12256"/>
          <a:stretch/>
        </p:blipFill>
        <p:spPr>
          <a:xfrm>
            <a:off x="8919200" y="3260705"/>
            <a:ext cx="1224999" cy="17636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609FF90C-EFEE-16B7-9400-CCA1FED275F7}"/>
              </a:ext>
            </a:extLst>
          </p:cNvPr>
          <p:cNvSpPr txBox="1"/>
          <p:nvPr/>
        </p:nvSpPr>
        <p:spPr>
          <a:xfrm>
            <a:off x="10555498" y="3858876"/>
            <a:ext cx="1357634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chemeClr val="accent2"/>
                </a:solidFill>
              </a:rPr>
              <a:t>Repository</a:t>
            </a:r>
            <a:r>
              <a:rPr lang="fr-FR" sz="1600" b="1" dirty="0">
                <a:solidFill>
                  <a:schemeClr val="accent2"/>
                </a:solidFill>
              </a:rPr>
              <a:t> : </a:t>
            </a:r>
          </a:p>
          <a:p>
            <a:r>
              <a:rPr lang="fr-FR" sz="1600" b="1" dirty="0">
                <a:solidFill>
                  <a:schemeClr val="accent2"/>
                </a:solidFill>
              </a:rPr>
              <a:t>/jupyter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BE1A56C-FE2E-8923-4860-1BB5EF5439E7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10144199" y="4142506"/>
            <a:ext cx="411299" cy="875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17F473A3-58D8-467D-021D-1A3F1A439B66}"/>
              </a:ext>
            </a:extLst>
          </p:cNvPr>
          <p:cNvSpPr/>
          <p:nvPr/>
        </p:nvSpPr>
        <p:spPr>
          <a:xfrm>
            <a:off x="3564987" y="5848594"/>
            <a:ext cx="672028" cy="672029"/>
          </a:xfrm>
          <a:prstGeom prst="ellipse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D01E00C-D519-9216-FF32-66D83736CC8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956053" y="3618635"/>
            <a:ext cx="626949" cy="57655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ccolade ouvrante 52">
            <a:extLst>
              <a:ext uri="{FF2B5EF4-FFF2-40B4-BE49-F238E27FC236}">
                <a16:creationId xmlns:a16="http://schemas.microsoft.com/office/drawing/2014/main" id="{0A3DDF27-EEA5-BE29-E560-B038656AE832}"/>
              </a:ext>
            </a:extLst>
          </p:cNvPr>
          <p:cNvSpPr/>
          <p:nvPr/>
        </p:nvSpPr>
        <p:spPr>
          <a:xfrm rot="16200000">
            <a:off x="5530622" y="3013082"/>
            <a:ext cx="279188" cy="4801375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6114732-C458-D231-543B-338820DF2F41}"/>
              </a:ext>
            </a:extLst>
          </p:cNvPr>
          <p:cNvSpPr txBox="1"/>
          <p:nvPr/>
        </p:nvSpPr>
        <p:spPr>
          <a:xfrm>
            <a:off x="4361077" y="5858903"/>
            <a:ext cx="3530906" cy="661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FF0000"/>
                </a:solidFill>
              </a:rPr>
              <a:t>Bootstrap</a:t>
            </a:r>
            <a:r>
              <a:rPr lang="fr-FR" sz="1400" dirty="0">
                <a:solidFill>
                  <a:srgbClr val="FF0000"/>
                </a:solidFill>
              </a:rPr>
              <a:t> :</a:t>
            </a:r>
          </a:p>
          <a:p>
            <a:endParaRPr lang="fr-FR" sz="900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rgbClr val="FF0000"/>
                </a:solidFill>
              </a:rPr>
              <a:t>S3://oc-ds8-ye-data-eu/bootstrap.sh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B8D4CEF7-8E16-43E8-546F-7FF0A78871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2262" r="32897" b="12256"/>
          <a:stretch/>
        </p:blipFill>
        <p:spPr>
          <a:xfrm>
            <a:off x="2425766" y="5521518"/>
            <a:ext cx="843761" cy="12147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090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2AABC-EBA4-FF48-8280-4A041DA7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865" y="804334"/>
            <a:ext cx="10133406" cy="5249332"/>
          </a:xfrm>
        </p:spPr>
        <p:txBody>
          <a:bodyPr anchor="ctr">
            <a:normAutofit/>
          </a:bodyPr>
          <a:lstStyle/>
          <a:p>
            <a:r>
              <a:rPr lang="fr-FR" sz="9600" b="1" dirty="0"/>
              <a:t>Chaîne de traitement des images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8643E3-55BA-D55B-2614-739B5652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13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12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488C071-6705-DC12-2C67-4F0DA310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150" y="470402"/>
            <a:ext cx="9675275" cy="1280890"/>
          </a:xfrm>
        </p:spPr>
        <p:txBody>
          <a:bodyPr/>
          <a:lstStyle/>
          <a:p>
            <a:r>
              <a:rPr lang="fr-FR" dirty="0"/>
              <a:t>1- Extraction des features – MobileNetV2</a:t>
            </a:r>
          </a:p>
        </p:txBody>
      </p:sp>
      <p:pic>
        <p:nvPicPr>
          <p:cNvPr id="6" name="Image 5" descr="Une image contenant fruit, pomme&#10;&#10;Description générée automatiquement">
            <a:extLst>
              <a:ext uri="{FF2B5EF4-FFF2-40B4-BE49-F238E27FC236}">
                <a16:creationId xmlns:a16="http://schemas.microsoft.com/office/drawing/2014/main" id="{B7F8D47A-F36A-081C-8DD9-BB25B4599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5" y="1598892"/>
            <a:ext cx="2187238" cy="2176646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  <p:pic>
        <p:nvPicPr>
          <p:cNvPr id="8" name="Image 7" descr="Une image contenant fruit, pomme&#10;&#10;Description générée automatiquement">
            <a:extLst>
              <a:ext uri="{FF2B5EF4-FFF2-40B4-BE49-F238E27FC236}">
                <a16:creationId xmlns:a16="http://schemas.microsoft.com/office/drawing/2014/main" id="{12391F3B-553F-7117-6312-6C550E64C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22" y="4210952"/>
            <a:ext cx="2218911" cy="2176646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  <p:pic>
        <p:nvPicPr>
          <p:cNvPr id="10" name="Image 9" descr="Une image contenant texte, fruit, beignet, pomme&#10;&#10;Description générée automatiquement">
            <a:extLst>
              <a:ext uri="{FF2B5EF4-FFF2-40B4-BE49-F238E27FC236}">
                <a16:creationId xmlns:a16="http://schemas.microsoft.com/office/drawing/2014/main" id="{0042F581-65F9-CC1F-A658-6CECEEC0F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80" y="1598892"/>
            <a:ext cx="2127142" cy="2086625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  <p:pic>
        <p:nvPicPr>
          <p:cNvPr id="12" name="Image 11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3FFD12-862F-99FA-BB34-9B4EFBCAE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826" y="4463693"/>
            <a:ext cx="3089966" cy="2145686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129D7C-274E-5EAE-A398-97BA8B808211}"/>
              </a:ext>
            </a:extLst>
          </p:cNvPr>
          <p:cNvSpPr/>
          <p:nvPr/>
        </p:nvSpPr>
        <p:spPr>
          <a:xfrm>
            <a:off x="9165939" y="1446492"/>
            <a:ext cx="123594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6692E-2573-F576-0BD1-4903F89242F4}"/>
              </a:ext>
            </a:extLst>
          </p:cNvPr>
          <p:cNvSpPr/>
          <p:nvPr/>
        </p:nvSpPr>
        <p:spPr>
          <a:xfrm>
            <a:off x="9318339" y="1598892"/>
            <a:ext cx="123594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6F5D5-0DCC-4B9F-0242-576CC16D567F}"/>
              </a:ext>
            </a:extLst>
          </p:cNvPr>
          <p:cNvSpPr/>
          <p:nvPr/>
        </p:nvSpPr>
        <p:spPr>
          <a:xfrm>
            <a:off x="9470739" y="1751292"/>
            <a:ext cx="1235947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10FB20EC-3E06-A00A-8E99-98F85C05489E}"/>
              </a:ext>
            </a:extLst>
          </p:cNvPr>
          <p:cNvSpPr/>
          <p:nvPr/>
        </p:nvSpPr>
        <p:spPr>
          <a:xfrm rot="5400000">
            <a:off x="9784683" y="2050097"/>
            <a:ext cx="303258" cy="1921532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1FE585A-23EC-95D0-FBDC-7567794DAE79}"/>
              </a:ext>
            </a:extLst>
          </p:cNvPr>
          <p:cNvCxnSpPr>
            <a:stCxn id="16" idx="1"/>
            <a:endCxn id="12" idx="0"/>
          </p:cNvCxnSpPr>
          <p:nvPr/>
        </p:nvCxnSpPr>
        <p:spPr>
          <a:xfrm>
            <a:off x="9936312" y="3162492"/>
            <a:ext cx="29497" cy="130120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5D34D9E-4AB4-195B-6F03-B8F5B58E2A8E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1790114" y="3775538"/>
            <a:ext cx="1244608" cy="152373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A7AE9F3-3087-9C38-0EDA-97E582182FD0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5253633" y="3685517"/>
            <a:ext cx="1600418" cy="161375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01EE78-78C6-FDD4-B246-70162EEB205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917622" y="2642205"/>
            <a:ext cx="155311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E6EF51D3-AAB2-776C-32BA-3AFE9730C107}"/>
              </a:ext>
            </a:extLst>
          </p:cNvPr>
          <p:cNvSpPr txBox="1"/>
          <p:nvPr/>
        </p:nvSpPr>
        <p:spPr>
          <a:xfrm rot="3046440">
            <a:off x="1185773" y="4475432"/>
            <a:ext cx="189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</a:rPr>
              <a:t>Resize Image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B3B0965-5DE3-DAE3-4FC3-6ECD89424240}"/>
              </a:ext>
            </a:extLst>
          </p:cNvPr>
          <p:cNvSpPr txBox="1"/>
          <p:nvPr/>
        </p:nvSpPr>
        <p:spPr>
          <a:xfrm rot="18929377">
            <a:off x="5407955" y="4337351"/>
            <a:ext cx="189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</a:rPr>
              <a:t>Preprocess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C712DA0-48A1-F24D-2445-7B76BA84785E}"/>
              </a:ext>
            </a:extLst>
          </p:cNvPr>
          <p:cNvSpPr txBox="1"/>
          <p:nvPr/>
        </p:nvSpPr>
        <p:spPr>
          <a:xfrm>
            <a:off x="8972925" y="3396950"/>
            <a:ext cx="2635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</a:rPr>
              <a:t>Extract Features</a:t>
            </a:r>
          </a:p>
        </p:txBody>
      </p:sp>
    </p:spTree>
    <p:extLst>
      <p:ext uri="{BB962C8B-B14F-4D97-AF65-F5344CB8AC3E}">
        <p14:creationId xmlns:p14="http://schemas.microsoft.com/office/powerpoint/2010/main" val="411625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70A252E-8316-F01B-1192-777426BAE4B1}"/>
              </a:ext>
            </a:extLst>
          </p:cNvPr>
          <p:cNvSpPr/>
          <p:nvPr/>
        </p:nvSpPr>
        <p:spPr>
          <a:xfrm>
            <a:off x="5343639" y="5108262"/>
            <a:ext cx="2109355" cy="1444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D430B7-51F1-32F9-D5CF-952987124A63}"/>
              </a:ext>
            </a:extLst>
          </p:cNvPr>
          <p:cNvSpPr/>
          <p:nvPr/>
        </p:nvSpPr>
        <p:spPr>
          <a:xfrm>
            <a:off x="350123" y="3301180"/>
            <a:ext cx="1860834" cy="9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Driver (Spark Context)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13</a:t>
            </a:fld>
            <a:endParaRPr lang="fr-FR"/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424884D8-9052-ABF5-E45D-DD5C6E0E8282}"/>
              </a:ext>
            </a:extLst>
          </p:cNvPr>
          <p:cNvSpPr txBox="1">
            <a:spLocks/>
          </p:cNvSpPr>
          <p:nvPr/>
        </p:nvSpPr>
        <p:spPr>
          <a:xfrm>
            <a:off x="1806466" y="512462"/>
            <a:ext cx="967527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2- Parallélisation de l’extraction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8DF15F-09DB-448B-134E-2EB7085E0DD5}"/>
              </a:ext>
            </a:extLst>
          </p:cNvPr>
          <p:cNvSpPr txBox="1"/>
          <p:nvPr/>
        </p:nvSpPr>
        <p:spPr>
          <a:xfrm>
            <a:off x="2502793" y="3458001"/>
            <a:ext cx="20541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MobileNetV2 – Poids Imagenet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118AA-B064-E25D-70EB-54CC580AF277}"/>
              </a:ext>
            </a:extLst>
          </p:cNvPr>
          <p:cNvSpPr/>
          <p:nvPr/>
        </p:nvSpPr>
        <p:spPr>
          <a:xfrm>
            <a:off x="5650794" y="5560911"/>
            <a:ext cx="1495044" cy="35935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Partition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85131AF-6D11-CBA9-97E6-CA3E61D5137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10957" y="3779274"/>
            <a:ext cx="291836" cy="1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CF76411-0402-B499-5889-4FF3B02128B3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 flipV="1">
            <a:off x="4556955" y="1846087"/>
            <a:ext cx="786684" cy="1935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595F3AE-E682-AE04-1181-8DB7F251D3C5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4556955" y="3781167"/>
            <a:ext cx="786684" cy="4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060A478-972F-384D-704E-5C50A2F7F4B1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4556955" y="3781167"/>
            <a:ext cx="786684" cy="2049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1354CD97-674E-58D7-BEA7-C34C8CD175DC}"/>
              </a:ext>
            </a:extLst>
          </p:cNvPr>
          <p:cNvSpPr/>
          <p:nvPr/>
        </p:nvSpPr>
        <p:spPr>
          <a:xfrm>
            <a:off x="5597461" y="6001356"/>
            <a:ext cx="1635544" cy="4108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Création Modèle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4042FB-846B-0F21-0FA0-3FFD52DE96C6}"/>
              </a:ext>
            </a:extLst>
          </p:cNvPr>
          <p:cNvSpPr/>
          <p:nvPr/>
        </p:nvSpPr>
        <p:spPr>
          <a:xfrm>
            <a:off x="5667711" y="5120466"/>
            <a:ext cx="1495044" cy="359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Exécuteur 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055862-035A-9856-A1BD-37CF7B1BCDC6}"/>
              </a:ext>
            </a:extLst>
          </p:cNvPr>
          <p:cNvSpPr/>
          <p:nvPr/>
        </p:nvSpPr>
        <p:spPr>
          <a:xfrm>
            <a:off x="5343639" y="3099037"/>
            <a:ext cx="2109355" cy="1444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FD0526-1270-16C7-2808-6A02A57C4F2D}"/>
              </a:ext>
            </a:extLst>
          </p:cNvPr>
          <p:cNvSpPr/>
          <p:nvPr/>
        </p:nvSpPr>
        <p:spPr>
          <a:xfrm>
            <a:off x="5650794" y="3551686"/>
            <a:ext cx="1495044" cy="35935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982B4B1-A1BA-9E43-793A-C57BEE9DFF26}"/>
              </a:ext>
            </a:extLst>
          </p:cNvPr>
          <p:cNvSpPr/>
          <p:nvPr/>
        </p:nvSpPr>
        <p:spPr>
          <a:xfrm>
            <a:off x="5597461" y="3992131"/>
            <a:ext cx="1635544" cy="4108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Création Modèle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B7FDFE-461E-C830-5288-A84DAE1E965D}"/>
              </a:ext>
            </a:extLst>
          </p:cNvPr>
          <p:cNvSpPr/>
          <p:nvPr/>
        </p:nvSpPr>
        <p:spPr>
          <a:xfrm>
            <a:off x="5667711" y="3111241"/>
            <a:ext cx="1495044" cy="359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Exécuteur 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4A05DB-A9CB-DCDD-6EB3-CE974F7662E6}"/>
              </a:ext>
            </a:extLst>
          </p:cNvPr>
          <p:cNvSpPr/>
          <p:nvPr/>
        </p:nvSpPr>
        <p:spPr>
          <a:xfrm>
            <a:off x="5343639" y="1123919"/>
            <a:ext cx="2109355" cy="1444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79D4D9-747D-C8B6-4E43-E708A664B1E0}"/>
              </a:ext>
            </a:extLst>
          </p:cNvPr>
          <p:cNvSpPr/>
          <p:nvPr/>
        </p:nvSpPr>
        <p:spPr>
          <a:xfrm>
            <a:off x="5650794" y="1576568"/>
            <a:ext cx="1495044" cy="35935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34C647C-E887-311E-A121-3643292F3327}"/>
              </a:ext>
            </a:extLst>
          </p:cNvPr>
          <p:cNvSpPr/>
          <p:nvPr/>
        </p:nvSpPr>
        <p:spPr>
          <a:xfrm>
            <a:off x="5597461" y="2017013"/>
            <a:ext cx="1635544" cy="4108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Création Modèle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D289B3-55D0-4C49-7CC7-B1E5F4DB0894}"/>
              </a:ext>
            </a:extLst>
          </p:cNvPr>
          <p:cNvSpPr/>
          <p:nvPr/>
        </p:nvSpPr>
        <p:spPr>
          <a:xfrm>
            <a:off x="5667711" y="1136123"/>
            <a:ext cx="1495044" cy="359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Exécuteur 1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197C46E2-A391-43AE-916F-E31B51F9674E}"/>
              </a:ext>
            </a:extLst>
          </p:cNvPr>
          <p:cNvSpPr/>
          <p:nvPr/>
        </p:nvSpPr>
        <p:spPr>
          <a:xfrm>
            <a:off x="7640725" y="1504385"/>
            <a:ext cx="1693718" cy="574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EE8A5DEA-11F6-C4C0-13E0-C629A32111C0}"/>
              </a:ext>
            </a:extLst>
          </p:cNvPr>
          <p:cNvSpPr/>
          <p:nvPr/>
        </p:nvSpPr>
        <p:spPr>
          <a:xfrm>
            <a:off x="7640725" y="3551686"/>
            <a:ext cx="1693718" cy="574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F030532A-1B63-E185-1E20-3F5F5DFB3EEE}"/>
              </a:ext>
            </a:extLst>
          </p:cNvPr>
          <p:cNvSpPr/>
          <p:nvPr/>
        </p:nvSpPr>
        <p:spPr>
          <a:xfrm>
            <a:off x="7640725" y="5488728"/>
            <a:ext cx="1693718" cy="574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8F9B3E-98E0-C2A2-B5BB-722D18AAE430}"/>
              </a:ext>
            </a:extLst>
          </p:cNvPr>
          <p:cNvSpPr/>
          <p:nvPr/>
        </p:nvSpPr>
        <p:spPr>
          <a:xfrm>
            <a:off x="5806246" y="2561057"/>
            <a:ext cx="1101437" cy="42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7059AF-D48C-31F3-74E0-5CCC5CFE1911}"/>
              </a:ext>
            </a:extLst>
          </p:cNvPr>
          <p:cNvSpPr/>
          <p:nvPr/>
        </p:nvSpPr>
        <p:spPr>
          <a:xfrm>
            <a:off x="5806246" y="4576143"/>
            <a:ext cx="1101437" cy="42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98A890-047D-29A6-3DB8-9D8EB9FEFD74}"/>
              </a:ext>
            </a:extLst>
          </p:cNvPr>
          <p:cNvSpPr txBox="1"/>
          <p:nvPr/>
        </p:nvSpPr>
        <p:spPr>
          <a:xfrm>
            <a:off x="9804410" y="3359540"/>
            <a:ext cx="2227288" cy="92333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Dataframe Spark SQL avec n partitions</a:t>
            </a:r>
          </a:p>
        </p:txBody>
      </p:sp>
      <p:sp>
        <p:nvSpPr>
          <p:cNvPr id="60" name="Accolade fermante 59">
            <a:extLst>
              <a:ext uri="{FF2B5EF4-FFF2-40B4-BE49-F238E27FC236}">
                <a16:creationId xmlns:a16="http://schemas.microsoft.com/office/drawing/2014/main" id="{D6E7798A-C0FF-7876-6F76-EEFCEB956B3B}"/>
              </a:ext>
            </a:extLst>
          </p:cNvPr>
          <p:cNvSpPr/>
          <p:nvPr/>
        </p:nvSpPr>
        <p:spPr>
          <a:xfrm>
            <a:off x="9403407" y="1158566"/>
            <a:ext cx="332039" cy="53996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ccolade fermante 60">
            <a:extLst>
              <a:ext uri="{FF2B5EF4-FFF2-40B4-BE49-F238E27FC236}">
                <a16:creationId xmlns:a16="http://schemas.microsoft.com/office/drawing/2014/main" id="{7EB83BAB-3E9A-4356-1FCA-F58C1774DD0A}"/>
              </a:ext>
            </a:extLst>
          </p:cNvPr>
          <p:cNvSpPr/>
          <p:nvPr/>
        </p:nvSpPr>
        <p:spPr>
          <a:xfrm rot="16200000">
            <a:off x="3318317" y="1868048"/>
            <a:ext cx="558056" cy="2054162"/>
          </a:xfrm>
          <a:prstGeom prst="rightBrace">
            <a:avLst>
              <a:gd name="adj1" fmla="val 8333"/>
              <a:gd name="adj2" fmla="val 4898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21A55EE-ABF6-7F03-DE54-E7763E05D885}"/>
              </a:ext>
            </a:extLst>
          </p:cNvPr>
          <p:cNvSpPr txBox="1"/>
          <p:nvPr/>
        </p:nvSpPr>
        <p:spPr>
          <a:xfrm>
            <a:off x="2560591" y="1692771"/>
            <a:ext cx="2227288" cy="92333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Broadcast des poids aux exécuteurs</a:t>
            </a:r>
          </a:p>
        </p:txBody>
      </p:sp>
    </p:spTree>
    <p:extLst>
      <p:ext uri="{BB962C8B-B14F-4D97-AF65-F5344CB8AC3E}">
        <p14:creationId xmlns:p14="http://schemas.microsoft.com/office/powerpoint/2010/main" val="384580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14</a:t>
            </a:fld>
            <a:endParaRPr lang="fr-FR"/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424884D8-9052-ABF5-E45D-DD5C6E0E8282}"/>
              </a:ext>
            </a:extLst>
          </p:cNvPr>
          <p:cNvSpPr txBox="1">
            <a:spLocks/>
          </p:cNvSpPr>
          <p:nvPr/>
        </p:nvSpPr>
        <p:spPr>
          <a:xfrm>
            <a:off x="1806466" y="512462"/>
            <a:ext cx="967527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2- Parallélisation de l’extraction</a:t>
            </a:r>
          </a:p>
        </p:txBody>
      </p:sp>
      <p:pic>
        <p:nvPicPr>
          <p:cNvPr id="9" name="Image 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C5E723DF-45EE-1B8E-3A1D-22B74ECFD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22" y="1571107"/>
            <a:ext cx="9548860" cy="4774431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165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7E67065F-1E25-3A7F-1768-1560F72810F2}"/>
              </a:ext>
            </a:extLst>
          </p:cNvPr>
          <p:cNvSpPr txBox="1">
            <a:spLocks/>
          </p:cNvSpPr>
          <p:nvPr/>
        </p:nvSpPr>
        <p:spPr>
          <a:xfrm flipH="1">
            <a:off x="327379" y="2878473"/>
            <a:ext cx="11864621" cy="3592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424884D8-9052-ABF5-E45D-DD5C6E0E8282}"/>
              </a:ext>
            </a:extLst>
          </p:cNvPr>
          <p:cNvSpPr txBox="1">
            <a:spLocks/>
          </p:cNvSpPr>
          <p:nvPr/>
        </p:nvSpPr>
        <p:spPr>
          <a:xfrm>
            <a:off x="1806466" y="512462"/>
            <a:ext cx="967527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3- Réduction dimensionnelle par PCA</a:t>
            </a:r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B3C16AD-9E1B-CC0C-0DDA-3F9C0E5F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5" y="1475388"/>
            <a:ext cx="5922970" cy="4738376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  <p:pic>
        <p:nvPicPr>
          <p:cNvPr id="10" name="Image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E769601-837C-73B3-F2DE-C9EE4EE0A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86" y="1475389"/>
            <a:ext cx="5922970" cy="4738376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356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16</a:t>
            </a:fld>
            <a:endParaRPr lang="fr-FR"/>
          </a:p>
        </p:txBody>
      </p:sp>
      <p:sp>
        <p:nvSpPr>
          <p:cNvPr id="3" name="Titre 3">
            <a:extLst>
              <a:ext uri="{FF2B5EF4-FFF2-40B4-BE49-F238E27FC236}">
                <a16:creationId xmlns:a16="http://schemas.microsoft.com/office/drawing/2014/main" id="{D24BB961-8F51-7CC8-AA33-DA715A985D06}"/>
              </a:ext>
            </a:extLst>
          </p:cNvPr>
          <p:cNvSpPr txBox="1">
            <a:spLocks/>
          </p:cNvSpPr>
          <p:nvPr/>
        </p:nvSpPr>
        <p:spPr>
          <a:xfrm>
            <a:off x="1806466" y="512462"/>
            <a:ext cx="967527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3- Réduction dimensionnelle par PCA</a:t>
            </a:r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9B6169-F778-859E-FB4E-251F8FFD2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583033"/>
            <a:ext cx="9525009" cy="4762505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97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7E67065F-1E25-3A7F-1768-1560F72810F2}"/>
              </a:ext>
            </a:extLst>
          </p:cNvPr>
          <p:cNvSpPr txBox="1">
            <a:spLocks/>
          </p:cNvSpPr>
          <p:nvPr/>
        </p:nvSpPr>
        <p:spPr>
          <a:xfrm flipH="1">
            <a:off x="327379" y="2878473"/>
            <a:ext cx="11864621" cy="3592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E5B413D-83AE-DB5F-99CF-95C685D95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73" y="1412880"/>
            <a:ext cx="7344650" cy="5141255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  <p:sp>
        <p:nvSpPr>
          <p:cNvPr id="6" name="Titre 3">
            <a:extLst>
              <a:ext uri="{FF2B5EF4-FFF2-40B4-BE49-F238E27FC236}">
                <a16:creationId xmlns:a16="http://schemas.microsoft.com/office/drawing/2014/main" id="{21EED5EA-9E38-EED1-3977-A0A276A5F34A}"/>
              </a:ext>
            </a:extLst>
          </p:cNvPr>
          <p:cNvSpPr txBox="1">
            <a:spLocks/>
          </p:cNvSpPr>
          <p:nvPr/>
        </p:nvSpPr>
        <p:spPr>
          <a:xfrm>
            <a:off x="1609060" y="626762"/>
            <a:ext cx="967527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4- Comparaison des temps de traitements</a:t>
            </a:r>
          </a:p>
        </p:txBody>
      </p:sp>
    </p:spTree>
    <p:extLst>
      <p:ext uri="{BB962C8B-B14F-4D97-AF65-F5344CB8AC3E}">
        <p14:creationId xmlns:p14="http://schemas.microsoft.com/office/powerpoint/2010/main" val="302620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2AABC-EBA4-FF48-8280-4A041DA7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865" y="804334"/>
            <a:ext cx="9022969" cy="5249332"/>
          </a:xfrm>
        </p:spPr>
        <p:txBody>
          <a:bodyPr anchor="ctr">
            <a:normAutofit/>
          </a:bodyPr>
          <a:lstStyle/>
          <a:p>
            <a:r>
              <a:rPr lang="fr-FR" sz="9600" b="1" dirty="0"/>
              <a:t>Démonstration d’exécution du script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8643E3-55BA-D55B-2614-739B5652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44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2AABC-EBA4-FF48-8280-4A041DA7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865" y="804334"/>
            <a:ext cx="9022969" cy="5249332"/>
          </a:xfrm>
        </p:spPr>
        <p:txBody>
          <a:bodyPr anchor="ctr">
            <a:normAutofit/>
          </a:bodyPr>
          <a:lstStyle/>
          <a:p>
            <a:r>
              <a:rPr lang="fr-FR" sz="9600" b="1" dirty="0"/>
              <a:t>Conclusions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8643E3-55BA-D55B-2614-739B5652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7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5DCFC-DF25-9299-57A1-885B6259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805" y="618753"/>
            <a:ext cx="8911687" cy="656050"/>
          </a:xfrm>
        </p:spPr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CAD53-C8F1-8A40-CFF3-751ABB67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86" y="1616460"/>
            <a:ext cx="8911687" cy="4335765"/>
          </a:xfrm>
        </p:spPr>
        <p:txBody>
          <a:bodyPr>
            <a:noAutofit/>
          </a:bodyPr>
          <a:lstStyle/>
          <a:p>
            <a:pPr marL="800100" lvl="1" indent="-400050">
              <a:buAutoNum type="arabicPeriod"/>
            </a:pPr>
            <a:r>
              <a:rPr lang="fr-FR" sz="2000" dirty="0"/>
              <a:t>Problématique </a:t>
            </a:r>
            <a:r>
              <a:rPr lang="fr-FR" sz="1800" dirty="0"/>
              <a:t> et présentation des données </a:t>
            </a:r>
          </a:p>
          <a:p>
            <a:pPr marL="1200150" lvl="2" indent="-400050">
              <a:buFont typeface="Wingdings 3" charset="2"/>
              <a:buAutoNum type="arabicPeriod"/>
            </a:pPr>
            <a:r>
              <a:rPr lang="fr-FR" sz="1200" dirty="0"/>
              <a:t>Problématique</a:t>
            </a:r>
          </a:p>
          <a:p>
            <a:pPr marL="1200150" lvl="2" indent="-400050">
              <a:buFont typeface="Wingdings 3" charset="2"/>
              <a:buAutoNum type="arabicPeriod"/>
            </a:pPr>
            <a:r>
              <a:rPr lang="fr-FR" sz="1200" dirty="0"/>
              <a:t>Données initiales</a:t>
            </a:r>
          </a:p>
          <a:p>
            <a:pPr marL="800100" lvl="1" indent="-400050">
              <a:buAutoNum type="arabicPeriod"/>
            </a:pPr>
            <a:r>
              <a:rPr lang="fr-FR" sz="1800" dirty="0"/>
              <a:t>Création de l’environnement Big Data</a:t>
            </a:r>
          </a:p>
          <a:p>
            <a:pPr marL="1200150" lvl="2" indent="-400050">
              <a:buAutoNum type="arabicPeriod"/>
            </a:pPr>
            <a:r>
              <a:rPr lang="fr-FR" sz="1200" dirty="0"/>
              <a:t>Stockage des données sur S3</a:t>
            </a:r>
          </a:p>
          <a:p>
            <a:pPr marL="1200150" lvl="2" indent="-400050">
              <a:buAutoNum type="arabicPeriod"/>
            </a:pPr>
            <a:r>
              <a:rPr lang="fr-FR" sz="1200" dirty="0"/>
              <a:t>Environnement d’exécution – EMR</a:t>
            </a:r>
          </a:p>
          <a:p>
            <a:pPr marL="800100" lvl="1" indent="-400050">
              <a:buAutoNum type="arabicPeriod"/>
            </a:pPr>
            <a:r>
              <a:rPr lang="fr-FR" sz="1800" dirty="0"/>
              <a:t>Chaîne de Traitement des images</a:t>
            </a:r>
          </a:p>
          <a:p>
            <a:pPr marL="1200150" lvl="2" indent="-400050">
              <a:buFont typeface="Wingdings 3" charset="2"/>
              <a:buAutoNum type="arabicPeriod"/>
            </a:pPr>
            <a:r>
              <a:rPr lang="fr-FR" sz="1200" dirty="0"/>
              <a:t>Extraction des features des images</a:t>
            </a:r>
          </a:p>
          <a:p>
            <a:pPr marL="1200150" lvl="2" indent="-400050">
              <a:buFont typeface="Wingdings 3" charset="2"/>
              <a:buAutoNum type="arabicPeriod"/>
            </a:pPr>
            <a:r>
              <a:rPr lang="fr-FR" sz="1200" dirty="0"/>
              <a:t>Parallèlisation de l’extraction</a:t>
            </a:r>
          </a:p>
          <a:p>
            <a:pPr marL="1200150" lvl="2" indent="-400050">
              <a:buFont typeface="Wingdings 3" charset="2"/>
              <a:buAutoNum type="arabicPeriod"/>
            </a:pPr>
            <a:r>
              <a:rPr lang="fr-FR" sz="1200" dirty="0"/>
              <a:t>Réduction dimensionnelle par PCA</a:t>
            </a:r>
          </a:p>
          <a:p>
            <a:pPr marL="1200150" lvl="2" indent="-400050">
              <a:buFont typeface="Wingdings 3" charset="2"/>
              <a:buAutoNum type="arabicPeriod"/>
            </a:pPr>
            <a:r>
              <a:rPr lang="fr-FR" sz="1200" dirty="0"/>
              <a:t>Comparaison des temps de traitement</a:t>
            </a:r>
          </a:p>
          <a:p>
            <a:pPr marL="800100" lvl="1" indent="-400050">
              <a:buAutoNum type="arabicPeriod"/>
            </a:pPr>
            <a:r>
              <a:rPr lang="fr-FR" sz="1800" dirty="0"/>
              <a:t>Démonstration de l’exécution du script PySpark</a:t>
            </a:r>
          </a:p>
          <a:p>
            <a:pPr marL="800100" lvl="1" indent="-400050">
              <a:buAutoNum type="arabicPeriod"/>
            </a:pPr>
            <a:r>
              <a:rPr lang="fr-FR" sz="1800" dirty="0"/>
              <a:t>Synthèse et conclusions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051E59-CD22-C39F-251B-F801E85721EC}"/>
              </a:ext>
            </a:extLst>
          </p:cNvPr>
          <p:cNvSpPr txBox="1"/>
          <p:nvPr/>
        </p:nvSpPr>
        <p:spPr>
          <a:xfrm>
            <a:off x="5273040" y="219668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UcPeriod"/>
            </a:pPr>
            <a:endParaRPr lang="fr-FR" sz="1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D0210C-F2BD-CE3A-44EB-19375721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2AABC-EBA4-FF48-8280-4A041DA7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273" y="1149568"/>
            <a:ext cx="10133406" cy="5249332"/>
          </a:xfrm>
        </p:spPr>
        <p:txBody>
          <a:bodyPr anchor="ctr">
            <a:normAutofit/>
          </a:bodyPr>
          <a:lstStyle/>
          <a:p>
            <a:r>
              <a:rPr lang="fr-FR" sz="9600" b="1" dirty="0"/>
              <a:t>Problématique et données initiales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8643E3-55BA-D55B-2614-739B5652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27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4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488C071-6705-DC12-2C67-4F0DA310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41" y="642101"/>
            <a:ext cx="8911687" cy="1280890"/>
          </a:xfrm>
        </p:spPr>
        <p:txBody>
          <a:bodyPr/>
          <a:lstStyle/>
          <a:p>
            <a:r>
              <a:rPr lang="fr-FR" dirty="0"/>
              <a:t>1- Problématique</a:t>
            </a:r>
          </a:p>
        </p:txBody>
      </p:sp>
      <p:pic>
        <p:nvPicPr>
          <p:cNvPr id="7" name="Image 6" descr="Une image contenant pomme&#10;&#10;Description générée automatiquement">
            <a:extLst>
              <a:ext uri="{FF2B5EF4-FFF2-40B4-BE49-F238E27FC236}">
                <a16:creationId xmlns:a16="http://schemas.microsoft.com/office/drawing/2014/main" id="{E9955D69-A37E-EF54-FDE8-062AB0BEA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91" y="1922991"/>
            <a:ext cx="5775378" cy="403592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026" name="Picture 2" descr="Logo entreprise ">
            <a:hlinkClick r:id="rId4"/>
            <a:extLst>
              <a:ext uri="{FF2B5EF4-FFF2-40B4-BE49-F238E27FC236}">
                <a16:creationId xmlns:a16="http://schemas.microsoft.com/office/drawing/2014/main" id="{965FBAB5-1C61-619E-2B32-A2FF9DA8B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3" y="2345167"/>
            <a:ext cx="4716776" cy="311307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3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5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488C071-6705-DC12-2C67-4F0DA310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41" y="642101"/>
            <a:ext cx="8911687" cy="1280890"/>
          </a:xfrm>
        </p:spPr>
        <p:txBody>
          <a:bodyPr/>
          <a:lstStyle/>
          <a:p>
            <a:r>
              <a:rPr lang="fr-FR" dirty="0"/>
              <a:t>2- Données initiales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D4299-F94B-DCC7-DACA-CC86F77248A9}"/>
              </a:ext>
            </a:extLst>
          </p:cNvPr>
          <p:cNvSpPr/>
          <p:nvPr/>
        </p:nvSpPr>
        <p:spPr>
          <a:xfrm>
            <a:off x="921695" y="1572260"/>
            <a:ext cx="10010762" cy="44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Images Repository</a:t>
            </a: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C1A77B1E-366E-8F1B-CA77-D6CA0CFD24C0}"/>
              </a:ext>
            </a:extLst>
          </p:cNvPr>
          <p:cNvSpPr/>
          <p:nvPr/>
        </p:nvSpPr>
        <p:spPr>
          <a:xfrm rot="16200000">
            <a:off x="5668407" y="-2680011"/>
            <a:ext cx="517336" cy="1001076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1CCDA-5EAD-43F1-7336-65B1F97DCB68}"/>
              </a:ext>
            </a:extLst>
          </p:cNvPr>
          <p:cNvSpPr/>
          <p:nvPr/>
        </p:nvSpPr>
        <p:spPr>
          <a:xfrm>
            <a:off x="921695" y="2985571"/>
            <a:ext cx="1400978" cy="4434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Label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D6F46D-2EBA-531B-2351-A7B65448A139}"/>
              </a:ext>
            </a:extLst>
          </p:cNvPr>
          <p:cNvSpPr/>
          <p:nvPr/>
        </p:nvSpPr>
        <p:spPr>
          <a:xfrm>
            <a:off x="2660522" y="2973925"/>
            <a:ext cx="1400978" cy="4434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Label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EE1213-462A-4AD0-E902-955127D3DF6F}"/>
              </a:ext>
            </a:extLst>
          </p:cNvPr>
          <p:cNvSpPr/>
          <p:nvPr/>
        </p:nvSpPr>
        <p:spPr>
          <a:xfrm>
            <a:off x="7749840" y="3001844"/>
            <a:ext cx="1400978" cy="4434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Label k-1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5E719-6364-6591-919F-1186581703E4}"/>
              </a:ext>
            </a:extLst>
          </p:cNvPr>
          <p:cNvSpPr/>
          <p:nvPr/>
        </p:nvSpPr>
        <p:spPr>
          <a:xfrm>
            <a:off x="9531478" y="2999029"/>
            <a:ext cx="1400978" cy="4434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Label 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E3FDA-BB19-A485-336F-92732A34DBC3}"/>
              </a:ext>
            </a:extLst>
          </p:cNvPr>
          <p:cNvSpPr/>
          <p:nvPr/>
        </p:nvSpPr>
        <p:spPr>
          <a:xfrm>
            <a:off x="5155869" y="3009453"/>
            <a:ext cx="1400978" cy="4434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Label j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5B21818D-99DF-A2AF-0BC5-25F140AAE702}"/>
              </a:ext>
            </a:extLst>
          </p:cNvPr>
          <p:cNvSpPr/>
          <p:nvPr/>
        </p:nvSpPr>
        <p:spPr>
          <a:xfrm rot="5400000">
            <a:off x="5583185" y="-1090850"/>
            <a:ext cx="687780" cy="10010762"/>
          </a:xfrm>
          <a:prstGeom prst="leftBrace">
            <a:avLst>
              <a:gd name="adj1" fmla="val 8333"/>
              <a:gd name="adj2" fmla="val 493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DBE171-FF6F-50F9-1EC7-6D7CD7EE6573}"/>
              </a:ext>
            </a:extLst>
          </p:cNvPr>
          <p:cNvSpPr/>
          <p:nvPr/>
        </p:nvSpPr>
        <p:spPr>
          <a:xfrm>
            <a:off x="921694" y="4749038"/>
            <a:ext cx="1400978" cy="443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2273F1-0BC7-C588-3A72-AA32D93DB042}"/>
              </a:ext>
            </a:extLst>
          </p:cNvPr>
          <p:cNvSpPr/>
          <p:nvPr/>
        </p:nvSpPr>
        <p:spPr>
          <a:xfrm>
            <a:off x="2660522" y="4745844"/>
            <a:ext cx="1400978" cy="443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F1BA3-1DEB-2594-FF5A-F472F3BB9924}"/>
              </a:ext>
            </a:extLst>
          </p:cNvPr>
          <p:cNvSpPr/>
          <p:nvPr/>
        </p:nvSpPr>
        <p:spPr>
          <a:xfrm>
            <a:off x="7746114" y="4699491"/>
            <a:ext cx="1400978" cy="443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n-1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D23D42-9BA7-0FFA-C3D5-07CE5A095C77}"/>
              </a:ext>
            </a:extLst>
          </p:cNvPr>
          <p:cNvSpPr/>
          <p:nvPr/>
        </p:nvSpPr>
        <p:spPr>
          <a:xfrm>
            <a:off x="9531478" y="4716000"/>
            <a:ext cx="1400978" cy="443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224951-1D28-9B4B-A217-F00D1F6C3F21}"/>
              </a:ext>
            </a:extLst>
          </p:cNvPr>
          <p:cNvSpPr/>
          <p:nvPr/>
        </p:nvSpPr>
        <p:spPr>
          <a:xfrm>
            <a:off x="5163518" y="4751389"/>
            <a:ext cx="1400978" cy="443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57305D-F9CB-F83A-F3F5-199E7F61DDD8}"/>
              </a:ext>
            </a:extLst>
          </p:cNvPr>
          <p:cNvSpPr txBox="1"/>
          <p:nvPr/>
        </p:nvSpPr>
        <p:spPr>
          <a:xfrm>
            <a:off x="6824504" y="2945848"/>
            <a:ext cx="700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EFCB38-4386-253F-9BA3-9309CC67FE18}"/>
              </a:ext>
            </a:extLst>
          </p:cNvPr>
          <p:cNvSpPr txBox="1"/>
          <p:nvPr/>
        </p:nvSpPr>
        <p:spPr>
          <a:xfrm>
            <a:off x="4321266" y="3032945"/>
            <a:ext cx="700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5F2BD8-97AB-318F-4018-C2117D44AB71}"/>
              </a:ext>
            </a:extLst>
          </p:cNvPr>
          <p:cNvSpPr txBox="1"/>
          <p:nvPr/>
        </p:nvSpPr>
        <p:spPr>
          <a:xfrm>
            <a:off x="4331147" y="4749038"/>
            <a:ext cx="700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…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DBC41D-678F-B6AB-3C77-F57361E25989}"/>
              </a:ext>
            </a:extLst>
          </p:cNvPr>
          <p:cNvSpPr txBox="1"/>
          <p:nvPr/>
        </p:nvSpPr>
        <p:spPr>
          <a:xfrm>
            <a:off x="6834143" y="4675172"/>
            <a:ext cx="700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69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7E67065F-1E25-3A7F-1768-1560F72810F2}"/>
              </a:ext>
            </a:extLst>
          </p:cNvPr>
          <p:cNvSpPr txBox="1">
            <a:spLocks/>
          </p:cNvSpPr>
          <p:nvPr/>
        </p:nvSpPr>
        <p:spPr>
          <a:xfrm flipH="1">
            <a:off x="327379" y="2878473"/>
            <a:ext cx="11864621" cy="3592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6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488C071-6705-DC12-2C67-4F0DA310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41" y="642101"/>
            <a:ext cx="8911687" cy="1280890"/>
          </a:xfrm>
        </p:spPr>
        <p:txBody>
          <a:bodyPr/>
          <a:lstStyle/>
          <a:p>
            <a:r>
              <a:rPr lang="fr-FR" dirty="0"/>
              <a:t>2- Données initiales</a:t>
            </a:r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1FA3110-AF85-3763-56C2-A7350CDDF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70" y="1723640"/>
            <a:ext cx="9803482" cy="4492259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30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7E67065F-1E25-3A7F-1768-1560F72810F2}"/>
              </a:ext>
            </a:extLst>
          </p:cNvPr>
          <p:cNvSpPr txBox="1">
            <a:spLocks/>
          </p:cNvSpPr>
          <p:nvPr/>
        </p:nvSpPr>
        <p:spPr>
          <a:xfrm flipH="1">
            <a:off x="327379" y="2878473"/>
            <a:ext cx="11864621" cy="3592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7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488C071-6705-DC12-2C67-4F0DA310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41" y="642101"/>
            <a:ext cx="8911687" cy="1280890"/>
          </a:xfrm>
        </p:spPr>
        <p:txBody>
          <a:bodyPr/>
          <a:lstStyle/>
          <a:p>
            <a:r>
              <a:rPr lang="fr-FR" dirty="0"/>
              <a:t>2- Données initiales</a:t>
            </a:r>
          </a:p>
        </p:txBody>
      </p:sp>
      <p:pic>
        <p:nvPicPr>
          <p:cNvPr id="10" name="Image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1510720B-8829-3588-6D3F-31519A680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11" y="1418287"/>
            <a:ext cx="7784307" cy="5052722"/>
          </a:xfrm>
          <a:prstGeom prst="rect">
            <a:avLst/>
          </a:prstGeom>
          <a:ln w="38100">
            <a:solidFill>
              <a:schemeClr val="accent1">
                <a:shade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46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2AABC-EBA4-FF48-8280-4A041DA7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9062" y="804334"/>
            <a:ext cx="10133406" cy="5249332"/>
          </a:xfrm>
        </p:spPr>
        <p:txBody>
          <a:bodyPr anchor="ctr">
            <a:normAutofit/>
          </a:bodyPr>
          <a:lstStyle/>
          <a:p>
            <a:r>
              <a:rPr lang="fr-FR" sz="9600" b="1" dirty="0"/>
              <a:t>Création de l’environnement Big Data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8643E3-55BA-D55B-2614-739B5652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32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C3428-D1AA-3F27-8B59-1BC4ED9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1E4-1943-418C-9F29-9DC83C1A011B}" type="slidenum">
              <a:rPr lang="fr-FR" smtClean="0"/>
              <a:t>9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488C071-6705-DC12-2C67-4F0DA310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1278"/>
            <a:ext cx="8911687" cy="1280890"/>
          </a:xfrm>
        </p:spPr>
        <p:txBody>
          <a:bodyPr/>
          <a:lstStyle/>
          <a:p>
            <a:r>
              <a:rPr lang="fr-FR" dirty="0"/>
              <a:t>1- Stockage des données sur S3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4A3BAD-92E4-B04D-9147-DDF8B6F98EA5}"/>
              </a:ext>
            </a:extLst>
          </p:cNvPr>
          <p:cNvSpPr txBox="1"/>
          <p:nvPr/>
        </p:nvSpPr>
        <p:spPr>
          <a:xfrm>
            <a:off x="921695" y="1535502"/>
            <a:ext cx="510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URL</a:t>
            </a:r>
            <a:r>
              <a:rPr lang="fr-FR" dirty="0"/>
              <a:t> : s3://oc-ds8-ye-data-eu </a:t>
            </a:r>
          </a:p>
          <a:p>
            <a:r>
              <a:rPr lang="fr-FR" b="1" dirty="0"/>
              <a:t>Région</a:t>
            </a:r>
            <a:r>
              <a:rPr lang="fr-FR" dirty="0"/>
              <a:t> : eu-west-3 - Paris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2884EF-7EAF-9190-A88E-5A5DDF842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2262" r="32897" b="12256"/>
          <a:stretch/>
        </p:blipFill>
        <p:spPr>
          <a:xfrm>
            <a:off x="774864" y="2564428"/>
            <a:ext cx="2159726" cy="3109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4D5F2AFC-63A9-264B-98E4-045DF634419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934590" y="4119080"/>
            <a:ext cx="987813" cy="1141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36D76957-5CBE-0C83-BD63-9B9D8FF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66002"/>
              </p:ext>
            </p:extLst>
          </p:nvPr>
        </p:nvGraphicFramePr>
        <p:xfrm>
          <a:off x="3922403" y="256442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10">
                  <a:extLst>
                    <a:ext uri="{9D8B030D-6E8A-4147-A177-3AD203B41FA5}">
                      <a16:colId xmlns:a16="http://schemas.microsoft.com/office/drawing/2014/main" val="3439244018"/>
                    </a:ext>
                  </a:extLst>
                </a:gridCol>
                <a:gridCol w="949390">
                  <a:extLst>
                    <a:ext uri="{9D8B030D-6E8A-4147-A177-3AD203B41FA5}">
                      <a16:colId xmlns:a16="http://schemas.microsoft.com/office/drawing/2014/main" val="345072881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42320325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82155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66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Répertoire/Fichier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Root User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Jury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Data Manager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Dev. Employée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0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/>
                        <a:t>Bootstrap.sh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00B050"/>
                          </a:solidFill>
                        </a:rPr>
                        <a:t>Read and Write</a:t>
                      </a:r>
                    </a:p>
                  </a:txBody>
                  <a:tcPr vert="vert27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00B050"/>
                          </a:solidFill>
                        </a:rPr>
                        <a:t>Read and Write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3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/>
                        <a:t>jupyter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Read +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00B050"/>
                          </a:solidFill>
                        </a:rPr>
                        <a:t>Read and Write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19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/>
                        <a:t>Test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Read +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Read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00B050"/>
                          </a:solidFill>
                        </a:rPr>
                        <a:t>Read and Write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Read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/>
                        <a:t>Train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Read +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Read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00B050"/>
                          </a:solidFill>
                        </a:rPr>
                        <a:t>Read and Write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Read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2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/>
                        <a:t>Results_Test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Read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83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/>
                        <a:t>Results_Train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Read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2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/>
                        <a:t>PCA_Results_Test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Read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Read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B050"/>
                          </a:solidFill>
                        </a:rPr>
                        <a:t>Read and Write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/>
                        <a:t>PCA_Results_Train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Read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Read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00B050"/>
                          </a:solidFill>
                        </a:rPr>
                        <a:t>Read and Write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15326"/>
                  </a:ext>
                </a:extLst>
              </a:tr>
            </a:tbl>
          </a:graphicData>
        </a:graphic>
      </p:graphicFrame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0A7FDEE5-DF99-E98C-A8CC-3635AC6F8978}"/>
              </a:ext>
            </a:extLst>
          </p:cNvPr>
          <p:cNvSpPr/>
          <p:nvPr/>
        </p:nvSpPr>
        <p:spPr>
          <a:xfrm rot="16200000">
            <a:off x="9120410" y="-402440"/>
            <a:ext cx="459764" cy="540022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AC99D5B-7A61-21B0-6387-0DD74F9AEC83}"/>
              </a:ext>
            </a:extLst>
          </p:cNvPr>
          <p:cNvSpPr txBox="1"/>
          <p:nvPr/>
        </p:nvSpPr>
        <p:spPr>
          <a:xfrm>
            <a:off x="8306961" y="1661583"/>
            <a:ext cx="1938475" cy="369332"/>
          </a:xfrm>
          <a:prstGeom prst="rect">
            <a:avLst/>
          </a:prstGeom>
          <a:noFill/>
          <a:ln w="38100"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Utilisateurs IAM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47016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41272</TotalTime>
  <Words>371</Words>
  <Application>Microsoft Office PowerPoint</Application>
  <PresentationFormat>Grand écran</PresentationFormat>
  <Paragraphs>162</Paragraphs>
  <Slides>19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Brin</vt:lpstr>
      <vt:lpstr>Déployez un modèle dans le Cloud</vt:lpstr>
      <vt:lpstr>Sommaire</vt:lpstr>
      <vt:lpstr>Problématique et données initiales</vt:lpstr>
      <vt:lpstr>1- Problématique</vt:lpstr>
      <vt:lpstr>2- Données initiales</vt:lpstr>
      <vt:lpstr>2- Données initiales</vt:lpstr>
      <vt:lpstr>2- Données initiales</vt:lpstr>
      <vt:lpstr>Création de l’environnement Big Data</vt:lpstr>
      <vt:lpstr>1- Stockage des données sur S3</vt:lpstr>
      <vt:lpstr>2- Environnement d’exécution - EMR</vt:lpstr>
      <vt:lpstr>Chaîne de traitement des images</vt:lpstr>
      <vt:lpstr>1- Extraction des features – MobileNetV2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 d’exécution du script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DEFINISSEZ VOTRE STRATEGIE D’APPRENTISSAGE</dc:title>
  <dc:creator>Younes EL RHAZALI</dc:creator>
  <cp:lastModifiedBy>Younes EL RHAZALI</cp:lastModifiedBy>
  <cp:revision>485</cp:revision>
  <dcterms:created xsi:type="dcterms:W3CDTF">2022-06-07T04:18:38Z</dcterms:created>
  <dcterms:modified xsi:type="dcterms:W3CDTF">2023-04-26T07:49:00Z</dcterms:modified>
</cp:coreProperties>
</file>