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58" r:id="rId6"/>
    <p:sldId id="262" r:id="rId7"/>
    <p:sldId id="260" r:id="rId8"/>
    <p:sldId id="261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C0B-26F4-4604-A10F-0D1F85E80C79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9D-2244-4164-99CE-D3314C25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2E9D-2244-4164-99CE-D3314C258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955B-8004-424B-BA22-A0BBD749EF8E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27" y="466498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Entities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4631" y="888150"/>
            <a:ext cx="2294485" cy="137091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World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795053" y="1770447"/>
            <a:ext cx="907917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 Visualization info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3041517" y="873790"/>
            <a:ext cx="2590800" cy="3443358"/>
          </a:xfrm>
          <a:prstGeom prst="roundRect">
            <a:avLst>
              <a:gd name="adj" fmla="val 10596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Robot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3203442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configuration</a:t>
            </a:r>
            <a:endParaRPr lang="en-US" sz="9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58660" y="1192948"/>
            <a:ext cx="991045" cy="415636"/>
            <a:chOff x="1225683" y="1828800"/>
            <a:chExt cx="991045" cy="415636"/>
          </a:xfrm>
        </p:grpSpPr>
        <p:sp>
          <p:nvSpPr>
            <p:cNvPr id="34" name="Rectangle 33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46117" y="1192948"/>
            <a:ext cx="991045" cy="415636"/>
            <a:chOff x="1225683" y="1828800"/>
            <a:chExt cx="991045" cy="415636"/>
          </a:xfrm>
        </p:grpSpPr>
        <p:sp>
          <p:nvSpPr>
            <p:cNvPr id="52" name="Rectangle 51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Rigid Object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8660" y="1734192"/>
            <a:ext cx="991045" cy="415636"/>
            <a:chOff x="1225683" y="1828800"/>
            <a:chExt cx="991045" cy="415636"/>
          </a:xfrm>
        </p:grpSpPr>
        <p:sp>
          <p:nvSpPr>
            <p:cNvPr id="56" name="Rectangle 55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Environment</a:t>
              </a:r>
              <a:endParaRPr lang="en-US" sz="900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3193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kinematics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4336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dynamics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3193917" y="295132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geometry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336917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link transforms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3203442" y="251658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velocity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3193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Link/driver names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4336917" y="2951322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Coll. detection structures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3193917" y="3366810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Joint semantics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336917" y="336680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Driver semantics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336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Motor </a:t>
            </a:r>
            <a:r>
              <a:rPr lang="en-US" sz="900" dirty="0" err="1" smtClean="0"/>
              <a:t>sim</a:t>
            </a:r>
            <a:r>
              <a:rPr lang="en-US" sz="900" dirty="0" smtClean="0"/>
              <a:t> parameters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3200400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Kinematic limits</a:t>
            </a:r>
            <a:endParaRPr lang="en-US" sz="900" dirty="0"/>
          </a:p>
        </p:txBody>
      </p:sp>
      <p:sp>
        <p:nvSpPr>
          <p:cNvPr id="71" name="Rounded Rectangle 70"/>
          <p:cNvSpPr/>
          <p:nvPr/>
        </p:nvSpPr>
        <p:spPr>
          <a:xfrm>
            <a:off x="594631" y="2397796"/>
            <a:ext cx="2294485" cy="738257"/>
          </a:xfrm>
          <a:prstGeom prst="roundRect">
            <a:avLst>
              <a:gd name="adj" fmla="val 261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Environment</a:t>
            </a:r>
            <a:endParaRPr lang="en-US" sz="1050" dirty="0"/>
          </a:p>
        </p:txBody>
      </p:sp>
      <p:sp>
        <p:nvSpPr>
          <p:cNvPr id="72" name="Rectangle 71"/>
          <p:cNvSpPr/>
          <p:nvPr/>
        </p:nvSpPr>
        <p:spPr>
          <a:xfrm>
            <a:off x="722293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Geometry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1792829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parameters</a:t>
            </a:r>
            <a:endParaRPr lang="en-US" sz="900" dirty="0"/>
          </a:p>
        </p:txBody>
      </p:sp>
      <p:sp>
        <p:nvSpPr>
          <p:cNvPr id="86" name="Rounded Rectangle 85"/>
          <p:cNvSpPr/>
          <p:nvPr/>
        </p:nvSpPr>
        <p:spPr>
          <a:xfrm>
            <a:off x="594631" y="3250348"/>
            <a:ext cx="2294485" cy="1089104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Rigid Object</a:t>
            </a:r>
            <a:endParaRPr lang="en-US" sz="1050" dirty="0"/>
          </a:p>
        </p:txBody>
      </p:sp>
      <p:sp>
        <p:nvSpPr>
          <p:cNvPr id="87" name="Rectangle 86"/>
          <p:cNvSpPr/>
          <p:nvPr/>
        </p:nvSpPr>
        <p:spPr>
          <a:xfrm>
            <a:off x="722293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Geometry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1792829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parameters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1792828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pose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722293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dynamics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>
          <a:xfrm>
            <a:off x="4336917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Dynamic limits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7195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wn Arrow 59"/>
          <p:cNvSpPr/>
          <p:nvPr/>
        </p:nvSpPr>
        <p:spPr>
          <a:xfrm>
            <a:off x="7022723" y="3826327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201175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601333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ROS dispatcher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64127" y="466498"/>
            <a:ext cx="31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integration with ROS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43024" y="400034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Klamp’t</a:t>
            </a:r>
            <a:r>
              <a:rPr lang="en-US" sz="1050" dirty="0" smtClean="0"/>
              <a:t> </a:t>
            </a:r>
            <a:r>
              <a:rPr lang="en-US" sz="1050" dirty="0" err="1" smtClean="0"/>
              <a:t>SerialController</a:t>
            </a:r>
            <a:endParaRPr lang="en-US" sz="1050" dirty="0"/>
          </a:p>
        </p:txBody>
      </p:sp>
      <p:sp>
        <p:nvSpPr>
          <p:cNvPr id="36" name="Rounded Rectangle 35"/>
          <p:cNvSpPr/>
          <p:nvPr/>
        </p:nvSpPr>
        <p:spPr>
          <a:xfrm>
            <a:off x="16013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External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38" name="Down Arrow 37"/>
          <p:cNvSpPr/>
          <p:nvPr/>
        </p:nvSpPr>
        <p:spPr>
          <a:xfrm>
            <a:off x="4553504" y="383325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086964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joint_trajectory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390425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joint_state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1598560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Physical robot</a:t>
            </a:r>
            <a:endParaRPr lang="en-US" sz="1050" dirty="0"/>
          </a:p>
        </p:txBody>
      </p: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1686482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11257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roscontroller.py</a:t>
            </a:r>
            <a:endParaRPr lang="en-US" sz="1050" dirty="0"/>
          </a:p>
        </p:txBody>
      </p:sp>
      <p:sp>
        <p:nvSpPr>
          <p:cNvPr id="56" name="Rounded Rectangle 55"/>
          <p:cNvSpPr/>
          <p:nvPr/>
        </p:nvSpPr>
        <p:spPr>
          <a:xfrm>
            <a:off x="4143024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</a:t>
            </a:r>
            <a:r>
              <a:rPr lang="en-US" sz="1050" dirty="0" smtClean="0"/>
              <a:t>osserialrelay.py</a:t>
            </a:r>
            <a:endParaRPr lang="en-US" sz="1050" dirty="0"/>
          </a:p>
        </p:txBody>
      </p:sp>
      <p:sp>
        <p:nvSpPr>
          <p:cNvPr id="57" name="Rounded Rectangle 56"/>
          <p:cNvSpPr/>
          <p:nvPr/>
        </p:nvSpPr>
        <p:spPr>
          <a:xfrm>
            <a:off x="4143024" y="465037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Simulated robot (</a:t>
            </a:r>
            <a:r>
              <a:rPr lang="en-US" sz="1050" dirty="0" err="1" smtClean="0"/>
              <a:t>SimTest</a:t>
            </a:r>
            <a:r>
              <a:rPr lang="en-US" sz="1050" dirty="0" smtClean="0"/>
              <a:t>, </a:t>
            </a:r>
            <a:r>
              <a:rPr lang="en-US" sz="1050" dirty="0" smtClean="0"/>
              <a:t>simtest.py, etc.)</a:t>
            </a:r>
            <a:endParaRPr lang="en-US" sz="1050" dirty="0"/>
          </a:p>
        </p:txBody>
      </p:sp>
      <p:sp>
        <p:nvSpPr>
          <p:cNvPr id="58" name="Down Arrow 57"/>
          <p:cNvSpPr/>
          <p:nvPr/>
        </p:nvSpPr>
        <p:spPr>
          <a:xfrm>
            <a:off x="4553504" y="449906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ounded Rectangle 58"/>
          <p:cNvSpPr/>
          <p:nvPr/>
        </p:nvSpPr>
        <p:spPr>
          <a:xfrm>
            <a:off x="6611257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Simulated robot in simtest.py</a:t>
            </a:r>
            <a:endParaRPr lang="en-US" sz="1050" dirty="0"/>
          </a:p>
        </p:txBody>
      </p:sp>
      <p:cxnSp>
        <p:nvCxnSpPr>
          <p:cNvPr id="69" name="Straight Arrow Connector 68"/>
          <p:cNvCxnSpPr>
            <a:endCxn id="40" idx="2"/>
          </p:cNvCxnSpPr>
          <p:nvPr/>
        </p:nvCxnSpPr>
        <p:spPr>
          <a:xfrm flipV="1">
            <a:off x="2565559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flipH="1" flipV="1">
            <a:off x="2514687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9" idx="0"/>
          </p:cNvCxnSpPr>
          <p:nvPr/>
        </p:nvCxnSpPr>
        <p:spPr>
          <a:xfrm flipH="1">
            <a:off x="1686482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>
          <a:xfrm rot="10800000">
            <a:off x="229074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0" name="Down Arrow 109"/>
          <p:cNvSpPr/>
          <p:nvPr/>
        </p:nvSpPr>
        <p:spPr>
          <a:xfrm rot="10800000">
            <a:off x="7262332" y="3826327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1" name="Down Arrow 110"/>
          <p:cNvSpPr/>
          <p:nvPr/>
        </p:nvSpPr>
        <p:spPr>
          <a:xfrm rot="10800000">
            <a:off x="4804750" y="38490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2" name="Down Arrow 111"/>
          <p:cNvSpPr/>
          <p:nvPr/>
        </p:nvSpPr>
        <p:spPr>
          <a:xfrm rot="10800000">
            <a:off x="4804750" y="449580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3898134" y="1158729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Simulation, option 1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77000" y="1158729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Simulation, option 2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707596" y="1158729"/>
            <a:ext cx="1059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robot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4060726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External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3546357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joint_trajectory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4849818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joint_state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143" idx="2"/>
          </p:cNvCxnSpPr>
          <p:nvPr/>
        </p:nvCxnSpPr>
        <p:spPr>
          <a:xfrm>
            <a:off x="4145875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4" idx="2"/>
          </p:cNvCxnSpPr>
          <p:nvPr/>
        </p:nvCxnSpPr>
        <p:spPr>
          <a:xfrm flipV="1">
            <a:off x="5024952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0"/>
          </p:cNvCxnSpPr>
          <p:nvPr/>
        </p:nvCxnSpPr>
        <p:spPr>
          <a:xfrm flipH="1" flipV="1">
            <a:off x="4974080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43" idx="0"/>
          </p:cNvCxnSpPr>
          <p:nvPr/>
        </p:nvCxnSpPr>
        <p:spPr>
          <a:xfrm flipH="1">
            <a:off x="4145875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6526108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External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150" name="Rectangle 149"/>
          <p:cNvSpPr/>
          <p:nvPr/>
        </p:nvSpPr>
        <p:spPr>
          <a:xfrm>
            <a:off x="6011739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joint_trajectory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151" name="Rectangle 150"/>
          <p:cNvSpPr/>
          <p:nvPr/>
        </p:nvSpPr>
        <p:spPr>
          <a:xfrm>
            <a:off x="7315200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ROS </a:t>
            </a:r>
            <a:r>
              <a:rPr lang="en-US" sz="1200" dirty="0" err="1" smtClean="0"/>
              <a:t>joint_state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6611257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51" idx="2"/>
          </p:cNvCxnSpPr>
          <p:nvPr/>
        </p:nvCxnSpPr>
        <p:spPr>
          <a:xfrm flipV="1">
            <a:off x="7490334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0"/>
          </p:cNvCxnSpPr>
          <p:nvPr/>
        </p:nvCxnSpPr>
        <p:spPr>
          <a:xfrm flipH="1" flipV="1">
            <a:off x="7439462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50" idx="0"/>
          </p:cNvCxnSpPr>
          <p:nvPr/>
        </p:nvCxnSpPr>
        <p:spPr>
          <a:xfrm flipH="1">
            <a:off x="6611257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0"/>
          <p:cNvSpPr/>
          <p:nvPr/>
        </p:nvSpPr>
        <p:spPr>
          <a:xfrm>
            <a:off x="5418410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201175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485900" y="3352800"/>
            <a:ext cx="1638299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ControlledRobotSimulator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64127" y="466498"/>
            <a:ext cx="611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with a </a:t>
            </a:r>
            <a:r>
              <a:rPr lang="en-US" dirty="0" err="1" smtClean="0"/>
              <a:t>Klamp’t</a:t>
            </a:r>
            <a:r>
              <a:rPr lang="en-US" dirty="0" smtClean="0"/>
              <a:t> controller at the joint command level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13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Klamp’t</a:t>
            </a:r>
            <a:r>
              <a:rPr lang="en-US" sz="1050" dirty="0" smtClean="0"/>
              <a:t>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685800" y="2335665"/>
            <a:ext cx="1600200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RobotMotorCommand</a:t>
            </a:r>
            <a:r>
              <a:rPr lang="en-US" sz="1200" dirty="0" smtClean="0"/>
              <a:t> structure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390425" y="2335665"/>
            <a:ext cx="12671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RobotSensors</a:t>
            </a:r>
            <a:r>
              <a:rPr lang="en-US" sz="1200" dirty="0" smtClean="0"/>
              <a:t> </a:t>
            </a:r>
            <a:r>
              <a:rPr lang="en-US" sz="1200" dirty="0"/>
              <a:t>structure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98560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Simulation engine</a:t>
            </a:r>
            <a:endParaRPr lang="en-US" sz="1050" dirty="0"/>
          </a:p>
        </p:txBody>
      </p: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1485900" y="2977145"/>
            <a:ext cx="599727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0" idx="2"/>
          </p:cNvCxnSpPr>
          <p:nvPr/>
        </p:nvCxnSpPr>
        <p:spPr>
          <a:xfrm flipV="1">
            <a:off x="2565559" y="2977145"/>
            <a:ext cx="458454" cy="3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flipH="1" flipV="1">
            <a:off x="2514687" y="1916137"/>
            <a:ext cx="5093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9" idx="0"/>
          </p:cNvCxnSpPr>
          <p:nvPr/>
        </p:nvCxnSpPr>
        <p:spPr>
          <a:xfrm flipH="1">
            <a:off x="1485900" y="1916137"/>
            <a:ext cx="533942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>
          <a:xfrm rot="10800000">
            <a:off x="2443062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061279" y="1158729"/>
            <a:ext cx="1059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robot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707596" y="1158729"/>
            <a:ext cx="118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Simulated robot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028157" y="4026499"/>
            <a:ext cx="876843" cy="430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emulator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671661" y="4026499"/>
            <a:ext cx="985939" cy="430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emulator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4838700" y="3352800"/>
            <a:ext cx="1638299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Subclass of </a:t>
            </a:r>
            <a:r>
              <a:rPr lang="en-US" sz="1050" dirty="0" err="1" smtClean="0"/>
              <a:t>ControlledRobot</a:t>
            </a:r>
            <a:endParaRPr lang="en-US" sz="1050" dirty="0"/>
          </a:p>
        </p:txBody>
      </p:sp>
      <p:sp>
        <p:nvSpPr>
          <p:cNvPr id="54" name="Rounded Rectangle 53"/>
          <p:cNvSpPr/>
          <p:nvPr/>
        </p:nvSpPr>
        <p:spPr>
          <a:xfrm>
            <a:off x="49541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Klamp’t</a:t>
            </a:r>
            <a:r>
              <a:rPr lang="en-US" sz="1050" dirty="0" smtClean="0"/>
              <a:t>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55" name="Rectangle 54"/>
          <p:cNvSpPr/>
          <p:nvPr/>
        </p:nvSpPr>
        <p:spPr>
          <a:xfrm>
            <a:off x="4038600" y="2335665"/>
            <a:ext cx="1600200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RobotMotorCommand</a:t>
            </a:r>
            <a:r>
              <a:rPr lang="en-US" sz="1200" dirty="0" smtClean="0"/>
              <a:t> </a:t>
            </a:r>
            <a:r>
              <a:rPr lang="en-US" sz="1200" dirty="0"/>
              <a:t>structure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43225" y="2335665"/>
            <a:ext cx="12671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RobotSensors</a:t>
            </a:r>
            <a:r>
              <a:rPr lang="en-US" sz="1200" dirty="0" smtClean="0"/>
              <a:t> </a:t>
            </a:r>
            <a:r>
              <a:rPr lang="en-US" sz="1200" dirty="0"/>
              <a:t>structure</a:t>
            </a: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>
            <a:off x="4838700" y="2977145"/>
            <a:ext cx="599727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2"/>
          </p:cNvCxnSpPr>
          <p:nvPr/>
        </p:nvCxnSpPr>
        <p:spPr>
          <a:xfrm flipV="1">
            <a:off x="5918359" y="2977145"/>
            <a:ext cx="458454" cy="3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0"/>
          </p:cNvCxnSpPr>
          <p:nvPr/>
        </p:nvCxnSpPr>
        <p:spPr>
          <a:xfrm flipH="1" flipV="1">
            <a:off x="5867487" y="1916137"/>
            <a:ext cx="5093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0"/>
          </p:cNvCxnSpPr>
          <p:nvPr/>
        </p:nvCxnSpPr>
        <p:spPr>
          <a:xfrm flipH="1">
            <a:off x="4838700" y="1916137"/>
            <a:ext cx="533942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005212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Physical robot</a:t>
            </a:r>
            <a:endParaRPr lang="en-US" sz="1050" dirty="0"/>
          </a:p>
        </p:txBody>
      </p:sp>
      <p:sp>
        <p:nvSpPr>
          <p:cNvPr id="73" name="Down Arrow 72"/>
          <p:cNvSpPr/>
          <p:nvPr/>
        </p:nvSpPr>
        <p:spPr>
          <a:xfrm rot="10800000">
            <a:off x="5849714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878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70048" y="875343"/>
            <a:ext cx="130776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Contact point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3228931" y="1163957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Position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228931" y="1438750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Normal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228931" y="1719661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Friction </a:t>
            </a:r>
            <a:r>
              <a:rPr lang="en-US" sz="900" dirty="0" err="1" smtClean="0"/>
              <a:t>Coeff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16528" y="907077"/>
            <a:ext cx="2266950" cy="2048575"/>
          </a:xfrm>
          <a:prstGeom prst="roundRect">
            <a:avLst>
              <a:gd name="adj" fmla="val 136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IK Goal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746836" y="1601278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Position type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791343" y="1607942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Rotation type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74359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Source link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179134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Target link*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746836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Local / target position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746836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Pos</a:t>
            </a:r>
            <a:r>
              <a:rPr lang="en-US" sz="900" dirty="0" smtClean="0"/>
              <a:t> constraint directions*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791344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Local / target rotation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791344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Rot constraint directions*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4530659" y="853611"/>
            <a:ext cx="1295400" cy="1243087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Hold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48200" y="1142226"/>
            <a:ext cx="1063559" cy="396643"/>
            <a:chOff x="7280341" y="4403414"/>
            <a:chExt cx="1063559" cy="396643"/>
          </a:xfrm>
        </p:grpSpPr>
        <p:sp>
          <p:nvSpPr>
            <p:cNvPr id="17" name="Rectangle 16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675154" y="1610135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IK Goal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4532279" y="2183717"/>
            <a:ext cx="1295400" cy="771936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Stance</a:t>
            </a:r>
            <a:endParaRPr lang="en-US" sz="105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49820" y="2438400"/>
            <a:ext cx="1063559" cy="396643"/>
            <a:chOff x="7280341" y="4403414"/>
            <a:chExt cx="1063559" cy="396643"/>
          </a:xfrm>
        </p:grpSpPr>
        <p:sp>
          <p:nvSpPr>
            <p:cNvPr id="23" name="Rectangle 22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Hold</a:t>
              </a:r>
              <a:endParaRPr lang="en-US" sz="9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4127" y="466498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Contact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1" y="2160235"/>
            <a:ext cx="1329815" cy="795417"/>
          </a:xfrm>
          <a:prstGeom prst="roundRect">
            <a:avLst>
              <a:gd name="adj" fmla="val 2732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Support polygon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171781" y="2498414"/>
            <a:ext cx="105363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Edges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6019800" y="879425"/>
            <a:ext cx="1295400" cy="1516864"/>
          </a:xfrm>
          <a:prstGeom prst="roundRect">
            <a:avLst>
              <a:gd name="adj" fmla="val 1916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Contact formation</a:t>
            </a:r>
            <a:endParaRPr lang="en-US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135720" y="1140461"/>
            <a:ext cx="1063559" cy="396643"/>
            <a:chOff x="7280341" y="4403414"/>
            <a:chExt cx="1063559" cy="396643"/>
          </a:xfrm>
        </p:grpSpPr>
        <p:sp>
          <p:nvSpPr>
            <p:cNvPr id="34" name="Rectangle 33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points</a:t>
              </a:r>
              <a:endParaRPr lang="en-US" sz="9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67536" y="1588600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Link indices</a:t>
            </a:r>
            <a:endParaRPr lang="en-US" sz="900" dirty="0"/>
          </a:p>
        </p:txBody>
      </p:sp>
      <p:sp>
        <p:nvSpPr>
          <p:cNvPr id="58" name="Rectangle 57"/>
          <p:cNvSpPr/>
          <p:nvPr/>
        </p:nvSpPr>
        <p:spPr>
          <a:xfrm>
            <a:off x="6167536" y="1961842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Target indices*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75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0327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Vector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540327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Matrix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Rigid Transform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660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Translation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3660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127" y="466498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Math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200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3D Vector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3D Matrix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06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3761" y="1981200"/>
            <a:ext cx="5970840" cy="15240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AnyCollisionGeometry</a:t>
            </a:r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464127" y="466498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Geometry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Triangle Mesh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136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Vertices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2136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Faces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3394364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Point Cloud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3626205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Points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3626205" y="1463614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Properties*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353761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3D Primitive</a:t>
            </a:r>
            <a:endParaRPr lang="en-US" sz="1050" dirty="0"/>
          </a:p>
        </p:txBody>
      </p:sp>
      <p:sp>
        <p:nvSpPr>
          <p:cNvPr id="21" name="Rounded Rectangle 20"/>
          <p:cNvSpPr/>
          <p:nvPr/>
        </p:nvSpPr>
        <p:spPr>
          <a:xfrm>
            <a:off x="464127" y="2362200"/>
            <a:ext cx="5628631" cy="762000"/>
          </a:xfrm>
          <a:prstGeom prst="roundRect">
            <a:avLst>
              <a:gd name="adj" fmla="val 18379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AnyGeometry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616082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3D Primitive*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44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Triangle Mesh*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33560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Point cloud*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48038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Implicit </a:t>
            </a:r>
            <a:r>
              <a:rPr lang="en-US" sz="900" dirty="0"/>
              <a:t>surface on voxel </a:t>
            </a:r>
            <a:r>
              <a:rPr lang="en-US" sz="900" dirty="0" smtClean="0"/>
              <a:t>grid*</a:t>
            </a:r>
            <a:endParaRPr lang="en-US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889468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Voxel grid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5184841" y="1149289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BBox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184841" y="1438682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Values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2407697" y="3200400"/>
            <a:ext cx="1683327" cy="238602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Collision accelerators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425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86400" y="1133979"/>
            <a:ext cx="2667000" cy="2628904"/>
          </a:xfrm>
          <a:prstGeom prst="roundRect">
            <a:avLst>
              <a:gd name="adj" fmla="val 118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Multipath</a:t>
            </a:r>
            <a:endParaRPr lang="en-US" sz="10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562600" y="1533481"/>
            <a:ext cx="2466975" cy="1575417"/>
            <a:chOff x="5562600" y="1656799"/>
            <a:chExt cx="2466975" cy="1326966"/>
          </a:xfrm>
        </p:grpSpPr>
        <p:sp>
          <p:nvSpPr>
            <p:cNvPr id="17" name="Rounded Rectangle 16"/>
            <p:cNvSpPr/>
            <p:nvPr/>
          </p:nvSpPr>
          <p:spPr>
            <a:xfrm>
              <a:off x="5562600" y="1656799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4988" y="1700882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67375" y="1744964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38200" y="1197098"/>
            <a:ext cx="1524000" cy="813185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Milestone path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1105250" y="1482298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464127" y="466498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Paths and trajectories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67000" y="1197097"/>
            <a:ext cx="1524000" cy="813183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Spline path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884365" y="146379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Control points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3664042" y="2527873"/>
            <a:ext cx="144135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Timed spline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3855916" y="2859086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Time-scaling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3855916" y="327818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Spline path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743575" y="2306087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Times*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858000" y="1947162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6858000" y="2308249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Velocities*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5743575" y="268253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Holds*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6858000" y="328142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Common holds*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729288" y="3269743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Settings*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753100" y="1947165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Settings*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" y="2499298"/>
            <a:ext cx="1447800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Piecewise linear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629350" y="284273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Times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29350" y="3261837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2035394" y="2527873"/>
            <a:ext cx="1492551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DynamicPath</a:t>
            </a:r>
            <a:endParaRPr lang="en-US" sz="1050" dirty="0"/>
          </a:p>
        </p:txBody>
      </p:sp>
      <p:sp>
        <p:nvSpPr>
          <p:cNvPr id="33" name="Rectangle 32"/>
          <p:cNvSpPr/>
          <p:nvPr/>
        </p:nvSpPr>
        <p:spPr>
          <a:xfrm>
            <a:off x="2263531" y="2859086"/>
            <a:ext cx="1066800" cy="57150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Timed, piecewise parabolic curves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7" y="873827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Untimed paths (geometric paths)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7" y="2118623"/>
            <a:ext cx="1477969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/>
              <a:t>Timed paths (trajectories)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0" y="8382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Both paths and trajectories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85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67200" y="3459403"/>
            <a:ext cx="2438399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4267200" y="989447"/>
            <a:ext cx="2438399" cy="1860356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ounded Rectangle 3"/>
          <p:cNvSpPr/>
          <p:nvPr/>
        </p:nvSpPr>
        <p:spPr>
          <a:xfrm>
            <a:off x="4838699" y="3001109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IK Solver</a:t>
            </a:r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4346641" y="1119687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IK goal</a:t>
              </a:r>
              <a:endParaRPr lang="en-US" sz="9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86362" y="2014163"/>
            <a:ext cx="1023838" cy="30042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C.O.M. goal*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386362" y="2396572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Joint limits*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5531427" y="2014163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Active DOFs*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531427" y="1217582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Starting </a:t>
            </a:r>
            <a:r>
              <a:rPr lang="en-US" sz="900" dirty="0" err="1" smtClean="0"/>
              <a:t>config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4386362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Tolerance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5531427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Max iterations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4454658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Solved </a:t>
            </a:r>
            <a:r>
              <a:rPr lang="en-US" sz="900" dirty="0" err="1" smtClean="0"/>
              <a:t>config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5531427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Success?</a:t>
            </a:r>
            <a:endParaRPr lang="en-US" sz="900" dirty="0"/>
          </a:p>
        </p:txBody>
      </p:sp>
      <p:sp>
        <p:nvSpPr>
          <p:cNvPr id="17" name="Down Arrow 16"/>
          <p:cNvSpPr/>
          <p:nvPr/>
        </p:nvSpPr>
        <p:spPr>
          <a:xfrm>
            <a:off x="5410200" y="2849803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8" name="Down Arrow 17"/>
          <p:cNvSpPr/>
          <p:nvPr/>
        </p:nvSpPr>
        <p:spPr>
          <a:xfrm>
            <a:off x="5410200" y="330809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1263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Forward Kinematics</a:t>
            </a:r>
            <a:endParaRPr lang="en-US" sz="1050" dirty="0"/>
          </a:p>
        </p:txBody>
      </p:sp>
      <p:sp>
        <p:nvSpPr>
          <p:cNvPr id="20" name="Rounded Rectangle 19"/>
          <p:cNvSpPr/>
          <p:nvPr/>
        </p:nvSpPr>
        <p:spPr>
          <a:xfrm>
            <a:off x="1238770" y="3096275"/>
            <a:ext cx="1369000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1821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1373572" y="3703255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World orientation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373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World position</a:t>
            </a:r>
            <a:endParaRPr lang="en-US" sz="900" dirty="0"/>
          </a:p>
        </p:txBody>
      </p:sp>
      <p:sp>
        <p:nvSpPr>
          <p:cNvPr id="24" name="Rounded Rectangle 23"/>
          <p:cNvSpPr/>
          <p:nvPr/>
        </p:nvSpPr>
        <p:spPr>
          <a:xfrm>
            <a:off x="1236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1417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index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417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1417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Local position</a:t>
            </a:r>
            <a:endParaRPr lang="en-US" sz="900" dirty="0"/>
          </a:p>
        </p:txBody>
      </p:sp>
      <p:sp>
        <p:nvSpPr>
          <p:cNvPr id="28" name="Down Arrow 27"/>
          <p:cNvSpPr/>
          <p:nvPr/>
        </p:nvSpPr>
        <p:spPr>
          <a:xfrm>
            <a:off x="1821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2787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Jacobian</a:t>
            </a:r>
            <a:r>
              <a:rPr lang="en-US" sz="1050" dirty="0" smtClean="0"/>
              <a:t> calculator</a:t>
            </a:r>
            <a:endParaRPr lang="en-US" sz="1050" dirty="0"/>
          </a:p>
        </p:txBody>
      </p:sp>
      <p:sp>
        <p:nvSpPr>
          <p:cNvPr id="30" name="Rounded Rectangle 29"/>
          <p:cNvSpPr/>
          <p:nvPr/>
        </p:nvSpPr>
        <p:spPr>
          <a:xfrm>
            <a:off x="2762770" y="3096275"/>
            <a:ext cx="1369000" cy="60698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345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897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Jacobian</a:t>
            </a:r>
            <a:r>
              <a:rPr lang="en-US" sz="900" dirty="0" smtClean="0"/>
              <a:t> matrix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2760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41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index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941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2941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Local position</a:t>
            </a:r>
            <a:endParaRPr lang="en-US" sz="900" dirty="0"/>
          </a:p>
        </p:txBody>
      </p:sp>
      <p:sp>
        <p:nvSpPr>
          <p:cNvPr id="37" name="Down Arrow 36"/>
          <p:cNvSpPr/>
          <p:nvPr/>
        </p:nvSpPr>
        <p:spPr>
          <a:xfrm>
            <a:off x="3345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464127" y="466498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242827" y="2973777"/>
            <a:ext cx="2509738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1" name="Rounded Rectangle 50"/>
          <p:cNvSpPr/>
          <p:nvPr/>
        </p:nvSpPr>
        <p:spPr>
          <a:xfrm>
            <a:off x="1236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417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Torques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417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417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55" name="Rounded Rectangle 54"/>
          <p:cNvSpPr/>
          <p:nvPr/>
        </p:nvSpPr>
        <p:spPr>
          <a:xfrm>
            <a:off x="1236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ounded Rectangle 55"/>
          <p:cNvSpPr/>
          <p:nvPr/>
        </p:nvSpPr>
        <p:spPr>
          <a:xfrm>
            <a:off x="1312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Forward dynamics</a:t>
            </a:r>
            <a:endParaRPr lang="en-US" sz="1050" dirty="0"/>
          </a:p>
        </p:txBody>
      </p:sp>
      <p:sp>
        <p:nvSpPr>
          <p:cNvPr id="57" name="Down Arrow 56"/>
          <p:cNvSpPr/>
          <p:nvPr/>
        </p:nvSpPr>
        <p:spPr>
          <a:xfrm>
            <a:off x="1883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Down Arrow 57"/>
          <p:cNvSpPr/>
          <p:nvPr/>
        </p:nvSpPr>
        <p:spPr>
          <a:xfrm>
            <a:off x="1883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1390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Accelerations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1417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External forces*</a:t>
            </a:r>
            <a:endParaRPr lang="en-US" sz="900" dirty="0"/>
          </a:p>
        </p:txBody>
      </p:sp>
      <p:sp>
        <p:nvSpPr>
          <p:cNvPr id="70" name="Rounded Rectangle 69"/>
          <p:cNvSpPr/>
          <p:nvPr/>
        </p:nvSpPr>
        <p:spPr>
          <a:xfrm>
            <a:off x="2760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/>
          <p:cNvSpPr/>
          <p:nvPr/>
        </p:nvSpPr>
        <p:spPr>
          <a:xfrm>
            <a:off x="2941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Accelerations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2941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941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74" name="Rounded Rectangle 73"/>
          <p:cNvSpPr/>
          <p:nvPr/>
        </p:nvSpPr>
        <p:spPr>
          <a:xfrm>
            <a:off x="2760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ounded Rectangle 74"/>
          <p:cNvSpPr/>
          <p:nvPr/>
        </p:nvSpPr>
        <p:spPr>
          <a:xfrm>
            <a:off x="2836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Inverse dynamics</a:t>
            </a:r>
            <a:endParaRPr lang="en-US" sz="1050" dirty="0"/>
          </a:p>
        </p:txBody>
      </p:sp>
      <p:sp>
        <p:nvSpPr>
          <p:cNvPr id="76" name="Down Arrow 75"/>
          <p:cNvSpPr/>
          <p:nvPr/>
        </p:nvSpPr>
        <p:spPr>
          <a:xfrm>
            <a:off x="3407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Down Arrow 76"/>
          <p:cNvSpPr/>
          <p:nvPr/>
        </p:nvSpPr>
        <p:spPr>
          <a:xfrm>
            <a:off x="3407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2914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Torques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2941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External forces*</a:t>
            </a:r>
            <a:endParaRPr lang="en-US" sz="900" dirty="0"/>
          </a:p>
        </p:txBody>
      </p:sp>
      <p:sp>
        <p:nvSpPr>
          <p:cNvPr id="80" name="Rounded Rectangle 79"/>
          <p:cNvSpPr/>
          <p:nvPr/>
        </p:nvSpPr>
        <p:spPr>
          <a:xfrm>
            <a:off x="4242827" y="1545027"/>
            <a:ext cx="2509738" cy="68580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423954" y="169742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5538105" y="1694154"/>
            <a:ext cx="1057320" cy="32974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84" name="Rounded Rectangle 83"/>
          <p:cNvSpPr/>
          <p:nvPr/>
        </p:nvSpPr>
        <p:spPr>
          <a:xfrm>
            <a:off x="4888906" y="2407965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Dynamic equation</a:t>
            </a:r>
            <a:endParaRPr lang="en-US" sz="1050" dirty="0"/>
          </a:p>
        </p:txBody>
      </p:sp>
      <p:sp>
        <p:nvSpPr>
          <p:cNvPr id="85" name="Down Arrow 84"/>
          <p:cNvSpPr/>
          <p:nvPr/>
        </p:nvSpPr>
        <p:spPr>
          <a:xfrm>
            <a:off x="5460407" y="222455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Down Arrow 85"/>
          <p:cNvSpPr/>
          <p:nvPr/>
        </p:nvSpPr>
        <p:spPr>
          <a:xfrm>
            <a:off x="5460407" y="279060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/>
          <p:cNvSpPr/>
          <p:nvPr/>
        </p:nvSpPr>
        <p:spPr>
          <a:xfrm>
            <a:off x="4395183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Mass matrix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4412612" y="3580758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Coriolis</a:t>
            </a:r>
            <a:r>
              <a:rPr lang="en-US" sz="900" dirty="0" smtClean="0"/>
              <a:t> forces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5209" y="358075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torques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5569844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Mass matrix inverse</a:t>
            </a:r>
            <a:endParaRPr 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127" y="46649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95800" y="1068066"/>
            <a:ext cx="1371600" cy="140033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1524000" y="1079670"/>
            <a:ext cx="1371600" cy="148896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676927" y="1604071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formation</a:t>
            </a:r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020" y="1149841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676927" y="121517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676927" y="197519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600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Equilibrium test</a:t>
            </a:r>
            <a:endParaRPr lang="en-US" sz="1050" dirty="0"/>
          </a:p>
        </p:txBody>
      </p:sp>
      <p:sp>
        <p:nvSpPr>
          <p:cNvPr id="13" name="Down Arrow 12"/>
          <p:cNvSpPr/>
          <p:nvPr/>
        </p:nvSpPr>
        <p:spPr>
          <a:xfrm>
            <a:off x="2171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4" name="Down Arrow 13"/>
          <p:cNvSpPr/>
          <p:nvPr/>
        </p:nvSpPr>
        <p:spPr>
          <a:xfrm>
            <a:off x="2171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722402" y="1662984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722402" y="2083067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 position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78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 stable?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44958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4571999" y="2644293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Force/Torque solver</a:t>
            </a:r>
            <a:endParaRPr lang="en-US" sz="1050" dirty="0"/>
          </a:p>
        </p:txBody>
      </p:sp>
      <p:sp>
        <p:nvSpPr>
          <p:cNvPr id="20" name="Down Arrow 19"/>
          <p:cNvSpPr/>
          <p:nvPr/>
        </p:nvSpPr>
        <p:spPr>
          <a:xfrm>
            <a:off x="5143500" y="246088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51435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46498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 stable?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0" y="1500289"/>
            <a:ext cx="1371600" cy="10683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3202020" y="1643487"/>
            <a:ext cx="1063559" cy="396643"/>
            <a:chOff x="7280341" y="4403414"/>
            <a:chExt cx="1063559" cy="396643"/>
          </a:xfrm>
        </p:grpSpPr>
        <p:sp>
          <p:nvSpPr>
            <p:cNvPr id="25" name="Rectangle 24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048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3124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Support polygon calculator</a:t>
            </a:r>
            <a:endParaRPr lang="en-US" sz="1050" dirty="0"/>
          </a:p>
        </p:txBody>
      </p:sp>
      <p:sp>
        <p:nvSpPr>
          <p:cNvPr id="30" name="Down Arrow 29"/>
          <p:cNvSpPr/>
          <p:nvPr/>
        </p:nvSpPr>
        <p:spPr>
          <a:xfrm>
            <a:off x="3695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695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3246402" y="2156630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3202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Support polygon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127" y="466498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Contact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4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127" y="466498"/>
            <a:ext cx="507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integration with </a:t>
            </a:r>
            <a:r>
              <a:rPr lang="en-US" dirty="0" err="1" smtClean="0"/>
              <a:t>SerialController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4151" y="1006682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External c</a:t>
            </a:r>
            <a:r>
              <a:rPr lang="en-US" sz="1050" dirty="0" smtClean="0"/>
              <a:t>ontroller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199409" y="1906664"/>
            <a:ext cx="126717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 controller command message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627042" y="1906664"/>
            <a:ext cx="126717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sensor state message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2832997" y="2548144"/>
            <a:ext cx="623152" cy="42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3802177" y="2548144"/>
            <a:ext cx="458453" cy="42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802177" y="1487136"/>
            <a:ext cx="458453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32997" y="1487136"/>
            <a:ext cx="455147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71800" y="2971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Klamp’t</a:t>
            </a:r>
            <a:r>
              <a:rPr lang="en-US" sz="1050" dirty="0" smtClean="0"/>
              <a:t> </a:t>
            </a:r>
            <a:r>
              <a:rPr lang="en-US" sz="1050" dirty="0" err="1" smtClean="0"/>
              <a:t>SerialController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62183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Simulated robot (</a:t>
            </a:r>
            <a:r>
              <a:rPr lang="en-US" sz="1050" dirty="0" err="1" smtClean="0"/>
              <a:t>SimTest</a:t>
            </a:r>
            <a:r>
              <a:rPr lang="en-US" sz="1050" dirty="0" smtClean="0"/>
              <a:t>, </a:t>
            </a:r>
            <a:r>
              <a:rPr lang="en-US" sz="1050" dirty="0" smtClean="0"/>
              <a:t>simtest.py, etc.)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>
            <a:off x="3382280" y="347052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Down Arrow 29"/>
          <p:cNvSpPr/>
          <p:nvPr/>
        </p:nvSpPr>
        <p:spPr>
          <a:xfrm rot="10800000">
            <a:off x="3633526" y="346726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3025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494</Words>
  <Application>Microsoft Office PowerPoint</Application>
  <PresentationFormat>On-screen Show (4:3)</PresentationFormat>
  <Paragraphs>223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hauser</dc:creator>
  <cp:lastModifiedBy>hauser</cp:lastModifiedBy>
  <cp:revision>41</cp:revision>
  <dcterms:created xsi:type="dcterms:W3CDTF">2013-10-16T17:56:35Z</dcterms:created>
  <dcterms:modified xsi:type="dcterms:W3CDTF">2014-04-20T23:17:36Z</dcterms:modified>
</cp:coreProperties>
</file>