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6" r:id="rId3"/>
    <p:sldId id="271" r:id="rId4"/>
    <p:sldId id="272" r:id="rId5"/>
    <p:sldId id="273" r:id="rId6"/>
    <p:sldId id="275" r:id="rId7"/>
    <p:sldId id="276" r:id="rId8"/>
    <p:sldId id="2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2" autoAdjust="0"/>
    <p:restoredTop sz="90194" autoAdjust="0"/>
  </p:normalViewPr>
  <p:slideViewPr>
    <p:cSldViewPr snapToGrid="0">
      <p:cViewPr varScale="1">
        <p:scale>
          <a:sx n="103" d="100"/>
          <a:sy n="103" d="100"/>
        </p:scale>
        <p:origin x="906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FD9D2DDA-69D8-473F-A583-B6774B31A77B}" type="datetimeFigureOut">
              <a:rPr lang="en-US" altLang="zh-TW"/>
              <a:t>8/26/2021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02392CCB-FF08-4D29-8DA3-E1FD86044808}" type="slidenum">
              <a:rPr lang="zh-TW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66215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A01F6DFB-6833-46E4-B515-70E0D9178056}" type="datetimeFigureOut">
              <a:t>2021/8/26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958706C7-F2C3-48B6-8A22-C484D800B5D4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59950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1" y="1905000"/>
            <a:ext cx="12188826" cy="32004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50000"/>
                </a:schemeClr>
              </a:gs>
              <a:gs pos="0">
                <a:schemeClr val="accent1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/>
          </a:p>
        </p:txBody>
      </p:sp>
      <p:sp>
        <p:nvSpPr>
          <p:cNvPr id="10" name="矩形 9"/>
          <p:cNvSpPr/>
          <p:nvPr/>
        </p:nvSpPr>
        <p:spPr>
          <a:xfrm>
            <a:off x="-2" y="1795132"/>
            <a:ext cx="12188826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/>
          </a:p>
        </p:txBody>
      </p:sp>
      <p:sp>
        <p:nvSpPr>
          <p:cNvPr id="11" name="矩形 10"/>
          <p:cNvSpPr/>
          <p:nvPr/>
        </p:nvSpPr>
        <p:spPr>
          <a:xfrm>
            <a:off x="-2" y="5142116"/>
            <a:ext cx="12188826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95400" y="2079812"/>
            <a:ext cx="9601200" cy="1724092"/>
          </a:xfrm>
        </p:spPr>
        <p:txBody>
          <a:bodyPr anchor="b"/>
          <a:lstStyle>
            <a:lvl1pPr algn="ctr" latinLnBrk="0">
              <a:defRPr lang="zh-TW" sz="540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TW" sz="2000"/>
            </a:lvl1pPr>
            <a:lvl2pPr marL="457200" indent="0" algn="ctr" latinLnBrk="0">
              <a:buNone/>
              <a:defRPr lang="zh-TW" sz="2800"/>
            </a:lvl2pPr>
            <a:lvl3pPr marL="914400" indent="0" algn="ctr" latinLnBrk="0">
              <a:buNone/>
              <a:defRPr lang="zh-TW" sz="2400"/>
            </a:lvl3pPr>
            <a:lvl4pPr marL="1371600" indent="0" algn="ctr" latinLnBrk="0">
              <a:buNone/>
              <a:defRPr lang="zh-TW" sz="2000"/>
            </a:lvl4pPr>
            <a:lvl5pPr marL="1828800" indent="0" algn="ctr" latinLnBrk="0">
              <a:buNone/>
              <a:defRPr lang="zh-TW" sz="2000"/>
            </a:lvl5pPr>
            <a:lvl6pPr marL="2286000" indent="0" algn="ctr" latinLnBrk="0">
              <a:buNone/>
              <a:defRPr lang="zh-TW" sz="2000"/>
            </a:lvl6pPr>
            <a:lvl7pPr marL="2743200" indent="0" algn="ctr" latinLnBrk="0">
              <a:buNone/>
              <a:defRPr lang="zh-TW" sz="2000"/>
            </a:lvl7pPr>
            <a:lvl8pPr marL="3200400" indent="0" algn="ctr" latinLnBrk="0">
              <a:buNone/>
              <a:defRPr lang="zh-TW" sz="2000"/>
            </a:lvl8pPr>
            <a:lvl9pPr marL="3657600" indent="0" algn="ctr" latinLnBrk="0">
              <a:buNone/>
              <a:defRPr lang="zh-TW" sz="2000"/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98575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t>2021/8/26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73593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t>2021/8/26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3050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t>2021/8/26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1731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 rotWithShape="1">
          <a:gsLst>
            <a:gs pos="100000">
              <a:schemeClr val="accent1">
                <a:alpha val="80000"/>
              </a:schemeClr>
            </a:gs>
            <a:gs pos="0">
              <a:schemeClr val="accent1">
                <a:lumMod val="40000"/>
                <a:lumOff val="60000"/>
                <a:alpha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 latinLnBrk="0">
              <a:defRPr lang="zh-TW" sz="5400" b="1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 latinLnBrk="0">
              <a:spcBef>
                <a:spcPts val="0"/>
              </a:spcBef>
              <a:buNone/>
              <a:defRPr lang="zh-TW"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latinLnBrk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t>2021/8/26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6203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400"/>
            </a:lvl6pPr>
            <a:lvl7pPr latinLnBrk="0">
              <a:defRPr lang="zh-TW" sz="1400"/>
            </a:lvl7pPr>
            <a:lvl8pPr latinLnBrk="0">
              <a:defRPr lang="zh-TW" sz="1400"/>
            </a:lvl8pPr>
            <a:lvl9pPr latinLnBrk="0">
              <a:defRPr lang="zh-TW"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400"/>
            </a:lvl6pPr>
            <a:lvl7pPr latinLnBrk="0">
              <a:defRPr lang="zh-TW" sz="1400"/>
            </a:lvl7pPr>
            <a:lvl8pPr latinLnBrk="0">
              <a:defRPr lang="zh-TW" sz="1400"/>
            </a:lvl8pPr>
            <a:lvl9pPr latinLnBrk="0">
              <a:defRPr lang="zh-TW"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t>2021/8/26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67635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200" b="1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 latinLnBrk="0">
              <a:defRPr lang="zh-TW" sz="1800"/>
            </a:lvl1pPr>
            <a:lvl2pPr latinLnBrk="0">
              <a:defRPr lang="zh-TW" sz="1600"/>
            </a:lvl2pPr>
            <a:lvl3pPr latinLnBrk="0">
              <a:defRPr lang="zh-TW" sz="1400"/>
            </a:lvl3pPr>
            <a:lvl4pPr latinLnBrk="0">
              <a:defRPr lang="zh-TW" sz="1200"/>
            </a:lvl4pPr>
            <a:lvl5pPr latinLnBrk="0">
              <a:defRPr lang="zh-TW" sz="120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/>
            </a:lvl8pPr>
            <a:lvl9pPr latinLnBrk="0">
              <a:defRPr lang="zh-TW"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200" b="1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 latinLnBrk="0">
              <a:defRPr lang="zh-TW" sz="1800"/>
            </a:lvl1pPr>
            <a:lvl2pPr latinLnBrk="0">
              <a:defRPr lang="zh-TW" sz="1600"/>
            </a:lvl2pPr>
            <a:lvl3pPr latinLnBrk="0">
              <a:defRPr lang="zh-TW" sz="1400"/>
            </a:lvl3pPr>
            <a:lvl4pPr latinLnBrk="0">
              <a:defRPr lang="zh-TW" sz="1200"/>
            </a:lvl4pPr>
            <a:lvl5pPr latinLnBrk="0">
              <a:defRPr lang="zh-TW" sz="120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/>
            </a:lvl8pPr>
            <a:lvl9pPr latinLnBrk="0">
              <a:defRPr lang="zh-TW"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/>
              <a:t>
            </a:t>
            </a:r>
            <a:fld id="{0B277187-C200-495F-A386-621319EADA8F}" type="datetimeFigureOut">
              <a:t>2021/8/26</a:t>
            </a:fld>
            <a:r>
              <a:rPr lang="zh-TW"/>
              <a:t>
            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/>
              <a:t>
            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/>
              <a:t>
            </a:t>
            </a:r>
            <a:fld id="{FC749032-2A07-4AE8-BA90-74324CAE0C87}" type="slidenum">
              <a:t>‹#›</a:t>
            </a:fld>
            <a:r>
              <a:rPr lang="zh-TW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325439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t>2021/8/26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1291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6" name="矩形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/>
            </a:p>
          </p:txBody>
        </p:sp>
        <p:sp>
          <p:nvSpPr>
            <p:cNvPr id="7" name="矩形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/>
            </a:p>
          </p:txBody>
        </p:sp>
      </p:grp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t>2021/8/26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9543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矩形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/>
            </a:p>
          </p:txBody>
        </p:sp>
        <p:sp>
          <p:nvSpPr>
            <p:cNvPr id="10" name="矩形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 latinLnBrk="0">
              <a:defRPr lang="zh-TW" sz="3400" b="1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400"/>
            </a:lvl6pPr>
            <a:lvl7pPr latinLnBrk="0">
              <a:defRPr lang="zh-TW" sz="1400"/>
            </a:lvl7pPr>
            <a:lvl8pPr latinLnBrk="0">
              <a:defRPr lang="zh-TW" sz="1400"/>
            </a:lvl8pPr>
            <a:lvl9pPr latinLnBrk="0">
              <a:defRPr lang="zh-TW"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16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t>2021/8/26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53937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矩形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/>
            </a:p>
          </p:txBody>
        </p:sp>
        <p:sp>
          <p:nvSpPr>
            <p:cNvPr id="10" name="矩形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 latinLnBrk="0">
              <a:defRPr lang="zh-TW" sz="3400" b="1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0811" y="506104"/>
            <a:ext cx="68580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 latinLnBrk="0">
              <a:buNone/>
              <a:defRPr lang="zh-TW" sz="20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16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t>2021/8/26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10198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9000"/>
              </a:schemeClr>
            </a:gs>
            <a:gs pos="40000">
              <a:schemeClr val="accent1">
                <a:lumMod val="20000"/>
                <a:lumOff val="80000"/>
                <a:alpha val="66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-1" y="6480048"/>
            <a:ext cx="12188827" cy="377952"/>
            <a:chOff x="-1" y="6480048"/>
            <a:chExt cx="12188827" cy="377952"/>
          </a:xfrm>
        </p:grpSpPr>
        <p:sp>
          <p:nvSpPr>
            <p:cNvPr id="7" name="矩形 6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/>
            </a:p>
          </p:txBody>
        </p:sp>
        <p:sp>
          <p:nvSpPr>
            <p:cNvPr id="8" name="矩形 7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/>
            </a:p>
          </p:txBody>
        </p:sp>
      </p:grp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900">
                <a:solidFill>
                  <a:schemeClr val="tx1"/>
                </a:solidFill>
              </a:defRPr>
            </a:lvl1pPr>
          </a:lstStyle>
          <a:p>
            <a:fld id="{0B277187-C200-495F-A386-621319EADA8F}" type="datetimeFigureOut">
              <a:pPr/>
              <a:t>2021/8/26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900">
                <a:solidFill>
                  <a:schemeClr val="tx1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900">
                <a:solidFill>
                  <a:schemeClr val="tx1"/>
                </a:solidFill>
              </a:defRPr>
            </a:lvl1pPr>
          </a:lstStyle>
          <a:p>
            <a:fld id="{FC749032-2A07-4AE8-BA90-74324CAE0C87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87002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TW"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lang="zh-TW"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▪"/>
        <a:defRPr lang="zh-TW"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lang="zh-TW" sz="16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lang="zh-TW" sz="1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lang="zh-TW" sz="1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基因演算法</a:t>
            </a:r>
            <a:r>
              <a:rPr lang="en-US" altLang="zh-TW" dirty="0"/>
              <a:t>(GA)-</a:t>
            </a:r>
            <a:r>
              <a:rPr lang="zh-TW" altLang="en-US" dirty="0"/>
              <a:t>最佳體積佔比</a:t>
            </a:r>
            <a:endParaRPr lang="zh-TW" dirty="0"/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99801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149727"/>
            <a:ext cx="9509760" cy="1233424"/>
          </a:xfrm>
        </p:spPr>
        <p:txBody>
          <a:bodyPr/>
          <a:lstStyle/>
          <a:p>
            <a:r>
              <a:rPr lang="zh-TW" altLang="en-US" dirty="0"/>
              <a:t>問題描述</a:t>
            </a:r>
            <a:endParaRPr lang="en-US" dirty="0"/>
          </a:p>
        </p:txBody>
      </p:sp>
      <p:sp>
        <p:nvSpPr>
          <p:cNvPr id="4" name="內容版面配置區 13"/>
          <p:cNvSpPr txBox="1">
            <a:spLocks/>
          </p:cNvSpPr>
          <p:nvPr/>
        </p:nvSpPr>
        <p:spPr>
          <a:xfrm>
            <a:off x="1341120" y="1420689"/>
            <a:ext cx="9509760" cy="4127627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lang="zh-TW"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▪"/>
              <a:defRPr lang="zh-TW"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lang="zh-TW" sz="16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lang="zh-TW"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lang="zh-TW"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lang="zh-TW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lang="zh-TW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lang="zh-TW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lang="zh-TW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/>
              <a:t>有</a:t>
            </a:r>
            <a:r>
              <a:rPr lang="en-US" altLang="zh-TW" sz="2400" dirty="0"/>
              <a:t>5</a:t>
            </a:r>
            <a:r>
              <a:rPr lang="zh-TW" altLang="en-US" sz="2400" dirty="0"/>
              <a:t>種長寬高不同，數量為</a:t>
            </a:r>
            <a:r>
              <a:rPr lang="en-US" altLang="zh-TW" sz="2400" dirty="0"/>
              <a:t>10</a:t>
            </a:r>
            <a:r>
              <a:rPr lang="zh-TW" altLang="en-US" sz="2400" dirty="0"/>
              <a:t>個立方體貨物</a:t>
            </a:r>
            <a:r>
              <a:rPr lang="zh-TW" altLang="zh-TW" sz="2400" dirty="0"/>
              <a:t>，要擺放進一個固定大小的</a:t>
            </a:r>
            <a:r>
              <a:rPr lang="zh-TW" altLang="en-US" sz="2400" dirty="0"/>
              <a:t>倉儲</a:t>
            </a:r>
            <a:r>
              <a:rPr lang="zh-TW" altLang="zh-TW" sz="2400" dirty="0"/>
              <a:t>中，</a:t>
            </a:r>
            <a:r>
              <a:rPr lang="zh-TW" altLang="en-US" sz="2400" dirty="0"/>
              <a:t>物品間不能堆疊也不能躺著放，倉儲入口也只有一個，且</a:t>
            </a:r>
            <a:r>
              <a:rPr lang="zh-TW" altLang="zh-TW" sz="2400" dirty="0"/>
              <a:t>要依順序一直擺到放不進了為止，</a:t>
            </a:r>
            <a:r>
              <a:rPr lang="zh-TW" altLang="en-US" sz="2400" dirty="0"/>
              <a:t>求物品擺放後倉儲剩餘容積最小的擺放順序。</a:t>
            </a:r>
            <a:endParaRPr lang="zh-TW" altLang="zh-TW" sz="2400" dirty="0"/>
          </a:p>
        </p:txBody>
      </p:sp>
      <p:sp>
        <p:nvSpPr>
          <p:cNvPr id="5" name="立方體 4"/>
          <p:cNvSpPr/>
          <p:nvPr/>
        </p:nvSpPr>
        <p:spPr>
          <a:xfrm>
            <a:off x="457200" y="3288890"/>
            <a:ext cx="2669458" cy="144534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175798"/>
              </p:ext>
            </p:extLst>
          </p:nvPr>
        </p:nvGraphicFramePr>
        <p:xfrm>
          <a:off x="3798529" y="3138401"/>
          <a:ext cx="8128000" cy="159583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4991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直線單箭頭接點 10"/>
          <p:cNvCxnSpPr/>
          <p:nvPr/>
        </p:nvCxnSpPr>
        <p:spPr>
          <a:xfrm flipH="1">
            <a:off x="3244645" y="4011561"/>
            <a:ext cx="324465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3126658" y="31151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順序</a:t>
            </a:r>
          </a:p>
        </p:txBody>
      </p:sp>
      <p:sp>
        <p:nvSpPr>
          <p:cNvPr id="13" name="立方體 12"/>
          <p:cNvSpPr/>
          <p:nvPr/>
        </p:nvSpPr>
        <p:spPr>
          <a:xfrm>
            <a:off x="3959942" y="3876833"/>
            <a:ext cx="346587" cy="483774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立方體 13"/>
          <p:cNvSpPr/>
          <p:nvPr/>
        </p:nvSpPr>
        <p:spPr>
          <a:xfrm>
            <a:off x="8109155" y="3949578"/>
            <a:ext cx="346587" cy="483774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立方體 14"/>
          <p:cNvSpPr/>
          <p:nvPr/>
        </p:nvSpPr>
        <p:spPr>
          <a:xfrm>
            <a:off x="6491749" y="3876833"/>
            <a:ext cx="346587" cy="483774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立方體 15"/>
          <p:cNvSpPr/>
          <p:nvPr/>
        </p:nvSpPr>
        <p:spPr>
          <a:xfrm>
            <a:off x="4717026" y="3799171"/>
            <a:ext cx="577645" cy="424780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立方體 16"/>
          <p:cNvSpPr/>
          <p:nvPr/>
        </p:nvSpPr>
        <p:spPr>
          <a:xfrm>
            <a:off x="10429322" y="3935827"/>
            <a:ext cx="577645" cy="424780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立方體 17"/>
          <p:cNvSpPr/>
          <p:nvPr/>
        </p:nvSpPr>
        <p:spPr>
          <a:xfrm>
            <a:off x="5710085" y="3650691"/>
            <a:ext cx="136422" cy="782661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立方體 18"/>
          <p:cNvSpPr/>
          <p:nvPr/>
        </p:nvSpPr>
        <p:spPr>
          <a:xfrm>
            <a:off x="8702163" y="3935827"/>
            <a:ext cx="766301" cy="391330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立方體 19"/>
          <p:cNvSpPr/>
          <p:nvPr/>
        </p:nvSpPr>
        <p:spPr>
          <a:xfrm>
            <a:off x="9468464" y="3923055"/>
            <a:ext cx="766301" cy="391330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立方體 20"/>
          <p:cNvSpPr/>
          <p:nvPr/>
        </p:nvSpPr>
        <p:spPr>
          <a:xfrm>
            <a:off x="7109647" y="3601555"/>
            <a:ext cx="599152" cy="1093324"/>
          </a:xfrm>
          <a:prstGeom prst="cub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立方體 21"/>
          <p:cNvSpPr/>
          <p:nvPr/>
        </p:nvSpPr>
        <p:spPr>
          <a:xfrm>
            <a:off x="11277292" y="3886690"/>
            <a:ext cx="494133" cy="54666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77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Fitness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13"/>
              <p:cNvSpPr txBox="1">
                <a:spLocks/>
              </p:cNvSpPr>
              <p:nvPr/>
            </p:nvSpPr>
            <p:spPr>
              <a:xfrm>
                <a:off x="1341120" y="1901952"/>
                <a:ext cx="9509760" cy="4127627"/>
              </a:xfrm>
              <a:prstGeom prst="rect">
                <a:avLst/>
              </a:prstGeom>
            </p:spPr>
            <p:txBody>
              <a:bodyPr/>
              <a:lstStyle>
                <a:lvl1pPr marL="274320" indent="-22860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lang="zh-TW" sz="2000" kern="120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9436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itchFamily="34" charset="0"/>
                  <a:buChar char="▪"/>
                  <a:defRPr lang="zh-TW" sz="1800" kern="120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SzPct val="100000"/>
                  <a:buFont typeface="Arial" pitchFamily="34" charset="0"/>
                  <a:buChar char="▪"/>
                  <a:defRPr lang="zh-TW" sz="1600" kern="120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3444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SzPct val="100000"/>
                  <a:buFont typeface="Arial" pitchFamily="34" charset="0"/>
                  <a:buChar char="▪"/>
                  <a:defRPr lang="zh-TW" sz="1400" kern="120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5544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SzPct val="100000"/>
                  <a:buFont typeface="Arial" pitchFamily="34" charset="0"/>
                  <a:buChar char="▪"/>
                  <a:defRPr lang="zh-TW" sz="1400" kern="120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87452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SzPct val="100000"/>
                  <a:buFont typeface="Arial" pitchFamily="34" charset="0"/>
                  <a:buChar char="▪"/>
                  <a:defRPr lang="zh-TW"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9456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SzPct val="100000"/>
                  <a:buFont typeface="Arial" pitchFamily="34" charset="0"/>
                  <a:buChar char="▪"/>
                  <a:defRPr lang="zh-TW"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SzPct val="100000"/>
                  <a:buFont typeface="Arial" pitchFamily="34" charset="0"/>
                  <a:buChar char="▪"/>
                  <a:defRPr lang="zh-TW"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3464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SzPct val="100000"/>
                  <a:buFont typeface="Arial" pitchFamily="34" charset="0"/>
                  <a:buChar char="▪"/>
                  <a:defRPr lang="zh-TW"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None/>
                </a:pPr>
                <a:r>
                  <a:rPr lang="zh-TW" altLang="zh-TW" sz="3200" dirty="0"/>
                  <a:t>公式：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zh-TW" altLang="zh-TW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grow m:val="on"/>
                                <m:ctrlPr>
                                  <a:rPr lang="zh-TW" altLang="zh-TW" sz="3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TW" sz="32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TW" sz="3200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sz="3200" i="1">
                                    <a:latin typeface="Cambria Math"/>
                                  </a:rPr>
                                  <m:t>8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zh-TW" altLang="zh-TW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i="1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TW" sz="32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num>
                      <m:den>
                        <m:r>
                          <a:rPr lang="en-US" altLang="zh-TW" sz="3200" i="1">
                            <a:latin typeface="Cambria Math"/>
                          </a:rPr>
                          <m:t>𝐿</m:t>
                        </m:r>
                        <m:r>
                          <a:rPr lang="en-US" altLang="zh-TW" sz="3200" i="1">
                            <a:latin typeface="Cambria Math"/>
                          </a:rPr>
                          <m:t>∗</m:t>
                        </m:r>
                        <m:r>
                          <a:rPr lang="en-US" altLang="zh-TW" sz="3200" i="1">
                            <a:latin typeface="Cambria Math"/>
                          </a:rPr>
                          <m:t>𝑊</m:t>
                        </m:r>
                        <m:r>
                          <a:rPr lang="en-US" altLang="zh-TW" sz="3200" i="1">
                            <a:latin typeface="Cambria Math"/>
                          </a:rPr>
                          <m:t>∗</m:t>
                        </m:r>
                        <m:r>
                          <a:rPr lang="en-US" altLang="zh-TW" sz="3200" i="1">
                            <a:latin typeface="Cambria Math"/>
                          </a:rPr>
                          <m:t>𝐻</m:t>
                        </m:r>
                      </m:den>
                    </m:f>
                    <m:r>
                      <a:rPr lang="en-US" altLang="zh-TW" sz="3200" i="1">
                        <a:latin typeface="Cambria Math"/>
                      </a:rPr>
                      <m:t>∗100%</m:t>
                    </m:r>
                  </m:oMath>
                </a14:m>
                <a:r>
                  <a:rPr lang="en-US" altLang="zh-TW" sz="3200" dirty="0"/>
                  <a:t> </a:t>
                </a:r>
                <a:endParaRPr lang="zh-TW" altLang="zh-TW" sz="3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TW" sz="32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zh-TW" sz="3200" dirty="0"/>
                  <a:t>表示：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TW" sz="32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zh-TW" sz="3200" dirty="0"/>
                  <a:t>為第</a:t>
                </a:r>
                <a:r>
                  <a:rPr lang="en-US" altLang="zh-TW" sz="3200" dirty="0" err="1"/>
                  <a:t>i</a:t>
                </a:r>
                <a:r>
                  <a:rPr lang="zh-TW" altLang="zh-TW" sz="3200" dirty="0"/>
                  <a:t>個</a:t>
                </a:r>
                <a:r>
                  <a:rPr lang="zh-TW" altLang="en-US" sz="3200" dirty="0"/>
                  <a:t>物品</a:t>
                </a:r>
                <a:r>
                  <a:rPr lang="zh-TW" altLang="zh-TW" sz="3200" dirty="0"/>
                  <a:t>之體積。</a:t>
                </a:r>
              </a:p>
              <a:p>
                <a:r>
                  <a:rPr lang="en-US" altLang="zh-TW" sz="3200" dirty="0"/>
                  <a:t>L</a:t>
                </a:r>
                <a:r>
                  <a:rPr lang="zh-TW" altLang="zh-TW" sz="3200" dirty="0"/>
                  <a:t>為</a:t>
                </a:r>
                <a:r>
                  <a:rPr lang="zh-TW" altLang="en-US" sz="3200" dirty="0"/>
                  <a:t>倉庫</a:t>
                </a:r>
                <a:r>
                  <a:rPr lang="zh-TW" altLang="zh-TW" sz="3200" dirty="0"/>
                  <a:t>的長度，</a:t>
                </a:r>
                <a:r>
                  <a:rPr lang="en-US" altLang="zh-TW" sz="3200" dirty="0"/>
                  <a:t>W</a:t>
                </a:r>
                <a:r>
                  <a:rPr lang="zh-TW" altLang="zh-TW" sz="3200" dirty="0"/>
                  <a:t>為</a:t>
                </a:r>
                <a:r>
                  <a:rPr lang="zh-TW" altLang="en-US" sz="3200" dirty="0"/>
                  <a:t>倉庫</a:t>
                </a:r>
                <a:r>
                  <a:rPr lang="zh-TW" altLang="zh-TW" sz="3200" dirty="0"/>
                  <a:t>的寬度，</a:t>
                </a:r>
                <a:r>
                  <a:rPr lang="en-US" altLang="zh-TW" sz="3200" dirty="0"/>
                  <a:t>H</a:t>
                </a:r>
                <a:r>
                  <a:rPr lang="zh-TW" altLang="zh-TW" sz="3200" dirty="0"/>
                  <a:t>為</a:t>
                </a:r>
                <a:r>
                  <a:rPr lang="zh-TW" altLang="en-US" sz="3200" dirty="0"/>
                  <a:t>倉庫</a:t>
                </a:r>
                <a:r>
                  <a:rPr lang="zh-TW" altLang="zh-TW" sz="3200" dirty="0"/>
                  <a:t>的高度。</a:t>
                </a:r>
              </a:p>
            </p:txBody>
          </p:sp>
        </mc:Choice>
        <mc:Fallback xmlns="">
          <p:sp>
            <p:nvSpPr>
              <p:cNvPr id="4" name="內容版面配置區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120" y="1901952"/>
                <a:ext cx="9509760" cy="4127627"/>
              </a:xfrm>
              <a:prstGeom prst="rect">
                <a:avLst/>
              </a:prstGeom>
              <a:blipFill rotWithShape="1">
                <a:blip r:embed="rId2"/>
                <a:stretch>
                  <a:fillRect l="-1090" r="-58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732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Encoding schemes</a:t>
            </a:r>
            <a:endParaRPr lang="en-US" dirty="0"/>
          </a:p>
        </p:txBody>
      </p:sp>
      <p:sp>
        <p:nvSpPr>
          <p:cNvPr id="4" name="內容版面配置區 13"/>
          <p:cNvSpPr txBox="1">
            <a:spLocks/>
          </p:cNvSpPr>
          <p:nvPr/>
        </p:nvSpPr>
        <p:spPr>
          <a:xfrm>
            <a:off x="1341120" y="1901953"/>
            <a:ext cx="9509760" cy="947126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lang="zh-TW"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▪"/>
              <a:defRPr lang="zh-TW"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lang="zh-TW" sz="16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lang="zh-TW"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lang="zh-TW"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lang="zh-TW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lang="zh-TW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lang="zh-TW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lang="zh-TW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zh-TW" altLang="en-US" sz="2800" dirty="0"/>
              <a:t>由</a:t>
            </a:r>
            <a:r>
              <a:rPr lang="en-US" altLang="zh-TW" sz="2800" dirty="0"/>
              <a:t>Fitness function</a:t>
            </a:r>
            <a:r>
              <a:rPr lang="zh-TW" altLang="en-US" sz="2800" dirty="0"/>
              <a:t>的數值，把每一條染色體由數值大至小進行排列，選擇最優秀的一定百分比的染色體進行複製。</a:t>
            </a:r>
            <a:endParaRPr lang="zh-TW" altLang="zh-TW" sz="28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083206"/>
              </p:ext>
            </p:extLst>
          </p:nvPr>
        </p:nvGraphicFramePr>
        <p:xfrm>
          <a:off x="1089765" y="2953301"/>
          <a:ext cx="9067939" cy="1117254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722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28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3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38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97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97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97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58627"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</a:rPr>
                        <a:t>擺放</a:t>
                      </a:r>
                      <a:r>
                        <a:rPr lang="zh-TW" sz="1800" kern="100" dirty="0">
                          <a:effectLst/>
                        </a:rPr>
                        <a:t>順序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7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8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sz="18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8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</a:t>
                      </a:r>
                      <a:endParaRPr lang="zh-TW" sz="1800" b="1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627"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積木編號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5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5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8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2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9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194619" y="4497636"/>
            <a:ext cx="915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物品雖不能倒放，但是可以旋轉</a:t>
            </a:r>
            <a:r>
              <a:rPr lang="en-US" altLang="zh-TW" dirty="0"/>
              <a:t>90</a:t>
            </a:r>
            <a:r>
              <a:rPr lang="zh-TW" altLang="en-US" dirty="0"/>
              <a:t>度來放，因此</a:t>
            </a:r>
            <a:r>
              <a:rPr lang="en-US" altLang="zh-TW" dirty="0"/>
              <a:t>5</a:t>
            </a:r>
            <a:r>
              <a:rPr lang="zh-TW" altLang="en-US" dirty="0"/>
              <a:t>種長寬高個不同的物品可看作</a:t>
            </a:r>
            <a:r>
              <a:rPr lang="en-US" altLang="zh-TW" dirty="0"/>
              <a:t>10</a:t>
            </a:r>
            <a:r>
              <a:rPr lang="zh-TW" altLang="en-US" dirty="0"/>
              <a:t>種物品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485795"/>
              </p:ext>
            </p:extLst>
          </p:nvPr>
        </p:nvGraphicFramePr>
        <p:xfrm>
          <a:off x="1194619" y="5117691"/>
          <a:ext cx="5430684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05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5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5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5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51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51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物品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數量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6799007" y="5508523"/>
            <a:ext cx="56043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595419" y="4930481"/>
            <a:ext cx="45352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</a:t>
            </a:r>
            <a:r>
              <a:rPr lang="zh-TW" altLang="en-US" dirty="0"/>
              <a:t>物品換成編碼即可看做</a:t>
            </a:r>
            <a:r>
              <a:rPr lang="en-US" altLang="zh-TW" dirty="0"/>
              <a:t>1</a:t>
            </a:r>
            <a:r>
              <a:rPr lang="zh-TW" altLang="en-US" dirty="0"/>
              <a:t>，</a:t>
            </a:r>
            <a:r>
              <a:rPr lang="en-US" altLang="zh-TW" dirty="0"/>
              <a:t>1</a:t>
            </a:r>
            <a:r>
              <a:rPr lang="zh-TW" altLang="en-US" dirty="0"/>
              <a:t>，</a:t>
            </a:r>
            <a:r>
              <a:rPr lang="en-US" altLang="zh-TW" dirty="0"/>
              <a:t>2</a:t>
            </a:r>
            <a:r>
              <a:rPr lang="zh-TW" altLang="en-US" dirty="0"/>
              <a:t>，</a:t>
            </a:r>
            <a:r>
              <a:rPr lang="en-US" altLang="zh-TW" dirty="0"/>
              <a:t>2</a:t>
            </a:r>
          </a:p>
          <a:p>
            <a:r>
              <a:rPr lang="en-US" altLang="zh-TW" dirty="0"/>
              <a:t>B</a:t>
            </a:r>
            <a:r>
              <a:rPr lang="zh-TW" altLang="en-US" dirty="0"/>
              <a:t>物品則為</a:t>
            </a:r>
            <a:r>
              <a:rPr lang="en-US" altLang="zh-TW" dirty="0"/>
              <a:t>3</a:t>
            </a:r>
            <a:r>
              <a:rPr lang="zh-TW" altLang="en-US" dirty="0"/>
              <a:t>，</a:t>
            </a:r>
            <a:r>
              <a:rPr lang="en-US" altLang="zh-TW" dirty="0"/>
              <a:t>3</a:t>
            </a:r>
            <a:r>
              <a:rPr lang="zh-TW" altLang="en-US" dirty="0"/>
              <a:t>，</a:t>
            </a:r>
            <a:r>
              <a:rPr lang="en-US" altLang="zh-TW" dirty="0"/>
              <a:t>3</a:t>
            </a:r>
            <a:r>
              <a:rPr lang="zh-TW" altLang="en-US" dirty="0"/>
              <a:t>，</a:t>
            </a:r>
            <a:r>
              <a:rPr lang="en-US" altLang="zh-TW" dirty="0"/>
              <a:t>4</a:t>
            </a:r>
            <a:r>
              <a:rPr lang="zh-TW" altLang="en-US" dirty="0"/>
              <a:t>，</a:t>
            </a:r>
            <a:r>
              <a:rPr lang="en-US" altLang="zh-TW" dirty="0"/>
              <a:t>4</a:t>
            </a:r>
            <a:r>
              <a:rPr lang="zh-TW" altLang="en-US" dirty="0"/>
              <a:t>，</a:t>
            </a:r>
            <a:r>
              <a:rPr lang="en-US" altLang="zh-TW" dirty="0"/>
              <a:t>4</a:t>
            </a:r>
          </a:p>
          <a:p>
            <a:endParaRPr lang="en-US" altLang="zh-TW" dirty="0"/>
          </a:p>
          <a:p>
            <a:r>
              <a:rPr lang="zh-TW" altLang="en-US" dirty="0"/>
              <a:t>表示</a:t>
            </a:r>
            <a:r>
              <a:rPr lang="en-US" altLang="zh-TW" dirty="0"/>
              <a:t>A</a:t>
            </a:r>
            <a:r>
              <a:rPr lang="zh-TW" altLang="en-US" dirty="0"/>
              <a:t>物品有兩個可是可旋轉</a:t>
            </a:r>
            <a:r>
              <a:rPr lang="en-US" altLang="zh-TW" dirty="0"/>
              <a:t>90</a:t>
            </a:r>
            <a:r>
              <a:rPr lang="zh-TW" altLang="en-US" dirty="0"/>
              <a:t>度擺放，因</a:t>
            </a:r>
            <a:endParaRPr lang="en-US" altLang="zh-TW" dirty="0"/>
          </a:p>
          <a:p>
            <a:r>
              <a:rPr lang="zh-TW" altLang="en-US" dirty="0"/>
              <a:t>此看作兩樣物品，因此看作</a:t>
            </a:r>
            <a:r>
              <a:rPr lang="en-US" altLang="zh-TW" dirty="0"/>
              <a:t>4</a:t>
            </a:r>
            <a:r>
              <a:rPr lang="zh-TW" altLang="en-US" dirty="0"/>
              <a:t>個，不過實際</a:t>
            </a:r>
            <a:endParaRPr lang="en-US" altLang="zh-TW" dirty="0"/>
          </a:p>
          <a:p>
            <a:r>
              <a:rPr lang="zh-TW" altLang="en-US" dirty="0"/>
              <a:t>在擺放時只能從這</a:t>
            </a:r>
            <a:r>
              <a:rPr lang="en-US" altLang="zh-TW" dirty="0"/>
              <a:t>4</a:t>
            </a:r>
            <a:r>
              <a:rPr lang="zh-TW" altLang="en-US" dirty="0"/>
              <a:t>個選擇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155907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64920" y="2207343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二維矩形排列問題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裝箱問題</a:t>
            </a:r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6297560" y="434144"/>
            <a:ext cx="438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平面堆疊法 </a:t>
            </a:r>
            <a:r>
              <a:rPr lang="en-US" altLang="zh-TW" dirty="0"/>
              <a:t>– Ratcliff and Bischoff(1998)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207920" y="1507387"/>
            <a:ext cx="456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下後左角優先啟發堆疊原則 </a:t>
            </a:r>
            <a:r>
              <a:rPr lang="en-US" altLang="zh-TW" dirty="0"/>
              <a:t>– </a:t>
            </a:r>
            <a:r>
              <a:rPr lang="zh-TW" altLang="en-US" dirty="0"/>
              <a:t>田邦廷</a:t>
            </a:r>
            <a:r>
              <a:rPr lang="en-US" altLang="zh-TW" dirty="0"/>
              <a:t>(2002)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42451" y="250723"/>
            <a:ext cx="430758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+mj-lt"/>
              </a:rPr>
              <a:t>物品是否擺得進去倉庫</a:t>
            </a:r>
            <a:r>
              <a:rPr lang="en-US" altLang="zh-TW" sz="2800" b="1" dirty="0">
                <a:latin typeface="+mj-lt"/>
              </a:rPr>
              <a:t>?</a:t>
            </a:r>
          </a:p>
          <a:p>
            <a:endParaRPr lang="en-US" altLang="zh-TW" sz="2800" b="1" dirty="0">
              <a:latin typeface="+mj-lt"/>
            </a:endParaRPr>
          </a:p>
          <a:p>
            <a:r>
              <a:rPr lang="zh-TW" altLang="en-US" sz="2800" b="1" dirty="0">
                <a:latin typeface="+mj-lt"/>
              </a:rPr>
              <a:t>最多能擺放幾個物品進去</a:t>
            </a:r>
            <a:r>
              <a:rPr lang="en-US" altLang="zh-TW" sz="2800" b="1" dirty="0">
                <a:latin typeface="+mj-lt"/>
              </a:rPr>
              <a:t>?</a:t>
            </a:r>
            <a:endParaRPr lang="zh-TW" altLang="en-US" sz="2800" b="1" dirty="0">
              <a:latin typeface="+mj-lt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8491558" y="943220"/>
            <a:ext cx="0" cy="3462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6079159" y="2624764"/>
            <a:ext cx="479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改良版下後左角優先堆疊準則 </a:t>
            </a:r>
            <a:r>
              <a:rPr lang="en-US" altLang="zh-TW" dirty="0"/>
              <a:t>– </a:t>
            </a:r>
            <a:r>
              <a:rPr lang="zh-TW" altLang="en-US" dirty="0"/>
              <a:t>薛朝光</a:t>
            </a:r>
            <a:r>
              <a:rPr lang="en-US" altLang="zh-TW" dirty="0"/>
              <a:t>(2008)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8478213" y="2078847"/>
            <a:ext cx="0" cy="3462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4945" y="3130673"/>
            <a:ext cx="4793226" cy="3580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158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18792" y="486074"/>
            <a:ext cx="89075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/>
              <a:t>交配</a:t>
            </a:r>
            <a:r>
              <a:rPr lang="en-US" altLang="zh-TW" sz="4400" dirty="0"/>
              <a:t>(Partially-mapped crossover)</a:t>
            </a:r>
            <a:endParaRPr lang="zh-TW" altLang="en-US" sz="4400" dirty="0"/>
          </a:p>
        </p:txBody>
      </p:sp>
      <p:pic>
        <p:nvPicPr>
          <p:cNvPr id="2050" name="Picture 2" descr="C:\Users\user001\Desktop\jhs-21-jhs516-g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095" y="1814052"/>
            <a:ext cx="4339327" cy="455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14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18792" y="486074"/>
            <a:ext cx="92607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/>
              <a:t>突變</a:t>
            </a:r>
            <a:r>
              <a:rPr lang="en-US" altLang="zh-TW" sz="4400" dirty="0"/>
              <a:t>( </a:t>
            </a:r>
            <a:r>
              <a:rPr lang="zh-TW" altLang="en-US" sz="4400" dirty="0"/>
              <a:t>全基因突變 </a:t>
            </a:r>
            <a:r>
              <a:rPr lang="en-US" altLang="zh-TW" sz="4400" dirty="0"/>
              <a:t>&amp; Shift-mutation)</a:t>
            </a:r>
            <a:endParaRPr lang="zh-TW" altLang="en-US" sz="44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2610465" y="2846439"/>
            <a:ext cx="7539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給定每個基因一個機率進行突變  </a:t>
            </a:r>
            <a:r>
              <a:rPr lang="en-US" altLang="zh-TW" dirty="0"/>
              <a:t>&amp;  </a:t>
            </a:r>
            <a:r>
              <a:rPr lang="zh-TW" altLang="en-US" dirty="0"/>
              <a:t>給定一個突變機率讓染色體基因位移</a:t>
            </a:r>
          </a:p>
        </p:txBody>
      </p:sp>
    </p:spTree>
    <p:extLst>
      <p:ext uri="{BB962C8B-B14F-4D97-AF65-F5344CB8AC3E}">
        <p14:creationId xmlns:p14="http://schemas.microsoft.com/office/powerpoint/2010/main" val="272227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Yellow 16x9">
  <a:themeElements>
    <a:clrScheme name="Banded_Design_Yellow">
      <a:dk1>
        <a:srgbClr val="323232"/>
      </a:dk1>
      <a:lt1>
        <a:sysClr val="window" lastClr="FFFFFF"/>
      </a:lt1>
      <a:dk2>
        <a:srgbClr val="000000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Microsoft JhengHei UI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_Design_Yellow_TP102900996" id="{AB4870CB-06BC-483D-898D-CB6E678212C7}" vid="{2ED2B3FE-BC13-4C0A-890E-57CB699DBA16}"/>
    </a:ext>
  </a:extLst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66677B1-365E-411F-9971-C788BC2975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黃色橫紋設計簡報 (寬螢幕)</Template>
  <TotalTime>0</TotalTime>
  <Words>380</Words>
  <Application>Microsoft Office PowerPoint</Application>
  <PresentationFormat>寬螢幕</PresentationFormat>
  <Paragraphs>73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Microsoft JhengHei UI</vt:lpstr>
      <vt:lpstr>微軟正黑體</vt:lpstr>
      <vt:lpstr>Arial</vt:lpstr>
      <vt:lpstr>Book Antiqua</vt:lpstr>
      <vt:lpstr>Calibri</vt:lpstr>
      <vt:lpstr>Cambria Math</vt:lpstr>
      <vt:lpstr>Banded Design Yellow 16x9</vt:lpstr>
      <vt:lpstr>基因演算法(GA)-最佳體積佔比</vt:lpstr>
      <vt:lpstr>問題描述</vt:lpstr>
      <vt:lpstr>Fitness Function</vt:lpstr>
      <vt:lpstr>Encoding schemes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2016-10-06T06:28:42Z</dcterms:created>
  <dcterms:modified xsi:type="dcterms:W3CDTF">2021-08-26T07:13:19Z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TC029009979991</vt:lpwstr>
  </property>
</Properties>
</file>