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6" r:id="rId3"/>
    <p:sldId id="263" r:id="rId4"/>
    <p:sldId id="257" r:id="rId5"/>
    <p:sldId id="265"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0"/>
    <p:restoredTop sz="96049"/>
  </p:normalViewPr>
  <p:slideViewPr>
    <p:cSldViewPr snapToGrid="0">
      <p:cViewPr varScale="1">
        <p:scale>
          <a:sx n="116" d="100"/>
          <a:sy n="116" d="100"/>
        </p:scale>
        <p:origin x="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833B8-92FC-A449-89DC-6984AE73F55E}" type="datetimeFigureOut">
              <a:rPr lang="en-US" smtClean="0"/>
              <a:t>8/22/25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A1D54-D52F-494D-A5BF-102C1DC6CC7A}" type="slidenum">
              <a:rPr lang="en-US" smtClean="0"/>
              <a:t>‹#›</a:t>
            </a:fld>
            <a:endParaRPr lang="en-US"/>
          </a:p>
        </p:txBody>
      </p:sp>
    </p:spTree>
    <p:extLst>
      <p:ext uri="{BB962C8B-B14F-4D97-AF65-F5344CB8AC3E}">
        <p14:creationId xmlns:p14="http://schemas.microsoft.com/office/powerpoint/2010/main" val="367345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kernel modules do have their merits. </a:t>
            </a:r>
            <a:r>
              <a:rPr lang="en-US" dirty="0" err="1"/>
              <a:t>Vulshield</a:t>
            </a:r>
            <a:r>
              <a:rPr lang="en-US" dirty="0"/>
              <a:t> uses kernel modules to enable dynamic error patching in very legacy kernels with limited </a:t>
            </a:r>
            <a:r>
              <a:rPr lang="en-US" dirty="0" err="1"/>
              <a:t>ebpf</a:t>
            </a:r>
            <a:r>
              <a:rPr lang="en-US" dirty="0"/>
              <a:t> support. </a:t>
            </a:r>
          </a:p>
          <a:p>
            <a:endParaRPr lang="en-US" dirty="0"/>
          </a:p>
          <a:p>
            <a:r>
              <a:rPr lang="en-US" dirty="0"/>
              <a:t>Also, the goal after detection is also to enable recovery, and undo changes that might have been made on the path to the error. For example, if we are writing to a file and encounter a kernel error, we would hope to reset to the point before writing to the file. </a:t>
            </a:r>
          </a:p>
        </p:txBody>
      </p:sp>
      <p:sp>
        <p:nvSpPr>
          <p:cNvPr id="4" name="Slide Number Placeholder 3"/>
          <p:cNvSpPr>
            <a:spLocks noGrp="1"/>
          </p:cNvSpPr>
          <p:nvPr>
            <p:ph type="sldNum" sz="quarter" idx="5"/>
          </p:nvPr>
        </p:nvSpPr>
        <p:spPr/>
        <p:txBody>
          <a:bodyPr/>
          <a:lstStyle/>
          <a:p>
            <a:fld id="{1B4A1D54-D52F-494D-A5BF-102C1DC6CC7A}" type="slidenum">
              <a:rPr lang="en-US" smtClean="0"/>
              <a:t>3</a:t>
            </a:fld>
            <a:endParaRPr lang="en-US"/>
          </a:p>
        </p:txBody>
      </p:sp>
    </p:spTree>
    <p:extLst>
      <p:ext uri="{BB962C8B-B14F-4D97-AF65-F5344CB8AC3E}">
        <p14:creationId xmlns:p14="http://schemas.microsoft.com/office/powerpoint/2010/main" val="408247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on these two classes of errors. </a:t>
            </a:r>
          </a:p>
        </p:txBody>
      </p:sp>
      <p:sp>
        <p:nvSpPr>
          <p:cNvPr id="4" name="Slide Number Placeholder 3"/>
          <p:cNvSpPr>
            <a:spLocks noGrp="1"/>
          </p:cNvSpPr>
          <p:nvPr>
            <p:ph type="sldNum" sz="quarter" idx="5"/>
          </p:nvPr>
        </p:nvSpPr>
        <p:spPr/>
        <p:txBody>
          <a:bodyPr/>
          <a:lstStyle/>
          <a:p>
            <a:fld id="{1B4A1D54-D52F-494D-A5BF-102C1DC6CC7A}" type="slidenum">
              <a:rPr lang="en-US" smtClean="0"/>
              <a:t>6</a:t>
            </a:fld>
            <a:endParaRPr lang="en-US"/>
          </a:p>
        </p:txBody>
      </p:sp>
    </p:spTree>
    <p:extLst>
      <p:ext uri="{BB962C8B-B14F-4D97-AF65-F5344CB8AC3E}">
        <p14:creationId xmlns:p14="http://schemas.microsoft.com/office/powerpoint/2010/main" val="119085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work so far has largely been an exploration of existing work, demonstrating where they work and thinking of ways to overcome their limitations. But I’ve found that applying the same techniques of multiple error samples helped me gain insight on some undiscovered mini challenges and limitations which I’ve had to think about. I think coming up with ways to handle these mini challenges have been one of the highlights of my internship. </a:t>
            </a:r>
          </a:p>
        </p:txBody>
      </p:sp>
      <p:sp>
        <p:nvSpPr>
          <p:cNvPr id="4" name="Slide Number Placeholder 3"/>
          <p:cNvSpPr>
            <a:spLocks noGrp="1"/>
          </p:cNvSpPr>
          <p:nvPr>
            <p:ph type="sldNum" sz="quarter" idx="5"/>
          </p:nvPr>
        </p:nvSpPr>
        <p:spPr/>
        <p:txBody>
          <a:bodyPr/>
          <a:lstStyle/>
          <a:p>
            <a:fld id="{1B4A1D54-D52F-494D-A5BF-102C1DC6CC7A}" type="slidenum">
              <a:rPr lang="en-US" smtClean="0"/>
              <a:t>7</a:t>
            </a:fld>
            <a:endParaRPr lang="en-US"/>
          </a:p>
        </p:txBody>
      </p:sp>
    </p:spTree>
    <p:extLst>
      <p:ext uri="{BB962C8B-B14F-4D97-AF65-F5344CB8AC3E}">
        <p14:creationId xmlns:p14="http://schemas.microsoft.com/office/powerpoint/2010/main" val="259792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more hard skills I was able to write my own </a:t>
            </a:r>
            <a:r>
              <a:rPr lang="en-US" dirty="0" err="1"/>
              <a:t>bpf</a:t>
            </a:r>
            <a:r>
              <a:rPr lang="en-US" dirty="0"/>
              <a:t> programs and adding my own </a:t>
            </a:r>
            <a:r>
              <a:rPr lang="en-US" dirty="0" err="1"/>
              <a:t>ebpf</a:t>
            </a:r>
            <a:r>
              <a:rPr lang="en-US" dirty="0"/>
              <a:t> helpers. I learned more about how Linux sanitizers work and how memory is managed in the Linux kernel. In terms of soft skills, I gained even more practice with communication which is something I’ve always struggled with. Specifically, it was always important to remind myself that everyone’s time is limited, and no one will remember entirely that’s going on with your research, so I needed to think about how to abstract out the parts they don’t need to know, frame my problem in their domain of expertise, and communicating my problem in the time I’ve given. </a:t>
            </a:r>
          </a:p>
        </p:txBody>
      </p:sp>
      <p:sp>
        <p:nvSpPr>
          <p:cNvPr id="4" name="Slide Number Placeholder 3"/>
          <p:cNvSpPr>
            <a:spLocks noGrp="1"/>
          </p:cNvSpPr>
          <p:nvPr>
            <p:ph type="sldNum" sz="quarter" idx="5"/>
          </p:nvPr>
        </p:nvSpPr>
        <p:spPr/>
        <p:txBody>
          <a:bodyPr/>
          <a:lstStyle/>
          <a:p>
            <a:fld id="{1B4A1D54-D52F-494D-A5BF-102C1DC6CC7A}" type="slidenum">
              <a:rPr lang="en-US" smtClean="0"/>
              <a:t>9</a:t>
            </a:fld>
            <a:endParaRPr lang="en-US"/>
          </a:p>
        </p:txBody>
      </p:sp>
    </p:spTree>
    <p:extLst>
      <p:ext uri="{BB962C8B-B14F-4D97-AF65-F5344CB8AC3E}">
        <p14:creationId xmlns:p14="http://schemas.microsoft.com/office/powerpoint/2010/main" val="68330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5264-537A-DCCF-7097-6C2DA237AA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ABA049-33D1-1D68-AD13-FECAF17CE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C99EA4-3576-E46E-D978-2F6DCFD0DFE0}"/>
              </a:ext>
            </a:extLst>
          </p:cNvPr>
          <p:cNvSpPr>
            <a:spLocks noGrp="1"/>
          </p:cNvSpPr>
          <p:nvPr>
            <p:ph type="dt" sz="half" idx="10"/>
          </p:nvPr>
        </p:nvSpPr>
        <p:spPr/>
        <p:txBody>
          <a:bodyPr/>
          <a:lstStyle/>
          <a:p>
            <a:fld id="{CBF18E5F-4670-AE4E-8207-EE27C5791E8B}" type="datetime1">
              <a:rPr lang="en-CA" smtClean="0"/>
              <a:t>2025-08-22</a:t>
            </a:fld>
            <a:endParaRPr lang="en-US"/>
          </a:p>
        </p:txBody>
      </p:sp>
      <p:sp>
        <p:nvSpPr>
          <p:cNvPr id="5" name="Footer Placeholder 4">
            <a:extLst>
              <a:ext uri="{FF2B5EF4-FFF2-40B4-BE49-F238E27FC236}">
                <a16:creationId xmlns:a16="http://schemas.microsoft.com/office/drawing/2014/main" id="{66BB83DA-88FE-8774-0064-87E43E2C9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6D69D-6AB0-AFA3-055D-5A12E4464005}"/>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363538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469C-3472-1940-543C-594A5BA19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E36D2-62B2-B0BD-F4E2-B0811D07C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96921-5773-478B-07DF-F7C0A32E054D}"/>
              </a:ext>
            </a:extLst>
          </p:cNvPr>
          <p:cNvSpPr>
            <a:spLocks noGrp="1"/>
          </p:cNvSpPr>
          <p:nvPr>
            <p:ph type="dt" sz="half" idx="10"/>
          </p:nvPr>
        </p:nvSpPr>
        <p:spPr/>
        <p:txBody>
          <a:bodyPr/>
          <a:lstStyle/>
          <a:p>
            <a:fld id="{702E1190-7AD2-774F-806E-E0AC0F52221E}" type="datetime1">
              <a:rPr lang="en-CA" smtClean="0"/>
              <a:t>2025-08-22</a:t>
            </a:fld>
            <a:endParaRPr lang="en-US"/>
          </a:p>
        </p:txBody>
      </p:sp>
      <p:sp>
        <p:nvSpPr>
          <p:cNvPr id="5" name="Footer Placeholder 4">
            <a:extLst>
              <a:ext uri="{FF2B5EF4-FFF2-40B4-BE49-F238E27FC236}">
                <a16:creationId xmlns:a16="http://schemas.microsoft.com/office/drawing/2014/main" id="{1DA54C9B-496A-E5F2-68C1-1C0A6D4F6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FA07-050B-5BD6-AD71-31B134B67F2C}"/>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204370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90C1BB-CD52-683C-BA90-90DA624F3A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506F57-19AA-1571-6CD4-F2B9B31562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0BC36-37BB-9C30-DACC-29DAD2C0976C}"/>
              </a:ext>
            </a:extLst>
          </p:cNvPr>
          <p:cNvSpPr>
            <a:spLocks noGrp="1"/>
          </p:cNvSpPr>
          <p:nvPr>
            <p:ph type="dt" sz="half" idx="10"/>
          </p:nvPr>
        </p:nvSpPr>
        <p:spPr/>
        <p:txBody>
          <a:bodyPr/>
          <a:lstStyle/>
          <a:p>
            <a:fld id="{C61730AC-9168-0A4B-9B54-747EBAF87993}" type="datetime1">
              <a:rPr lang="en-CA" smtClean="0"/>
              <a:t>2025-08-22</a:t>
            </a:fld>
            <a:endParaRPr lang="en-US"/>
          </a:p>
        </p:txBody>
      </p:sp>
      <p:sp>
        <p:nvSpPr>
          <p:cNvPr id="5" name="Footer Placeholder 4">
            <a:extLst>
              <a:ext uri="{FF2B5EF4-FFF2-40B4-BE49-F238E27FC236}">
                <a16:creationId xmlns:a16="http://schemas.microsoft.com/office/drawing/2014/main" id="{331CC038-D60E-C8BA-38E6-32CC0EE17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ED079-51C3-C582-EE24-4F50747E07E9}"/>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88150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4795-9A13-8917-394D-7C0F78E2A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308379-EB6D-C247-F2DC-FCECF1F91F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F2DF6-2AD2-83BD-9217-FE5E802D7C4A}"/>
              </a:ext>
            </a:extLst>
          </p:cNvPr>
          <p:cNvSpPr>
            <a:spLocks noGrp="1"/>
          </p:cNvSpPr>
          <p:nvPr>
            <p:ph type="dt" sz="half" idx="10"/>
          </p:nvPr>
        </p:nvSpPr>
        <p:spPr/>
        <p:txBody>
          <a:bodyPr/>
          <a:lstStyle/>
          <a:p>
            <a:fld id="{006F9ACD-A86B-1643-B373-8067A16D92BE}" type="datetime1">
              <a:rPr lang="en-CA" smtClean="0"/>
              <a:t>2025-08-22</a:t>
            </a:fld>
            <a:endParaRPr lang="en-US"/>
          </a:p>
        </p:txBody>
      </p:sp>
      <p:sp>
        <p:nvSpPr>
          <p:cNvPr id="5" name="Footer Placeholder 4">
            <a:extLst>
              <a:ext uri="{FF2B5EF4-FFF2-40B4-BE49-F238E27FC236}">
                <a16:creationId xmlns:a16="http://schemas.microsoft.com/office/drawing/2014/main" id="{72ED1628-A2F7-C14C-1CB4-5661CD96C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808D3-CBA7-0709-B0B5-7D682D1DB842}"/>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69585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1088-2CF8-5B61-0DF6-FBE661B7D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9D612-CC6B-9E06-1E35-EDF32906AD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15C6B-B80B-B369-E777-55AD926EF22C}"/>
              </a:ext>
            </a:extLst>
          </p:cNvPr>
          <p:cNvSpPr>
            <a:spLocks noGrp="1"/>
          </p:cNvSpPr>
          <p:nvPr>
            <p:ph type="dt" sz="half" idx="10"/>
          </p:nvPr>
        </p:nvSpPr>
        <p:spPr/>
        <p:txBody>
          <a:bodyPr/>
          <a:lstStyle/>
          <a:p>
            <a:fld id="{AD248B56-D5BD-C64C-8821-99B6B5B4078B}" type="datetime1">
              <a:rPr lang="en-CA" smtClean="0"/>
              <a:t>2025-08-22</a:t>
            </a:fld>
            <a:endParaRPr lang="en-US"/>
          </a:p>
        </p:txBody>
      </p:sp>
      <p:sp>
        <p:nvSpPr>
          <p:cNvPr id="5" name="Footer Placeholder 4">
            <a:extLst>
              <a:ext uri="{FF2B5EF4-FFF2-40B4-BE49-F238E27FC236}">
                <a16:creationId xmlns:a16="http://schemas.microsoft.com/office/drawing/2014/main" id="{EB831F6E-7EBE-A13A-EDC0-282495EE4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B5E17-6238-8A82-C4C7-CC617FB2A665}"/>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6175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35F7-D5BB-7DE1-76DE-07B5CB3EE0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03647-448D-7C1A-A539-39248975F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D9FF16-E041-50B1-68E1-DFBC40F53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894CF4-91E3-9868-44C0-156AD89B4ECF}"/>
              </a:ext>
            </a:extLst>
          </p:cNvPr>
          <p:cNvSpPr>
            <a:spLocks noGrp="1"/>
          </p:cNvSpPr>
          <p:nvPr>
            <p:ph type="dt" sz="half" idx="10"/>
          </p:nvPr>
        </p:nvSpPr>
        <p:spPr/>
        <p:txBody>
          <a:bodyPr/>
          <a:lstStyle/>
          <a:p>
            <a:fld id="{1AB9CB36-5B5A-974C-9E20-14CA494737DA}" type="datetime1">
              <a:rPr lang="en-CA" smtClean="0"/>
              <a:t>2025-08-22</a:t>
            </a:fld>
            <a:endParaRPr lang="en-US"/>
          </a:p>
        </p:txBody>
      </p:sp>
      <p:sp>
        <p:nvSpPr>
          <p:cNvPr id="6" name="Footer Placeholder 5">
            <a:extLst>
              <a:ext uri="{FF2B5EF4-FFF2-40B4-BE49-F238E27FC236}">
                <a16:creationId xmlns:a16="http://schemas.microsoft.com/office/drawing/2014/main" id="{AD4B2473-4C00-5C74-1097-7465B99E2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BAFDC-4693-B018-CA7C-6A728C6A1669}"/>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145453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E57E-60FE-E70E-CE43-5F55319FAD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8B21D1-66DC-816E-08E5-042BE1C6D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C3B32-6F40-627E-AB22-8CA0B1545F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1C6D15-0CF4-BEA1-4CC3-1AC41A993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CCB34-86F8-EDEC-7A98-85B226C05E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DB3CAD-FF34-717F-ECBE-1F7C6E5D31D4}"/>
              </a:ext>
            </a:extLst>
          </p:cNvPr>
          <p:cNvSpPr>
            <a:spLocks noGrp="1"/>
          </p:cNvSpPr>
          <p:nvPr>
            <p:ph type="dt" sz="half" idx="10"/>
          </p:nvPr>
        </p:nvSpPr>
        <p:spPr/>
        <p:txBody>
          <a:bodyPr/>
          <a:lstStyle/>
          <a:p>
            <a:fld id="{9172A8E3-3B31-2D45-B9CC-1064B505AF25}" type="datetime1">
              <a:rPr lang="en-CA" smtClean="0"/>
              <a:t>2025-08-22</a:t>
            </a:fld>
            <a:endParaRPr lang="en-US"/>
          </a:p>
        </p:txBody>
      </p:sp>
      <p:sp>
        <p:nvSpPr>
          <p:cNvPr id="8" name="Footer Placeholder 7">
            <a:extLst>
              <a:ext uri="{FF2B5EF4-FFF2-40B4-BE49-F238E27FC236}">
                <a16:creationId xmlns:a16="http://schemas.microsoft.com/office/drawing/2014/main" id="{7CC8CAEA-B1FE-1DD1-E164-4CD458CEA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38A51-8353-25EA-1262-A9BAA1D8041E}"/>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309157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CC12-EE8E-7DEE-E4AC-524324E8F4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F494EF-8407-1AE1-80DF-3B779B29F7E0}"/>
              </a:ext>
            </a:extLst>
          </p:cNvPr>
          <p:cNvSpPr>
            <a:spLocks noGrp="1"/>
          </p:cNvSpPr>
          <p:nvPr>
            <p:ph type="dt" sz="half" idx="10"/>
          </p:nvPr>
        </p:nvSpPr>
        <p:spPr/>
        <p:txBody>
          <a:bodyPr/>
          <a:lstStyle/>
          <a:p>
            <a:fld id="{5CBEBBA6-A80D-A045-A905-8AA8D06D89B2}" type="datetime1">
              <a:rPr lang="en-CA" smtClean="0"/>
              <a:t>2025-08-22</a:t>
            </a:fld>
            <a:endParaRPr lang="en-US"/>
          </a:p>
        </p:txBody>
      </p:sp>
      <p:sp>
        <p:nvSpPr>
          <p:cNvPr id="4" name="Footer Placeholder 3">
            <a:extLst>
              <a:ext uri="{FF2B5EF4-FFF2-40B4-BE49-F238E27FC236}">
                <a16:creationId xmlns:a16="http://schemas.microsoft.com/office/drawing/2014/main" id="{73579438-C7FD-573B-0EBA-178F7F603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092984-16A6-4312-9651-13361EEA7BFE}"/>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36887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FC0267-2CF4-A8C2-B1A1-CD489EC1E78E}"/>
              </a:ext>
            </a:extLst>
          </p:cNvPr>
          <p:cNvSpPr>
            <a:spLocks noGrp="1"/>
          </p:cNvSpPr>
          <p:nvPr>
            <p:ph type="dt" sz="half" idx="10"/>
          </p:nvPr>
        </p:nvSpPr>
        <p:spPr/>
        <p:txBody>
          <a:bodyPr/>
          <a:lstStyle/>
          <a:p>
            <a:fld id="{59549313-938C-5847-A9A0-41EB0C7B2017}" type="datetime1">
              <a:rPr lang="en-CA" smtClean="0"/>
              <a:t>2025-08-22</a:t>
            </a:fld>
            <a:endParaRPr lang="en-US"/>
          </a:p>
        </p:txBody>
      </p:sp>
      <p:sp>
        <p:nvSpPr>
          <p:cNvPr id="3" name="Footer Placeholder 2">
            <a:extLst>
              <a:ext uri="{FF2B5EF4-FFF2-40B4-BE49-F238E27FC236}">
                <a16:creationId xmlns:a16="http://schemas.microsoft.com/office/drawing/2014/main" id="{72D8878C-45B7-474B-1051-BECE6B0223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F4D27-9DBD-3856-6302-4095F8D28A83}"/>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370042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3CD8-2104-686D-5262-4FF5EFB2B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5788C6-4E90-4729-880C-0A3AA468F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1CFC14-E89B-1B6D-0AC3-3BEA96C4F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B5F2C-B24F-D54D-9D23-F44752E9E8F6}"/>
              </a:ext>
            </a:extLst>
          </p:cNvPr>
          <p:cNvSpPr>
            <a:spLocks noGrp="1"/>
          </p:cNvSpPr>
          <p:nvPr>
            <p:ph type="dt" sz="half" idx="10"/>
          </p:nvPr>
        </p:nvSpPr>
        <p:spPr/>
        <p:txBody>
          <a:bodyPr/>
          <a:lstStyle/>
          <a:p>
            <a:fld id="{6F7F907B-DE70-604C-BC43-0B08AAA465A9}" type="datetime1">
              <a:rPr lang="en-CA" smtClean="0"/>
              <a:t>2025-08-22</a:t>
            </a:fld>
            <a:endParaRPr lang="en-US"/>
          </a:p>
        </p:txBody>
      </p:sp>
      <p:sp>
        <p:nvSpPr>
          <p:cNvPr id="6" name="Footer Placeholder 5">
            <a:extLst>
              <a:ext uri="{FF2B5EF4-FFF2-40B4-BE49-F238E27FC236}">
                <a16:creationId xmlns:a16="http://schemas.microsoft.com/office/drawing/2014/main" id="{39236E07-E0D6-536E-326C-126AEE974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22CE3-4875-3CF6-A5CB-FC91AA421B65}"/>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331079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01F0-B511-BB22-17E5-F883E238F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B95F13-3FDD-4A79-BC1C-611A94C96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C71D36-B461-455E-9FC7-ADD58D3D6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6D131-231C-9238-F315-A7E1876DA4B9}"/>
              </a:ext>
            </a:extLst>
          </p:cNvPr>
          <p:cNvSpPr>
            <a:spLocks noGrp="1"/>
          </p:cNvSpPr>
          <p:nvPr>
            <p:ph type="dt" sz="half" idx="10"/>
          </p:nvPr>
        </p:nvSpPr>
        <p:spPr/>
        <p:txBody>
          <a:bodyPr/>
          <a:lstStyle/>
          <a:p>
            <a:fld id="{6BAF358F-8A1D-F045-893F-FB7A15902FDD}" type="datetime1">
              <a:rPr lang="en-CA" smtClean="0"/>
              <a:t>2025-08-22</a:t>
            </a:fld>
            <a:endParaRPr lang="en-US"/>
          </a:p>
        </p:txBody>
      </p:sp>
      <p:sp>
        <p:nvSpPr>
          <p:cNvPr id="6" name="Footer Placeholder 5">
            <a:extLst>
              <a:ext uri="{FF2B5EF4-FFF2-40B4-BE49-F238E27FC236}">
                <a16:creationId xmlns:a16="http://schemas.microsoft.com/office/drawing/2014/main" id="{6F567DC6-5206-3B75-C173-8CAB33DE9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8C727-017C-0B8D-D186-900E0C036944}"/>
              </a:ext>
            </a:extLst>
          </p:cNvPr>
          <p:cNvSpPr>
            <a:spLocks noGrp="1"/>
          </p:cNvSpPr>
          <p:nvPr>
            <p:ph type="sldNum" sz="quarter" idx="12"/>
          </p:nvPr>
        </p:nvSpPr>
        <p:spPr/>
        <p:txBody>
          <a:bodyPr/>
          <a:lstStyle/>
          <a:p>
            <a:fld id="{9ED13B3C-419A-EF49-AAC7-7EF5BF17C00E}" type="slidenum">
              <a:rPr lang="en-US" smtClean="0"/>
              <a:t>‹#›</a:t>
            </a:fld>
            <a:endParaRPr lang="en-US"/>
          </a:p>
        </p:txBody>
      </p:sp>
    </p:spTree>
    <p:extLst>
      <p:ext uri="{BB962C8B-B14F-4D97-AF65-F5344CB8AC3E}">
        <p14:creationId xmlns:p14="http://schemas.microsoft.com/office/powerpoint/2010/main" val="102121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FD494-8A9A-89AF-CD73-695C771EA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42D761-C77B-1F9A-168E-7E4A9ECCE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0DAA3-A951-540B-BB72-104D172CC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CEA06A-9A98-FD41-A4FF-35FF58034751}" type="datetime1">
              <a:rPr lang="en-CA" smtClean="0"/>
              <a:t>2025-08-22</a:t>
            </a:fld>
            <a:endParaRPr lang="en-US"/>
          </a:p>
        </p:txBody>
      </p:sp>
      <p:sp>
        <p:nvSpPr>
          <p:cNvPr id="5" name="Footer Placeholder 4">
            <a:extLst>
              <a:ext uri="{FF2B5EF4-FFF2-40B4-BE49-F238E27FC236}">
                <a16:creationId xmlns:a16="http://schemas.microsoft.com/office/drawing/2014/main" id="{35C605AB-F95F-6BF9-E520-8C5521C47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4157F3-1197-22C6-ED30-1E40DAB16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D13B3C-419A-EF49-AAC7-7EF5BF17C00E}" type="slidenum">
              <a:rPr lang="en-US" smtClean="0"/>
              <a:t>‹#›</a:t>
            </a:fld>
            <a:endParaRPr lang="en-US"/>
          </a:p>
        </p:txBody>
      </p:sp>
    </p:spTree>
    <p:extLst>
      <p:ext uri="{BB962C8B-B14F-4D97-AF65-F5344CB8AC3E}">
        <p14:creationId xmlns:p14="http://schemas.microsoft.com/office/powerpoint/2010/main" val="374684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606A-7022-F4C4-C5E4-21BDB4C8BB98}"/>
              </a:ext>
            </a:extLst>
          </p:cNvPr>
          <p:cNvSpPr>
            <a:spLocks noGrp="1"/>
          </p:cNvSpPr>
          <p:nvPr>
            <p:ph type="ctrTitle"/>
          </p:nvPr>
        </p:nvSpPr>
        <p:spPr/>
        <p:txBody>
          <a:bodyPr/>
          <a:lstStyle/>
          <a:p>
            <a:r>
              <a:rPr lang="en-US" dirty="0"/>
              <a:t>Error Detection in the Linux Kernel with EBPF</a:t>
            </a:r>
          </a:p>
        </p:txBody>
      </p:sp>
      <p:sp>
        <p:nvSpPr>
          <p:cNvPr id="3" name="Subtitle 2">
            <a:extLst>
              <a:ext uri="{FF2B5EF4-FFF2-40B4-BE49-F238E27FC236}">
                <a16:creationId xmlns:a16="http://schemas.microsoft.com/office/drawing/2014/main" id="{E37D024E-3CCC-F2F9-6A9C-397A16E55364}"/>
              </a:ext>
            </a:extLst>
          </p:cNvPr>
          <p:cNvSpPr>
            <a:spLocks noGrp="1"/>
          </p:cNvSpPr>
          <p:nvPr>
            <p:ph type="subTitle" idx="1"/>
          </p:nvPr>
        </p:nvSpPr>
        <p:spPr/>
        <p:txBody>
          <a:bodyPr/>
          <a:lstStyle/>
          <a:p>
            <a:r>
              <a:rPr lang="en-US" dirty="0"/>
              <a:t>Marcus Lai, Soo Yee, Thomas Pasquier</a:t>
            </a:r>
          </a:p>
        </p:txBody>
      </p:sp>
      <p:sp>
        <p:nvSpPr>
          <p:cNvPr id="4" name="Slide Number Placeholder 3">
            <a:extLst>
              <a:ext uri="{FF2B5EF4-FFF2-40B4-BE49-F238E27FC236}">
                <a16:creationId xmlns:a16="http://schemas.microsoft.com/office/drawing/2014/main" id="{09649795-CC3C-288F-441F-19B88560AC50}"/>
              </a:ext>
            </a:extLst>
          </p:cNvPr>
          <p:cNvSpPr>
            <a:spLocks noGrp="1"/>
          </p:cNvSpPr>
          <p:nvPr>
            <p:ph type="sldNum" sz="quarter" idx="12"/>
          </p:nvPr>
        </p:nvSpPr>
        <p:spPr/>
        <p:txBody>
          <a:bodyPr/>
          <a:lstStyle/>
          <a:p>
            <a:fld id="{9ED13B3C-419A-EF49-AAC7-7EF5BF17C00E}" type="slidenum">
              <a:rPr lang="en-US" smtClean="0"/>
              <a:t>1</a:t>
            </a:fld>
            <a:endParaRPr lang="en-US"/>
          </a:p>
        </p:txBody>
      </p:sp>
      <p:pic>
        <p:nvPicPr>
          <p:cNvPr id="1026" name="Picture 2" descr="ubc-logo">
            <a:extLst>
              <a:ext uri="{FF2B5EF4-FFF2-40B4-BE49-F238E27FC236}">
                <a16:creationId xmlns:a16="http://schemas.microsoft.com/office/drawing/2014/main" id="{E17559D3-3E30-AF03-930D-421776B5B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814" y="4835637"/>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B96B7D-F0E2-AD48-C224-2C0107D7A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798" y="5177075"/>
            <a:ext cx="823375" cy="12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75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F38F-A9FD-C979-54D6-E77D06A5A9A3}"/>
              </a:ext>
            </a:extLst>
          </p:cNvPr>
          <p:cNvSpPr>
            <a:spLocks noGrp="1"/>
          </p:cNvSpPr>
          <p:nvPr>
            <p:ph type="title"/>
          </p:nvPr>
        </p:nvSpPr>
        <p:spPr/>
        <p:txBody>
          <a:bodyPr/>
          <a:lstStyle/>
          <a:p>
            <a:r>
              <a:rPr lang="en-US"/>
              <a:t>Bugs in Linux and Sanitizers</a:t>
            </a:r>
            <a:endParaRPr lang="en-US" dirty="0"/>
          </a:p>
        </p:txBody>
      </p:sp>
      <p:sp>
        <p:nvSpPr>
          <p:cNvPr id="3" name="Content Placeholder 2">
            <a:extLst>
              <a:ext uri="{FF2B5EF4-FFF2-40B4-BE49-F238E27FC236}">
                <a16:creationId xmlns:a16="http://schemas.microsoft.com/office/drawing/2014/main" id="{3EAC9E85-E0A7-0163-F677-F752300B0C08}"/>
              </a:ext>
            </a:extLst>
          </p:cNvPr>
          <p:cNvSpPr>
            <a:spLocks noGrp="1"/>
          </p:cNvSpPr>
          <p:nvPr>
            <p:ph idx="1"/>
          </p:nvPr>
        </p:nvSpPr>
        <p:spPr>
          <a:xfrm>
            <a:off x="838200" y="1825625"/>
            <a:ext cx="10515600" cy="2887777"/>
          </a:xfrm>
        </p:spPr>
        <p:txBody>
          <a:bodyPr>
            <a:normAutofit fontScale="85000" lnSpcReduction="20000"/>
          </a:bodyPr>
          <a:lstStyle/>
          <a:p>
            <a:r>
              <a:rPr lang="en-US" dirty="0"/>
              <a:t>The Linux kernel has millions of lines of code </a:t>
            </a:r>
            <a:r>
              <a:rPr lang="en-US" dirty="0">
                <a:sym typeface="Wingdings" pitchFamily="2" charset="2"/>
              </a:rPr>
              <a:t></a:t>
            </a:r>
            <a:r>
              <a:rPr lang="en-US" dirty="0"/>
              <a:t> error prone</a:t>
            </a:r>
          </a:p>
          <a:p>
            <a:r>
              <a:rPr lang="en-US" dirty="0" err="1"/>
              <a:t>Syzkaller</a:t>
            </a:r>
            <a:r>
              <a:rPr lang="en-US" dirty="0"/>
              <a:t> </a:t>
            </a:r>
            <a:r>
              <a:rPr lang="en-US" dirty="0" err="1"/>
              <a:t>Fuzzer</a:t>
            </a:r>
            <a:endParaRPr lang="en-US" dirty="0"/>
          </a:p>
          <a:p>
            <a:pPr lvl="1"/>
            <a:r>
              <a:rPr lang="en-US" dirty="0"/>
              <a:t>Runs with Kernel Sanitizers</a:t>
            </a:r>
          </a:p>
          <a:p>
            <a:pPr lvl="2"/>
            <a:r>
              <a:rPr lang="en-US" dirty="0"/>
              <a:t>Instruments every read, write (large overhead, unsuitable for production use)</a:t>
            </a:r>
          </a:p>
          <a:p>
            <a:pPr lvl="1"/>
            <a:r>
              <a:rPr lang="en-US" dirty="0"/>
              <a:t>Snapshots kernel configuration for error reproduction</a:t>
            </a:r>
          </a:p>
          <a:p>
            <a:pPr lvl="1"/>
            <a:r>
              <a:rPr lang="en-US" dirty="0"/>
              <a:t>Constantly finding new errors</a:t>
            </a:r>
          </a:p>
          <a:p>
            <a:r>
              <a:rPr lang="en-US" dirty="0"/>
              <a:t>Takes time to patch </a:t>
            </a:r>
          </a:p>
          <a:p>
            <a:pPr lvl="1"/>
            <a:r>
              <a:rPr lang="en-US" dirty="0"/>
              <a:t>manual effort to diagnose the cause + fix</a:t>
            </a:r>
          </a:p>
          <a:p>
            <a:pPr lvl="1"/>
            <a:r>
              <a:rPr lang="en-US" dirty="0"/>
              <a:t>66 days to fix errors on avg*, even more time to distribute patch</a:t>
            </a:r>
          </a:p>
          <a:p>
            <a:endParaRPr lang="en-US" dirty="0"/>
          </a:p>
        </p:txBody>
      </p:sp>
      <p:sp>
        <p:nvSpPr>
          <p:cNvPr id="4" name="Slide Number Placeholder 3">
            <a:extLst>
              <a:ext uri="{FF2B5EF4-FFF2-40B4-BE49-F238E27FC236}">
                <a16:creationId xmlns:a16="http://schemas.microsoft.com/office/drawing/2014/main" id="{57D056AA-F796-43D6-EB8D-266EED39A872}"/>
              </a:ext>
            </a:extLst>
          </p:cNvPr>
          <p:cNvSpPr>
            <a:spLocks noGrp="1"/>
          </p:cNvSpPr>
          <p:nvPr>
            <p:ph type="sldNum" sz="quarter" idx="12"/>
          </p:nvPr>
        </p:nvSpPr>
        <p:spPr/>
        <p:txBody>
          <a:bodyPr/>
          <a:lstStyle/>
          <a:p>
            <a:fld id="{9ED13B3C-419A-EF49-AAC7-7EF5BF17C00E}" type="slidenum">
              <a:rPr lang="en-US" smtClean="0"/>
              <a:t>2</a:t>
            </a:fld>
            <a:endParaRPr lang="en-US"/>
          </a:p>
        </p:txBody>
      </p:sp>
      <p:grpSp>
        <p:nvGrpSpPr>
          <p:cNvPr id="8" name="Group 7">
            <a:extLst>
              <a:ext uri="{FF2B5EF4-FFF2-40B4-BE49-F238E27FC236}">
                <a16:creationId xmlns:a16="http://schemas.microsoft.com/office/drawing/2014/main" id="{A663BE3A-9600-4ED9-EBB9-194A9E033AF8}"/>
              </a:ext>
            </a:extLst>
          </p:cNvPr>
          <p:cNvGrpSpPr/>
          <p:nvPr/>
        </p:nvGrpSpPr>
        <p:grpSpPr>
          <a:xfrm>
            <a:off x="1199786" y="4967085"/>
            <a:ext cx="9792423" cy="1260975"/>
            <a:chOff x="1199788" y="5231900"/>
            <a:chExt cx="9792423" cy="1260975"/>
          </a:xfrm>
        </p:grpSpPr>
        <p:pic>
          <p:nvPicPr>
            <p:cNvPr id="9" name="Picture 8">
              <a:extLst>
                <a:ext uri="{FF2B5EF4-FFF2-40B4-BE49-F238E27FC236}">
                  <a16:creationId xmlns:a16="http://schemas.microsoft.com/office/drawing/2014/main" id="{946909A5-5CDD-428A-64B8-3D98D9D4D8A9}"/>
                </a:ext>
              </a:extLst>
            </p:cNvPr>
            <p:cNvPicPr>
              <a:picLocks noChangeAspect="1"/>
            </p:cNvPicPr>
            <p:nvPr/>
          </p:nvPicPr>
          <p:blipFill>
            <a:blip r:embed="rId2"/>
            <a:srcRect t="10239" r="34506" b="-10239"/>
            <a:stretch>
              <a:fillRect/>
            </a:stretch>
          </p:blipFill>
          <p:spPr>
            <a:xfrm>
              <a:off x="1199788" y="5231900"/>
              <a:ext cx="9792423" cy="1080000"/>
            </a:xfrm>
            <a:prstGeom prst="rect">
              <a:avLst/>
            </a:prstGeom>
          </p:spPr>
        </p:pic>
        <p:sp>
          <p:nvSpPr>
            <p:cNvPr id="10" name="TextBox 9">
              <a:extLst>
                <a:ext uri="{FF2B5EF4-FFF2-40B4-BE49-F238E27FC236}">
                  <a16:creationId xmlns:a16="http://schemas.microsoft.com/office/drawing/2014/main" id="{60EC14AB-96E3-FE75-FC1B-13C5B10E9194}"/>
                </a:ext>
              </a:extLst>
            </p:cNvPr>
            <p:cNvSpPr txBox="1"/>
            <p:nvPr/>
          </p:nvSpPr>
          <p:spPr>
            <a:xfrm>
              <a:off x="3189145" y="6169710"/>
              <a:ext cx="5813707" cy="323165"/>
            </a:xfrm>
            <a:prstGeom prst="rect">
              <a:avLst/>
            </a:prstGeom>
            <a:noFill/>
          </p:spPr>
          <p:txBody>
            <a:bodyPr wrap="none" rtlCol="0">
              <a:spAutoFit/>
            </a:bodyPr>
            <a:lstStyle/>
            <a:p>
              <a:r>
                <a:rPr lang="en-US" sz="1500" b="1" dirty="0"/>
                <a:t>Fig</a:t>
              </a:r>
              <a:r>
                <a:rPr lang="en-US" sz="1500" dirty="0"/>
                <a:t>. </a:t>
              </a:r>
              <a:r>
                <a:rPr lang="en-US" sz="1500" dirty="0" err="1"/>
                <a:t>Syzkaller</a:t>
              </a:r>
              <a:r>
                <a:rPr lang="en-US" sz="1500" dirty="0"/>
                <a:t> Entries for  </a:t>
              </a:r>
              <a:r>
                <a:rPr lang="en-US" sz="1500" i="1" dirty="0"/>
                <a:t>KASAN: use-after-free Read in </a:t>
              </a:r>
              <a:r>
                <a:rPr lang="en-US" sz="1500" i="1" dirty="0" err="1"/>
                <a:t>hugetlb_fault</a:t>
              </a:r>
              <a:endParaRPr lang="en-US" sz="1500" i="1" dirty="0"/>
            </a:p>
          </p:txBody>
        </p:sp>
      </p:grpSp>
      <p:sp>
        <p:nvSpPr>
          <p:cNvPr id="5" name="TextBox 4">
            <a:extLst>
              <a:ext uri="{FF2B5EF4-FFF2-40B4-BE49-F238E27FC236}">
                <a16:creationId xmlns:a16="http://schemas.microsoft.com/office/drawing/2014/main" id="{FFCEFDC5-77D6-613D-55EC-712E6AE534BE}"/>
              </a:ext>
            </a:extLst>
          </p:cNvPr>
          <p:cNvSpPr txBox="1"/>
          <p:nvPr/>
        </p:nvSpPr>
        <p:spPr>
          <a:xfrm>
            <a:off x="838200" y="6300768"/>
            <a:ext cx="10002398" cy="461665"/>
          </a:xfrm>
          <a:prstGeom prst="rect">
            <a:avLst/>
          </a:prstGeom>
          <a:noFill/>
        </p:spPr>
        <p:txBody>
          <a:bodyPr wrap="square" rtlCol="0">
            <a:spAutoFit/>
          </a:bodyPr>
          <a:lstStyle/>
          <a:p>
            <a:r>
              <a:rPr lang="en-US" sz="1200" i="1" dirty="0"/>
              <a:t>*S. M. S. Talebi, Z. Yao, A. A. Sani, Z. Qian, and D. Austin, “Undo Workarounds for Kernel Bugs,” in 30th USENIX Security Symposium, SEC 2021, August 11-13, 2021.</a:t>
            </a:r>
          </a:p>
        </p:txBody>
      </p:sp>
    </p:spTree>
    <p:extLst>
      <p:ext uri="{BB962C8B-B14F-4D97-AF65-F5344CB8AC3E}">
        <p14:creationId xmlns:p14="http://schemas.microsoft.com/office/powerpoint/2010/main" val="192072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352A-B24B-B2EC-2D8D-6AF91E0474A6}"/>
              </a:ext>
            </a:extLst>
          </p:cNvPr>
          <p:cNvSpPr>
            <a:spLocks noGrp="1"/>
          </p:cNvSpPr>
          <p:nvPr>
            <p:ph type="title"/>
          </p:nvPr>
        </p:nvSpPr>
        <p:spPr/>
        <p:txBody>
          <a:bodyPr/>
          <a:lstStyle/>
          <a:p>
            <a:r>
              <a:rPr lang="en-US" dirty="0"/>
              <a:t>Temporary error prevention – Related Work</a:t>
            </a:r>
          </a:p>
        </p:txBody>
      </p:sp>
      <p:sp>
        <p:nvSpPr>
          <p:cNvPr id="3" name="Content Placeholder 2">
            <a:extLst>
              <a:ext uri="{FF2B5EF4-FFF2-40B4-BE49-F238E27FC236}">
                <a16:creationId xmlns:a16="http://schemas.microsoft.com/office/drawing/2014/main" id="{6DC750C0-2C4A-814D-411D-4C57CE03A397}"/>
              </a:ext>
            </a:extLst>
          </p:cNvPr>
          <p:cNvSpPr>
            <a:spLocks noGrp="1"/>
          </p:cNvSpPr>
          <p:nvPr>
            <p:ph idx="1"/>
          </p:nvPr>
        </p:nvSpPr>
        <p:spPr>
          <a:xfrm>
            <a:off x="838200" y="5018049"/>
            <a:ext cx="10515600" cy="1625122"/>
          </a:xfrm>
          <a:noFill/>
        </p:spPr>
        <p:txBody>
          <a:bodyPr>
            <a:normAutofit fontScale="77500" lnSpcReduction="20000"/>
          </a:bodyPr>
          <a:lstStyle/>
          <a:p>
            <a:r>
              <a:rPr lang="en-US" dirty="0">
                <a:highlight>
                  <a:srgbClr val="FFFF00"/>
                </a:highlight>
              </a:rPr>
              <a:t>Goal: We extend PET’s work to create a detection approach that is secure, dynamically applicable, generalizable (to different kernels and errors) and automated</a:t>
            </a:r>
          </a:p>
          <a:p>
            <a:pPr lvl="1"/>
            <a:r>
              <a:rPr lang="en-US" dirty="0"/>
              <a:t>Integrates with </a:t>
            </a:r>
            <a:r>
              <a:rPr lang="en-US" dirty="0" err="1"/>
              <a:t>Syzkaller</a:t>
            </a:r>
            <a:endParaRPr lang="en-US" dirty="0"/>
          </a:p>
          <a:p>
            <a:pPr lvl="1"/>
            <a:r>
              <a:rPr lang="en-US" dirty="0"/>
              <a:t>Big portion of project – exploration of </a:t>
            </a:r>
            <a:r>
              <a:rPr lang="en-US" dirty="0" err="1"/>
              <a:t>exisiting</a:t>
            </a:r>
            <a:r>
              <a:rPr lang="en-US" dirty="0"/>
              <a:t> techniques  </a:t>
            </a:r>
          </a:p>
          <a:p>
            <a:pPr lvl="1"/>
            <a:r>
              <a:rPr lang="en-US" dirty="0"/>
              <a:t>Before automation we must first manually produce </a:t>
            </a:r>
            <a:r>
              <a:rPr lang="en-US" dirty="0" err="1"/>
              <a:t>ebpf</a:t>
            </a:r>
            <a:r>
              <a:rPr lang="en-US" dirty="0"/>
              <a:t> programs</a:t>
            </a:r>
          </a:p>
          <a:p>
            <a:pPr lvl="1"/>
            <a:endParaRPr lang="en-US" dirty="0">
              <a:highlight>
                <a:srgbClr val="FFFF00"/>
              </a:highlight>
            </a:endParaRPr>
          </a:p>
        </p:txBody>
      </p:sp>
      <p:sp>
        <p:nvSpPr>
          <p:cNvPr id="4" name="Slide Number Placeholder 3">
            <a:extLst>
              <a:ext uri="{FF2B5EF4-FFF2-40B4-BE49-F238E27FC236}">
                <a16:creationId xmlns:a16="http://schemas.microsoft.com/office/drawing/2014/main" id="{CFE41204-32BF-1CCE-931D-AA44731D0D21}"/>
              </a:ext>
            </a:extLst>
          </p:cNvPr>
          <p:cNvSpPr>
            <a:spLocks noGrp="1"/>
          </p:cNvSpPr>
          <p:nvPr>
            <p:ph type="sldNum" sz="quarter" idx="12"/>
          </p:nvPr>
        </p:nvSpPr>
        <p:spPr/>
        <p:txBody>
          <a:bodyPr/>
          <a:lstStyle/>
          <a:p>
            <a:fld id="{9ED13B3C-419A-EF49-AAC7-7EF5BF17C00E}" type="slidenum">
              <a:rPr lang="en-US" smtClean="0"/>
              <a:t>3</a:t>
            </a:fld>
            <a:endParaRPr lang="en-US" dirty="0"/>
          </a:p>
        </p:txBody>
      </p:sp>
      <p:graphicFrame>
        <p:nvGraphicFramePr>
          <p:cNvPr id="6" name="Table 5">
            <a:extLst>
              <a:ext uri="{FF2B5EF4-FFF2-40B4-BE49-F238E27FC236}">
                <a16:creationId xmlns:a16="http://schemas.microsoft.com/office/drawing/2014/main" id="{9BCD2B9B-1A46-C57D-3FC2-0D8E57C1A69B}"/>
              </a:ext>
            </a:extLst>
          </p:cNvPr>
          <p:cNvGraphicFramePr>
            <a:graphicFrameLocks noGrp="1"/>
          </p:cNvGraphicFramePr>
          <p:nvPr>
            <p:extLst>
              <p:ext uri="{D42A27DB-BD31-4B8C-83A1-F6EECF244321}">
                <p14:modId xmlns:p14="http://schemas.microsoft.com/office/powerpoint/2010/main" val="2856127728"/>
              </p:ext>
            </p:extLst>
          </p:nvPr>
        </p:nvGraphicFramePr>
        <p:xfrm>
          <a:off x="2319654" y="2666009"/>
          <a:ext cx="7169834" cy="2123440"/>
        </p:xfrm>
        <a:graphic>
          <a:graphicData uri="http://schemas.openxmlformats.org/drawingml/2006/table">
            <a:tbl>
              <a:tblPr firstRow="1" bandRow="1">
                <a:tableStyleId>{5C22544A-7EE6-4342-B048-85BDC9FD1C3A}</a:tableStyleId>
              </a:tblPr>
              <a:tblGrid>
                <a:gridCol w="1512498">
                  <a:extLst>
                    <a:ext uri="{9D8B030D-6E8A-4147-A177-3AD203B41FA5}">
                      <a16:colId xmlns:a16="http://schemas.microsoft.com/office/drawing/2014/main" val="2933127577"/>
                    </a:ext>
                  </a:extLst>
                </a:gridCol>
                <a:gridCol w="2828668">
                  <a:extLst>
                    <a:ext uri="{9D8B030D-6E8A-4147-A177-3AD203B41FA5}">
                      <a16:colId xmlns:a16="http://schemas.microsoft.com/office/drawing/2014/main" val="163488952"/>
                    </a:ext>
                  </a:extLst>
                </a:gridCol>
                <a:gridCol w="2828668">
                  <a:extLst>
                    <a:ext uri="{9D8B030D-6E8A-4147-A177-3AD203B41FA5}">
                      <a16:colId xmlns:a16="http://schemas.microsoft.com/office/drawing/2014/main" val="2650532608"/>
                    </a:ext>
                  </a:extLst>
                </a:gridCol>
              </a:tblGrid>
              <a:tr h="370840">
                <a:tc>
                  <a:txBody>
                    <a:bodyPr/>
                    <a:lstStyle/>
                    <a:p>
                      <a:endParaRPr lang="en-US"/>
                    </a:p>
                  </a:txBody>
                  <a:tcPr/>
                </a:tc>
                <a:tc>
                  <a:txBody>
                    <a:bodyPr/>
                    <a:lstStyle/>
                    <a:p>
                      <a:r>
                        <a:rPr lang="en-US" dirty="0"/>
                        <a:t>PET (2023)</a:t>
                      </a:r>
                    </a:p>
                  </a:txBody>
                  <a:tcPr/>
                </a:tc>
                <a:tc>
                  <a:txBody>
                    <a:bodyPr/>
                    <a:lstStyle/>
                    <a:p>
                      <a:r>
                        <a:rPr lang="en-US" dirty="0" err="1"/>
                        <a:t>Vulshield</a:t>
                      </a:r>
                      <a:r>
                        <a:rPr lang="en-US" dirty="0"/>
                        <a:t> (2025)</a:t>
                      </a:r>
                    </a:p>
                  </a:txBody>
                  <a:tcPr/>
                </a:tc>
                <a:extLst>
                  <a:ext uri="{0D108BD9-81ED-4DB2-BD59-A6C34878D82A}">
                    <a16:rowId xmlns:a16="http://schemas.microsoft.com/office/drawing/2014/main" val="2251846664"/>
                  </a:ext>
                </a:extLst>
              </a:tr>
              <a:tr h="370840">
                <a:tc>
                  <a:txBody>
                    <a:bodyPr/>
                    <a:lstStyle/>
                    <a:p>
                      <a:r>
                        <a:rPr lang="en-US" b="1" dirty="0"/>
                        <a:t>Approach</a:t>
                      </a:r>
                    </a:p>
                  </a:txBody>
                  <a:tcPr/>
                </a:tc>
                <a:tc>
                  <a:txBody>
                    <a:bodyPr/>
                    <a:lstStyle/>
                    <a:p>
                      <a:r>
                        <a:rPr lang="en-US" dirty="0" err="1"/>
                        <a:t>eBPF</a:t>
                      </a:r>
                      <a:endParaRPr lang="en-US" dirty="0"/>
                    </a:p>
                  </a:txBody>
                  <a:tcPr/>
                </a:tc>
                <a:tc>
                  <a:txBody>
                    <a:bodyPr/>
                    <a:lstStyle/>
                    <a:p>
                      <a:r>
                        <a:rPr lang="en-US" dirty="0"/>
                        <a:t>Kernel Modules (insecure)</a:t>
                      </a:r>
                    </a:p>
                  </a:txBody>
                  <a:tcPr/>
                </a:tc>
                <a:extLst>
                  <a:ext uri="{0D108BD9-81ED-4DB2-BD59-A6C34878D82A}">
                    <a16:rowId xmlns:a16="http://schemas.microsoft.com/office/drawing/2014/main" val="208143781"/>
                  </a:ext>
                </a:extLst>
              </a:tr>
              <a:tr h="370840">
                <a:tc>
                  <a:txBody>
                    <a:bodyPr/>
                    <a:lstStyle/>
                    <a:p>
                      <a:r>
                        <a:rPr lang="en-US" b="1" dirty="0"/>
                        <a:t>Kernel</a:t>
                      </a:r>
                    </a:p>
                  </a:txBody>
                  <a:tcPr/>
                </a:tc>
                <a:tc>
                  <a:txBody>
                    <a:bodyPr/>
                    <a:lstStyle/>
                    <a:p>
                      <a:r>
                        <a:rPr lang="en-US" dirty="0"/>
                        <a:t>Only 5.15</a:t>
                      </a:r>
                    </a:p>
                  </a:txBody>
                  <a:tcPr/>
                </a:tc>
                <a:tc>
                  <a:txBody>
                    <a:bodyPr/>
                    <a:lstStyle/>
                    <a:p>
                      <a:r>
                        <a:rPr lang="en-US" dirty="0"/>
                        <a:t>General Kernel</a:t>
                      </a:r>
                    </a:p>
                  </a:txBody>
                  <a:tcPr/>
                </a:tc>
                <a:extLst>
                  <a:ext uri="{0D108BD9-81ED-4DB2-BD59-A6C34878D82A}">
                    <a16:rowId xmlns:a16="http://schemas.microsoft.com/office/drawing/2014/main" val="3760775867"/>
                  </a:ext>
                </a:extLst>
              </a:tr>
              <a:tr h="370840">
                <a:tc>
                  <a:txBody>
                    <a:bodyPr/>
                    <a:lstStyle/>
                    <a:p>
                      <a:r>
                        <a:rPr lang="en-US" b="1" dirty="0"/>
                        <a:t>Automation</a:t>
                      </a:r>
                    </a:p>
                  </a:txBody>
                  <a:tcPr/>
                </a:tc>
                <a:tc>
                  <a:txBody>
                    <a:bodyPr/>
                    <a:lstStyle/>
                    <a:p>
                      <a:r>
                        <a:rPr lang="en-US" dirty="0"/>
                        <a:t>Partially </a:t>
                      </a:r>
                    </a:p>
                  </a:txBody>
                  <a:tcPr/>
                </a:tc>
                <a:tc>
                  <a:txBody>
                    <a:bodyPr/>
                    <a:lstStyle/>
                    <a:p>
                      <a:r>
                        <a:rPr lang="en-US" dirty="0"/>
                        <a:t>Automated; pipeline implementation </a:t>
                      </a:r>
                      <a:r>
                        <a:rPr lang="en-US" dirty="0" err="1"/>
                        <a:t>unavail</a:t>
                      </a:r>
                      <a:endParaRPr lang="en-US" dirty="0"/>
                    </a:p>
                  </a:txBody>
                  <a:tcPr/>
                </a:tc>
                <a:extLst>
                  <a:ext uri="{0D108BD9-81ED-4DB2-BD59-A6C34878D82A}">
                    <a16:rowId xmlns:a16="http://schemas.microsoft.com/office/drawing/2014/main" val="1670699719"/>
                  </a:ext>
                </a:extLst>
              </a:tr>
              <a:tr h="370840">
                <a:tc>
                  <a:txBody>
                    <a:bodyPr/>
                    <a:lstStyle/>
                    <a:p>
                      <a:r>
                        <a:rPr lang="en-US" b="1" dirty="0"/>
                        <a:t>Coverage</a:t>
                      </a:r>
                    </a:p>
                  </a:txBody>
                  <a:tcPr/>
                </a:tc>
                <a:tc>
                  <a:txBody>
                    <a:bodyPr/>
                    <a:lstStyle/>
                    <a:p>
                      <a:r>
                        <a:rPr lang="en-US" dirty="0"/>
                        <a:t>Limited (12/25 types)</a:t>
                      </a:r>
                    </a:p>
                  </a:txBody>
                  <a:tcPr/>
                </a:tc>
                <a:tc>
                  <a:txBody>
                    <a:bodyPr/>
                    <a:lstStyle/>
                    <a:p>
                      <a:r>
                        <a:rPr lang="en-US" dirty="0"/>
                        <a:t>Better, not all (14/25 types)</a:t>
                      </a:r>
                    </a:p>
                  </a:txBody>
                  <a:tcPr/>
                </a:tc>
                <a:extLst>
                  <a:ext uri="{0D108BD9-81ED-4DB2-BD59-A6C34878D82A}">
                    <a16:rowId xmlns:a16="http://schemas.microsoft.com/office/drawing/2014/main" val="1682191670"/>
                  </a:ext>
                </a:extLst>
              </a:tr>
            </a:tbl>
          </a:graphicData>
        </a:graphic>
      </p:graphicFrame>
      <p:sp>
        <p:nvSpPr>
          <p:cNvPr id="9" name="TextBox 8">
            <a:extLst>
              <a:ext uri="{FF2B5EF4-FFF2-40B4-BE49-F238E27FC236}">
                <a16:creationId xmlns:a16="http://schemas.microsoft.com/office/drawing/2014/main" id="{15BB3C5C-1E55-F430-F668-B666FBFA536A}"/>
              </a:ext>
            </a:extLst>
          </p:cNvPr>
          <p:cNvSpPr txBox="1"/>
          <p:nvPr/>
        </p:nvSpPr>
        <p:spPr>
          <a:xfrm>
            <a:off x="747132" y="1589758"/>
            <a:ext cx="10314878" cy="1292662"/>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t>Ebpf</a:t>
            </a:r>
            <a:r>
              <a:rPr lang="en-US" sz="2200" dirty="0"/>
              <a:t> is a lib that allows execution of verified </a:t>
            </a:r>
            <a:r>
              <a:rPr lang="en-US" sz="2200" dirty="0" err="1"/>
              <a:t>userspace</a:t>
            </a:r>
            <a:r>
              <a:rPr lang="en-US" sz="2200" dirty="0"/>
              <a:t> code in kernel space</a:t>
            </a:r>
          </a:p>
          <a:p>
            <a:pPr marL="742950" lvl="1" indent="-285750">
              <a:buFont typeface="Arial" panose="020B0604020202020204" pitchFamily="34" charset="0"/>
              <a:buChar char="•"/>
            </a:pPr>
            <a:r>
              <a:rPr lang="en-US" sz="1900" dirty="0"/>
              <a:t>Can inject code at (almost) any instruction by using </a:t>
            </a:r>
            <a:r>
              <a:rPr lang="en-US" sz="1900" dirty="0" err="1"/>
              <a:t>kprobes</a:t>
            </a:r>
            <a:r>
              <a:rPr lang="en-US" sz="1900" dirty="0"/>
              <a:t> </a:t>
            </a:r>
          </a:p>
          <a:p>
            <a:pPr marL="742950" lvl="1" indent="-285750">
              <a:buFont typeface="Arial" panose="020B0604020202020204" pitchFamily="34" charset="0"/>
              <a:buChar char="•"/>
            </a:pPr>
            <a:r>
              <a:rPr lang="en-US" sz="1900" dirty="0"/>
              <a:t>static checker for program verification (no non-terminating loops, unauthorized writes…)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943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2127-1105-14B7-B245-6DB3947E76A7}"/>
              </a:ext>
            </a:extLst>
          </p:cNvPr>
          <p:cNvSpPr>
            <a:spLocks noGrp="1"/>
          </p:cNvSpPr>
          <p:nvPr>
            <p:ph type="title"/>
          </p:nvPr>
        </p:nvSpPr>
        <p:spPr/>
        <p:txBody>
          <a:bodyPr/>
          <a:lstStyle/>
          <a:p>
            <a:r>
              <a:rPr lang="en-US" dirty="0"/>
              <a:t>Bugs in the Linux Kernel - </a:t>
            </a:r>
            <a:r>
              <a:rPr lang="en-US" b="1" dirty="0"/>
              <a:t>Use after free (UAF)</a:t>
            </a:r>
          </a:p>
        </p:txBody>
      </p:sp>
      <p:sp>
        <p:nvSpPr>
          <p:cNvPr id="3" name="Content Placeholder 2">
            <a:extLst>
              <a:ext uri="{FF2B5EF4-FFF2-40B4-BE49-F238E27FC236}">
                <a16:creationId xmlns:a16="http://schemas.microsoft.com/office/drawing/2014/main" id="{533B46A6-13C7-FCD6-FA8F-E9F6B15BE8B8}"/>
              </a:ext>
            </a:extLst>
          </p:cNvPr>
          <p:cNvSpPr>
            <a:spLocks noGrp="1"/>
          </p:cNvSpPr>
          <p:nvPr>
            <p:ph idx="1"/>
          </p:nvPr>
        </p:nvSpPr>
        <p:spPr/>
        <p:txBody>
          <a:bodyPr/>
          <a:lstStyle/>
          <a:p>
            <a:r>
              <a:rPr lang="en-US" dirty="0"/>
              <a:t>Ex: Use after free error</a:t>
            </a:r>
          </a:p>
          <a:p>
            <a:pPr lvl="1"/>
            <a:r>
              <a:rPr lang="en-US" dirty="0"/>
              <a:t>When an object is allocated then freed, a reference on the object that persist is a </a:t>
            </a:r>
            <a:r>
              <a:rPr lang="en-US" i="1" dirty="0"/>
              <a:t>dangling pointer</a:t>
            </a:r>
            <a:endParaRPr lang="en-US" dirty="0"/>
          </a:p>
          <a:p>
            <a:pPr lvl="2"/>
            <a:r>
              <a:rPr lang="en-US" dirty="0"/>
              <a:t>if this reference is accessed (read/write), we have use after free</a:t>
            </a:r>
          </a:p>
        </p:txBody>
      </p:sp>
      <p:grpSp>
        <p:nvGrpSpPr>
          <p:cNvPr id="23" name="Group 22">
            <a:extLst>
              <a:ext uri="{FF2B5EF4-FFF2-40B4-BE49-F238E27FC236}">
                <a16:creationId xmlns:a16="http://schemas.microsoft.com/office/drawing/2014/main" id="{F45043E5-5B2D-8892-88C6-216B9602CB6D}"/>
              </a:ext>
            </a:extLst>
          </p:cNvPr>
          <p:cNvGrpSpPr/>
          <p:nvPr/>
        </p:nvGrpSpPr>
        <p:grpSpPr>
          <a:xfrm>
            <a:off x="1156771" y="3429000"/>
            <a:ext cx="9496540" cy="1963737"/>
            <a:chOff x="1178805" y="3850396"/>
            <a:chExt cx="9496540" cy="1963737"/>
          </a:xfrm>
        </p:grpSpPr>
        <p:cxnSp>
          <p:nvCxnSpPr>
            <p:cNvPr id="5" name="Straight Arrow Connector 4">
              <a:extLst>
                <a:ext uri="{FF2B5EF4-FFF2-40B4-BE49-F238E27FC236}">
                  <a16:creationId xmlns:a16="http://schemas.microsoft.com/office/drawing/2014/main" id="{A804D5D9-FDD5-EDF2-4AEE-FF4900450DFD}"/>
                </a:ext>
              </a:extLst>
            </p:cNvPr>
            <p:cNvCxnSpPr/>
            <p:nvPr/>
          </p:nvCxnSpPr>
          <p:spPr>
            <a:xfrm>
              <a:off x="1178805" y="4340646"/>
              <a:ext cx="94965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CA2363F-C79E-FD33-07A9-19BFDDB7C3E1}"/>
                </a:ext>
              </a:extLst>
            </p:cNvPr>
            <p:cNvSpPr/>
            <p:nvPr/>
          </p:nvSpPr>
          <p:spPr>
            <a:xfrm>
              <a:off x="4049155" y="3850396"/>
              <a:ext cx="1598366" cy="914400"/>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Reference Propagated (#2)</a:t>
              </a:r>
            </a:p>
          </p:txBody>
        </p:sp>
        <p:sp>
          <p:nvSpPr>
            <p:cNvPr id="15" name="Rectangle 14">
              <a:extLst>
                <a:ext uri="{FF2B5EF4-FFF2-40B4-BE49-F238E27FC236}">
                  <a16:creationId xmlns:a16="http://schemas.microsoft.com/office/drawing/2014/main" id="{2B9B1BF6-8756-0F03-4EFF-E82B7E7BD0AD}"/>
                </a:ext>
              </a:extLst>
            </p:cNvPr>
            <p:cNvSpPr/>
            <p:nvPr/>
          </p:nvSpPr>
          <p:spPr>
            <a:xfrm>
              <a:off x="8016607" y="3850396"/>
              <a:ext cx="1850834" cy="9144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Reference #2 accessed</a:t>
              </a:r>
            </a:p>
          </p:txBody>
        </p:sp>
        <p:grpSp>
          <p:nvGrpSpPr>
            <p:cNvPr id="22" name="Group 21">
              <a:extLst>
                <a:ext uri="{FF2B5EF4-FFF2-40B4-BE49-F238E27FC236}">
                  <a16:creationId xmlns:a16="http://schemas.microsoft.com/office/drawing/2014/main" id="{ABB50D0C-3D3D-86EF-633F-ED3F91CFC80A}"/>
                </a:ext>
              </a:extLst>
            </p:cNvPr>
            <p:cNvGrpSpPr/>
            <p:nvPr/>
          </p:nvGrpSpPr>
          <p:grpSpPr>
            <a:xfrm>
              <a:off x="2324558" y="3850396"/>
              <a:ext cx="1310089" cy="1963737"/>
              <a:chOff x="2324558" y="3850396"/>
              <a:chExt cx="1310089" cy="1963737"/>
            </a:xfrm>
          </p:grpSpPr>
          <p:sp>
            <p:nvSpPr>
              <p:cNvPr id="8" name="Rectangle 7">
                <a:extLst>
                  <a:ext uri="{FF2B5EF4-FFF2-40B4-BE49-F238E27FC236}">
                    <a16:creationId xmlns:a16="http://schemas.microsoft.com/office/drawing/2014/main" id="{3EB830BD-2086-7A37-BF17-3002C1A13F0A}"/>
                  </a:ext>
                </a:extLst>
              </p:cNvPr>
              <p:cNvSpPr/>
              <p:nvPr/>
            </p:nvSpPr>
            <p:spPr>
              <a:xfrm>
                <a:off x="2324559" y="3850396"/>
                <a:ext cx="1310088" cy="914400"/>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11" name="Rectangle 10">
                <a:extLst>
                  <a:ext uri="{FF2B5EF4-FFF2-40B4-BE49-F238E27FC236}">
                    <a16:creationId xmlns:a16="http://schemas.microsoft.com/office/drawing/2014/main" id="{EFCE62DF-B2E8-D1B0-388A-B921AFFAC90A}"/>
                  </a:ext>
                </a:extLst>
              </p:cNvPr>
              <p:cNvSpPr/>
              <p:nvPr/>
            </p:nvSpPr>
            <p:spPr>
              <a:xfrm>
                <a:off x="2324558" y="4899733"/>
                <a:ext cx="1310089" cy="914400"/>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Reference (#1)</a:t>
                </a:r>
              </a:p>
            </p:txBody>
          </p:sp>
          <p:cxnSp>
            <p:nvCxnSpPr>
              <p:cNvPr id="17" name="Straight Connector 16">
                <a:extLst>
                  <a:ext uri="{FF2B5EF4-FFF2-40B4-BE49-F238E27FC236}">
                    <a16:creationId xmlns:a16="http://schemas.microsoft.com/office/drawing/2014/main" id="{731F8927-04F6-A8B9-3116-1F9C722796DC}"/>
                  </a:ext>
                </a:extLst>
              </p:cNvPr>
              <p:cNvCxnSpPr>
                <a:stCxn id="8" idx="2"/>
                <a:endCxn id="11" idx="0"/>
              </p:cNvCxnSpPr>
              <p:nvPr/>
            </p:nvCxnSpPr>
            <p:spPr>
              <a:xfrm>
                <a:off x="2979603" y="4764796"/>
                <a:ext cx="0" cy="13493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4A6CE113-0780-EF9E-D1A5-C9A80E552FBF}"/>
                </a:ext>
              </a:extLst>
            </p:cNvPr>
            <p:cNvGrpSpPr/>
            <p:nvPr/>
          </p:nvGrpSpPr>
          <p:grpSpPr>
            <a:xfrm>
              <a:off x="6062030" y="3850396"/>
              <a:ext cx="1432193" cy="1963737"/>
              <a:chOff x="5585551" y="3850396"/>
              <a:chExt cx="1432193" cy="1963737"/>
            </a:xfrm>
          </p:grpSpPr>
          <p:sp>
            <p:nvSpPr>
              <p:cNvPr id="13" name="Rectangle 12">
                <a:extLst>
                  <a:ext uri="{FF2B5EF4-FFF2-40B4-BE49-F238E27FC236}">
                    <a16:creationId xmlns:a16="http://schemas.microsoft.com/office/drawing/2014/main" id="{8DB2D386-1FF9-F5DE-D3FB-887B4F2E8C30}"/>
                  </a:ext>
                </a:extLst>
              </p:cNvPr>
              <p:cNvSpPr/>
              <p:nvPr/>
            </p:nvSpPr>
            <p:spPr>
              <a:xfrm>
                <a:off x="5585551" y="3850396"/>
                <a:ext cx="1432193" cy="914400"/>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deallocation</a:t>
                </a:r>
              </a:p>
            </p:txBody>
          </p:sp>
          <p:sp>
            <p:nvSpPr>
              <p:cNvPr id="14" name="Rectangle 13">
                <a:extLst>
                  <a:ext uri="{FF2B5EF4-FFF2-40B4-BE49-F238E27FC236}">
                    <a16:creationId xmlns:a16="http://schemas.microsoft.com/office/drawing/2014/main" id="{448F0127-E928-A4FF-0FBB-4D881FEF700F}"/>
                  </a:ext>
                </a:extLst>
              </p:cNvPr>
              <p:cNvSpPr/>
              <p:nvPr/>
            </p:nvSpPr>
            <p:spPr>
              <a:xfrm>
                <a:off x="5585551" y="4899733"/>
                <a:ext cx="1432193" cy="914400"/>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Reference #1 deleted</a:t>
                </a:r>
              </a:p>
            </p:txBody>
          </p:sp>
          <p:cxnSp>
            <p:nvCxnSpPr>
              <p:cNvPr id="19" name="Straight Connector 18">
                <a:extLst>
                  <a:ext uri="{FF2B5EF4-FFF2-40B4-BE49-F238E27FC236}">
                    <a16:creationId xmlns:a16="http://schemas.microsoft.com/office/drawing/2014/main" id="{28261A41-481F-75C3-39B6-E1DB1D642AD3}"/>
                  </a:ext>
                </a:extLst>
              </p:cNvPr>
              <p:cNvCxnSpPr>
                <a:stCxn id="13" idx="2"/>
                <a:endCxn id="14" idx="0"/>
              </p:cNvCxnSpPr>
              <p:nvPr/>
            </p:nvCxnSpPr>
            <p:spPr>
              <a:xfrm>
                <a:off x="6301648" y="4764796"/>
                <a:ext cx="0" cy="134937"/>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21" name="Rounded Rectangle 20">
            <a:extLst>
              <a:ext uri="{FF2B5EF4-FFF2-40B4-BE49-F238E27FC236}">
                <a16:creationId xmlns:a16="http://schemas.microsoft.com/office/drawing/2014/main" id="{46A69D31-8F2A-8D29-29D5-BAE885CE325D}"/>
              </a:ext>
            </a:extLst>
          </p:cNvPr>
          <p:cNvSpPr/>
          <p:nvPr/>
        </p:nvSpPr>
        <p:spPr>
          <a:xfrm>
            <a:off x="2688117" y="5578475"/>
            <a:ext cx="2093203" cy="914400"/>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Ebpf</a:t>
            </a:r>
            <a:r>
              <a:rPr lang="en-US" dirty="0"/>
              <a:t> 1: record </a:t>
            </a:r>
            <a:r>
              <a:rPr lang="en-US" dirty="0" err="1"/>
              <a:t>addr</a:t>
            </a:r>
            <a:r>
              <a:rPr lang="en-US" dirty="0"/>
              <a:t> </a:t>
            </a:r>
          </a:p>
        </p:txBody>
      </p:sp>
      <p:sp>
        <p:nvSpPr>
          <p:cNvPr id="24" name="Rounded Rectangle 23">
            <a:extLst>
              <a:ext uri="{FF2B5EF4-FFF2-40B4-BE49-F238E27FC236}">
                <a16:creationId xmlns:a16="http://schemas.microsoft.com/office/drawing/2014/main" id="{E9C13C8A-DAEB-424C-E46B-929B8285D611}"/>
              </a:ext>
            </a:extLst>
          </p:cNvPr>
          <p:cNvSpPr/>
          <p:nvPr/>
        </p:nvSpPr>
        <p:spPr>
          <a:xfrm>
            <a:off x="6617697" y="5578475"/>
            <a:ext cx="2093203" cy="914400"/>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Ebpf</a:t>
            </a:r>
            <a:r>
              <a:rPr lang="en-US" dirty="0"/>
              <a:t> 2: if </a:t>
            </a:r>
            <a:r>
              <a:rPr lang="en-US" dirty="0" err="1"/>
              <a:t>addr</a:t>
            </a:r>
            <a:r>
              <a:rPr lang="en-US" dirty="0"/>
              <a:t> recorded, skip free + quarantine</a:t>
            </a:r>
          </a:p>
        </p:txBody>
      </p:sp>
      <p:sp>
        <p:nvSpPr>
          <p:cNvPr id="25" name="Rounded Rectangle 24">
            <a:extLst>
              <a:ext uri="{FF2B5EF4-FFF2-40B4-BE49-F238E27FC236}">
                <a16:creationId xmlns:a16="http://schemas.microsoft.com/office/drawing/2014/main" id="{7A213232-FDC5-A3A2-6BCE-BB3912F3CDB3}"/>
              </a:ext>
            </a:extLst>
          </p:cNvPr>
          <p:cNvSpPr/>
          <p:nvPr/>
        </p:nvSpPr>
        <p:spPr>
          <a:xfrm>
            <a:off x="8470022" y="4590906"/>
            <a:ext cx="2093203" cy="914400"/>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Ebpf</a:t>
            </a:r>
            <a:r>
              <a:rPr lang="en-US" dirty="0"/>
              <a:t> 3: check quarantine</a:t>
            </a:r>
          </a:p>
        </p:txBody>
      </p:sp>
      <p:cxnSp>
        <p:nvCxnSpPr>
          <p:cNvPr id="27" name="Straight Arrow Connector 26">
            <a:extLst>
              <a:ext uri="{FF2B5EF4-FFF2-40B4-BE49-F238E27FC236}">
                <a16:creationId xmlns:a16="http://schemas.microsoft.com/office/drawing/2014/main" id="{9F9F01A9-3048-061A-672A-5C0307639DA3}"/>
              </a:ext>
            </a:extLst>
          </p:cNvPr>
          <p:cNvCxnSpPr>
            <a:stCxn id="21" idx="0"/>
          </p:cNvCxnSpPr>
          <p:nvPr/>
        </p:nvCxnSpPr>
        <p:spPr>
          <a:xfrm flipV="1">
            <a:off x="3734719" y="3919250"/>
            <a:ext cx="55083" cy="16592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1418BD95-7166-63A5-6FA3-078143C8B8E6}"/>
              </a:ext>
            </a:extLst>
          </p:cNvPr>
          <p:cNvCxnSpPr>
            <a:cxnSpLocks/>
            <a:stCxn id="24" idx="1"/>
          </p:cNvCxnSpPr>
          <p:nvPr/>
        </p:nvCxnSpPr>
        <p:spPr>
          <a:xfrm rot="10800000">
            <a:off x="5827923" y="3919251"/>
            <a:ext cx="789775" cy="21164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36FD6E7-A6EE-F9DD-3C1A-F46B81662449}"/>
              </a:ext>
            </a:extLst>
          </p:cNvPr>
          <p:cNvCxnSpPr>
            <a:stCxn id="25" idx="1"/>
          </p:cNvCxnSpPr>
          <p:nvPr/>
        </p:nvCxnSpPr>
        <p:spPr>
          <a:xfrm rot="10800000">
            <a:off x="7743596" y="3919250"/>
            <a:ext cx="726426" cy="11288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57C6E644-54EF-667D-2A20-FAD42009FF86}"/>
              </a:ext>
            </a:extLst>
          </p:cNvPr>
          <p:cNvSpPr>
            <a:spLocks noGrp="1"/>
          </p:cNvSpPr>
          <p:nvPr>
            <p:ph type="sldNum" sz="quarter" idx="12"/>
          </p:nvPr>
        </p:nvSpPr>
        <p:spPr/>
        <p:txBody>
          <a:bodyPr/>
          <a:lstStyle/>
          <a:p>
            <a:fld id="{9ED13B3C-419A-EF49-AAC7-7EF5BF17C00E}" type="slidenum">
              <a:rPr lang="en-US" smtClean="0"/>
              <a:t>4</a:t>
            </a:fld>
            <a:endParaRPr lang="en-US"/>
          </a:p>
        </p:txBody>
      </p:sp>
    </p:spTree>
    <p:extLst>
      <p:ext uri="{BB962C8B-B14F-4D97-AF65-F5344CB8AC3E}">
        <p14:creationId xmlns:p14="http://schemas.microsoft.com/office/powerpoint/2010/main" val="408464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DF9C-19CA-28C9-BDD2-4252DCBA59B5}"/>
              </a:ext>
            </a:extLst>
          </p:cNvPr>
          <p:cNvSpPr>
            <a:spLocks noGrp="1"/>
          </p:cNvSpPr>
          <p:nvPr>
            <p:ph type="title"/>
          </p:nvPr>
        </p:nvSpPr>
        <p:spPr/>
        <p:txBody>
          <a:bodyPr/>
          <a:lstStyle/>
          <a:p>
            <a:r>
              <a:rPr lang="en-US" dirty="0"/>
              <a:t>Sanitizer report and UAF template </a:t>
            </a:r>
          </a:p>
        </p:txBody>
      </p:sp>
      <p:sp>
        <p:nvSpPr>
          <p:cNvPr id="3" name="Content Placeholder 2">
            <a:extLst>
              <a:ext uri="{FF2B5EF4-FFF2-40B4-BE49-F238E27FC236}">
                <a16:creationId xmlns:a16="http://schemas.microsoft.com/office/drawing/2014/main" id="{BDFE5452-415C-9B8A-2C25-1BA31A7D7176}"/>
              </a:ext>
            </a:extLst>
          </p:cNvPr>
          <p:cNvSpPr>
            <a:spLocks noGrp="1"/>
          </p:cNvSpPr>
          <p:nvPr>
            <p:ph idx="1"/>
          </p:nvPr>
        </p:nvSpPr>
        <p:spPr>
          <a:xfrm>
            <a:off x="838200" y="1825625"/>
            <a:ext cx="4515998" cy="4351338"/>
          </a:xfrm>
        </p:spPr>
        <p:txBody>
          <a:bodyPr>
            <a:normAutofit fontScale="85000" lnSpcReduction="10000"/>
          </a:bodyPr>
          <a:lstStyle/>
          <a:p>
            <a:r>
              <a:rPr lang="en-US" sz="2400" i="1" dirty="0" err="1"/>
              <a:t>hugetlb_vma_lock_alloc</a:t>
            </a:r>
            <a:endParaRPr lang="en-US" sz="2400" i="1" dirty="0"/>
          </a:p>
          <a:p>
            <a:pPr lvl="1"/>
            <a:r>
              <a:rPr lang="en-US" sz="2000" dirty="0"/>
              <a:t>record allocated object </a:t>
            </a:r>
            <a:r>
              <a:rPr lang="en-US" sz="2000" dirty="0" err="1"/>
              <a:t>addr</a:t>
            </a:r>
            <a:r>
              <a:rPr lang="en-US" sz="2000" dirty="0"/>
              <a:t> in </a:t>
            </a:r>
            <a:r>
              <a:rPr lang="en-US" sz="2000" dirty="0" err="1"/>
              <a:t>ebpf</a:t>
            </a:r>
            <a:r>
              <a:rPr lang="en-US" sz="2000" dirty="0"/>
              <a:t> map</a:t>
            </a:r>
          </a:p>
          <a:p>
            <a:r>
              <a:rPr lang="en-US" sz="2400" i="1" dirty="0" err="1"/>
              <a:t>hugetlb_vma_lock_release</a:t>
            </a:r>
            <a:endParaRPr lang="en-US" sz="2400" dirty="0"/>
          </a:p>
          <a:p>
            <a:pPr lvl="1"/>
            <a:r>
              <a:rPr lang="en-US" sz="2000" dirty="0"/>
              <a:t>if obj exists in map, quarantine (track in a map &amp; skip free)</a:t>
            </a:r>
          </a:p>
          <a:p>
            <a:r>
              <a:rPr lang="en-US" sz="2400" i="1" dirty="0"/>
              <a:t>__</a:t>
            </a:r>
            <a:r>
              <a:rPr lang="en-US" sz="2400" i="1" dirty="0" err="1"/>
              <a:t>down_read_common</a:t>
            </a:r>
            <a:r>
              <a:rPr lang="en-US" sz="2400" dirty="0"/>
              <a:t>, </a:t>
            </a:r>
          </a:p>
          <a:p>
            <a:pPr lvl="1"/>
            <a:r>
              <a:rPr lang="en-US" sz="2000" dirty="0"/>
              <a:t>if obj is in quarantine </a:t>
            </a:r>
            <a:r>
              <a:rPr lang="en-US" sz="2000" dirty="0">
                <a:sym typeface="Wingdings" pitchFamily="2" charset="2"/>
              </a:rPr>
              <a:t> </a:t>
            </a:r>
            <a:r>
              <a:rPr lang="en-US" sz="2000" i="1" dirty="0">
                <a:highlight>
                  <a:srgbClr val="FFFF00"/>
                </a:highlight>
                <a:sym typeface="Wingdings" pitchFamily="2" charset="2"/>
              </a:rPr>
              <a:t>**</a:t>
            </a:r>
            <a:r>
              <a:rPr lang="en-US" sz="2000" i="1" dirty="0" err="1">
                <a:highlight>
                  <a:srgbClr val="FFFF00"/>
                </a:highlight>
                <a:sym typeface="Wingdings" pitchFamily="2" charset="2"/>
              </a:rPr>
              <a:t>uaf</a:t>
            </a:r>
            <a:r>
              <a:rPr lang="en-US" sz="2000" i="1" dirty="0">
                <a:highlight>
                  <a:srgbClr val="FFFF00"/>
                </a:highlight>
                <a:sym typeface="Wingdings" pitchFamily="2" charset="2"/>
              </a:rPr>
              <a:t> detection**</a:t>
            </a:r>
          </a:p>
          <a:p>
            <a:r>
              <a:rPr lang="en-US" sz="2400" dirty="0">
                <a:sym typeface="Wingdings" pitchFamily="2" charset="2"/>
              </a:rPr>
              <a:t>Asynchronous sweeper that scans kernel memory and free quarantined </a:t>
            </a:r>
            <a:r>
              <a:rPr lang="en-US" sz="2400" dirty="0" err="1">
                <a:sym typeface="Wingdings" pitchFamily="2" charset="2"/>
              </a:rPr>
              <a:t>objs</a:t>
            </a:r>
            <a:endParaRPr lang="en-US" sz="2400" dirty="0">
              <a:sym typeface="Wingdings" pitchFamily="2" charset="2"/>
            </a:endParaRPr>
          </a:p>
          <a:p>
            <a:r>
              <a:rPr lang="en-US" sz="2400" i="1" dirty="0">
                <a:sym typeface="Wingdings" pitchFamily="2" charset="2"/>
              </a:rPr>
              <a:t>Complete around 15/25 error class templates </a:t>
            </a:r>
            <a:r>
              <a:rPr lang="en-US" sz="2400" b="1" i="1" dirty="0">
                <a:sym typeface="Wingdings" pitchFamily="2" charset="2"/>
              </a:rPr>
              <a:t>in </a:t>
            </a:r>
            <a:r>
              <a:rPr lang="en-US" sz="2400" b="1" i="1" dirty="0" err="1">
                <a:sym typeface="Wingdings" pitchFamily="2" charset="2"/>
              </a:rPr>
              <a:t>ebpf</a:t>
            </a:r>
            <a:r>
              <a:rPr lang="en-US" sz="2400" i="1" dirty="0">
                <a:sym typeface="Wingdings" pitchFamily="2" charset="2"/>
              </a:rPr>
              <a:t>. Multiple samples, different kernel versions. </a:t>
            </a:r>
            <a:endParaRPr lang="en-US" sz="2400" b="1" i="1" dirty="0">
              <a:sym typeface="Wingdings" pitchFamily="2" charset="2"/>
            </a:endParaRPr>
          </a:p>
        </p:txBody>
      </p:sp>
      <p:grpSp>
        <p:nvGrpSpPr>
          <p:cNvPr id="4" name="Group 3">
            <a:extLst>
              <a:ext uri="{FF2B5EF4-FFF2-40B4-BE49-F238E27FC236}">
                <a16:creationId xmlns:a16="http://schemas.microsoft.com/office/drawing/2014/main" id="{E68AB6BA-2C6A-D4FF-FD70-48FED2327BB9}"/>
              </a:ext>
            </a:extLst>
          </p:cNvPr>
          <p:cNvGrpSpPr/>
          <p:nvPr/>
        </p:nvGrpSpPr>
        <p:grpSpPr>
          <a:xfrm>
            <a:off x="5639204" y="1469345"/>
            <a:ext cx="6458791" cy="5023530"/>
            <a:chOff x="5385816" y="889558"/>
            <a:chExt cx="6458791" cy="5023530"/>
          </a:xfrm>
        </p:grpSpPr>
        <p:pic>
          <p:nvPicPr>
            <p:cNvPr id="5" name="Picture 4" descr="A screenshot of a computer&#10;&#10;AI-generated content may be incorrect.">
              <a:extLst>
                <a:ext uri="{FF2B5EF4-FFF2-40B4-BE49-F238E27FC236}">
                  <a16:creationId xmlns:a16="http://schemas.microsoft.com/office/drawing/2014/main" id="{527E2FFF-BDE9-C52F-3512-714266174B7C}"/>
                </a:ext>
              </a:extLst>
            </p:cNvPr>
            <p:cNvPicPr>
              <a:picLocks noChangeAspect="1"/>
            </p:cNvPicPr>
            <p:nvPr/>
          </p:nvPicPr>
          <p:blipFill>
            <a:blip r:embed="rId2"/>
            <a:stretch>
              <a:fillRect/>
            </a:stretch>
          </p:blipFill>
          <p:spPr>
            <a:xfrm>
              <a:off x="5385816" y="889558"/>
              <a:ext cx="6440424" cy="5023530"/>
            </a:xfrm>
            <a:prstGeom prst="rect">
              <a:avLst/>
            </a:prstGeom>
          </p:spPr>
        </p:pic>
        <p:sp>
          <p:nvSpPr>
            <p:cNvPr id="6" name="TextBox 5">
              <a:extLst>
                <a:ext uri="{FF2B5EF4-FFF2-40B4-BE49-F238E27FC236}">
                  <a16:creationId xmlns:a16="http://schemas.microsoft.com/office/drawing/2014/main" id="{BDBF4E56-E828-D186-2D73-DB746DF0D7BE}"/>
                </a:ext>
              </a:extLst>
            </p:cNvPr>
            <p:cNvSpPr txBox="1"/>
            <p:nvPr/>
          </p:nvSpPr>
          <p:spPr>
            <a:xfrm>
              <a:off x="10240450" y="1134738"/>
              <a:ext cx="1604157" cy="323165"/>
            </a:xfrm>
            <a:prstGeom prst="rect">
              <a:avLst/>
            </a:prstGeom>
            <a:noFill/>
          </p:spPr>
          <p:txBody>
            <a:bodyPr wrap="none" rtlCol="0">
              <a:spAutoFit/>
            </a:bodyPr>
            <a:lstStyle/>
            <a:p>
              <a:r>
                <a:rPr lang="en-US" sz="1500" dirty="0">
                  <a:solidFill>
                    <a:srgbClr val="FF0000"/>
                  </a:solidFill>
                </a:rPr>
                <a:t>Problematic read</a:t>
              </a:r>
            </a:p>
          </p:txBody>
        </p:sp>
        <p:sp>
          <p:nvSpPr>
            <p:cNvPr id="7" name="TextBox 6">
              <a:extLst>
                <a:ext uri="{FF2B5EF4-FFF2-40B4-BE49-F238E27FC236}">
                  <a16:creationId xmlns:a16="http://schemas.microsoft.com/office/drawing/2014/main" id="{771A0944-9637-6DE8-719C-8090F513CE40}"/>
                </a:ext>
              </a:extLst>
            </p:cNvPr>
            <p:cNvSpPr txBox="1"/>
            <p:nvPr/>
          </p:nvSpPr>
          <p:spPr>
            <a:xfrm>
              <a:off x="8938624" y="2360930"/>
              <a:ext cx="1672317" cy="323165"/>
            </a:xfrm>
            <a:prstGeom prst="rect">
              <a:avLst/>
            </a:prstGeom>
            <a:noFill/>
          </p:spPr>
          <p:txBody>
            <a:bodyPr wrap="none" rtlCol="0">
              <a:spAutoFit/>
            </a:bodyPr>
            <a:lstStyle/>
            <a:p>
              <a:r>
                <a:rPr lang="en-US" sz="1500" dirty="0">
                  <a:solidFill>
                    <a:srgbClr val="FF0000"/>
                  </a:solidFill>
                </a:rPr>
                <a:t>Call Trace of Read</a:t>
              </a:r>
            </a:p>
          </p:txBody>
        </p:sp>
        <p:sp>
          <p:nvSpPr>
            <p:cNvPr id="8" name="TextBox 7">
              <a:extLst>
                <a:ext uri="{FF2B5EF4-FFF2-40B4-BE49-F238E27FC236}">
                  <a16:creationId xmlns:a16="http://schemas.microsoft.com/office/drawing/2014/main" id="{2D9B0EA0-E841-66F1-F4AB-90466FBD5B37}"/>
                </a:ext>
              </a:extLst>
            </p:cNvPr>
            <p:cNvSpPr txBox="1"/>
            <p:nvPr/>
          </p:nvSpPr>
          <p:spPr>
            <a:xfrm>
              <a:off x="9026758" y="3523913"/>
              <a:ext cx="2667077" cy="323165"/>
            </a:xfrm>
            <a:prstGeom prst="rect">
              <a:avLst/>
            </a:prstGeom>
            <a:noFill/>
          </p:spPr>
          <p:txBody>
            <a:bodyPr wrap="none" rtlCol="0">
              <a:spAutoFit/>
            </a:bodyPr>
            <a:lstStyle/>
            <a:p>
              <a:r>
                <a:rPr lang="en-US" sz="1500" dirty="0">
                  <a:solidFill>
                    <a:srgbClr val="FF0000"/>
                  </a:solidFill>
                </a:rPr>
                <a:t>Allocation function of read obj</a:t>
              </a:r>
            </a:p>
          </p:txBody>
        </p:sp>
        <p:sp>
          <p:nvSpPr>
            <p:cNvPr id="9" name="TextBox 8">
              <a:extLst>
                <a:ext uri="{FF2B5EF4-FFF2-40B4-BE49-F238E27FC236}">
                  <a16:creationId xmlns:a16="http://schemas.microsoft.com/office/drawing/2014/main" id="{7D2C425A-1EFD-8182-4E62-EDF8F62EBB56}"/>
                </a:ext>
              </a:extLst>
            </p:cNvPr>
            <p:cNvSpPr txBox="1"/>
            <p:nvPr/>
          </p:nvSpPr>
          <p:spPr>
            <a:xfrm>
              <a:off x="9177530" y="4268946"/>
              <a:ext cx="1799019" cy="323165"/>
            </a:xfrm>
            <a:prstGeom prst="rect">
              <a:avLst/>
            </a:prstGeom>
            <a:noFill/>
          </p:spPr>
          <p:txBody>
            <a:bodyPr wrap="none" rtlCol="0">
              <a:spAutoFit/>
            </a:bodyPr>
            <a:lstStyle/>
            <a:p>
              <a:r>
                <a:rPr lang="en-US" sz="1500" dirty="0">
                  <a:solidFill>
                    <a:srgbClr val="FF0000"/>
                  </a:solidFill>
                </a:rPr>
                <a:t>Free site of read obj</a:t>
              </a:r>
            </a:p>
          </p:txBody>
        </p:sp>
        <p:sp>
          <p:nvSpPr>
            <p:cNvPr id="10" name="TextBox 9">
              <a:extLst>
                <a:ext uri="{FF2B5EF4-FFF2-40B4-BE49-F238E27FC236}">
                  <a16:creationId xmlns:a16="http://schemas.microsoft.com/office/drawing/2014/main" id="{3DB06B02-2830-718C-A9CB-0D0C2A622B31}"/>
                </a:ext>
              </a:extLst>
            </p:cNvPr>
            <p:cNvSpPr txBox="1"/>
            <p:nvPr/>
          </p:nvSpPr>
          <p:spPr>
            <a:xfrm>
              <a:off x="9340940" y="5091017"/>
              <a:ext cx="1557542" cy="323165"/>
            </a:xfrm>
            <a:prstGeom prst="rect">
              <a:avLst/>
            </a:prstGeom>
            <a:noFill/>
          </p:spPr>
          <p:txBody>
            <a:bodyPr wrap="none" rtlCol="0">
              <a:spAutoFit/>
            </a:bodyPr>
            <a:lstStyle/>
            <a:p>
              <a:r>
                <a:rPr lang="en-US" sz="1500" dirty="0">
                  <a:solidFill>
                    <a:srgbClr val="FF0000"/>
                  </a:solidFill>
                </a:rPr>
                <a:t>Slab Information</a:t>
              </a:r>
            </a:p>
          </p:txBody>
        </p:sp>
      </p:grpSp>
      <p:pic>
        <p:nvPicPr>
          <p:cNvPr id="12" name="Picture 11" descr="A screenshot of a computer program&#10;&#10;AI-generated content may be incorrect.">
            <a:extLst>
              <a:ext uri="{FF2B5EF4-FFF2-40B4-BE49-F238E27FC236}">
                <a16:creationId xmlns:a16="http://schemas.microsoft.com/office/drawing/2014/main" id="{A63EC54F-7622-926D-CA45-11C78DA53252}"/>
              </a:ext>
            </a:extLst>
          </p:cNvPr>
          <p:cNvPicPr>
            <a:picLocks noChangeAspect="1"/>
          </p:cNvPicPr>
          <p:nvPr/>
        </p:nvPicPr>
        <p:blipFill>
          <a:blip r:embed="rId3"/>
          <a:srcRect r="20865"/>
          <a:stretch>
            <a:fillRect/>
          </a:stretch>
        </p:blipFill>
        <p:spPr>
          <a:xfrm>
            <a:off x="6104217" y="1323215"/>
            <a:ext cx="5125720" cy="5315789"/>
          </a:xfrm>
          <a:prstGeom prst="rect">
            <a:avLst/>
          </a:prstGeom>
        </p:spPr>
      </p:pic>
      <p:sp>
        <p:nvSpPr>
          <p:cNvPr id="18" name="Rectangle 17">
            <a:extLst>
              <a:ext uri="{FF2B5EF4-FFF2-40B4-BE49-F238E27FC236}">
                <a16:creationId xmlns:a16="http://schemas.microsoft.com/office/drawing/2014/main" id="{536B0604-A57C-7960-58FA-8167B8F1FDC4}"/>
              </a:ext>
            </a:extLst>
          </p:cNvPr>
          <p:cNvSpPr/>
          <p:nvPr/>
        </p:nvSpPr>
        <p:spPr>
          <a:xfrm>
            <a:off x="6967687" y="2995160"/>
            <a:ext cx="1022959" cy="10855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90DF4DE-AFC1-9533-9C60-83367BB8A136}"/>
              </a:ext>
            </a:extLst>
          </p:cNvPr>
          <p:cNvSpPr/>
          <p:nvPr/>
        </p:nvSpPr>
        <p:spPr>
          <a:xfrm>
            <a:off x="6579380" y="3226236"/>
            <a:ext cx="1194148" cy="2490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650579-3C6D-55F5-F3A6-A825B5886C9D}"/>
              </a:ext>
            </a:extLst>
          </p:cNvPr>
          <p:cNvSpPr/>
          <p:nvPr/>
        </p:nvSpPr>
        <p:spPr>
          <a:xfrm>
            <a:off x="6963512" y="4596159"/>
            <a:ext cx="1118992" cy="1501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6DC0E-A62A-F60E-48EA-1DD1D5762B71}"/>
              </a:ext>
            </a:extLst>
          </p:cNvPr>
          <p:cNvSpPr/>
          <p:nvPr/>
        </p:nvSpPr>
        <p:spPr>
          <a:xfrm>
            <a:off x="6579379" y="4967764"/>
            <a:ext cx="1194147" cy="2490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7E43920D-7CFF-FE39-F35F-8EDDC3F8C365}"/>
              </a:ext>
            </a:extLst>
          </p:cNvPr>
          <p:cNvSpPr>
            <a:spLocks noGrp="1"/>
          </p:cNvSpPr>
          <p:nvPr>
            <p:ph type="sldNum" sz="quarter" idx="12"/>
          </p:nvPr>
        </p:nvSpPr>
        <p:spPr/>
        <p:txBody>
          <a:bodyPr/>
          <a:lstStyle/>
          <a:p>
            <a:fld id="{9ED13B3C-419A-EF49-AAC7-7EF5BF17C00E}" type="slidenum">
              <a:rPr lang="en-US" smtClean="0"/>
              <a:t>5</a:t>
            </a:fld>
            <a:endParaRPr lang="en-US"/>
          </a:p>
        </p:txBody>
      </p:sp>
      <p:grpSp>
        <p:nvGrpSpPr>
          <p:cNvPr id="13" name="Group 12">
            <a:extLst>
              <a:ext uri="{FF2B5EF4-FFF2-40B4-BE49-F238E27FC236}">
                <a16:creationId xmlns:a16="http://schemas.microsoft.com/office/drawing/2014/main" id="{CE59F83D-0C9D-9253-6057-1004E97CAA8B}"/>
              </a:ext>
            </a:extLst>
          </p:cNvPr>
          <p:cNvGrpSpPr/>
          <p:nvPr/>
        </p:nvGrpSpPr>
        <p:grpSpPr>
          <a:xfrm>
            <a:off x="6070870" y="2536596"/>
            <a:ext cx="5503643" cy="2625688"/>
            <a:chOff x="6513634" y="3764982"/>
            <a:chExt cx="5503643" cy="2625688"/>
          </a:xfrm>
        </p:grpSpPr>
        <p:pic>
          <p:nvPicPr>
            <p:cNvPr id="14" name="Picture 13" descr="A screen shot of a computer screen&#10;&#10;AI-generated content may be incorrect.">
              <a:extLst>
                <a:ext uri="{FF2B5EF4-FFF2-40B4-BE49-F238E27FC236}">
                  <a16:creationId xmlns:a16="http://schemas.microsoft.com/office/drawing/2014/main" id="{33BB3526-4736-5608-3979-0E655D191665}"/>
                </a:ext>
              </a:extLst>
            </p:cNvPr>
            <p:cNvPicPr>
              <a:picLocks noChangeAspect="1"/>
            </p:cNvPicPr>
            <p:nvPr/>
          </p:nvPicPr>
          <p:blipFill>
            <a:blip r:embed="rId4"/>
            <a:srcRect l="23387"/>
            <a:stretch>
              <a:fillRect/>
            </a:stretch>
          </p:blipFill>
          <p:spPr>
            <a:xfrm>
              <a:off x="6513634" y="4142214"/>
              <a:ext cx="5503643" cy="2248456"/>
            </a:xfrm>
            <a:prstGeom prst="rect">
              <a:avLst/>
            </a:prstGeom>
          </p:spPr>
        </p:pic>
        <p:sp>
          <p:nvSpPr>
            <p:cNvPr id="15" name="TextBox 14">
              <a:extLst>
                <a:ext uri="{FF2B5EF4-FFF2-40B4-BE49-F238E27FC236}">
                  <a16:creationId xmlns:a16="http://schemas.microsoft.com/office/drawing/2014/main" id="{42C93815-E167-1C81-9733-9E3E7A0CF07F}"/>
                </a:ext>
              </a:extLst>
            </p:cNvPr>
            <p:cNvSpPr txBox="1"/>
            <p:nvPr/>
          </p:nvSpPr>
          <p:spPr>
            <a:xfrm>
              <a:off x="7985772" y="3764982"/>
              <a:ext cx="2506392" cy="323165"/>
            </a:xfrm>
            <a:prstGeom prst="rect">
              <a:avLst/>
            </a:prstGeom>
            <a:noFill/>
          </p:spPr>
          <p:txBody>
            <a:bodyPr wrap="none" rtlCol="0">
              <a:spAutoFit/>
            </a:bodyPr>
            <a:lstStyle/>
            <a:p>
              <a:r>
                <a:rPr lang="en-US" sz="1500" b="1" dirty="0"/>
                <a:t>Fig</a:t>
              </a:r>
              <a:r>
                <a:rPr lang="en-US" sz="1500" dirty="0"/>
                <a:t>. </a:t>
              </a:r>
              <a:r>
                <a:rPr lang="en-US" sz="1500" dirty="0" err="1"/>
                <a:t>Ebpf</a:t>
              </a:r>
              <a:r>
                <a:rPr lang="en-US" sz="1500" dirty="0"/>
                <a:t> Program Log (UAF)</a:t>
              </a:r>
              <a:endParaRPr lang="en-US" sz="1500" i="1" dirty="0"/>
            </a:p>
          </p:txBody>
        </p:sp>
      </p:grpSp>
    </p:spTree>
    <p:extLst>
      <p:ext uri="{BB962C8B-B14F-4D97-AF65-F5344CB8AC3E}">
        <p14:creationId xmlns:p14="http://schemas.microsoft.com/office/powerpoint/2010/main" val="330773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105C-72E6-964F-8445-EBFA059FB029}"/>
              </a:ext>
            </a:extLst>
          </p:cNvPr>
          <p:cNvSpPr>
            <a:spLocks noGrp="1"/>
          </p:cNvSpPr>
          <p:nvPr>
            <p:ph type="title"/>
          </p:nvPr>
        </p:nvSpPr>
        <p:spPr/>
        <p:txBody>
          <a:bodyPr/>
          <a:lstStyle/>
          <a:p>
            <a:r>
              <a:rPr lang="en-US" dirty="0"/>
              <a:t>Our Error Detection Pipeline</a:t>
            </a:r>
          </a:p>
        </p:txBody>
      </p:sp>
      <p:sp>
        <p:nvSpPr>
          <p:cNvPr id="3" name="Content Placeholder 2">
            <a:extLst>
              <a:ext uri="{FF2B5EF4-FFF2-40B4-BE49-F238E27FC236}">
                <a16:creationId xmlns:a16="http://schemas.microsoft.com/office/drawing/2014/main" id="{8705C5D5-7F6A-0602-88BF-82BFA8A5CFD8}"/>
              </a:ext>
            </a:extLst>
          </p:cNvPr>
          <p:cNvSpPr>
            <a:spLocks noGrp="1"/>
          </p:cNvSpPr>
          <p:nvPr>
            <p:ph idx="1"/>
          </p:nvPr>
        </p:nvSpPr>
        <p:spPr>
          <a:xfrm>
            <a:off x="838200" y="1825625"/>
            <a:ext cx="5813707" cy="4351338"/>
          </a:xfrm>
        </p:spPr>
        <p:txBody>
          <a:bodyPr>
            <a:normAutofit/>
          </a:bodyPr>
          <a:lstStyle/>
          <a:p>
            <a:pPr marL="0" indent="0">
              <a:buNone/>
            </a:pPr>
            <a:r>
              <a:rPr lang="en-US" sz="2000" dirty="0">
                <a:solidFill>
                  <a:schemeClr val="accent6"/>
                </a:solidFill>
              </a:rPr>
              <a:t>1. Collection of error configuration from </a:t>
            </a:r>
            <a:r>
              <a:rPr lang="en-US" sz="2000" dirty="0" err="1">
                <a:solidFill>
                  <a:schemeClr val="accent6"/>
                </a:solidFill>
              </a:rPr>
              <a:t>syzkaller</a:t>
            </a:r>
            <a:endParaRPr lang="en-US" sz="2000" dirty="0">
              <a:solidFill>
                <a:schemeClr val="accent6"/>
              </a:solidFill>
            </a:endParaRPr>
          </a:p>
          <a:p>
            <a:pPr marL="0" indent="0">
              <a:buNone/>
            </a:pPr>
            <a:r>
              <a:rPr lang="en-US" sz="2000" dirty="0">
                <a:solidFill>
                  <a:schemeClr val="accent6"/>
                </a:solidFill>
              </a:rPr>
              <a:t>2. Building the kernel + </a:t>
            </a:r>
            <a:r>
              <a:rPr lang="en-US" sz="2000" dirty="0" err="1">
                <a:solidFill>
                  <a:schemeClr val="accent6"/>
                </a:solidFill>
              </a:rPr>
              <a:t>ebpf</a:t>
            </a:r>
            <a:r>
              <a:rPr lang="en-US" sz="2000" dirty="0">
                <a:solidFill>
                  <a:schemeClr val="accent6"/>
                </a:solidFill>
              </a:rPr>
              <a:t> helpers</a:t>
            </a:r>
          </a:p>
          <a:p>
            <a:pPr marL="0" indent="0">
              <a:buNone/>
            </a:pPr>
            <a:r>
              <a:rPr lang="en-US" sz="2000" dirty="0">
                <a:solidFill>
                  <a:schemeClr val="accent6"/>
                </a:solidFill>
              </a:rPr>
              <a:t>3. Run error reproducer script on local kernel, obtain error report</a:t>
            </a:r>
          </a:p>
          <a:p>
            <a:pPr marL="0" indent="0">
              <a:buNone/>
            </a:pPr>
            <a:r>
              <a:rPr lang="en-US" sz="2000" dirty="0">
                <a:solidFill>
                  <a:srgbClr val="FF0000"/>
                </a:solidFill>
              </a:rPr>
              <a:t>4. Identify and verify installation sites in assembly </a:t>
            </a:r>
          </a:p>
          <a:p>
            <a:pPr marL="0" indent="0">
              <a:buNone/>
            </a:pPr>
            <a:r>
              <a:rPr lang="en-US" sz="2000" dirty="0">
                <a:solidFill>
                  <a:srgbClr val="FF0000"/>
                </a:solidFill>
              </a:rPr>
              <a:t>5. Write </a:t>
            </a:r>
            <a:r>
              <a:rPr lang="en-US" sz="2000" b="1" dirty="0" err="1">
                <a:solidFill>
                  <a:srgbClr val="FF0000"/>
                </a:solidFill>
              </a:rPr>
              <a:t>eBPF</a:t>
            </a:r>
            <a:r>
              <a:rPr lang="en-US" sz="2000" dirty="0">
                <a:solidFill>
                  <a:srgbClr val="FF0000"/>
                </a:solidFill>
              </a:rPr>
              <a:t> </a:t>
            </a:r>
            <a:r>
              <a:rPr lang="en-US" sz="2000" b="1" dirty="0">
                <a:solidFill>
                  <a:srgbClr val="FF0000"/>
                </a:solidFill>
              </a:rPr>
              <a:t>programs</a:t>
            </a:r>
            <a:r>
              <a:rPr lang="en-US" sz="2000" dirty="0">
                <a:solidFill>
                  <a:srgbClr val="FF0000"/>
                </a:solidFill>
              </a:rPr>
              <a:t> for detection</a:t>
            </a:r>
          </a:p>
          <a:p>
            <a:pPr marL="0" indent="0">
              <a:buNone/>
            </a:pPr>
            <a:r>
              <a:rPr lang="en-US" sz="2000" dirty="0">
                <a:solidFill>
                  <a:srgbClr val="FF0000"/>
                </a:solidFill>
              </a:rPr>
              <a:t>6. Rebuild without sanitizer, re-identify installation sites </a:t>
            </a:r>
          </a:p>
          <a:p>
            <a:pPr marL="0" indent="0">
              <a:buNone/>
            </a:pPr>
            <a:r>
              <a:rPr lang="en-US" sz="2000" dirty="0"/>
              <a:t>7. Verify error detection </a:t>
            </a:r>
          </a:p>
        </p:txBody>
      </p:sp>
      <p:grpSp>
        <p:nvGrpSpPr>
          <p:cNvPr id="13" name="Group 12">
            <a:extLst>
              <a:ext uri="{FF2B5EF4-FFF2-40B4-BE49-F238E27FC236}">
                <a16:creationId xmlns:a16="http://schemas.microsoft.com/office/drawing/2014/main" id="{E60D2ABA-942E-458E-6D53-113A0960F405}"/>
              </a:ext>
            </a:extLst>
          </p:cNvPr>
          <p:cNvGrpSpPr/>
          <p:nvPr/>
        </p:nvGrpSpPr>
        <p:grpSpPr>
          <a:xfrm>
            <a:off x="6574974" y="1502459"/>
            <a:ext cx="1500885" cy="646331"/>
            <a:chOff x="7368188" y="1367522"/>
            <a:chExt cx="1500885" cy="646331"/>
          </a:xfrm>
        </p:grpSpPr>
        <p:sp>
          <p:nvSpPr>
            <p:cNvPr id="8" name="TextBox 7">
              <a:extLst>
                <a:ext uri="{FF2B5EF4-FFF2-40B4-BE49-F238E27FC236}">
                  <a16:creationId xmlns:a16="http://schemas.microsoft.com/office/drawing/2014/main" id="{82AAC2DF-519D-E792-5820-5C261BC16136}"/>
                </a:ext>
              </a:extLst>
            </p:cNvPr>
            <p:cNvSpPr txBox="1"/>
            <p:nvPr/>
          </p:nvSpPr>
          <p:spPr>
            <a:xfrm>
              <a:off x="7368188" y="1367522"/>
              <a:ext cx="1294393" cy="646331"/>
            </a:xfrm>
            <a:prstGeom prst="rect">
              <a:avLst/>
            </a:prstGeom>
            <a:noFill/>
          </p:spPr>
          <p:txBody>
            <a:bodyPr wrap="none" rtlCol="0">
              <a:spAutoFit/>
            </a:bodyPr>
            <a:lstStyle/>
            <a:p>
              <a:r>
                <a:rPr lang="en-US" dirty="0"/>
                <a:t>Automated</a:t>
              </a:r>
            </a:p>
            <a:p>
              <a:pPr algn="r"/>
              <a:r>
                <a:rPr lang="en-US" dirty="0"/>
                <a:t>Manual</a:t>
              </a:r>
            </a:p>
          </p:txBody>
        </p:sp>
        <p:sp>
          <p:nvSpPr>
            <p:cNvPr id="9" name="Rectangle 8">
              <a:extLst>
                <a:ext uri="{FF2B5EF4-FFF2-40B4-BE49-F238E27FC236}">
                  <a16:creationId xmlns:a16="http://schemas.microsoft.com/office/drawing/2014/main" id="{E915C20D-06BF-8387-8633-5B7FD870E6DD}"/>
                </a:ext>
              </a:extLst>
            </p:cNvPr>
            <p:cNvSpPr>
              <a:spLocks noChangeAspect="1"/>
            </p:cNvSpPr>
            <p:nvPr/>
          </p:nvSpPr>
          <p:spPr>
            <a:xfrm>
              <a:off x="8689073" y="1456621"/>
              <a:ext cx="180000" cy="18000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3B0512-1195-5883-F944-9D7DB31E60BA}"/>
                </a:ext>
              </a:extLst>
            </p:cNvPr>
            <p:cNvSpPr>
              <a:spLocks noChangeAspect="1"/>
            </p:cNvSpPr>
            <p:nvPr/>
          </p:nvSpPr>
          <p:spPr>
            <a:xfrm>
              <a:off x="8688986" y="1726147"/>
              <a:ext cx="180000" cy="18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3E778AC-44CE-9BC2-5017-B9DA3025C534}"/>
              </a:ext>
            </a:extLst>
          </p:cNvPr>
          <p:cNvGrpSpPr/>
          <p:nvPr/>
        </p:nvGrpSpPr>
        <p:grpSpPr>
          <a:xfrm>
            <a:off x="1758588" y="5188850"/>
            <a:ext cx="8828132" cy="1328530"/>
            <a:chOff x="1758588" y="5188850"/>
            <a:chExt cx="8828132" cy="1328530"/>
          </a:xfrm>
        </p:grpSpPr>
        <p:pic>
          <p:nvPicPr>
            <p:cNvPr id="15" name="Picture 14">
              <a:extLst>
                <a:ext uri="{FF2B5EF4-FFF2-40B4-BE49-F238E27FC236}">
                  <a16:creationId xmlns:a16="http://schemas.microsoft.com/office/drawing/2014/main" id="{B32824AD-9229-ACE6-F478-31F5C92DDC65}"/>
                </a:ext>
              </a:extLst>
            </p:cNvPr>
            <p:cNvPicPr>
              <a:picLocks noChangeAspect="1"/>
            </p:cNvPicPr>
            <p:nvPr/>
          </p:nvPicPr>
          <p:blipFill>
            <a:blip r:embed="rId3"/>
            <a:stretch>
              <a:fillRect/>
            </a:stretch>
          </p:blipFill>
          <p:spPr>
            <a:xfrm>
              <a:off x="1758588" y="5188850"/>
              <a:ext cx="8828132" cy="1026002"/>
            </a:xfrm>
            <a:prstGeom prst="rect">
              <a:avLst/>
            </a:prstGeom>
          </p:spPr>
        </p:pic>
        <p:sp>
          <p:nvSpPr>
            <p:cNvPr id="16" name="TextBox 15">
              <a:extLst>
                <a:ext uri="{FF2B5EF4-FFF2-40B4-BE49-F238E27FC236}">
                  <a16:creationId xmlns:a16="http://schemas.microsoft.com/office/drawing/2014/main" id="{42F9A023-CBF3-1070-71A9-2522188DE889}"/>
                </a:ext>
              </a:extLst>
            </p:cNvPr>
            <p:cNvSpPr txBox="1"/>
            <p:nvPr/>
          </p:nvSpPr>
          <p:spPr>
            <a:xfrm>
              <a:off x="4946741" y="6194215"/>
              <a:ext cx="2298514" cy="323165"/>
            </a:xfrm>
            <a:prstGeom prst="rect">
              <a:avLst/>
            </a:prstGeom>
            <a:noFill/>
          </p:spPr>
          <p:txBody>
            <a:bodyPr wrap="none" rtlCol="0">
              <a:spAutoFit/>
            </a:bodyPr>
            <a:lstStyle/>
            <a:p>
              <a:r>
                <a:rPr lang="en-US" sz="1500" b="1" dirty="0"/>
                <a:t>Fig</a:t>
              </a:r>
              <a:r>
                <a:rPr lang="en-US" sz="1500" dirty="0"/>
                <a:t>. Assembly at Free Site</a:t>
              </a:r>
              <a:endParaRPr lang="en-US" sz="1500" i="1" dirty="0"/>
            </a:p>
          </p:txBody>
        </p:sp>
      </p:grpSp>
      <p:sp>
        <p:nvSpPr>
          <p:cNvPr id="20" name="TextBox 19">
            <a:extLst>
              <a:ext uri="{FF2B5EF4-FFF2-40B4-BE49-F238E27FC236}">
                <a16:creationId xmlns:a16="http://schemas.microsoft.com/office/drawing/2014/main" id="{A989DDBD-8D36-3067-2007-A3905B25F622}"/>
              </a:ext>
            </a:extLst>
          </p:cNvPr>
          <p:cNvSpPr txBox="1"/>
          <p:nvPr/>
        </p:nvSpPr>
        <p:spPr>
          <a:xfrm>
            <a:off x="8900160" y="3850640"/>
            <a:ext cx="184731" cy="369332"/>
          </a:xfrm>
          <a:prstGeom prst="rect">
            <a:avLst/>
          </a:prstGeom>
          <a:noFill/>
        </p:spPr>
        <p:txBody>
          <a:bodyPr wrap="none" rtlCol="0">
            <a:spAutoFit/>
          </a:bodyPr>
          <a:lstStyle/>
          <a:p>
            <a:endParaRPr lang="en-US" dirty="0"/>
          </a:p>
        </p:txBody>
      </p:sp>
      <p:grpSp>
        <p:nvGrpSpPr>
          <p:cNvPr id="22" name="Group 21">
            <a:extLst>
              <a:ext uri="{FF2B5EF4-FFF2-40B4-BE49-F238E27FC236}">
                <a16:creationId xmlns:a16="http://schemas.microsoft.com/office/drawing/2014/main" id="{5EFBCF11-95DD-732C-F519-027C88DD4E39}"/>
              </a:ext>
            </a:extLst>
          </p:cNvPr>
          <p:cNvGrpSpPr/>
          <p:nvPr/>
        </p:nvGrpSpPr>
        <p:grpSpPr>
          <a:xfrm>
            <a:off x="6513634" y="3764982"/>
            <a:ext cx="5503643" cy="2625688"/>
            <a:chOff x="6513634" y="3764982"/>
            <a:chExt cx="5503643" cy="2625688"/>
          </a:xfrm>
        </p:grpSpPr>
        <p:pic>
          <p:nvPicPr>
            <p:cNvPr id="19" name="Picture 18" descr="A screen shot of a computer screen&#10;&#10;AI-generated content may be incorrect.">
              <a:extLst>
                <a:ext uri="{FF2B5EF4-FFF2-40B4-BE49-F238E27FC236}">
                  <a16:creationId xmlns:a16="http://schemas.microsoft.com/office/drawing/2014/main" id="{D3855BE8-44AD-BB81-A45D-7B7D1E615F8E}"/>
                </a:ext>
              </a:extLst>
            </p:cNvPr>
            <p:cNvPicPr>
              <a:picLocks noChangeAspect="1"/>
            </p:cNvPicPr>
            <p:nvPr/>
          </p:nvPicPr>
          <p:blipFill>
            <a:blip r:embed="rId4"/>
            <a:srcRect l="23387"/>
            <a:stretch>
              <a:fillRect/>
            </a:stretch>
          </p:blipFill>
          <p:spPr>
            <a:xfrm>
              <a:off x="6513634" y="4142214"/>
              <a:ext cx="5503643" cy="2248456"/>
            </a:xfrm>
            <a:prstGeom prst="rect">
              <a:avLst/>
            </a:prstGeom>
          </p:spPr>
        </p:pic>
        <p:sp>
          <p:nvSpPr>
            <p:cNvPr id="21" name="TextBox 20">
              <a:extLst>
                <a:ext uri="{FF2B5EF4-FFF2-40B4-BE49-F238E27FC236}">
                  <a16:creationId xmlns:a16="http://schemas.microsoft.com/office/drawing/2014/main" id="{6F4BCBA9-3E4E-56D2-A351-85F36E63FE0A}"/>
                </a:ext>
              </a:extLst>
            </p:cNvPr>
            <p:cNvSpPr txBox="1"/>
            <p:nvPr/>
          </p:nvSpPr>
          <p:spPr>
            <a:xfrm>
              <a:off x="7985772" y="3764982"/>
              <a:ext cx="2506392" cy="323165"/>
            </a:xfrm>
            <a:prstGeom prst="rect">
              <a:avLst/>
            </a:prstGeom>
            <a:noFill/>
          </p:spPr>
          <p:txBody>
            <a:bodyPr wrap="none" rtlCol="0">
              <a:spAutoFit/>
            </a:bodyPr>
            <a:lstStyle/>
            <a:p>
              <a:r>
                <a:rPr lang="en-US" sz="1500" b="1" dirty="0"/>
                <a:t>Fig</a:t>
              </a:r>
              <a:r>
                <a:rPr lang="en-US" sz="1500" dirty="0"/>
                <a:t>. </a:t>
              </a:r>
              <a:r>
                <a:rPr lang="en-US" sz="1500" dirty="0" err="1"/>
                <a:t>Ebpf</a:t>
              </a:r>
              <a:r>
                <a:rPr lang="en-US" sz="1500" dirty="0"/>
                <a:t> Program Log (UAF)</a:t>
              </a:r>
              <a:endParaRPr lang="en-US" sz="1500" i="1" dirty="0"/>
            </a:p>
          </p:txBody>
        </p:sp>
      </p:grpSp>
      <p:sp>
        <p:nvSpPr>
          <p:cNvPr id="4" name="Slide Number Placeholder 3">
            <a:extLst>
              <a:ext uri="{FF2B5EF4-FFF2-40B4-BE49-F238E27FC236}">
                <a16:creationId xmlns:a16="http://schemas.microsoft.com/office/drawing/2014/main" id="{FAE5D2F5-ECE5-5514-CC07-4B4E834DAA7E}"/>
              </a:ext>
            </a:extLst>
          </p:cNvPr>
          <p:cNvSpPr>
            <a:spLocks noGrp="1"/>
          </p:cNvSpPr>
          <p:nvPr>
            <p:ph type="sldNum" sz="quarter" idx="12"/>
          </p:nvPr>
        </p:nvSpPr>
        <p:spPr/>
        <p:txBody>
          <a:bodyPr/>
          <a:lstStyle/>
          <a:p>
            <a:fld id="{9ED13B3C-419A-EF49-AAC7-7EF5BF17C00E}" type="slidenum">
              <a:rPr lang="en-US" smtClean="0"/>
              <a:t>6</a:t>
            </a:fld>
            <a:endParaRPr lang="en-US"/>
          </a:p>
        </p:txBody>
      </p:sp>
    </p:spTree>
    <p:extLst>
      <p:ext uri="{BB962C8B-B14F-4D97-AF65-F5344CB8AC3E}">
        <p14:creationId xmlns:p14="http://schemas.microsoft.com/office/powerpoint/2010/main" val="22266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BCE1-E3AC-924A-1B82-F321955FC88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C8BD8D9-B9AA-7193-941B-F5B539B5B885}"/>
              </a:ext>
            </a:extLst>
          </p:cNvPr>
          <p:cNvSpPr>
            <a:spLocks noGrp="1"/>
          </p:cNvSpPr>
          <p:nvPr>
            <p:ph idx="1"/>
          </p:nvPr>
        </p:nvSpPr>
        <p:spPr/>
        <p:txBody>
          <a:bodyPr/>
          <a:lstStyle/>
          <a:p>
            <a:r>
              <a:rPr lang="en-US" dirty="0"/>
              <a:t>A search for improved Use-after-free detection</a:t>
            </a:r>
          </a:p>
          <a:p>
            <a:pPr lvl="1"/>
            <a:r>
              <a:rPr lang="en-US" i="1" dirty="0"/>
              <a:t>Why skip free? Why Quarantine? </a:t>
            </a:r>
          </a:p>
          <a:p>
            <a:pPr lvl="1"/>
            <a:r>
              <a:rPr lang="en-US" dirty="0"/>
              <a:t>A reduced problem</a:t>
            </a:r>
          </a:p>
          <a:p>
            <a:pPr lvl="2"/>
            <a:r>
              <a:rPr lang="en-US" dirty="0"/>
              <a:t>One-time allocation, ID tagging in LAM (w/o recycling!)</a:t>
            </a:r>
          </a:p>
          <a:p>
            <a:r>
              <a:rPr lang="en-US" dirty="0"/>
              <a:t>Free and access race (potential)</a:t>
            </a:r>
          </a:p>
          <a:p>
            <a:pPr lvl="1"/>
            <a:r>
              <a:rPr lang="en-US" dirty="0"/>
              <a:t>Use after free is sometimes caused by a race condition between freeing an object and accessing that object</a:t>
            </a:r>
          </a:p>
          <a:p>
            <a:pPr lvl="1"/>
            <a:r>
              <a:rPr lang="en-US" dirty="0" err="1"/>
              <a:t>eBPF</a:t>
            </a:r>
            <a:r>
              <a:rPr lang="en-US" dirty="0"/>
              <a:t> free site and access site can race too. Causing a missed detection</a:t>
            </a:r>
          </a:p>
          <a:p>
            <a:pPr lvl="1"/>
            <a:r>
              <a:rPr lang="en-US" dirty="0"/>
              <a:t>Solution: in the </a:t>
            </a:r>
            <a:r>
              <a:rPr lang="en-US" dirty="0" err="1"/>
              <a:t>ebpf</a:t>
            </a:r>
            <a:r>
              <a:rPr lang="en-US" dirty="0"/>
              <a:t> map, persist time stamps. If the time stamps are too close (&lt; </a:t>
            </a:r>
            <a:r>
              <a:rPr lang="en-US" i="1" dirty="0" err="1"/>
              <a:t>some_threshold</a:t>
            </a:r>
            <a:r>
              <a:rPr lang="en-US" dirty="0"/>
              <a:t>), **warn use-after-free**</a:t>
            </a:r>
          </a:p>
        </p:txBody>
      </p:sp>
      <p:sp>
        <p:nvSpPr>
          <p:cNvPr id="4" name="Slide Number Placeholder 3">
            <a:extLst>
              <a:ext uri="{FF2B5EF4-FFF2-40B4-BE49-F238E27FC236}">
                <a16:creationId xmlns:a16="http://schemas.microsoft.com/office/drawing/2014/main" id="{02F13A3D-FE9C-FAAE-5801-38DBF3537B8E}"/>
              </a:ext>
            </a:extLst>
          </p:cNvPr>
          <p:cNvSpPr>
            <a:spLocks noGrp="1"/>
          </p:cNvSpPr>
          <p:nvPr>
            <p:ph type="sldNum" sz="quarter" idx="12"/>
          </p:nvPr>
        </p:nvSpPr>
        <p:spPr/>
        <p:txBody>
          <a:bodyPr/>
          <a:lstStyle/>
          <a:p>
            <a:fld id="{9ED13B3C-419A-EF49-AAC7-7EF5BF17C00E}" type="slidenum">
              <a:rPr lang="en-US" smtClean="0"/>
              <a:t>7</a:t>
            </a:fld>
            <a:endParaRPr lang="en-US"/>
          </a:p>
        </p:txBody>
      </p:sp>
    </p:spTree>
    <p:extLst>
      <p:ext uri="{BB962C8B-B14F-4D97-AF65-F5344CB8AC3E}">
        <p14:creationId xmlns:p14="http://schemas.microsoft.com/office/powerpoint/2010/main" val="144108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0DC4-3C3F-4132-C406-94FB07C6CA1B}"/>
              </a:ext>
            </a:extLst>
          </p:cNvPr>
          <p:cNvSpPr>
            <a:spLocks noGrp="1"/>
          </p:cNvSpPr>
          <p:nvPr>
            <p:ph type="title"/>
          </p:nvPr>
        </p:nvSpPr>
        <p:spPr/>
        <p:txBody>
          <a:bodyPr/>
          <a:lstStyle/>
          <a:p>
            <a:r>
              <a:rPr lang="en-US" dirty="0"/>
              <a:t>Towards Automation and Future Work</a:t>
            </a:r>
          </a:p>
        </p:txBody>
      </p:sp>
      <p:sp>
        <p:nvSpPr>
          <p:cNvPr id="3" name="Content Placeholder 2">
            <a:extLst>
              <a:ext uri="{FF2B5EF4-FFF2-40B4-BE49-F238E27FC236}">
                <a16:creationId xmlns:a16="http://schemas.microsoft.com/office/drawing/2014/main" id="{0C70FB7A-62A0-36AB-27AD-B3A796256F67}"/>
              </a:ext>
            </a:extLst>
          </p:cNvPr>
          <p:cNvSpPr>
            <a:spLocks noGrp="1"/>
          </p:cNvSpPr>
          <p:nvPr>
            <p:ph idx="1"/>
          </p:nvPr>
        </p:nvSpPr>
        <p:spPr/>
        <p:txBody>
          <a:bodyPr/>
          <a:lstStyle/>
          <a:p>
            <a:r>
              <a:rPr lang="en-US" dirty="0"/>
              <a:t>Produce templates for even more error classes </a:t>
            </a:r>
          </a:p>
          <a:p>
            <a:r>
              <a:rPr lang="en-US" dirty="0"/>
              <a:t>Proceed to </a:t>
            </a:r>
            <a:r>
              <a:rPr lang="en-US" dirty="0" err="1"/>
              <a:t>ebpf</a:t>
            </a:r>
            <a:r>
              <a:rPr lang="en-US" dirty="0"/>
              <a:t> program automation </a:t>
            </a:r>
          </a:p>
          <a:p>
            <a:pPr lvl="1"/>
            <a:r>
              <a:rPr lang="en-US" dirty="0"/>
              <a:t>Using DWARF debugging information to find where variables are stored in runtime to fill in </a:t>
            </a:r>
            <a:r>
              <a:rPr lang="en-US" dirty="0" err="1"/>
              <a:t>ebpf</a:t>
            </a:r>
            <a:r>
              <a:rPr lang="en-US" dirty="0"/>
              <a:t> template </a:t>
            </a:r>
          </a:p>
          <a:p>
            <a:r>
              <a:rPr lang="en-US" dirty="0"/>
              <a:t>Continue to improve the overall pipeline</a:t>
            </a:r>
          </a:p>
          <a:p>
            <a:pPr lvl="1"/>
            <a:endParaRPr lang="en-US" dirty="0"/>
          </a:p>
        </p:txBody>
      </p:sp>
      <p:sp>
        <p:nvSpPr>
          <p:cNvPr id="4" name="Slide Number Placeholder 3">
            <a:extLst>
              <a:ext uri="{FF2B5EF4-FFF2-40B4-BE49-F238E27FC236}">
                <a16:creationId xmlns:a16="http://schemas.microsoft.com/office/drawing/2014/main" id="{A72B556D-B01E-ABAA-0971-CD701BAD6A39}"/>
              </a:ext>
            </a:extLst>
          </p:cNvPr>
          <p:cNvSpPr>
            <a:spLocks noGrp="1"/>
          </p:cNvSpPr>
          <p:nvPr>
            <p:ph type="sldNum" sz="quarter" idx="12"/>
          </p:nvPr>
        </p:nvSpPr>
        <p:spPr/>
        <p:txBody>
          <a:bodyPr/>
          <a:lstStyle/>
          <a:p>
            <a:fld id="{9ED13B3C-419A-EF49-AAC7-7EF5BF17C00E}" type="slidenum">
              <a:rPr lang="en-US" smtClean="0"/>
              <a:t>8</a:t>
            </a:fld>
            <a:endParaRPr lang="en-US"/>
          </a:p>
        </p:txBody>
      </p:sp>
    </p:spTree>
    <p:extLst>
      <p:ext uri="{BB962C8B-B14F-4D97-AF65-F5344CB8AC3E}">
        <p14:creationId xmlns:p14="http://schemas.microsoft.com/office/powerpoint/2010/main" val="4282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A265-84AB-5016-4445-B01A1736590E}"/>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148C0F62-BEDB-9B96-DE3B-6BCD57065F14}"/>
              </a:ext>
            </a:extLst>
          </p:cNvPr>
          <p:cNvSpPr>
            <a:spLocks noGrp="1"/>
          </p:cNvSpPr>
          <p:nvPr>
            <p:ph idx="1"/>
          </p:nvPr>
        </p:nvSpPr>
        <p:spPr/>
        <p:txBody>
          <a:bodyPr/>
          <a:lstStyle/>
          <a:p>
            <a:r>
              <a:rPr lang="en-US" dirty="0" err="1"/>
              <a:t>Ebpf</a:t>
            </a:r>
            <a:r>
              <a:rPr lang="en-US" dirty="0"/>
              <a:t> programs, Sanitizers, Linux kernel memory management</a:t>
            </a:r>
          </a:p>
          <a:p>
            <a:r>
              <a:rPr lang="en-US" dirty="0"/>
              <a:t>Bringing the right problem to the right people, and abstracting the problem to their domain of expertise </a:t>
            </a:r>
          </a:p>
          <a:p>
            <a:endParaRPr lang="en-US" dirty="0"/>
          </a:p>
          <a:p>
            <a:r>
              <a:rPr lang="en-US" dirty="0"/>
              <a:t>I’d like to thank Thomas and Soo for the opportunity to learn more about systems and their time and mentorship. </a:t>
            </a:r>
          </a:p>
        </p:txBody>
      </p:sp>
      <p:pic>
        <p:nvPicPr>
          <p:cNvPr id="1026" name="Picture 2">
            <a:extLst>
              <a:ext uri="{FF2B5EF4-FFF2-40B4-BE49-F238E27FC236}">
                <a16:creationId xmlns:a16="http://schemas.microsoft.com/office/drawing/2014/main" id="{AF3BB20F-69A0-2185-7B84-8644D067F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9053" y="4696030"/>
            <a:ext cx="1800000" cy="1800000"/>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descr="Soo Yee Lim">
            <a:extLst>
              <a:ext uri="{FF2B5EF4-FFF2-40B4-BE49-F238E27FC236}">
                <a16:creationId xmlns:a16="http://schemas.microsoft.com/office/drawing/2014/main" id="{37DEEC76-E398-B84A-EE99-19226C67F0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2787" y="4696030"/>
            <a:ext cx="1800000" cy="1800000"/>
          </a:xfrm>
          <a:prstGeom prst="ellipse">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0D5A0A4-62C5-9E4E-74E1-8891E65E98FC}"/>
              </a:ext>
            </a:extLst>
          </p:cNvPr>
          <p:cNvSpPr>
            <a:spLocks noGrp="1"/>
          </p:cNvSpPr>
          <p:nvPr>
            <p:ph type="sldNum" sz="quarter" idx="12"/>
          </p:nvPr>
        </p:nvSpPr>
        <p:spPr/>
        <p:txBody>
          <a:bodyPr/>
          <a:lstStyle/>
          <a:p>
            <a:fld id="{9ED13B3C-419A-EF49-AAC7-7EF5BF17C00E}" type="slidenum">
              <a:rPr lang="en-US" smtClean="0"/>
              <a:t>9</a:t>
            </a:fld>
            <a:endParaRPr lang="en-US"/>
          </a:p>
        </p:txBody>
      </p:sp>
    </p:spTree>
    <p:extLst>
      <p:ext uri="{BB962C8B-B14F-4D97-AF65-F5344CB8AC3E}">
        <p14:creationId xmlns:p14="http://schemas.microsoft.com/office/powerpoint/2010/main" val="3489120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2181</TotalTime>
  <Words>1061</Words>
  <Application>Microsoft Macintosh PowerPoint</Application>
  <PresentationFormat>Widescreen</PresentationFormat>
  <Paragraphs>114</Paragraphs>
  <Slides>9</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Wingdings</vt:lpstr>
      <vt:lpstr>Office Theme</vt:lpstr>
      <vt:lpstr>Error Detection in the Linux Kernel with EBPF</vt:lpstr>
      <vt:lpstr>Bugs in Linux and Sanitizers</vt:lpstr>
      <vt:lpstr>Temporary error prevention – Related Work</vt:lpstr>
      <vt:lpstr>Bugs in the Linux Kernel - Use after free (UAF)</vt:lpstr>
      <vt:lpstr>Sanitizer report and UAF template </vt:lpstr>
      <vt:lpstr>Our Error Detection Pipeline</vt:lpstr>
      <vt:lpstr>Challenges</vt:lpstr>
      <vt:lpstr>Towards Automation and Future Work</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marclai@student.ubc.ca</dc:creator>
  <cp:lastModifiedBy>marclai@student.ubc.ca</cp:lastModifiedBy>
  <cp:revision>12</cp:revision>
  <dcterms:created xsi:type="dcterms:W3CDTF">2025-08-20T07:29:47Z</dcterms:created>
  <dcterms:modified xsi:type="dcterms:W3CDTF">2025-08-22T18:40:17Z</dcterms:modified>
</cp:coreProperties>
</file>