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6" r:id="rId18"/>
    <p:sldId id="277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7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7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0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A9D0-33B0-486F-8BD5-5B4C6CE53779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18DF-4789-4848-BE16-86EE328E7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901"/>
            <a:ext cx="9144000" cy="1092199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Задача: Сделать </a:t>
            </a:r>
            <a:r>
              <a:rPr lang="ru-RU" sz="2800" b="1" dirty="0"/>
              <a:t>на основе RSA систему поддержки выборов тайным голосованием</a:t>
            </a:r>
            <a:endParaRPr lang="ru-RU" sz="2800" dirty="0"/>
          </a:p>
        </p:txBody>
      </p:sp>
      <p:pic>
        <p:nvPicPr>
          <p:cNvPr id="1026" name="Picture 2" descr="http://cs628121.vk.me/v628121065/30c82/aWt7RpcPv2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506331"/>
            <a:ext cx="4838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6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6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8840" y="4915180"/>
            <a:ext cx="10983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Избиратель делает свой выбор. Составляет две партии голосов, разбивая каждую на кусочки, равные количеству избирателей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Отправляет кусочек голоса соответствующему избирателю по защищенному каналу, предварительно подписав его уникальным кодом и зашифровав открытым ключом счетчика</a:t>
            </a:r>
            <a:endParaRPr lang="ru-RU" sz="2400" dirty="0"/>
          </a:p>
        </p:txBody>
      </p:sp>
      <p:pic>
        <p:nvPicPr>
          <p:cNvPr id="10" name="Picture 2" descr="http://komiwiki.syktsu.ru/images/thumb/c/ce/Galochka.jpg/800px-Galoch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205746"/>
            <a:ext cx="1485900" cy="14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05" y="1586562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Избиратель</a:t>
            </a:r>
            <a:endParaRPr lang="ru-RU" dirty="0"/>
          </a:p>
        </p:txBody>
      </p:sp>
      <p:pic>
        <p:nvPicPr>
          <p:cNvPr id="19" name="Picture 2" descr="http://dp-krasnodar.ru/wp-content/uploads/2014/02/shutterstock_94053265-30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51" y="1049228"/>
            <a:ext cx="2022303" cy="18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75" y="1058235"/>
            <a:ext cx="2019300" cy="18133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346" y="1058235"/>
            <a:ext cx="2029330" cy="1822339"/>
          </a:xfrm>
          <a:prstGeom prst="rect">
            <a:avLst/>
          </a:prstGeom>
        </p:spPr>
      </p:pic>
      <p:sp>
        <p:nvSpPr>
          <p:cNvPr id="23" name="Плюс 22"/>
          <p:cNvSpPr/>
          <p:nvPr/>
        </p:nvSpPr>
        <p:spPr>
          <a:xfrm>
            <a:off x="4200372" y="1549494"/>
            <a:ext cx="901700" cy="812800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 24"/>
          <p:cNvSpPr/>
          <p:nvPr/>
        </p:nvSpPr>
        <p:spPr>
          <a:xfrm>
            <a:off x="6726996" y="1432536"/>
            <a:ext cx="1306979" cy="1037707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6" name="Picture 6" descr="http://retirehappy.ca/wp-content/uploads/Collabo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17" y="2843205"/>
            <a:ext cx="2550660" cy="21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retirehappy.ca/wp-content/uploads/Collabo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42" y="2771284"/>
            <a:ext cx="2529216" cy="21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Прямая со стрелкой 27"/>
          <p:cNvCxnSpPr>
            <a:stCxn id="19" idx="2"/>
          </p:cNvCxnSpPr>
          <p:nvPr/>
        </p:nvCxnSpPr>
        <p:spPr>
          <a:xfrm flipH="1">
            <a:off x="3183596" y="2862560"/>
            <a:ext cx="172607" cy="649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91725" y="2793969"/>
            <a:ext cx="285061" cy="577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7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8553" y="4876774"/>
            <a:ext cx="1098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Избиратель ждет, пока каждый </a:t>
            </a:r>
            <a:r>
              <a:rPr lang="ru-RU" sz="2400" dirty="0" smtClean="0"/>
              <a:t>участник передаст </a:t>
            </a:r>
            <a:r>
              <a:rPr lang="ru-RU" sz="2400" dirty="0" smtClean="0"/>
              <a:t>ему два кусочка своего голоса (подписанного и зашифрованного)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Отправляет полученные кусочки голосов счетчику</a:t>
            </a:r>
            <a:endParaRPr lang="ru-RU" sz="2400" dirty="0"/>
          </a:p>
        </p:txBody>
      </p:sp>
      <p:pic>
        <p:nvPicPr>
          <p:cNvPr id="10" name="Picture 2" descr="http://komiwiki.syktsu.ru/images/thumb/c/ce/Galochka.jpg/800px-Galoch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205746"/>
            <a:ext cx="1485900" cy="14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05" y="1586562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Избиратель</a:t>
            </a:r>
            <a:endParaRPr lang="ru-RU" dirty="0"/>
          </a:p>
        </p:txBody>
      </p:sp>
      <p:pic>
        <p:nvPicPr>
          <p:cNvPr id="9218" name="Picture 2" descr="http://us.cdn4.123rf.com/168nwm/coramax/coramax1208/coramax120801268/14802306-persone-3d--carattere-umano-persona-e-la-pila-di-cartelle-3d-rend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2179270"/>
            <a:ext cx="2029964" cy="17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rlliquidators.com/wp-content/uploads/2014/08/Rid-Stuf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70" y="2289888"/>
            <a:ext cx="2218267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>
            <a:off x="6899994" y="3179191"/>
            <a:ext cx="8851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315372" y="3121738"/>
            <a:ext cx="10153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6" descr="http://mosopora.ru/files/linearticles/112712_0006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2077897"/>
            <a:ext cx="1511299" cy="20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8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1" y="4982532"/>
            <a:ext cx="942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Счетчик получает кусочки голосов от избирателей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Расшифровывает каждый кусочек голоса + его подпись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Подсчитывает голоса (складывает все кусочки)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Публикует результат голосования + подписанные кусочки голосов</a:t>
            </a:r>
          </a:p>
        </p:txBody>
      </p:sp>
      <p:pic>
        <p:nvPicPr>
          <p:cNvPr id="9" name="Picture 4" descr="http://processautomationgroup.com.au/wp-content/uploads/canstockphoto145895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5" y="2155358"/>
            <a:ext cx="2794695" cy="27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azbuka-komforta-zd.ru/wp-content/uploads/2015/02/web-marketing-consultant-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67" y="1109169"/>
            <a:ext cx="1885970" cy="18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hospitalityfocus.co.uk/communities/1/004/011/120/461/images/4578877680_166x19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24" y="3331273"/>
            <a:ext cx="1581150" cy="17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261352" y="2882266"/>
            <a:ext cx="19296" cy="516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130995" y="3462119"/>
            <a:ext cx="612294" cy="20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816686" y="3481596"/>
            <a:ext cx="612294" cy="20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6" descr="http://mosopora.ru/files/linearticles/112712_0006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95" y="2529998"/>
            <a:ext cx="1257300" cy="17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3bd182_a60ce7f63f115b3ad26f1a28defa0bb4.jpg (384×51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47" y="1744875"/>
            <a:ext cx="2384425" cy="31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936382" y="2897073"/>
            <a:ext cx="13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Победила дружба!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7786753" y="3481596"/>
            <a:ext cx="612294" cy="20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6" descr="http://mosopora.ru/files/linearticles/112712_0006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157604"/>
            <a:ext cx="1257300" cy="17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337" y="184573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Счетчик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Критический анализ и пример работы программы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1652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000" dirty="0" smtClean="0"/>
              <a:t>Настроим </a:t>
            </a:r>
            <a:r>
              <a:rPr lang="ru-RU" sz="2000" dirty="0"/>
              <a:t>регистратор 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Добавим </a:t>
            </a:r>
            <a:r>
              <a:rPr lang="ru-RU" sz="2000" dirty="0"/>
              <a:t>4 избирателя и 4 кандидата для голосования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081"/>
            <a:ext cx="5571429" cy="38952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29" y="2275129"/>
            <a:ext cx="5561905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23"/>
          <a:stretch/>
        </p:blipFill>
        <p:spPr bwMode="auto">
          <a:xfrm>
            <a:off x="95250" y="3782098"/>
            <a:ext cx="5943600" cy="2661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Критический анализ и пример работы программы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54050" y="9615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Подключаемся каждым клиентом к регистратору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557020"/>
            <a:ext cx="5359400" cy="343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146300"/>
            <a:ext cx="5791200" cy="45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563359"/>
            <a:ext cx="4889500" cy="2927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1300" y="415199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(1)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140" y="511287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(2)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2285" y="638007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(3)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5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Критический анализ и пример работы программы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0" y="1478822"/>
            <a:ext cx="6047619" cy="3590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856" y="1478822"/>
            <a:ext cx="6085714" cy="35333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190" y="3274060"/>
            <a:ext cx="6047619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Критический анализ и пример работы программы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0" y="763588"/>
            <a:ext cx="2847619" cy="585714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27" y="1105693"/>
            <a:ext cx="7069455" cy="5172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184400" y="227239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(1)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4400" y="490967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(2)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Критический анализ и пример работы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80" y="1068389"/>
            <a:ext cx="8046620" cy="5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96043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Вывод</a:t>
            </a:r>
            <a:endParaRPr lang="ru-RU" sz="3200" dirty="0"/>
          </a:p>
        </p:txBody>
      </p:sp>
      <p:pic>
        <p:nvPicPr>
          <p:cNvPr id="1028" name="Picture 4" descr="http://ic.pics.livejournal.com/kot_cheshira/33017406/64837/64837_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7" y="1168400"/>
            <a:ext cx="6664325" cy="49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42900" y="5114925"/>
            <a:ext cx="5359400" cy="138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Автор: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Антончиков Егор</a:t>
            </a:r>
          </a:p>
          <a:p>
            <a:r>
              <a:rPr lang="en-US" dirty="0" smtClean="0"/>
              <a:t>youtoolife@gmail.com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0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960437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Протокол тайного голосования </a:t>
            </a:r>
            <a:br>
              <a:rPr lang="ru-RU" sz="3200" dirty="0" smtClean="0"/>
            </a:br>
            <a:r>
              <a:rPr lang="ru-RU" sz="3200" dirty="0" smtClean="0"/>
              <a:t>«Все против одного»</a:t>
            </a:r>
            <a:endParaRPr lang="ru-RU" sz="3200" dirty="0"/>
          </a:p>
        </p:txBody>
      </p:sp>
      <p:pic>
        <p:nvPicPr>
          <p:cNvPr id="1028" name="Picture 4" descr="http://ic.pics.livejournal.com/kot_cheshira/33017406/64837/64837_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7" y="1168400"/>
            <a:ext cx="6664325" cy="49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Участники голосования</a:t>
            </a:r>
            <a:endParaRPr lang="ru-RU" dirty="0"/>
          </a:p>
        </p:txBody>
      </p:sp>
      <p:pic>
        <p:nvPicPr>
          <p:cNvPr id="4098" name="Picture 2" descr="http://komiwiki.syktsu.ru/images/thumb/c/ce/Galochka.jpg/800px-Galoch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7" y="2382364"/>
            <a:ext cx="2854325" cy="2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utochirie.ru/_img/p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476500"/>
            <a:ext cx="2613025" cy="34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osopora.ru/files/linearticles/112712_0006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382365"/>
            <a:ext cx="2017209" cy="2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9779" y="5168899"/>
            <a:ext cx="176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Регистратор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5384" y="5168898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Избиратель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20877" y="5181595"/>
            <a:ext cx="12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Счетчик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7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Основная идея</a:t>
            </a:r>
            <a:endParaRPr lang="ru-RU" sz="3200" dirty="0"/>
          </a:p>
        </p:txBody>
      </p:sp>
      <p:pic>
        <p:nvPicPr>
          <p:cNvPr id="2050" name="Picture 2" descr="http://dp-krasnodar.ru/wp-content/uploads/2014/02/shutterstock_94053265-300x2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106148"/>
            <a:ext cx="2022303" cy="18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00" y="1115155"/>
            <a:ext cx="2019300" cy="18133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471" y="1115155"/>
            <a:ext cx="2029330" cy="1822339"/>
          </a:xfrm>
          <a:prstGeom prst="rect">
            <a:avLst/>
          </a:prstGeom>
        </p:spPr>
      </p:pic>
      <p:sp>
        <p:nvSpPr>
          <p:cNvPr id="8" name="Плюс 7"/>
          <p:cNvSpPr/>
          <p:nvPr/>
        </p:nvSpPr>
        <p:spPr>
          <a:xfrm>
            <a:off x="4078497" y="1606414"/>
            <a:ext cx="901700" cy="812800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 8"/>
          <p:cNvSpPr/>
          <p:nvPr/>
        </p:nvSpPr>
        <p:spPr>
          <a:xfrm>
            <a:off x="6605121" y="1489456"/>
            <a:ext cx="1306979" cy="1037707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2" name="Picture 4" descr="http://processautomationgroup.com.au/wp-content/uploads/canstockphoto1458958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36" y="3822662"/>
            <a:ext cx="2974396" cy="297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tirehappy.ca/wp-content/uploads/Collabo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0" y="3123614"/>
            <a:ext cx="2550660" cy="21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retirehappy.ca/wp-content/uploads/Collabo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94" y="3116841"/>
            <a:ext cx="2529216" cy="21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5555709" y="2818221"/>
            <a:ext cx="240749" cy="807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925993" y="2818221"/>
            <a:ext cx="341249" cy="801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801" y="184812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Этап 1: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2801" y="3776917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Этап 2: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2801" y="5747485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Этап 3:</a:t>
            </a:r>
            <a:endParaRPr lang="ru-RU" sz="2400" dirty="0"/>
          </a:p>
        </p:txBody>
      </p:sp>
      <p:pic>
        <p:nvPicPr>
          <p:cNvPr id="25" name="Picture 8" descr="http://m807.ru/wp-content/uploads/2013/01/catalog18-1024x102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083" y="4977309"/>
            <a:ext cx="1707502" cy="17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/>
          <p:cNvCxnSpPr/>
          <p:nvPr/>
        </p:nvCxnSpPr>
        <p:spPr>
          <a:xfrm flipV="1">
            <a:off x="7336773" y="5432016"/>
            <a:ext cx="1150654" cy="188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24928" y="4937245"/>
            <a:ext cx="1381007" cy="580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804580" y="4711504"/>
            <a:ext cx="291420" cy="451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1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3074" name="Picture 2" descr="http://4geo.ru/catalog/share-images/NwWnMqQ_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5" y="2199943"/>
            <a:ext cx="3424238" cy="25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bd182_a60ce7f63f115b3ad26f1a28defa0bb4.jpg (384×51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05" y="1894415"/>
            <a:ext cx="2384425" cy="31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0346" y="3008939"/>
            <a:ext cx="1293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Кандидат 1</a:t>
            </a:r>
          </a:p>
          <a:p>
            <a:r>
              <a:rPr lang="ru-RU" dirty="0" smtClean="0"/>
              <a:t>Кандидат 2</a:t>
            </a:r>
          </a:p>
          <a:p>
            <a:pPr algn="ctr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13153" y="5033278"/>
            <a:ext cx="8572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Регистратор генерирует открытый и закрытый </a:t>
            </a:r>
            <a:r>
              <a:rPr lang="en-US" sz="2400" dirty="0" smtClean="0"/>
              <a:t>RSA </a:t>
            </a:r>
            <a:r>
              <a:rPr lang="ru-RU" sz="2400" dirty="0" smtClean="0"/>
              <a:t>ключи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Составляет список избирателей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Регистратор публикует список кандидатов и открытый ключ </a:t>
            </a:r>
            <a:endParaRPr lang="ru-RU" sz="2400" dirty="0"/>
          </a:p>
        </p:txBody>
      </p:sp>
      <p:pic>
        <p:nvPicPr>
          <p:cNvPr id="8" name="Picture 4" descr="http://www.autochirie.ru/_img/p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8" y="210823"/>
            <a:ext cx="1790700" cy="238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3048" y="1894415"/>
            <a:ext cx="133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Регистратор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129935" y="3614682"/>
            <a:ext cx="969296" cy="3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2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3074" name="Picture 2" descr="http://4geo.ru/catalog/share-images/NwWnMqQ_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42" y="2282292"/>
            <a:ext cx="3424238" cy="25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2853" y="5168874"/>
            <a:ext cx="1098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</a:t>
            </a:r>
            <a:r>
              <a:rPr lang="ru-RU" sz="2400" dirty="0" smtClean="0"/>
              <a:t>збиратель генерирует открытый и закрытый </a:t>
            </a:r>
            <a:r>
              <a:rPr lang="en-US" sz="2400" dirty="0" smtClean="0"/>
              <a:t>RSA </a:t>
            </a:r>
            <a:r>
              <a:rPr lang="ru-RU" sz="2400" dirty="0" smtClean="0"/>
              <a:t>ключи. Публикует открытый ключ</a:t>
            </a:r>
          </a:p>
          <a:p>
            <a:pPr marL="457200" indent="-457200">
              <a:buAutoNum type="arabicPeriod"/>
            </a:pPr>
            <a:r>
              <a:rPr lang="ru-RU" sz="2400" dirty="0"/>
              <a:t>Ш</a:t>
            </a:r>
            <a:r>
              <a:rPr lang="ru-RU" sz="2400" dirty="0" smtClean="0"/>
              <a:t>ифрует свои личные данные открытым ключом регистратора и отправляет ему</a:t>
            </a:r>
            <a:endParaRPr lang="ru-RU" sz="2400" dirty="0"/>
          </a:p>
        </p:txBody>
      </p:sp>
      <p:pic>
        <p:nvPicPr>
          <p:cNvPr id="10" name="Picture 2" descr="http://komiwiki.syktsu.ru/images/thumb/c/ce/Galochka.jpg/800px-Galochk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205746"/>
            <a:ext cx="1485900" cy="14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005" y="1586562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Избиратель</a:t>
            </a:r>
            <a:endParaRPr lang="ru-RU" dirty="0"/>
          </a:p>
        </p:txBody>
      </p:sp>
      <p:pic>
        <p:nvPicPr>
          <p:cNvPr id="5122" name="Picture 2" descr="http://cs312923.vk.me/v312923151/3d1f/MesDjoa9zh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90" y="1545126"/>
            <a:ext cx="1761261" cy="176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hospitalityfocus.co.uk/communities/1/004/011/120/461/images/4578877680_166x1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01" y="3257478"/>
            <a:ext cx="15811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azbuka-komforta-zd.ru/wp-content/uploads/2015/02/web-marketing-consultant-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04" y="3411947"/>
            <a:ext cx="1885970" cy="18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hospitalityfocus.co.uk/communities/1/004/011/120/461/images/4578877680_166x1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4" y="1398254"/>
            <a:ext cx="1581150" cy="17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937893" y="3033936"/>
            <a:ext cx="19296" cy="516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094218" y="3521220"/>
            <a:ext cx="670972" cy="1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765275" y="3474246"/>
            <a:ext cx="670972" cy="1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http://www.advancedinternetmgmt.com/wp-content/uploads/2011/11/email-marketing-300x25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68" y="2041853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4568989" y="3535876"/>
            <a:ext cx="670972" cy="1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3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4453" y="4799881"/>
            <a:ext cx="1098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Регистратор расшифровывает личные данные избирателя своим закрытым ключом</a:t>
            </a:r>
          </a:p>
          <a:p>
            <a:r>
              <a:rPr lang="ru-RU" sz="2400" dirty="0" smtClean="0"/>
              <a:t>2. Если имя пользователя было в списке избирателей, сохраняет </a:t>
            </a:r>
            <a:r>
              <a:rPr lang="en-US" sz="2400" dirty="0" smtClean="0"/>
              <a:t>IP </a:t>
            </a:r>
            <a:r>
              <a:rPr lang="ru-RU" sz="2400" dirty="0" smtClean="0"/>
              <a:t>пользователя и дает разрешение на голосование </a:t>
            </a:r>
            <a:endParaRPr lang="ru-RU" sz="2400" dirty="0"/>
          </a:p>
        </p:txBody>
      </p:sp>
      <p:pic>
        <p:nvPicPr>
          <p:cNvPr id="5126" name="Picture 6" descr="http://azbuka-komforta-zd.ru/wp-content/uploads/2015/02/web-marketing-consultant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5" y="580899"/>
            <a:ext cx="1885970" cy="18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hospitalityfocus.co.uk/communities/1/004/011/120/461/images/4578877680_166x1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0" y="2964927"/>
            <a:ext cx="1581150" cy="17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3320142" y="2466869"/>
            <a:ext cx="19296" cy="516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035050" y="2663588"/>
            <a:ext cx="670972" cy="1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4" descr="http://www.autochirie.ru/_img/p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8" y="210823"/>
            <a:ext cx="1790700" cy="238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03048" y="1894415"/>
            <a:ext cx="133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Регистратор</a:t>
            </a:r>
            <a:endParaRPr lang="ru-RU" sz="1600" dirty="0"/>
          </a:p>
        </p:txBody>
      </p:sp>
      <p:pic>
        <p:nvPicPr>
          <p:cNvPr id="6146" name="Picture 2" descr="http://photos2.meetupstatic.com/photos/event/b/5/0/6/event_24442634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34" y="1377712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4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3074" name="Picture 2" descr="http://4geo.ru/catalog/share-images/NwWnMqQ_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5" y="2199943"/>
            <a:ext cx="3424238" cy="25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1" y="4982532"/>
            <a:ext cx="942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Счетчик генерирует открытый и закрытый </a:t>
            </a:r>
            <a:r>
              <a:rPr lang="en-US" sz="2400" dirty="0" smtClean="0"/>
              <a:t>RSA </a:t>
            </a:r>
            <a:r>
              <a:rPr lang="ru-RU" sz="2400" dirty="0" smtClean="0"/>
              <a:t>ключи. Публикует открытый ключ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Подключается к регистратору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129935" y="3614682"/>
            <a:ext cx="969296" cy="3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6" descr="http://mosopora.ru/files/linearticles/112712_0006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157604"/>
            <a:ext cx="1257300" cy="17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337" y="1942557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Счетчик</a:t>
            </a:r>
            <a:endParaRPr lang="ru-RU" dirty="0"/>
          </a:p>
        </p:txBody>
      </p:sp>
      <p:pic>
        <p:nvPicPr>
          <p:cNvPr id="12" name="Picture 2" descr="http://photos2.meetupstatic.com/photos/event/b/5/0/6/event_2444263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34" y="2040250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53" y="205746"/>
            <a:ext cx="10515600" cy="1318138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Алгоритм</a:t>
            </a:r>
            <a:br>
              <a:rPr lang="ru-RU" sz="3200" dirty="0" smtClean="0"/>
            </a:br>
            <a:r>
              <a:rPr lang="ru-RU" sz="3200" dirty="0" smtClean="0"/>
              <a:t>Этап 5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5801" y="4638230"/>
            <a:ext cx="10433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Регистратор дожидается, пока к нему подключатся все избиратели и счетчик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Передает сохраненные </a:t>
            </a:r>
            <a:r>
              <a:rPr lang="en-US" sz="2400" dirty="0" smtClean="0"/>
              <a:t>IP </a:t>
            </a:r>
            <a:r>
              <a:rPr lang="ru-RU" sz="2400" dirty="0" smtClean="0"/>
              <a:t>адреса каждому избирателю и счетчику по защищенному каналу </a:t>
            </a:r>
            <a:endParaRPr lang="ru-RU" sz="2400" dirty="0"/>
          </a:p>
        </p:txBody>
      </p:sp>
      <p:pic>
        <p:nvPicPr>
          <p:cNvPr id="8" name="Picture 4" descr="http://www.autochirie.ru/_img/p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8" y="210823"/>
            <a:ext cx="1790700" cy="238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3048" y="1894415"/>
            <a:ext cx="133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Регистратор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539961" y="3432907"/>
            <a:ext cx="969296" cy="3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http://bluewww.alternet.org/files/story_images/people_pow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1" y="2227585"/>
            <a:ext cx="3614160" cy="24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dvancedinternetmgmt.com/wp-content/uploads/2011/11/email-marketing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68" y="2092766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6702878" y="1838538"/>
            <a:ext cx="1115729" cy="379932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313</Words>
  <Application>Microsoft Office PowerPoint</Application>
  <PresentationFormat>Широкоэкранный</PresentationFormat>
  <Paragraphs>69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Задача: Сделать на основе RSA систему поддержки выборов тайным голосованием</vt:lpstr>
      <vt:lpstr>Протокол тайного голосования  «Все против одного»</vt:lpstr>
      <vt:lpstr>Участники голосования</vt:lpstr>
      <vt:lpstr>Основная идея</vt:lpstr>
      <vt:lpstr>Алгоритм Этап 1 </vt:lpstr>
      <vt:lpstr>Алгоритм Этап 2 </vt:lpstr>
      <vt:lpstr>Алгоритм Этап 3 </vt:lpstr>
      <vt:lpstr>Алгоритм Этап 4 </vt:lpstr>
      <vt:lpstr>Алгоритм Этап 5 </vt:lpstr>
      <vt:lpstr>Алгоритм Этап 6 </vt:lpstr>
      <vt:lpstr>Алгоритм Этап 7 </vt:lpstr>
      <vt:lpstr>Алгоритм Этап 8 </vt:lpstr>
      <vt:lpstr>Критический анализ и пример работы программы</vt:lpstr>
      <vt:lpstr>Критический анализ и пример работы программы</vt:lpstr>
      <vt:lpstr>Критический анализ и пример работы программы</vt:lpstr>
      <vt:lpstr>Критический анализ и пример работы программы</vt:lpstr>
      <vt:lpstr>Критический анализ и пример работы программы</vt:lpstr>
      <vt:lpstr>Вывод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тайного голосования  «Все против одного»</dc:title>
  <dc:creator>YouTooLife</dc:creator>
  <cp:lastModifiedBy>YouTooLife</cp:lastModifiedBy>
  <cp:revision>27</cp:revision>
  <dcterms:created xsi:type="dcterms:W3CDTF">2016-06-19T04:12:01Z</dcterms:created>
  <dcterms:modified xsi:type="dcterms:W3CDTF">2016-06-20T06:40:41Z</dcterms:modified>
</cp:coreProperties>
</file>