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6" r:id="rId6"/>
    <p:sldId id="275" r:id="rId7"/>
    <p:sldId id="267" r:id="rId8"/>
    <p:sldId id="273" r:id="rId9"/>
    <p:sldId id="268" r:id="rId10"/>
    <p:sldId id="260" r:id="rId11"/>
    <p:sldId id="261" r:id="rId12"/>
    <p:sldId id="269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2" r:id="rId21"/>
    <p:sldId id="263" r:id="rId22"/>
    <p:sldId id="286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6" r:id="rId31"/>
    <p:sldId id="295" r:id="rId32"/>
    <p:sldId id="29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碩 王" initials="碩" lastIdx="1" clrIdx="0">
    <p:extLst>
      <p:ext uri="{19B8F6BF-5375-455C-9EA6-DF929625EA0E}">
        <p15:presenceInfo xmlns:p15="http://schemas.microsoft.com/office/powerpoint/2012/main" userId="338dbb746b05e0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1F542-D7BC-415D-936D-577912E6FE6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D6C4-41FC-48A1-9887-6429E304DC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30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A7112-9DDD-4FB1-96CF-B4EC0C622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34F428-47DD-4463-A1CB-09E9C9EE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9A82E-7ABE-42AF-90B1-41685031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2BEEB-6545-4BDA-9053-14384014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70296-FCF6-4B6E-8937-FCFBDB40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67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1FAB0-9973-4649-9E5F-65491DA1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3FB8B-9DD6-4AB2-9E52-EBCA34615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54DC1F-FD18-47A0-A648-AF340829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AA952-72A1-4AF4-90D6-49CCA33E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B1B32-8CFB-47F3-8AF1-25DAF6F8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44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DEC302-50B1-4854-B95A-68D986666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408F9C-30C1-4744-9444-2AA8290B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BE111-930E-4D7B-B75C-8E38D9BD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5BE26-A0E2-4FE6-B5B2-2C002CB4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C7189-98E9-4274-A762-775948CD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E3669-2A93-4392-BC16-82CF9DF4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196"/>
            <a:ext cx="10515600" cy="546777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6B0E0BF-C7B6-4E23-A7C8-994E75A4E3DF}"/>
              </a:ext>
            </a:extLst>
          </p:cNvPr>
          <p:cNvGrpSpPr/>
          <p:nvPr userDrawn="1"/>
        </p:nvGrpSpPr>
        <p:grpSpPr>
          <a:xfrm>
            <a:off x="319175" y="112143"/>
            <a:ext cx="9144000" cy="648390"/>
            <a:chOff x="0" y="0"/>
            <a:chExt cx="9144000" cy="64839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平行四邊形 7">
              <a:extLst>
                <a:ext uri="{FF2B5EF4-FFF2-40B4-BE49-F238E27FC236}">
                  <a16:creationId xmlns:a16="http://schemas.microsoft.com/office/drawing/2014/main" id="{B47B4DEA-39EB-4785-A347-F0425B142CD5}"/>
                </a:ext>
              </a:extLst>
            </p:cNvPr>
            <p:cNvSpPr/>
            <p:nvPr userDrawn="1"/>
          </p:nvSpPr>
          <p:spPr>
            <a:xfrm>
              <a:off x="0" y="0"/>
              <a:ext cx="4442604" cy="648390"/>
            </a:xfrm>
            <a:prstGeom prst="parallelogram">
              <a:avLst>
                <a:gd name="adj" fmla="val 73276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EAF009E-905D-490F-9CB3-B95B6D189E8C}"/>
                </a:ext>
              </a:extLst>
            </p:cNvPr>
            <p:cNvSpPr/>
            <p:nvPr userDrawn="1"/>
          </p:nvSpPr>
          <p:spPr>
            <a:xfrm>
              <a:off x="3821502" y="602400"/>
              <a:ext cx="532249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橢圓 9">
            <a:extLst>
              <a:ext uri="{FF2B5EF4-FFF2-40B4-BE49-F238E27FC236}">
                <a16:creationId xmlns:a16="http://schemas.microsoft.com/office/drawing/2014/main" id="{B138780B-44DB-4A2E-B9F2-34747BA050FD}"/>
              </a:ext>
            </a:extLst>
          </p:cNvPr>
          <p:cNvSpPr/>
          <p:nvPr userDrawn="1"/>
        </p:nvSpPr>
        <p:spPr>
          <a:xfrm>
            <a:off x="0" y="5479"/>
            <a:ext cx="584200" cy="58420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版面配置區 14">
            <a:extLst>
              <a:ext uri="{FF2B5EF4-FFF2-40B4-BE49-F238E27FC236}">
                <a16:creationId xmlns:a16="http://schemas.microsoft.com/office/drawing/2014/main" id="{9A94E7A7-30FC-4DAB-8368-FBF5B75BA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584200" cy="64839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914400" indent="0" algn="ctr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371600" indent="0" algn="ctr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828800" indent="0" algn="ctr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文字版面配置區 16">
            <a:extLst>
              <a:ext uri="{FF2B5EF4-FFF2-40B4-BE49-F238E27FC236}">
                <a16:creationId xmlns:a16="http://schemas.microsoft.com/office/drawing/2014/main" id="{8A906B78-4CB8-472C-8EF3-5E0C4AAC0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1779" y="111873"/>
            <a:ext cx="4063134" cy="602400"/>
          </a:xfrm>
        </p:spPr>
        <p:txBody>
          <a:bodyPr anchor="ctr">
            <a:noAutofit/>
          </a:bodyPr>
          <a:lstStyle>
            <a:lvl1pPr marL="0" indent="0">
              <a:buNone/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914400" indent="0"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371600" indent="0">
              <a:buNone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828800" indent="0">
              <a:buNone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A1DBE6-C702-402B-85E8-14646DE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5" y="0"/>
            <a:ext cx="4442604" cy="872403"/>
          </a:xfrm>
        </p:spPr>
        <p:txBody>
          <a:bodyPr>
            <a:noAutofit/>
          </a:bodyPr>
          <a:lstStyle>
            <a:lvl1pPr algn="ctr"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853143A-57BC-40F8-BBB4-F6B27DE95AB4}"/>
              </a:ext>
            </a:extLst>
          </p:cNvPr>
          <p:cNvSpPr/>
          <p:nvPr userDrawn="1"/>
        </p:nvSpPr>
        <p:spPr>
          <a:xfrm>
            <a:off x="11234627" y="6283627"/>
            <a:ext cx="845389" cy="5445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7E6EC01-6546-4221-AEC2-61159ACD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134" y="6264876"/>
            <a:ext cx="776376" cy="544513"/>
          </a:xfrm>
        </p:spPr>
        <p:txBody>
          <a:bodyPr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fld id="{10838DD0-A4F0-45E4-B189-FB4E10C25EB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4CD9EF5-1917-487F-9EF2-5E4EF186AB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125" y="6426679"/>
            <a:ext cx="2571750" cy="2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4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2723F-3B85-4BB5-AFDF-941C45B4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08371"/>
            <a:ext cx="4155146" cy="957516"/>
          </a:xfrm>
        </p:spPr>
        <p:txBody>
          <a:bodyPr anchor="b">
            <a:no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A2CE96-4064-4AC1-9445-D31551A2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363574"/>
            <a:ext cx="4155146" cy="27260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80B86F-1BCA-4510-9F92-CF61EEAA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5162" y="6145796"/>
            <a:ext cx="776376" cy="544513"/>
          </a:xfrm>
        </p:spPr>
        <p:txBody>
          <a:bodyPr/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fld id="{10838DD0-A4F0-45E4-B189-FB4E10C25EB1}" type="slidenum">
              <a:rPr lang="zh-TW" altLang="en-US" smtClean="0"/>
              <a:pPr/>
              <a:t>‹#›</a:t>
            </a:fld>
            <a:endParaRPr lang="zh-TW" altLang="en-US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23F408-FC6E-4416-AB3F-EF595A388590}"/>
              </a:ext>
            </a:extLst>
          </p:cNvPr>
          <p:cNvSpPr/>
          <p:nvPr userDrawn="1"/>
        </p:nvSpPr>
        <p:spPr>
          <a:xfrm>
            <a:off x="623888" y="3230226"/>
            <a:ext cx="4155146" cy="65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CEBA57C-0C3D-4214-9AEB-713F923C9A51}"/>
              </a:ext>
            </a:extLst>
          </p:cNvPr>
          <p:cNvSpPr/>
          <p:nvPr userDrawn="1"/>
        </p:nvSpPr>
        <p:spPr>
          <a:xfrm>
            <a:off x="379562" y="1768418"/>
            <a:ext cx="879895" cy="8798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版面配置區 9">
            <a:extLst>
              <a:ext uri="{FF2B5EF4-FFF2-40B4-BE49-F238E27FC236}">
                <a16:creationId xmlns:a16="http://schemas.microsoft.com/office/drawing/2014/main" id="{94D0A5E7-BC46-447E-8EBA-D051CBAB7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562" y="1768417"/>
            <a:ext cx="879895" cy="879895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2800" b="1"/>
            </a:lvl3pPr>
            <a:lvl4pPr marL="1371600" indent="0" algn="ctr">
              <a:buNone/>
              <a:defRPr sz="2400" b="1"/>
            </a:lvl4pPr>
            <a:lvl5pPr marL="1828800" indent="0" algn="ctr">
              <a:buNone/>
              <a:defRPr sz="2400"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9B6137A-10D9-410F-A62C-0E7530C50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516" y="2565715"/>
            <a:ext cx="2895028" cy="3857625"/>
          </a:xfrm>
          <a:prstGeom prst="rect">
            <a:avLst/>
          </a:prstGeom>
        </p:spPr>
      </p:pic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07192184-3501-419A-9009-224EF74C1D05}"/>
              </a:ext>
            </a:extLst>
          </p:cNvPr>
          <p:cNvSpPr>
            <a:spLocks/>
          </p:cNvSpPr>
          <p:nvPr userDrawn="1"/>
        </p:nvSpPr>
        <p:spPr bwMode="auto">
          <a:xfrm>
            <a:off x="0" y="5978105"/>
            <a:ext cx="12192000" cy="879896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013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A1375-F417-4331-9185-EB70414B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B95C4-9EBE-4F7F-BF5B-C8762AC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D0F60E-A5C0-485C-B381-E9D20F620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BB347B-FCE1-4166-A61A-76CE92B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DC362C-5D0D-4C01-A475-183077E2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E79864-B27D-4402-9CC6-CFDDEF3A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8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6B3F-B726-453A-A94F-E6BB364C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962CE4-E53C-4A3B-BED4-88A02283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0BCB66-5322-421E-9EC6-312BD588C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789DA7-66C3-45BD-B379-7E8FD72DF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C09037-88CF-431B-8021-D0D705917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8F1BF1-119F-41B9-9B99-FA57E38E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B84C0C-FE0A-45D2-85D0-C070877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0AEB88-85FE-4D29-9DEB-A494B544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8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4089D-CD89-48AB-956B-E39B6FD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3E2C43-AD49-4FA1-BC47-F770BD58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9E929F-5C2B-4B14-88EC-14F99482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7FAFFC-56E4-4A24-91CB-69CC8FA1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55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8DB787-A2CE-41F7-B36D-47FCEF18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EAF2FB-CBE9-41E9-B57C-DA0381F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A83601-AE59-4689-8D8A-D30569E1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2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FD744-92EC-4200-9979-43C10852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C00E06-97CD-4302-896B-AF064AC9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9C95F8-218F-4DC4-9DBB-BCD8A4AE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DA4C26-3D35-4A00-8CC8-C1E16102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1BD0A6-E204-4F66-A413-CA48CFA6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7C94D3-F7F3-4576-8FC3-E5625F2F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52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337B1-2159-4508-B329-E1CFF4FD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D7ACA0-8107-4F2C-BAE5-1EE13218E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46F509-07AB-402A-82F0-4FC63598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547B4D-4577-4399-878B-7EACC1B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CBE7D0-6C45-488F-A548-A89700D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1E7C71-D92B-4D65-8933-D68C61BE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97A-4120-4E1F-B138-0E91D35CC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4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accent1">
                <a:lumMod val="5000"/>
                <a:lumOff val="9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9BEA8B-56B0-434A-8A79-A62DE1AF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A762AC-E3F6-4060-B05F-F69915BE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432952-71D6-4B8C-A19A-BCBBB2537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648DE-02BB-4625-9413-587394F1B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CAC2B-7750-4BE5-AEF3-0DA6F41B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B30597A-4120-4E1F-B138-0E91D35CC5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40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ap26.futek.dev.taipe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1506B3-E1E3-4756-9C41-84F5CBCA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系統開發處</a:t>
            </a:r>
            <a:endParaRPr lang="en-US" altLang="zh-TW" sz="20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1100118</a:t>
            </a:r>
            <a:endParaRPr lang="zh-TW" altLang="en-US" sz="20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751EA2-279D-4BED-81B0-C405B5A13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共同開發環境</a:t>
            </a:r>
            <a:br>
              <a:rPr lang="en-US" altLang="zh-TW" sz="3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96BDFB-9D6C-48B5-99B1-05EDCD847A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0606" y="6142724"/>
            <a:ext cx="3970788" cy="6173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36B594-6A2E-44E4-B366-B66CAEB88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247" y="181867"/>
            <a:ext cx="4263447" cy="11106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874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CED5A-63AE-4460-AED0-EB5AE2F7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361459"/>
            <a:ext cx="3335553" cy="804427"/>
          </a:xfrm>
        </p:spPr>
        <p:txBody>
          <a:bodyPr/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F43A9A-C5F0-48B3-8BDD-F951411DD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介面概觀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組織與儲存庫  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Wiki  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議題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Issue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579C40-F99C-4F96-83C7-64DDE63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10</a:t>
            </a:fld>
            <a:endParaRPr lang="zh-TW" altLang="en-US" b="1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E7AA76-BB1B-438B-AF83-C3A602FC5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</p:spTree>
    <p:extLst>
      <p:ext uri="{BB962C8B-B14F-4D97-AF65-F5344CB8AC3E}">
        <p14:creationId xmlns:p14="http://schemas.microsoft.com/office/powerpoint/2010/main" val="215837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8349D5E-97DD-41F1-B593-0A13D0CFC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425" y="1491423"/>
            <a:ext cx="9497149" cy="4605127"/>
          </a:xfr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介面概觀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870F446-77C4-4B1E-987F-2D05B663585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804160" y="1134013"/>
            <a:ext cx="1193053" cy="357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DB7B055-9381-44CD-B4A3-040804AEB70D}"/>
              </a:ext>
            </a:extLst>
          </p:cNvPr>
          <p:cNvSpPr txBox="1"/>
          <p:nvPr/>
        </p:nvSpPr>
        <p:spPr>
          <a:xfrm>
            <a:off x="3997213" y="872403"/>
            <a:ext cx="1625600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功能列表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7A876A-933E-4301-9097-B905FDD03A89}"/>
              </a:ext>
            </a:extLst>
          </p:cNvPr>
          <p:cNvSpPr txBox="1"/>
          <p:nvPr/>
        </p:nvSpPr>
        <p:spPr>
          <a:xfrm>
            <a:off x="7430223" y="860201"/>
            <a:ext cx="1192414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FD823EC-1626-4DAF-A6DA-4390C4A51F5C}"/>
              </a:ext>
            </a:extLst>
          </p:cNvPr>
          <p:cNvCxnSpPr>
            <a:cxnSpLocks/>
          </p:cNvCxnSpPr>
          <p:nvPr/>
        </p:nvCxnSpPr>
        <p:spPr>
          <a:xfrm flipH="1" flipV="1">
            <a:off x="8622638" y="1107237"/>
            <a:ext cx="765202" cy="50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11CC8F-E3D8-4BE2-BE62-9C8764B50677}"/>
              </a:ext>
            </a:extLst>
          </p:cNvPr>
          <p:cNvSpPr txBox="1"/>
          <p:nvPr/>
        </p:nvSpPr>
        <p:spPr>
          <a:xfrm>
            <a:off x="9689438" y="801612"/>
            <a:ext cx="2347553" cy="43088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遷移儲存庫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A5C1009-6FAD-479F-A7C6-0D8D8E78D256}"/>
              </a:ext>
            </a:extLst>
          </p:cNvPr>
          <p:cNvCxnSpPr>
            <a:cxnSpLocks/>
          </p:cNvCxnSpPr>
          <p:nvPr/>
        </p:nvCxnSpPr>
        <p:spPr>
          <a:xfrm flipV="1">
            <a:off x="9987280" y="1232499"/>
            <a:ext cx="92093" cy="382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E3864B8-849A-4AA6-A02A-3D3AE0F7F533}"/>
              </a:ext>
            </a:extLst>
          </p:cNvPr>
          <p:cNvSpPr txBox="1"/>
          <p:nvPr/>
        </p:nvSpPr>
        <p:spPr>
          <a:xfrm>
            <a:off x="10210800" y="2636629"/>
            <a:ext cx="1656079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個人資訊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5ECEE9E-0E97-4A16-9AB6-67A639FE926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474962" y="1778001"/>
            <a:ext cx="563878" cy="85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53F04E-238B-4F4C-A445-9DE06C1A2731}"/>
              </a:ext>
            </a:extLst>
          </p:cNvPr>
          <p:cNvSpPr txBox="1"/>
          <p:nvPr/>
        </p:nvSpPr>
        <p:spPr>
          <a:xfrm>
            <a:off x="9733279" y="4171451"/>
            <a:ext cx="2133600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儲存庫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3AA48E-EED2-4F99-ACCE-8286B2C55D3B}"/>
              </a:ext>
            </a:extLst>
          </p:cNvPr>
          <p:cNvSpPr/>
          <p:nvPr/>
        </p:nvSpPr>
        <p:spPr>
          <a:xfrm>
            <a:off x="6898640" y="2204720"/>
            <a:ext cx="2204720" cy="33324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D6487A-76FF-4E3F-B386-394BED2F5C21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 flipV="1">
            <a:off x="9103360" y="3870960"/>
            <a:ext cx="629919" cy="562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121511E-A157-48B5-8707-314ECF533072}"/>
              </a:ext>
            </a:extLst>
          </p:cNvPr>
          <p:cNvSpPr txBox="1"/>
          <p:nvPr/>
        </p:nvSpPr>
        <p:spPr>
          <a:xfrm>
            <a:off x="256540" y="4171451"/>
            <a:ext cx="1625600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最新更動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8F2EFEF-F550-47F1-A2EA-1B346B23B7AA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1882140" y="4152010"/>
            <a:ext cx="922022" cy="281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34781F4-686A-4C87-8373-2E818D055590}"/>
              </a:ext>
            </a:extLst>
          </p:cNvPr>
          <p:cNvSpPr txBox="1"/>
          <p:nvPr/>
        </p:nvSpPr>
        <p:spPr>
          <a:xfrm>
            <a:off x="110310" y="931181"/>
            <a:ext cx="1968500" cy="43088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切換資訊主頁</a:t>
            </a: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BC67926-0DB0-4C8A-B774-22632A9DAB44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909056" y="1362068"/>
            <a:ext cx="185504" cy="415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9FB3C66-1C6A-4230-AE6E-A8EC600B2CCA}"/>
              </a:ext>
            </a:extLst>
          </p:cNvPr>
          <p:cNvCxnSpPr>
            <a:cxnSpLocks/>
          </p:cNvCxnSpPr>
          <p:nvPr/>
        </p:nvCxnSpPr>
        <p:spPr>
          <a:xfrm>
            <a:off x="909056" y="1778001"/>
            <a:ext cx="438369" cy="153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3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177923-FC83-4FE7-93E9-6F928957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984277"/>
            <a:ext cx="6334760" cy="2866364"/>
          </a:xfrm>
        </p:spPr>
        <p:txBody>
          <a:bodyPr/>
          <a:lstStyle/>
          <a:p>
            <a:r>
              <a:rPr lang="zh-TW" altLang="en-US" dirty="0"/>
              <a:t>組織</a:t>
            </a:r>
            <a:endParaRPr lang="en-US" altLang="zh-TW" dirty="0"/>
          </a:p>
          <a:p>
            <a:pPr lvl="1"/>
            <a:r>
              <a:rPr lang="zh-TW" altLang="en-US" dirty="0"/>
              <a:t>每一客戶為一組織</a:t>
            </a:r>
            <a:endParaRPr lang="en-US" altLang="zh-TW" dirty="0"/>
          </a:p>
          <a:p>
            <a:pPr lvl="1"/>
            <a:r>
              <a:rPr lang="zh-TW" altLang="en-US" dirty="0"/>
              <a:t>組織包含該客戶的所有專案</a:t>
            </a:r>
            <a:r>
              <a:rPr lang="en-US" altLang="zh-TW" dirty="0"/>
              <a:t>(</a:t>
            </a:r>
            <a:r>
              <a:rPr lang="zh-TW" altLang="en-US" dirty="0"/>
              <a:t>儲存庫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儲存庫</a:t>
            </a:r>
            <a:endParaRPr lang="en-US" altLang="zh-TW" dirty="0"/>
          </a:p>
          <a:p>
            <a:pPr lvl="1"/>
            <a:r>
              <a:rPr lang="zh-TW" altLang="en-US" dirty="0"/>
              <a:t>每一專案為一儲存庫</a:t>
            </a:r>
            <a:endParaRPr lang="en-US" altLang="zh-TW" dirty="0"/>
          </a:p>
          <a:p>
            <a:pPr lvl="1"/>
            <a:r>
              <a:rPr lang="zh-TW" altLang="en-US" dirty="0"/>
              <a:t>儲存庫包含該專案所有文件、</a:t>
            </a:r>
            <a:r>
              <a:rPr lang="en-US" altLang="zh-TW" dirty="0"/>
              <a:t>CODE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組織與儲存庫  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3B057B-D878-4B57-B50A-703513AFF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" y="3921907"/>
            <a:ext cx="4095856" cy="23429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4D89B0-0154-40D4-BCD9-5131FB2A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83" y="826195"/>
            <a:ext cx="5266925" cy="31953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4A5F4A-588D-45D4-99E3-5211A6834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229"/>
          <a:stretch/>
        </p:blipFill>
        <p:spPr>
          <a:xfrm>
            <a:off x="4361030" y="3850641"/>
            <a:ext cx="3588626" cy="2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0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177923-FC83-4FE7-93E9-6F928957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69" y="984277"/>
            <a:ext cx="11077657" cy="1714536"/>
          </a:xfrm>
        </p:spPr>
        <p:txBody>
          <a:bodyPr/>
          <a:lstStyle/>
          <a:p>
            <a:r>
              <a:rPr lang="en-US" altLang="zh-TW" dirty="0"/>
              <a:t>Wiki</a:t>
            </a:r>
          </a:p>
          <a:p>
            <a:pPr lvl="1"/>
            <a:r>
              <a:rPr lang="zh-TW" altLang="en-US" dirty="0"/>
              <a:t>紀錄專案相關資訊，例如</a:t>
            </a:r>
            <a:r>
              <a:rPr lang="en-US" altLang="zh-TW" dirty="0"/>
              <a:t>: server</a:t>
            </a:r>
            <a:r>
              <a:rPr lang="zh-TW" altLang="en-US" dirty="0"/>
              <a:t>在哪台主機、環境、相關資料格式</a:t>
            </a:r>
            <a:r>
              <a:rPr lang="en-US" altLang="zh-TW" dirty="0"/>
              <a:t>…</a:t>
            </a:r>
            <a:r>
              <a:rPr lang="zh-TW" altLang="en-US" dirty="0"/>
              <a:t>等等</a:t>
            </a:r>
            <a:endParaRPr lang="en-US" altLang="zh-TW" dirty="0"/>
          </a:p>
          <a:p>
            <a:pPr lvl="1"/>
            <a:r>
              <a:rPr lang="zh-TW" altLang="en-US" dirty="0"/>
              <a:t>需要紀錄卻沒有放在儲存庫的資訊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Wiki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2A59E7-496D-4039-830F-A956840F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92" y="2764294"/>
            <a:ext cx="11272210" cy="35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2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議題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989E2A0-5002-4D6B-905E-CAA66030D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"/>
          <a:stretch/>
        </p:blipFill>
        <p:spPr>
          <a:xfrm>
            <a:off x="4806394" y="1081931"/>
            <a:ext cx="7239116" cy="48450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B3FCF4-1D27-4F7E-8C3C-926BF90C9AED}"/>
              </a:ext>
            </a:extLst>
          </p:cNvPr>
          <p:cNvSpPr/>
          <p:nvPr/>
        </p:nvSpPr>
        <p:spPr>
          <a:xfrm>
            <a:off x="8922057" y="2352583"/>
            <a:ext cx="2716567" cy="363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1236CF09-F2F9-43D4-8A9D-7273697EA60C}"/>
              </a:ext>
            </a:extLst>
          </p:cNvPr>
          <p:cNvSpPr txBox="1">
            <a:spLocks/>
          </p:cNvSpPr>
          <p:nvPr/>
        </p:nvSpPr>
        <p:spPr>
          <a:xfrm>
            <a:off x="274560" y="1063069"/>
            <a:ext cx="4531834" cy="528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議題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存放該專案 功能增修、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、需要其他人支援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…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等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可進行條件篩選，包含 標籤、里程碑、成員、類型，亦或是進行排序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建立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點選</a:t>
            </a:r>
            <a:r>
              <a:rPr lang="zh-TW" altLang="zh-TW" dirty="0"/>
              <a:t>①</a:t>
            </a:r>
            <a:r>
              <a:rPr lang="zh-TW" altLang="en-US" dirty="0"/>
              <a:t>新增議題，進入新增頁面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F54FC7-D2E8-4683-AA35-4F082D474486}"/>
              </a:ext>
            </a:extLst>
          </p:cNvPr>
          <p:cNvSpPr/>
          <p:nvPr/>
        </p:nvSpPr>
        <p:spPr>
          <a:xfrm>
            <a:off x="10673315" y="16453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E764D1-A311-4F6E-A2C3-3A55401CBF6A}"/>
              </a:ext>
            </a:extLst>
          </p:cNvPr>
          <p:cNvSpPr/>
          <p:nvPr/>
        </p:nvSpPr>
        <p:spPr>
          <a:xfrm>
            <a:off x="10955045" y="1935866"/>
            <a:ext cx="683579" cy="292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45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議題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1236CF09-F2F9-43D4-8A9D-7273697EA60C}"/>
              </a:ext>
            </a:extLst>
          </p:cNvPr>
          <p:cNvSpPr txBox="1">
            <a:spLocks/>
          </p:cNvSpPr>
          <p:nvPr/>
        </p:nvSpPr>
        <p:spPr>
          <a:xfrm>
            <a:off x="274560" y="1063069"/>
            <a:ext cx="3881258" cy="528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建立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標題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哪個功能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&amp;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問題所在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內容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詳細問題情況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上傳檔案或照片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2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EX: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有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畫面截圖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zh-TW" dirty="0"/>
              <a:t>①</a:t>
            </a:r>
            <a:r>
              <a:rPr lang="zh-TW" altLang="en-US" dirty="0"/>
              <a:t>標籤</a:t>
            </a:r>
            <a:endParaRPr lang="en-US" altLang="zh-TW" dirty="0"/>
          </a:p>
          <a:p>
            <a:pPr lvl="2"/>
            <a:r>
              <a:rPr lang="zh-TW" altLang="en-US" dirty="0"/>
              <a:t>對問題做標記</a:t>
            </a:r>
          </a:p>
          <a:p>
            <a:pPr lvl="1"/>
            <a:r>
              <a:rPr lang="zh-TW" altLang="zh-TW" dirty="0"/>
              <a:t>②</a:t>
            </a:r>
            <a:r>
              <a:rPr lang="zh-TW" altLang="en-US" dirty="0"/>
              <a:t>里程碑</a:t>
            </a:r>
            <a:endParaRPr lang="en-US" altLang="zh-TW" dirty="0"/>
          </a:p>
          <a:p>
            <a:pPr lvl="2"/>
            <a:r>
              <a:rPr lang="zh-TW" altLang="en-US" dirty="0"/>
              <a:t>對問題做分類</a:t>
            </a:r>
          </a:p>
          <a:p>
            <a:pPr lvl="1"/>
            <a:r>
              <a:rPr lang="zh-TW" altLang="zh-TW" dirty="0"/>
              <a:t>③</a:t>
            </a:r>
            <a:r>
              <a:rPr lang="zh-TW" altLang="en-US" dirty="0"/>
              <a:t>成員</a:t>
            </a: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指派處理人員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F9A59EB-2D81-4A91-8198-C793B473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18" y="984276"/>
            <a:ext cx="7761622" cy="488796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D1CC47C-F224-40D2-8D6A-FD19F3AAEEC2}"/>
              </a:ext>
            </a:extLst>
          </p:cNvPr>
          <p:cNvSpPr txBox="1"/>
          <p:nvPr/>
        </p:nvSpPr>
        <p:spPr>
          <a:xfrm>
            <a:off x="10887280" y="1639746"/>
            <a:ext cx="366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0AF568-1B1A-4F06-A12D-359386911010}"/>
              </a:ext>
            </a:extLst>
          </p:cNvPr>
          <p:cNvSpPr txBox="1"/>
          <p:nvPr/>
        </p:nvSpPr>
        <p:spPr>
          <a:xfrm>
            <a:off x="10887280" y="2198768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993909-7B64-4BCC-A87C-B06FD8B48C4F}"/>
              </a:ext>
            </a:extLst>
          </p:cNvPr>
          <p:cNvSpPr txBox="1"/>
          <p:nvPr/>
        </p:nvSpPr>
        <p:spPr>
          <a:xfrm>
            <a:off x="10887280" y="2789544"/>
            <a:ext cx="470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89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議題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1236CF09-F2F9-43D4-8A9D-7273697EA60C}"/>
              </a:ext>
            </a:extLst>
          </p:cNvPr>
          <p:cNvSpPr txBox="1">
            <a:spLocks/>
          </p:cNvSpPr>
          <p:nvPr/>
        </p:nvSpPr>
        <p:spPr>
          <a:xfrm>
            <a:off x="274559" y="1063069"/>
            <a:ext cx="3937593" cy="528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關閉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若問題已經處理，即可關閉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流程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zh-TW" dirty="0"/>
              <a:t>①</a:t>
            </a:r>
            <a:r>
              <a:rPr lang="zh-TW" altLang="en-US" dirty="0"/>
              <a:t>勾選要關閉的</a:t>
            </a:r>
            <a:r>
              <a:rPr lang="en-US" altLang="zh-TW" dirty="0"/>
              <a:t>Issue</a:t>
            </a:r>
            <a:endParaRPr lang="zh-TW" altLang="en-US" dirty="0"/>
          </a:p>
          <a:p>
            <a:pPr lvl="1"/>
            <a:r>
              <a:rPr lang="zh-TW" altLang="zh-TW" dirty="0"/>
              <a:t>②</a:t>
            </a:r>
            <a:r>
              <a:rPr lang="zh-TW" altLang="en-US" dirty="0"/>
              <a:t>點選關閉</a:t>
            </a: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備註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從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tree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也可以關閉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喔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!!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EC8CB3-CF4E-4589-8C7D-AFCE5710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65" y="1038655"/>
            <a:ext cx="7442224" cy="521825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14DF28-EAF0-4B5E-B60E-1371BBE83CD4}"/>
              </a:ext>
            </a:extLst>
          </p:cNvPr>
          <p:cNvSpPr txBox="1"/>
          <p:nvPr/>
        </p:nvSpPr>
        <p:spPr>
          <a:xfrm>
            <a:off x="4212153" y="2355672"/>
            <a:ext cx="366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D3CFE0-AC68-484B-B980-DF19BAF4C270}"/>
              </a:ext>
            </a:extLst>
          </p:cNvPr>
          <p:cNvSpPr txBox="1"/>
          <p:nvPr/>
        </p:nvSpPr>
        <p:spPr>
          <a:xfrm>
            <a:off x="8993589" y="2155617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3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議題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1236CF09-F2F9-43D4-8A9D-7273697EA60C}"/>
              </a:ext>
            </a:extLst>
          </p:cNvPr>
          <p:cNvSpPr txBox="1">
            <a:spLocks/>
          </p:cNvSpPr>
          <p:nvPr/>
        </p:nvSpPr>
        <p:spPr>
          <a:xfrm>
            <a:off x="274559" y="1063069"/>
            <a:ext cx="6934109" cy="528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標籤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建立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時會對問題做</a:t>
            </a:r>
            <a:r>
              <a:rPr lang="zh-TW" altLang="en-US" dirty="0">
                <a:solidFill>
                  <a:srgbClr val="FF0000"/>
                </a:solidFill>
                <a:cs typeface="Arial" pitchFamily="34" charset="0"/>
              </a:rPr>
              <a:t>標記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的動作，以便追蹤有多少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或是增修功能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分類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不修復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可能問題無傷大雅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求救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有自己無法處理的部分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重複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在之前就有相同或類似問題存在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臭蟲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功能上有問題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問題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以目前資訊量無法處理的問題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無效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不是專案本身的問題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增修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新增加的功能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94D8B0-A151-4552-9A1C-669BBB43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23" y="826146"/>
            <a:ext cx="2679233" cy="35232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DC3784-ECE1-4128-982C-044111AB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94" y="4239639"/>
            <a:ext cx="2591562" cy="21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議題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1236CF09-F2F9-43D4-8A9D-7273697EA60C}"/>
              </a:ext>
            </a:extLst>
          </p:cNvPr>
          <p:cNvSpPr txBox="1">
            <a:spLocks/>
          </p:cNvSpPr>
          <p:nvPr/>
        </p:nvSpPr>
        <p:spPr>
          <a:xfrm>
            <a:off x="274560" y="1063069"/>
            <a:ext cx="4918878" cy="528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里程碑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建立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時會對問題做分類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例如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以功能分類的里程碑、測試問題里程碑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能追蹤該里程碑進度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新增里程碑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點選</a:t>
            </a:r>
            <a:r>
              <a:rPr lang="zh-TW" altLang="zh-TW" dirty="0"/>
              <a:t>①</a:t>
            </a:r>
            <a:r>
              <a:rPr lang="zh-TW" altLang="en-US" dirty="0"/>
              <a:t>新增里程碑</a:t>
            </a:r>
          </a:p>
          <a:p>
            <a:pPr lvl="1"/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861435F-C160-4CB3-A1A9-B577851B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33" y="1139880"/>
            <a:ext cx="7131262" cy="483479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17850-DC18-45AA-86E7-A9BCDF1EF74C}"/>
              </a:ext>
            </a:extLst>
          </p:cNvPr>
          <p:cNvSpPr txBox="1"/>
          <p:nvPr/>
        </p:nvSpPr>
        <p:spPr>
          <a:xfrm>
            <a:off x="10754115" y="1139880"/>
            <a:ext cx="366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4DB239-AA85-4D97-8DE6-7B741BCB7966}"/>
              </a:ext>
            </a:extLst>
          </p:cNvPr>
          <p:cNvSpPr/>
          <p:nvPr/>
        </p:nvSpPr>
        <p:spPr>
          <a:xfrm>
            <a:off x="11208045" y="1242873"/>
            <a:ext cx="709395" cy="297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貳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議題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Issue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Gitea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1236CF09-F2F9-43D4-8A9D-7273697EA60C}"/>
              </a:ext>
            </a:extLst>
          </p:cNvPr>
          <p:cNvSpPr txBox="1">
            <a:spLocks/>
          </p:cNvSpPr>
          <p:nvPr/>
        </p:nvSpPr>
        <p:spPr>
          <a:xfrm>
            <a:off x="274560" y="1063069"/>
            <a:ext cx="4315195" cy="528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新增里程碑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標題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分類的類名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截止日期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設定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Deadline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，追蹤進度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描述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備註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…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等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D54956A-81E3-4039-B942-E9DFE830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46" y="1579099"/>
            <a:ext cx="7537364" cy="36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>
            <a:extLst>
              <a:ext uri="{FF2B5EF4-FFF2-40B4-BE49-F238E27FC236}">
                <a16:creationId xmlns:a16="http://schemas.microsoft.com/office/drawing/2014/main" id="{068A233C-7C68-4F1D-B83A-0E67D4EDFADF}"/>
              </a:ext>
            </a:extLst>
          </p:cNvPr>
          <p:cNvGrpSpPr/>
          <p:nvPr/>
        </p:nvGrpSpPr>
        <p:grpSpPr>
          <a:xfrm>
            <a:off x="1182430" y="1473087"/>
            <a:ext cx="9700935" cy="992154"/>
            <a:chOff x="5610479" y="1770064"/>
            <a:chExt cx="8488079" cy="992154"/>
          </a:xfrm>
        </p:grpSpPr>
        <p:grpSp>
          <p:nvGrpSpPr>
            <p:cNvPr id="5" name="Group 46">
              <a:extLst>
                <a:ext uri="{FF2B5EF4-FFF2-40B4-BE49-F238E27FC236}">
                  <a16:creationId xmlns:a16="http://schemas.microsoft.com/office/drawing/2014/main" id="{8473B7EA-1762-4DAF-BCA0-6DA6F3D730CB}"/>
                </a:ext>
              </a:extLst>
            </p:cNvPr>
            <p:cNvGrpSpPr/>
            <p:nvPr/>
          </p:nvGrpSpPr>
          <p:grpSpPr>
            <a:xfrm>
              <a:off x="6645032" y="1808111"/>
              <a:ext cx="7453526" cy="954107"/>
              <a:chOff x="6432056" y="1414112"/>
              <a:chExt cx="7453526" cy="954107"/>
            </a:xfrm>
          </p:grpSpPr>
          <p:sp>
            <p:nvSpPr>
              <p:cNvPr id="7" name="TextBox 49">
                <a:extLst>
                  <a:ext uri="{FF2B5EF4-FFF2-40B4-BE49-F238E27FC236}">
                    <a16:creationId xmlns:a16="http://schemas.microsoft.com/office/drawing/2014/main" id="{45FAC635-B5B5-4B04-908A-B78E816ED47D}"/>
                  </a:ext>
                </a:extLst>
              </p:cNvPr>
              <p:cNvSpPr txBox="1"/>
              <p:nvPr/>
            </p:nvSpPr>
            <p:spPr>
              <a:xfrm>
                <a:off x="6432056" y="1414112"/>
                <a:ext cx="4507692" cy="95410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cs typeface="Arial" pitchFamily="34" charset="0"/>
                  </a:rPr>
                  <a:t>GIT</a:t>
                </a:r>
                <a:r>
                  <a:rPr lang="zh-TW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cs typeface="Arial" pitchFamily="34" charset="0"/>
                  </a:rPr>
                  <a:t>基礎概念</a:t>
                </a:r>
                <a:endPara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  <a:p>
                <a:endPara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" name="TextBox 48">
                <a:extLst>
                  <a:ext uri="{FF2B5EF4-FFF2-40B4-BE49-F238E27FC236}">
                    <a16:creationId xmlns:a16="http://schemas.microsoft.com/office/drawing/2014/main" id="{E3B3C9BB-3366-4089-998C-9B09E75ACCF2}"/>
                  </a:ext>
                </a:extLst>
              </p:cNvPr>
              <p:cNvSpPr txBox="1"/>
              <p:nvPr/>
            </p:nvSpPr>
            <p:spPr>
              <a:xfrm>
                <a:off x="6459352" y="1862619"/>
                <a:ext cx="74262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什麼是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git?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數據庫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Repository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提交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Commit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拉取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Pull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、推送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Push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分支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Branch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合併請求</a:t>
                </a:r>
                <a:r>
                  <a:rPr lang="en-US" altLang="zh-TW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PullRequest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6" name="TextBox 47">
              <a:extLst>
                <a:ext uri="{FF2B5EF4-FFF2-40B4-BE49-F238E27FC236}">
                  <a16:creationId xmlns:a16="http://schemas.microsoft.com/office/drawing/2014/main" id="{595B239D-4682-4B04-ABE6-46B8320BDE50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B7631EE-8A5A-4CD4-B7A5-581BC869614A}"/>
              </a:ext>
            </a:extLst>
          </p:cNvPr>
          <p:cNvSpPr/>
          <p:nvPr/>
        </p:nvSpPr>
        <p:spPr>
          <a:xfrm>
            <a:off x="1308636" y="1285333"/>
            <a:ext cx="45719" cy="4171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Group 45">
            <a:extLst>
              <a:ext uri="{FF2B5EF4-FFF2-40B4-BE49-F238E27FC236}">
                <a16:creationId xmlns:a16="http://schemas.microsoft.com/office/drawing/2014/main" id="{125A81BB-C7FC-45F1-9461-6817BC10DD9D}"/>
              </a:ext>
            </a:extLst>
          </p:cNvPr>
          <p:cNvGrpSpPr/>
          <p:nvPr/>
        </p:nvGrpSpPr>
        <p:grpSpPr>
          <a:xfrm>
            <a:off x="1182430" y="2916154"/>
            <a:ext cx="6365369" cy="830997"/>
            <a:chOff x="5610479" y="1770064"/>
            <a:chExt cx="5569541" cy="830997"/>
          </a:xfrm>
        </p:grpSpPr>
        <p:grpSp>
          <p:nvGrpSpPr>
            <p:cNvPr id="11" name="Group 46">
              <a:extLst>
                <a:ext uri="{FF2B5EF4-FFF2-40B4-BE49-F238E27FC236}">
                  <a16:creationId xmlns:a16="http://schemas.microsoft.com/office/drawing/2014/main" id="{8FB7018A-E009-441B-8482-05FEA6012AE6}"/>
                </a:ext>
              </a:extLst>
            </p:cNvPr>
            <p:cNvGrpSpPr/>
            <p:nvPr/>
          </p:nvGrpSpPr>
          <p:grpSpPr>
            <a:xfrm>
              <a:off x="6645032" y="1808111"/>
              <a:ext cx="4534988" cy="756284"/>
              <a:chOff x="6432056" y="1414112"/>
              <a:chExt cx="4534988" cy="756284"/>
            </a:xfrm>
          </p:grpSpPr>
          <p:sp>
            <p:nvSpPr>
              <p:cNvPr id="13" name="TextBox 49">
                <a:extLst>
                  <a:ext uri="{FF2B5EF4-FFF2-40B4-BE49-F238E27FC236}">
                    <a16:creationId xmlns:a16="http://schemas.microsoft.com/office/drawing/2014/main" id="{3A486098-7044-44B8-8525-945E9E20EFC4}"/>
                  </a:ext>
                </a:extLst>
              </p:cNvPr>
              <p:cNvSpPr txBox="1"/>
              <p:nvPr/>
            </p:nvSpPr>
            <p:spPr>
              <a:xfrm>
                <a:off x="6432056" y="1414112"/>
                <a:ext cx="45076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cs typeface="Arial" pitchFamily="34" charset="0"/>
                  </a:rPr>
                  <a:t>Gitea</a:t>
                </a:r>
                <a:endPara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14" name="TextBox 48">
                <a:extLst>
                  <a:ext uri="{FF2B5EF4-FFF2-40B4-BE49-F238E27FC236}">
                    <a16:creationId xmlns:a16="http://schemas.microsoft.com/office/drawing/2014/main" id="{24B45F0B-8E43-432A-AF59-DE1A261CF010}"/>
                  </a:ext>
                </a:extLst>
              </p:cNvPr>
              <p:cNvSpPr txBox="1"/>
              <p:nvPr/>
            </p:nvSpPr>
            <p:spPr>
              <a:xfrm>
                <a:off x="6459352" y="1862619"/>
                <a:ext cx="45076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介面概觀  組織與儲存庫  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Wiki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議題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Issue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12" name="TextBox 47">
              <a:extLst>
                <a:ext uri="{FF2B5EF4-FFF2-40B4-BE49-F238E27FC236}">
                  <a16:creationId xmlns:a16="http://schemas.microsoft.com/office/drawing/2014/main" id="{6135897D-AF21-4C7B-842A-4D4EB72B373A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</a:t>
              </a:r>
              <a:r>
                <a:rPr lang="en-US" altLang="zh-TW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45">
            <a:extLst>
              <a:ext uri="{FF2B5EF4-FFF2-40B4-BE49-F238E27FC236}">
                <a16:creationId xmlns:a16="http://schemas.microsoft.com/office/drawing/2014/main" id="{813BB61B-B809-4687-B5CF-9EC9C2E4A523}"/>
              </a:ext>
            </a:extLst>
          </p:cNvPr>
          <p:cNvGrpSpPr/>
          <p:nvPr/>
        </p:nvGrpSpPr>
        <p:grpSpPr>
          <a:xfrm>
            <a:off x="1182430" y="4145189"/>
            <a:ext cx="9881535" cy="830997"/>
            <a:chOff x="5610479" y="1770064"/>
            <a:chExt cx="8646100" cy="830997"/>
          </a:xfrm>
        </p:grpSpPr>
        <p:grpSp>
          <p:nvGrpSpPr>
            <p:cNvPr id="16" name="Group 46">
              <a:extLst>
                <a:ext uri="{FF2B5EF4-FFF2-40B4-BE49-F238E27FC236}">
                  <a16:creationId xmlns:a16="http://schemas.microsoft.com/office/drawing/2014/main" id="{9B25E418-8BA7-413F-BAF7-2077E3D0ABE6}"/>
                </a:ext>
              </a:extLst>
            </p:cNvPr>
            <p:cNvGrpSpPr/>
            <p:nvPr/>
          </p:nvGrpSpPr>
          <p:grpSpPr>
            <a:xfrm>
              <a:off x="6645033" y="1808111"/>
              <a:ext cx="7611546" cy="756284"/>
              <a:chOff x="6432057" y="1414112"/>
              <a:chExt cx="7611546" cy="756284"/>
            </a:xfrm>
          </p:grpSpPr>
          <p:sp>
            <p:nvSpPr>
              <p:cNvPr id="18" name="TextBox 49">
                <a:extLst>
                  <a:ext uri="{FF2B5EF4-FFF2-40B4-BE49-F238E27FC236}">
                    <a16:creationId xmlns:a16="http://schemas.microsoft.com/office/drawing/2014/main" id="{07BA3C2E-9870-43AE-B8AE-C2002912F098}"/>
                  </a:ext>
                </a:extLst>
              </p:cNvPr>
              <p:cNvSpPr txBox="1"/>
              <p:nvPr/>
            </p:nvSpPr>
            <p:spPr>
              <a:xfrm>
                <a:off x="6432057" y="1414112"/>
                <a:ext cx="45076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SourceTree</a:t>
                </a:r>
                <a:endPara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19" name="TextBox 48">
                <a:extLst>
                  <a:ext uri="{FF2B5EF4-FFF2-40B4-BE49-F238E27FC236}">
                    <a16:creationId xmlns:a16="http://schemas.microsoft.com/office/drawing/2014/main" id="{70A1981E-8E24-4860-8F45-227486CD3FA4}"/>
                  </a:ext>
                </a:extLst>
              </p:cNvPr>
              <p:cNvSpPr txBox="1"/>
              <p:nvPr/>
            </p:nvSpPr>
            <p:spPr>
              <a:xfrm>
                <a:off x="6459352" y="1862619"/>
                <a:ext cx="7584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下載與安裝  同步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Clone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儲存庫  成功提交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Commit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更新遠端資訊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Fetch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拉取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Pull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、推送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Push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  衝突處理</a:t>
                </a:r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  </a:t>
                </a:r>
                <a:r>
                  <a:rPr lang="zh-TW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    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17" name="TextBox 47">
              <a:extLst>
                <a:ext uri="{FF2B5EF4-FFF2-40B4-BE49-F238E27FC236}">
                  <a16:creationId xmlns:a16="http://schemas.microsoft.com/office/drawing/2014/main" id="{56645B60-C5EE-4B13-B12A-C052EDB08725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</a:t>
              </a:r>
              <a:r>
                <a:rPr lang="en-US" altLang="zh-TW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3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658B8843-DDE5-42A5-B873-8AD553B97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D9F4D505-2CAD-4151-BF33-94A186901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C72289FE-F47E-4F79-8666-113F0FC1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6642D4DD-98C6-4AC3-99B1-ED56D189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CED5A-63AE-4460-AED0-EB5AE2F7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08371"/>
            <a:ext cx="4155146" cy="95751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F43A9A-C5F0-48B3-8BDD-F951411D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363574"/>
            <a:ext cx="4155146" cy="302834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下載與安裝  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同步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Clone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儲存庫  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成功提交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Commit  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推送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Push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更新遠端資訊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Fetch  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拉取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Pull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分支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Branch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衝突處理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579C40-F99C-4F96-83C7-64DDE63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20</a:t>
            </a:fld>
            <a:endParaRPr lang="zh-TW" altLang="en-US" b="1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E7AA76-BB1B-438B-AF83-C3A602FC5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</p:spTree>
    <p:extLst>
      <p:ext uri="{BB962C8B-B14F-4D97-AF65-F5344CB8AC3E}">
        <p14:creationId xmlns:p14="http://schemas.microsoft.com/office/powerpoint/2010/main" val="113237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177923-FC83-4FE7-93E9-6F928957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</a:p>
          <a:p>
            <a:pPr lvl="1"/>
            <a:r>
              <a:rPr lang="en-US" altLang="zh-TW" dirty="0"/>
              <a:t>git </a:t>
            </a:r>
            <a:r>
              <a:rPr lang="zh-TW" altLang="en-US" dirty="0"/>
              <a:t>的 </a:t>
            </a:r>
            <a:r>
              <a:rPr lang="en-US" altLang="zh-TW" dirty="0"/>
              <a:t>GUI </a:t>
            </a:r>
            <a:r>
              <a:rPr lang="zh-TW" altLang="en-US" dirty="0"/>
              <a:t>管理軟體</a:t>
            </a:r>
            <a:endParaRPr lang="en-US" altLang="zh-TW" dirty="0"/>
          </a:p>
          <a:p>
            <a:pPr lvl="1"/>
            <a:r>
              <a:rPr lang="zh-TW" altLang="en-US" dirty="0"/>
              <a:t>協助完成版控動作</a:t>
            </a:r>
            <a:endParaRPr lang="en-US" altLang="zh-TW" dirty="0"/>
          </a:p>
          <a:p>
            <a:pPr lvl="1"/>
            <a:r>
              <a:rPr lang="zh-TW" altLang="en-US" dirty="0"/>
              <a:t>右圖所有動作都能在此完成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下載</a:t>
            </a:r>
            <a:r>
              <a:rPr lang="en-US" altLang="zh-TW" dirty="0"/>
              <a:t>Git</a:t>
            </a:r>
            <a:r>
              <a:rPr lang="zh-TW" altLang="en-US" dirty="0"/>
              <a:t>版本控制軟體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https://git-scm.com/</a:t>
            </a:r>
            <a:endParaRPr lang="en-US" altLang="zh-TW" dirty="0"/>
          </a:p>
          <a:p>
            <a:r>
              <a:rPr lang="zh-TW" altLang="en-US" dirty="0"/>
              <a:t>下載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hlinkClick r:id="rId3"/>
              </a:rPr>
              <a:t>https://www.sourcetreeapp.com/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Gitea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hlinkClick r:id="rId4"/>
              </a:rPr>
              <a:t>https://ap26.futek.dev.Taipei/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下載與安裝  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F9DA5-2134-436B-B127-7172A9ADF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055" y="964850"/>
            <a:ext cx="5388745" cy="31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3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177923-FC83-4FE7-93E9-6F928957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8" y="867196"/>
            <a:ext cx="5429868" cy="5467773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同步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Clone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儲存庫  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zh-TW" dirty="0"/>
              <a:t>①</a:t>
            </a:r>
            <a:r>
              <a:rPr lang="zh-TW" altLang="en-US" dirty="0"/>
              <a:t>複製</a:t>
            </a:r>
            <a:r>
              <a:rPr lang="en-US" altLang="zh-TW" dirty="0" err="1"/>
              <a:t>gitea</a:t>
            </a:r>
            <a:r>
              <a:rPr lang="zh-TW" altLang="en-US" dirty="0"/>
              <a:t>上儲存庫附的網址</a:t>
            </a:r>
          </a:p>
          <a:p>
            <a:pPr lvl="1"/>
            <a:r>
              <a:rPr lang="zh-TW" altLang="zh-TW" dirty="0"/>
              <a:t>②</a:t>
            </a:r>
            <a:r>
              <a:rPr lang="en-US" altLang="zh-TW" dirty="0"/>
              <a:t>source tree</a:t>
            </a:r>
            <a:r>
              <a:rPr lang="zh-TW" altLang="en-US" dirty="0"/>
              <a:t>上</a:t>
            </a:r>
            <a:r>
              <a:rPr lang="en-US" altLang="zh-TW" dirty="0"/>
              <a:t>new </a:t>
            </a:r>
            <a:r>
              <a:rPr lang="zh-TW" altLang="en-US" dirty="0"/>
              <a:t>一個</a:t>
            </a:r>
            <a:r>
              <a:rPr lang="en-US" altLang="zh-TW" dirty="0"/>
              <a:t>Tab</a:t>
            </a:r>
            <a:endParaRPr lang="zh-TW" altLang="en-US" dirty="0"/>
          </a:p>
          <a:p>
            <a:pPr lvl="1"/>
            <a:r>
              <a:rPr lang="zh-TW" altLang="zh-TW" dirty="0"/>
              <a:t>③</a:t>
            </a:r>
            <a:r>
              <a:rPr lang="zh-TW" altLang="en-US" dirty="0"/>
              <a:t>貼上儲存庫網址</a:t>
            </a:r>
          </a:p>
          <a:p>
            <a:pPr lvl="1"/>
            <a:r>
              <a:rPr lang="zh-TW" altLang="zh-TW" dirty="0"/>
              <a:t>④</a:t>
            </a:r>
            <a:r>
              <a:rPr lang="zh-TW" altLang="en-US" dirty="0"/>
              <a:t>存放位置與檔案名稱</a:t>
            </a:r>
          </a:p>
          <a:p>
            <a:pPr lvl="1"/>
            <a:r>
              <a:rPr lang="zh-TW" altLang="zh-TW" dirty="0"/>
              <a:t>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Clone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儲存庫 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同步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Clone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儲存庫  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357E9C-17D5-42A3-95C8-01D2DCFE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07" y="867196"/>
            <a:ext cx="5378552" cy="34295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2A89CB8-08CD-49D1-93CD-A85D89DDCC9E}"/>
              </a:ext>
            </a:extLst>
          </p:cNvPr>
          <p:cNvSpPr/>
          <p:nvPr/>
        </p:nvSpPr>
        <p:spPr>
          <a:xfrm>
            <a:off x="10070223" y="16585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DC0751-8BE0-407B-AD0B-5538B37896B9}"/>
              </a:ext>
            </a:extLst>
          </p:cNvPr>
          <p:cNvSpPr/>
          <p:nvPr/>
        </p:nvSpPr>
        <p:spPr>
          <a:xfrm>
            <a:off x="10277972" y="2132985"/>
            <a:ext cx="1643310" cy="25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CF2F4B2-22FF-47D4-BDB3-83CD2B69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119" y="3118363"/>
            <a:ext cx="7965536" cy="307005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9D84C4-FCD1-4D25-9FB8-8D71C0E92872}"/>
              </a:ext>
            </a:extLst>
          </p:cNvPr>
          <p:cNvSpPr txBox="1"/>
          <p:nvPr/>
        </p:nvSpPr>
        <p:spPr>
          <a:xfrm>
            <a:off x="10003810" y="3429000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40782A-AFB7-4233-BFA3-9360FE10DB08}"/>
              </a:ext>
            </a:extLst>
          </p:cNvPr>
          <p:cNvSpPr txBox="1"/>
          <p:nvPr/>
        </p:nvSpPr>
        <p:spPr>
          <a:xfrm>
            <a:off x="7275938" y="4247071"/>
            <a:ext cx="570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A47ACF-971E-40AA-A9D6-7F0D0973B4AF}"/>
              </a:ext>
            </a:extLst>
          </p:cNvPr>
          <p:cNvSpPr txBox="1"/>
          <p:nvPr/>
        </p:nvSpPr>
        <p:spPr>
          <a:xfrm>
            <a:off x="7275938" y="4782977"/>
            <a:ext cx="494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④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FE450B-7437-4BAB-BF37-BC1D1F2EFD68}"/>
              </a:ext>
            </a:extLst>
          </p:cNvPr>
          <p:cNvSpPr/>
          <p:nvPr/>
        </p:nvSpPr>
        <p:spPr>
          <a:xfrm>
            <a:off x="9046347" y="3257633"/>
            <a:ext cx="1231626" cy="171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E8717F-69C9-4010-BB4F-37F6029EA8FB}"/>
              </a:ext>
            </a:extLst>
          </p:cNvPr>
          <p:cNvSpPr/>
          <p:nvPr/>
        </p:nvSpPr>
        <p:spPr>
          <a:xfrm>
            <a:off x="3977196" y="4296792"/>
            <a:ext cx="3298742" cy="339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6C48BE-3FF0-4379-A0FE-108F26A4EBBA}"/>
              </a:ext>
            </a:extLst>
          </p:cNvPr>
          <p:cNvSpPr/>
          <p:nvPr/>
        </p:nvSpPr>
        <p:spPr>
          <a:xfrm>
            <a:off x="3977196" y="4696901"/>
            <a:ext cx="3298742" cy="4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D64303-387E-4B92-8B2B-D16B4B00BC77}"/>
              </a:ext>
            </a:extLst>
          </p:cNvPr>
          <p:cNvSpPr txBox="1"/>
          <p:nvPr/>
        </p:nvSpPr>
        <p:spPr>
          <a:xfrm>
            <a:off x="4454256" y="5797094"/>
            <a:ext cx="75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⑤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39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177923-FC83-4FE7-93E9-6F928957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67196"/>
            <a:ext cx="5010912" cy="5467773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檔案包含與排除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sz="2200" dirty="0"/>
              <a:t>有做修改的檔案會在</a:t>
            </a:r>
            <a:r>
              <a:rPr lang="zh-TW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r>
              <a:rPr lang="zh-TW" altLang="en-US" sz="2200" dirty="0"/>
              <a:t>出現</a:t>
            </a:r>
          </a:p>
          <a:p>
            <a:pPr lvl="1"/>
            <a:r>
              <a:rPr lang="zh-TW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r>
              <a:rPr lang="zh-TW" altLang="en-US" sz="2200" dirty="0"/>
              <a:t>檔案名稱後面的符號「</a:t>
            </a:r>
            <a:r>
              <a:rPr lang="en-US" altLang="zh-TW" sz="2200" dirty="0"/>
              <a:t>+</a:t>
            </a:r>
            <a:r>
              <a:rPr lang="zh-TW" altLang="en-US" sz="2200" dirty="0"/>
              <a:t>」為工作目錄</a:t>
            </a:r>
            <a:r>
              <a:rPr lang="en-US" altLang="zh-TW" sz="2200" dirty="0"/>
              <a:t>add</a:t>
            </a:r>
            <a:r>
              <a:rPr lang="zh-TW" altLang="en-US" sz="2200" dirty="0"/>
              <a:t>到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r>
              <a:rPr lang="zh-TW" altLang="en-US" sz="2200" dirty="0"/>
              <a:t>索引</a:t>
            </a:r>
            <a:endParaRPr lang="en-US" altLang="zh-TW" sz="2200" dirty="0"/>
          </a:p>
          <a:p>
            <a:pPr lvl="1"/>
            <a:r>
              <a:rPr lang="zh-TW" altLang="en-US" sz="2200" dirty="0"/>
              <a:t>可從</a:t>
            </a:r>
            <a:r>
              <a:rPr lang="zh-TW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r>
              <a:rPr lang="zh-TW" altLang="en-US" sz="2200" dirty="0"/>
              <a:t>選取想要</a:t>
            </a:r>
            <a:r>
              <a:rPr lang="en-US" altLang="zh-TW" sz="2200" dirty="0"/>
              <a:t>commit</a:t>
            </a:r>
            <a:r>
              <a:rPr lang="zh-TW" altLang="en-US" sz="2200" dirty="0"/>
              <a:t>的檔案，不必全部</a:t>
            </a:r>
            <a:r>
              <a:rPr lang="en-US" altLang="zh-TW" sz="2200" dirty="0"/>
              <a:t>commit</a:t>
            </a:r>
          </a:p>
          <a:p>
            <a:pPr lvl="1"/>
            <a:r>
              <a:rPr lang="zh-TW" altLang="en-US" sz="2200" dirty="0"/>
              <a:t>檔案有更動但想要回到更動前狀態，滑鼠右鍵選擇</a:t>
            </a:r>
            <a:r>
              <a:rPr lang="en-US" altLang="zh-TW" sz="2200" dirty="0"/>
              <a:t>discard</a:t>
            </a:r>
            <a:r>
              <a:rPr lang="zh-TW" altLang="en-US" sz="2200" dirty="0"/>
              <a:t>，就不會更新該更動</a:t>
            </a:r>
            <a:endParaRPr lang="en-US" altLang="zh-TW" sz="2200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成功提交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Commit  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5D8D446-83B1-4927-A41F-A54E05D2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" y="4133555"/>
            <a:ext cx="4518764" cy="265300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B766F9F-5AE5-4D72-A9AC-FD334779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54" y="867196"/>
            <a:ext cx="7140735" cy="444546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24900366-652A-438D-8BD5-2FD49F7D3671}"/>
              </a:ext>
            </a:extLst>
          </p:cNvPr>
          <p:cNvSpPr/>
          <p:nvPr/>
        </p:nvSpPr>
        <p:spPr>
          <a:xfrm>
            <a:off x="8571921" y="341497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24DE879-81FB-48AF-BE06-83085C8D298D}"/>
              </a:ext>
            </a:extLst>
          </p:cNvPr>
          <p:cNvSpPr txBox="1"/>
          <p:nvPr/>
        </p:nvSpPr>
        <p:spPr>
          <a:xfrm>
            <a:off x="8526336" y="2090353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FE65069-90CA-4E40-A08F-86D4D2CE2A54}"/>
              </a:ext>
            </a:extLst>
          </p:cNvPr>
          <p:cNvSpPr txBox="1"/>
          <p:nvPr/>
        </p:nvSpPr>
        <p:spPr>
          <a:xfrm>
            <a:off x="10194689" y="4310206"/>
            <a:ext cx="570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C8258D-F32F-46F4-9273-411EA14E6792}"/>
              </a:ext>
            </a:extLst>
          </p:cNvPr>
          <p:cNvSpPr txBox="1"/>
          <p:nvPr/>
        </p:nvSpPr>
        <p:spPr>
          <a:xfrm>
            <a:off x="6419447" y="5260002"/>
            <a:ext cx="494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④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554E781-0107-41BB-94C5-BC22B9D2A8DE}"/>
              </a:ext>
            </a:extLst>
          </p:cNvPr>
          <p:cNvSpPr/>
          <p:nvPr/>
        </p:nvSpPr>
        <p:spPr>
          <a:xfrm>
            <a:off x="5945684" y="1625430"/>
            <a:ext cx="3093927" cy="1293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EBBB24-EEBC-4004-B0B9-A6EB5FD374BC}"/>
              </a:ext>
            </a:extLst>
          </p:cNvPr>
          <p:cNvSpPr/>
          <p:nvPr/>
        </p:nvSpPr>
        <p:spPr>
          <a:xfrm>
            <a:off x="5945684" y="3242620"/>
            <a:ext cx="3093927" cy="123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2641A2-562D-470C-BB41-95F2EE8DA7B1}"/>
              </a:ext>
            </a:extLst>
          </p:cNvPr>
          <p:cNvSpPr/>
          <p:nvPr/>
        </p:nvSpPr>
        <p:spPr>
          <a:xfrm>
            <a:off x="5945684" y="4650113"/>
            <a:ext cx="6209703" cy="47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91C4752-6103-4A7F-A23E-D8864258B366}"/>
              </a:ext>
            </a:extLst>
          </p:cNvPr>
          <p:cNvSpPr txBox="1"/>
          <p:nvPr/>
        </p:nvSpPr>
        <p:spPr>
          <a:xfrm>
            <a:off x="11398599" y="5312664"/>
            <a:ext cx="756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⑤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70124F1-9A87-4B0A-9E01-E1153022E456}"/>
              </a:ext>
            </a:extLst>
          </p:cNvPr>
          <p:cNvSpPr/>
          <p:nvPr/>
        </p:nvSpPr>
        <p:spPr>
          <a:xfrm>
            <a:off x="6126661" y="5120150"/>
            <a:ext cx="1367614" cy="199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40F1405-4174-4385-9903-438384400480}"/>
              </a:ext>
            </a:extLst>
          </p:cNvPr>
          <p:cNvSpPr/>
          <p:nvPr/>
        </p:nvSpPr>
        <p:spPr>
          <a:xfrm>
            <a:off x="11561633" y="5111463"/>
            <a:ext cx="593754" cy="209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6855068-5E4F-43A5-8FBA-2BF277A9E84E}"/>
              </a:ext>
            </a:extLst>
          </p:cNvPr>
          <p:cNvSpPr/>
          <p:nvPr/>
        </p:nvSpPr>
        <p:spPr>
          <a:xfrm>
            <a:off x="337268" y="446544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690C5EA-004A-4900-BE32-B1FA3AB986AE}"/>
              </a:ext>
            </a:extLst>
          </p:cNvPr>
          <p:cNvSpPr txBox="1"/>
          <p:nvPr/>
        </p:nvSpPr>
        <p:spPr>
          <a:xfrm>
            <a:off x="1427900" y="4450058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4994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成功提交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Commit  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EF4987-0AB9-426D-972A-AC1B109BD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 t="8889" r="2530" b="11385"/>
          <a:stretch/>
        </p:blipFill>
        <p:spPr>
          <a:xfrm>
            <a:off x="7997447" y="2276162"/>
            <a:ext cx="4139661" cy="26461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21482A-5652-4B53-9669-3FDC265D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7" y="5062023"/>
            <a:ext cx="11324045" cy="109345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7C0909-3481-4AF2-9F7C-31F492BB976A}"/>
              </a:ext>
            </a:extLst>
          </p:cNvPr>
          <p:cNvSpPr txBox="1"/>
          <p:nvPr/>
        </p:nvSpPr>
        <p:spPr>
          <a:xfrm>
            <a:off x="516532" y="4705522"/>
            <a:ext cx="570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17847E-F4CF-4056-BF95-EDE122C6D40A}"/>
              </a:ext>
            </a:extLst>
          </p:cNvPr>
          <p:cNvSpPr txBox="1"/>
          <p:nvPr/>
        </p:nvSpPr>
        <p:spPr>
          <a:xfrm>
            <a:off x="1086923" y="6129800"/>
            <a:ext cx="840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④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F6FC499-435E-4793-AC15-10D60CAF1CBF}"/>
              </a:ext>
            </a:extLst>
          </p:cNvPr>
          <p:cNvSpPr/>
          <p:nvPr/>
        </p:nvSpPr>
        <p:spPr>
          <a:xfrm>
            <a:off x="433977" y="5061238"/>
            <a:ext cx="11324045" cy="806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3DEC19E-8B0F-4B03-B195-CBDF9125087C}"/>
              </a:ext>
            </a:extLst>
          </p:cNvPr>
          <p:cNvSpPr txBox="1"/>
          <p:nvPr/>
        </p:nvSpPr>
        <p:spPr>
          <a:xfrm>
            <a:off x="10670630" y="6069341"/>
            <a:ext cx="756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⑤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9B219D5-E938-49C1-A988-4C17515FCA30}"/>
              </a:ext>
            </a:extLst>
          </p:cNvPr>
          <p:cNvSpPr/>
          <p:nvPr/>
        </p:nvSpPr>
        <p:spPr>
          <a:xfrm>
            <a:off x="764582" y="5868140"/>
            <a:ext cx="2324881" cy="271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563DB9-1711-4C5E-9DBD-67C383CA40E6}"/>
              </a:ext>
            </a:extLst>
          </p:cNvPr>
          <p:cNvSpPr/>
          <p:nvPr/>
        </p:nvSpPr>
        <p:spPr>
          <a:xfrm>
            <a:off x="10833664" y="5868140"/>
            <a:ext cx="858227" cy="20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內容版面配置區 1">
            <a:extLst>
              <a:ext uri="{FF2B5EF4-FFF2-40B4-BE49-F238E27FC236}">
                <a16:creationId xmlns:a16="http://schemas.microsoft.com/office/drawing/2014/main" id="{35A0B2CB-DD2D-4930-BA1C-C0DF16AC139D}"/>
              </a:ext>
            </a:extLst>
          </p:cNvPr>
          <p:cNvSpPr txBox="1">
            <a:spLocks/>
          </p:cNvSpPr>
          <p:nvPr/>
        </p:nvSpPr>
        <p:spPr>
          <a:xfrm>
            <a:off x="1" y="867196"/>
            <a:ext cx="10067277" cy="34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文字描述規範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文字描述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格式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--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&lt;type&gt; &lt;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專案簡稱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&gt; &lt;Function/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頁面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&gt;: &lt;subject&gt;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」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「</a:t>
            </a:r>
            <a:r>
              <a:rPr lang="en-US" altLang="zh-TW" dirty="0"/>
              <a:t>feat admin 699: </a:t>
            </a:r>
            <a:r>
              <a:rPr lang="zh-TW" altLang="en-US" dirty="0"/>
              <a:t>加入新違規單測試」</a:t>
            </a:r>
            <a:endParaRPr lang="en-US" altLang="zh-TW" dirty="0"/>
          </a:p>
          <a:p>
            <a:pPr lvl="1"/>
            <a:r>
              <a:rPr lang="zh-TW" altLang="en-US" dirty="0"/>
              <a:t>若要同步關閉</a:t>
            </a:r>
            <a:r>
              <a:rPr lang="en-US" altLang="zh-TW" dirty="0" err="1"/>
              <a:t>gitea</a:t>
            </a:r>
            <a:r>
              <a:rPr lang="zh-TW" altLang="en-US" dirty="0"/>
              <a:t>上的</a:t>
            </a:r>
            <a:r>
              <a:rPr lang="en-US" altLang="zh-TW" dirty="0"/>
              <a:t>issue</a:t>
            </a:r>
            <a:r>
              <a:rPr lang="zh-TW" altLang="en-US" dirty="0"/>
              <a:t>，在後方空一格加入</a:t>
            </a:r>
            <a:endParaRPr lang="en-US" altLang="zh-TW" dirty="0"/>
          </a:p>
          <a:p>
            <a:pPr lvl="2"/>
            <a:r>
              <a:rPr lang="en-US" altLang="zh-TW" dirty="0"/>
              <a:t>close #(issue</a:t>
            </a:r>
            <a:r>
              <a:rPr lang="zh-TW" altLang="en-US" dirty="0"/>
              <a:t>編號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feat admin 699: </a:t>
            </a:r>
            <a:r>
              <a:rPr lang="zh-TW" altLang="en-US" dirty="0"/>
              <a:t>加入新違規單測試 </a:t>
            </a:r>
            <a:r>
              <a:rPr lang="en-US" altLang="zh-TW" dirty="0"/>
              <a:t>close #112</a:t>
            </a: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2E0FBF2-CB44-43F4-A5D0-ED9B5D0754DC}"/>
              </a:ext>
            </a:extLst>
          </p:cNvPr>
          <p:cNvSpPr txBox="1"/>
          <p:nvPr/>
        </p:nvSpPr>
        <p:spPr>
          <a:xfrm>
            <a:off x="9863091" y="1793289"/>
            <a:ext cx="1894931" cy="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type</a:t>
            </a:r>
            <a:r>
              <a:rPr lang="zh-TW" altLang="en-US" dirty="0">
                <a:solidFill>
                  <a:srgbClr val="FF0000"/>
                </a:solidFill>
              </a:rPr>
              <a:t>類別↓</a:t>
            </a:r>
          </a:p>
        </p:txBody>
      </p:sp>
    </p:spTree>
    <p:extLst>
      <p:ext uri="{BB962C8B-B14F-4D97-AF65-F5344CB8AC3E}">
        <p14:creationId xmlns:p14="http://schemas.microsoft.com/office/powerpoint/2010/main" val="19001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成功提交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Commit  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21482A-5652-4B53-9669-3FDC265D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7" y="5062023"/>
            <a:ext cx="11324045" cy="109345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7C0909-3481-4AF2-9F7C-31F492BB976A}"/>
              </a:ext>
            </a:extLst>
          </p:cNvPr>
          <p:cNvSpPr txBox="1"/>
          <p:nvPr/>
        </p:nvSpPr>
        <p:spPr>
          <a:xfrm>
            <a:off x="516532" y="4705522"/>
            <a:ext cx="570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17847E-F4CF-4056-BF95-EDE122C6D40A}"/>
              </a:ext>
            </a:extLst>
          </p:cNvPr>
          <p:cNvSpPr txBox="1"/>
          <p:nvPr/>
        </p:nvSpPr>
        <p:spPr>
          <a:xfrm>
            <a:off x="1086923" y="6129800"/>
            <a:ext cx="840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④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F6FC499-435E-4793-AC15-10D60CAF1CBF}"/>
              </a:ext>
            </a:extLst>
          </p:cNvPr>
          <p:cNvSpPr/>
          <p:nvPr/>
        </p:nvSpPr>
        <p:spPr>
          <a:xfrm>
            <a:off x="433977" y="5061238"/>
            <a:ext cx="11324045" cy="806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3DEC19E-8B0F-4B03-B195-CBDF9125087C}"/>
              </a:ext>
            </a:extLst>
          </p:cNvPr>
          <p:cNvSpPr txBox="1"/>
          <p:nvPr/>
        </p:nvSpPr>
        <p:spPr>
          <a:xfrm>
            <a:off x="10670630" y="6069341"/>
            <a:ext cx="756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⑤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9B219D5-E938-49C1-A988-4C17515FCA30}"/>
              </a:ext>
            </a:extLst>
          </p:cNvPr>
          <p:cNvSpPr/>
          <p:nvPr/>
        </p:nvSpPr>
        <p:spPr>
          <a:xfrm>
            <a:off x="764582" y="5868140"/>
            <a:ext cx="2324881" cy="271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563DB9-1711-4C5E-9DBD-67C383CA40E6}"/>
              </a:ext>
            </a:extLst>
          </p:cNvPr>
          <p:cNvSpPr/>
          <p:nvPr/>
        </p:nvSpPr>
        <p:spPr>
          <a:xfrm>
            <a:off x="10833664" y="5868140"/>
            <a:ext cx="858227" cy="20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1B9B9FF-5267-4E69-AE9F-5EE6A267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58" y="2122166"/>
            <a:ext cx="4744663" cy="2785630"/>
          </a:xfrm>
          <a:prstGeom prst="rect">
            <a:avLst/>
          </a:prstGeom>
        </p:spPr>
      </p:pic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A1B1D357-62D5-4C60-8BFE-ACAB59D7DC1D}"/>
              </a:ext>
            </a:extLst>
          </p:cNvPr>
          <p:cNvSpPr txBox="1">
            <a:spLocks/>
          </p:cNvSpPr>
          <p:nvPr/>
        </p:nvSpPr>
        <p:spPr>
          <a:xfrm>
            <a:off x="204189" y="1025845"/>
            <a:ext cx="6889070" cy="41935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成功提交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Commit  </a:t>
            </a:r>
          </a:p>
          <a:p>
            <a:pPr lvl="1"/>
            <a:r>
              <a:rPr lang="zh-TW" altLang="zh-TW" dirty="0"/>
              <a:t>④</a:t>
            </a:r>
            <a:r>
              <a:rPr lang="zh-TW" altLang="en-US" dirty="0"/>
              <a:t>為立即更新遠端數據庫，跳過</a:t>
            </a:r>
            <a:r>
              <a:rPr lang="en-US" altLang="zh-TW" dirty="0"/>
              <a:t>push</a:t>
            </a:r>
            <a:r>
              <a:rPr lang="zh-TW" altLang="en-US" dirty="0"/>
              <a:t>的動作</a:t>
            </a:r>
            <a:endParaRPr lang="en-US" altLang="zh-TW" dirty="0"/>
          </a:p>
          <a:p>
            <a:pPr lvl="2"/>
            <a:r>
              <a:rPr lang="zh-TW" altLang="en-US" dirty="0"/>
              <a:t>類似</a:t>
            </a:r>
            <a:r>
              <a:rPr lang="en-US" altLang="zh-TW" dirty="0"/>
              <a:t>git commit + git push</a:t>
            </a:r>
          </a:p>
          <a:p>
            <a:pPr lvl="2"/>
            <a:r>
              <a:rPr lang="zh-TW" altLang="en-US" dirty="0"/>
              <a:t>若單獨開發可勾選</a:t>
            </a:r>
            <a:endParaRPr lang="en-US" altLang="zh-TW" dirty="0"/>
          </a:p>
          <a:p>
            <a:pPr lvl="2"/>
            <a:r>
              <a:rPr lang="zh-TW" altLang="en-US" dirty="0"/>
              <a:t>多人開發則不建議</a:t>
            </a:r>
            <a:endParaRPr lang="en-US" altLang="zh-TW" dirty="0"/>
          </a:p>
          <a:p>
            <a:pPr lvl="1"/>
            <a:r>
              <a:rPr lang="zh-TW" altLang="en-US" dirty="0"/>
              <a:t>點選</a:t>
            </a:r>
            <a:r>
              <a:rPr lang="zh-TW" altLang="zh-TW" dirty="0"/>
              <a:t>⑤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成功提交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Commit  </a:t>
            </a:r>
          </a:p>
          <a:p>
            <a:pPr lvl="1"/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en-US" altLang="zh-TW" dirty="0"/>
              <a:t>Commit</a:t>
            </a:r>
            <a:r>
              <a:rPr lang="zh-TW" altLang="en-US" dirty="0"/>
              <a:t>之前要先確認</a:t>
            </a:r>
            <a:endParaRPr lang="en-US" altLang="zh-TW" dirty="0"/>
          </a:p>
          <a:p>
            <a:pPr lvl="2"/>
            <a:r>
              <a:rPr lang="zh-TW" altLang="en-US" dirty="0"/>
              <a:t>本地、遠端數據庫版本是否一致</a:t>
            </a:r>
            <a:endParaRPr lang="en-US" altLang="zh-TW" dirty="0"/>
          </a:p>
          <a:p>
            <a:pPr lvl="2"/>
            <a:r>
              <a:rPr lang="zh-TW" altLang="en-US" dirty="0"/>
              <a:t>若不同則需先</a:t>
            </a:r>
            <a:r>
              <a:rPr lang="en-US" altLang="zh-TW" dirty="0"/>
              <a:t>Fetch/Pull</a:t>
            </a:r>
            <a:r>
              <a:rPr lang="zh-TW" altLang="en-US" dirty="0"/>
              <a:t>，更新版本</a:t>
            </a:r>
            <a:endParaRPr lang="en-US" altLang="zh-TW" dirty="0"/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619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推送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Push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A1B1D357-62D5-4C60-8BFE-ACAB59D7DC1D}"/>
              </a:ext>
            </a:extLst>
          </p:cNvPr>
          <p:cNvSpPr txBox="1">
            <a:spLocks/>
          </p:cNvSpPr>
          <p:nvPr/>
        </p:nvSpPr>
        <p:spPr>
          <a:xfrm>
            <a:off x="204189" y="1025845"/>
            <a:ext cx="10901776" cy="34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推送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Push</a:t>
            </a: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成功提交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Commit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後，即可進行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Push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，上傳修改紀錄至遠端數據庫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</a:p>
          <a:p>
            <a:pPr lvl="1"/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/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3743B61-E529-40F5-B3CC-08B46022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97" b="28013"/>
          <a:stretch/>
        </p:blipFill>
        <p:spPr>
          <a:xfrm>
            <a:off x="1796449" y="2118453"/>
            <a:ext cx="7885613" cy="42060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A645162-61EF-400E-B17D-FD39B1ACB026}"/>
              </a:ext>
            </a:extLst>
          </p:cNvPr>
          <p:cNvSpPr/>
          <p:nvPr/>
        </p:nvSpPr>
        <p:spPr>
          <a:xfrm>
            <a:off x="2732536" y="2355338"/>
            <a:ext cx="398404" cy="412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36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更新遠端資訊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Fetch  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A1B1D357-62D5-4C60-8BFE-ACAB59D7DC1D}"/>
              </a:ext>
            </a:extLst>
          </p:cNvPr>
          <p:cNvSpPr txBox="1">
            <a:spLocks/>
          </p:cNvSpPr>
          <p:nvPr/>
        </p:nvSpPr>
        <p:spPr>
          <a:xfrm>
            <a:off x="645111" y="984276"/>
            <a:ext cx="10901776" cy="34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更新遠端資訊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Fetch  </a:t>
            </a:r>
          </a:p>
          <a:p>
            <a:pPr lvl="1"/>
            <a:r>
              <a:rPr lang="zh-TW" altLang="en-US" dirty="0"/>
              <a:t>確認遠端數據庫的內容，若跟</a:t>
            </a:r>
            <a:r>
              <a:rPr lang="en-US" altLang="zh-TW" dirty="0"/>
              <a:t>local</a:t>
            </a:r>
            <a:r>
              <a:rPr lang="zh-TW" altLang="en-US" dirty="0"/>
              <a:t>不同，在左邊</a:t>
            </a:r>
            <a:r>
              <a:rPr lang="en-US" altLang="zh-TW" dirty="0"/>
              <a:t>pull</a:t>
            </a:r>
            <a:r>
              <a:rPr lang="zh-TW" altLang="en-US" dirty="0"/>
              <a:t>按鈕上會顯示更動數量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/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33BC01-EF09-4344-B39E-DF11BD77E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7" b="40865"/>
          <a:stretch/>
        </p:blipFill>
        <p:spPr>
          <a:xfrm>
            <a:off x="1314467" y="2108853"/>
            <a:ext cx="9563064" cy="442827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575018E-766A-458F-A7AE-DCD520E968D4}"/>
              </a:ext>
            </a:extLst>
          </p:cNvPr>
          <p:cNvSpPr/>
          <p:nvPr/>
        </p:nvSpPr>
        <p:spPr>
          <a:xfrm>
            <a:off x="2741412" y="2547892"/>
            <a:ext cx="276995" cy="361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拉取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Pull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134" y="6264876"/>
            <a:ext cx="776376" cy="544513"/>
          </a:xfrm>
        </p:spPr>
        <p:txBody>
          <a:bodyPr/>
          <a:lstStyle/>
          <a:p>
            <a:fld id="{10838DD0-A4F0-45E4-B189-FB4E10C25EB1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A1B1D357-62D5-4C60-8BFE-ACAB59D7DC1D}"/>
              </a:ext>
            </a:extLst>
          </p:cNvPr>
          <p:cNvSpPr txBox="1">
            <a:spLocks/>
          </p:cNvSpPr>
          <p:nvPr/>
        </p:nvSpPr>
        <p:spPr>
          <a:xfrm>
            <a:off x="645111" y="984276"/>
            <a:ext cx="10901776" cy="34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拉取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Pull</a:t>
            </a:r>
          </a:p>
          <a:p>
            <a:pPr lvl="1"/>
            <a:r>
              <a:rPr lang="en-US" altLang="zh-TW" dirty="0"/>
              <a:t>Fetch</a:t>
            </a:r>
            <a:r>
              <a:rPr lang="zh-TW" altLang="en-US" dirty="0"/>
              <a:t>完，即可進行</a:t>
            </a:r>
            <a:r>
              <a:rPr lang="en-US" altLang="zh-TW" dirty="0"/>
              <a:t>Pull</a:t>
            </a:r>
            <a:r>
              <a:rPr lang="zh-TW" altLang="en-US" dirty="0"/>
              <a:t>，取得遠端數據庫的歷史記錄</a:t>
            </a:r>
            <a:endParaRPr lang="en-US" altLang="zh-TW" dirty="0"/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33BC01-EF09-4344-B39E-DF11BD77E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7" b="40865"/>
          <a:stretch/>
        </p:blipFill>
        <p:spPr>
          <a:xfrm>
            <a:off x="1314468" y="1966810"/>
            <a:ext cx="9563064" cy="442827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575018E-766A-458F-A7AE-DCD520E968D4}"/>
              </a:ext>
            </a:extLst>
          </p:cNvPr>
          <p:cNvSpPr/>
          <p:nvPr/>
        </p:nvSpPr>
        <p:spPr>
          <a:xfrm>
            <a:off x="1917578" y="2366309"/>
            <a:ext cx="346228" cy="439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80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分支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Branch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134" y="6264876"/>
            <a:ext cx="776376" cy="544513"/>
          </a:xfrm>
        </p:spPr>
        <p:txBody>
          <a:bodyPr/>
          <a:lstStyle/>
          <a:p>
            <a:fld id="{10838DD0-A4F0-45E4-B189-FB4E10C25EB1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A1B1D357-62D5-4C60-8BFE-ACAB59D7DC1D}"/>
              </a:ext>
            </a:extLst>
          </p:cNvPr>
          <p:cNvSpPr txBox="1">
            <a:spLocks/>
          </p:cNvSpPr>
          <p:nvPr/>
        </p:nvSpPr>
        <p:spPr>
          <a:xfrm>
            <a:off x="645111" y="984276"/>
            <a:ext cx="10901776" cy="34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分支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Branch</a:t>
            </a: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將要動到程式時創建，避免多人工作導致主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branch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有問題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點選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Git-Flow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Start New Feature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選擇要從哪條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branch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開分支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E86916-CEB9-4EFA-93B6-2643344B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" y="2721146"/>
            <a:ext cx="4330004" cy="29337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9EFFE8-6FCD-47A0-A5A5-27316FCE9DD7}"/>
              </a:ext>
            </a:extLst>
          </p:cNvPr>
          <p:cNvSpPr/>
          <p:nvPr/>
        </p:nvSpPr>
        <p:spPr>
          <a:xfrm>
            <a:off x="3188950" y="2969449"/>
            <a:ext cx="299406" cy="32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D212880-EA1D-42FC-ADD7-1D5AD8D5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8" t="1494" b="1"/>
          <a:stretch/>
        </p:blipFill>
        <p:spPr>
          <a:xfrm>
            <a:off x="4612460" y="3277174"/>
            <a:ext cx="2419519" cy="23777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8847DE9-2045-446B-B7C1-BFEF53714CD9}"/>
              </a:ext>
            </a:extLst>
          </p:cNvPr>
          <p:cNvSpPr/>
          <p:nvPr/>
        </p:nvSpPr>
        <p:spPr>
          <a:xfrm>
            <a:off x="4761778" y="3864331"/>
            <a:ext cx="2108359" cy="32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63E0181-75C3-4F9F-B19D-E4B66009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138" y="3612358"/>
            <a:ext cx="4886924" cy="204252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8074AE6-8D11-4C95-8C93-7D1892825754}"/>
              </a:ext>
            </a:extLst>
          </p:cNvPr>
          <p:cNvSpPr/>
          <p:nvPr/>
        </p:nvSpPr>
        <p:spPr>
          <a:xfrm>
            <a:off x="7248223" y="4148164"/>
            <a:ext cx="4797287" cy="357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61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CED5A-63AE-4460-AED0-EB5AE2F7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85991"/>
            <a:ext cx="4155146" cy="879895"/>
          </a:xfrm>
        </p:spPr>
        <p:txBody>
          <a:bodyPr/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</a:t>
            </a:r>
            <a:r>
              <a:rPr lang="zh-TW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基礎概念</a:t>
            </a:r>
            <a:endParaRPr lang="en-US" altLang="zh-TW" sz="4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F43A9A-C5F0-48B3-8BDD-F951411DD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什麼是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git?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數據庫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Repository  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提交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Commit  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拉取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Pull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、推送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Push  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分支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Branch  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合併請求</a:t>
            </a: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PullRequest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579C40-F99C-4F96-83C7-64DDE63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3</a:t>
            </a:fld>
            <a:endParaRPr lang="zh-TW" altLang="en-US" b="1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E7AA76-BB1B-438B-AF83-C3A602FC5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</a:p>
        </p:txBody>
      </p:sp>
    </p:spTree>
    <p:extLst>
      <p:ext uri="{BB962C8B-B14F-4D97-AF65-F5344CB8AC3E}">
        <p14:creationId xmlns:p14="http://schemas.microsoft.com/office/powerpoint/2010/main" val="310046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分支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Branch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134" y="6264876"/>
            <a:ext cx="776376" cy="544513"/>
          </a:xfrm>
        </p:spPr>
        <p:txBody>
          <a:bodyPr/>
          <a:lstStyle/>
          <a:p>
            <a:fld id="{10838DD0-A4F0-45E4-B189-FB4E10C25EB1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A1B1D357-62D5-4C60-8BFE-ACAB59D7DC1D}"/>
              </a:ext>
            </a:extLst>
          </p:cNvPr>
          <p:cNvSpPr txBox="1">
            <a:spLocks/>
          </p:cNvSpPr>
          <p:nvPr/>
        </p:nvSpPr>
        <p:spPr>
          <a:xfrm>
            <a:off x="645111" y="984277"/>
            <a:ext cx="10901776" cy="180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分支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Branch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的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Pull Request</a:t>
            </a: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分支更動並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push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後，要儲存更動回原本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Branch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Gitea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上</a:t>
            </a:r>
            <a:r>
              <a:rPr lang="zh-TW" altLang="zh-TW" dirty="0"/>
              <a:t>①</a:t>
            </a:r>
            <a:r>
              <a:rPr lang="zh-TW" altLang="en-US" dirty="0"/>
              <a:t>合併請求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點選</a:t>
            </a:r>
            <a:r>
              <a:rPr lang="zh-TW" altLang="zh-TW" sz="2400" dirty="0"/>
              <a:t>②</a:t>
            </a:r>
            <a:r>
              <a:rPr lang="zh-TW" altLang="en-US" sz="2400" dirty="0"/>
              <a:t>建立合併請求</a:t>
            </a:r>
            <a:endParaRPr lang="zh-TW" altLang="en-US" dirty="0"/>
          </a:p>
          <a:p>
            <a:pPr lvl="1"/>
            <a:r>
              <a:rPr lang="zh-TW" altLang="en-US" sz="2400" dirty="0"/>
              <a:t>選擇</a:t>
            </a:r>
            <a:r>
              <a:rPr lang="zh-TW" altLang="zh-TW" sz="2400" dirty="0"/>
              <a:t>③</a:t>
            </a:r>
            <a:r>
              <a:rPr lang="zh-TW" altLang="en-US" sz="2400" dirty="0"/>
              <a:t>要合併到的</a:t>
            </a:r>
            <a:r>
              <a:rPr lang="en-US" altLang="zh-TW" dirty="0"/>
              <a:t>Branch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sz="2400" dirty="0"/>
              <a:t>選擇</a:t>
            </a:r>
            <a:r>
              <a:rPr lang="zh-TW" altLang="zh-TW" sz="2400" dirty="0"/>
              <a:t>④</a:t>
            </a:r>
            <a:r>
              <a:rPr lang="zh-TW" altLang="en-US" sz="2400" dirty="0"/>
              <a:t>要合併的分支</a:t>
            </a:r>
            <a:r>
              <a:rPr lang="en-US" altLang="zh-TW" dirty="0"/>
              <a:t>Branch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zh-TW" sz="2400" dirty="0"/>
              <a:t>⑤</a:t>
            </a:r>
            <a:r>
              <a:rPr lang="zh-TW" altLang="en-US" dirty="0"/>
              <a:t>建立並等審核</a:t>
            </a:r>
            <a:endParaRPr lang="zh-TW" altLang="en-US" sz="2400" dirty="0"/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E48D91F-5C78-4586-8CFA-85F27BFF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3" y="3340574"/>
            <a:ext cx="6028566" cy="17496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4F81B6F-0B92-4191-B73D-39EA09CD1C96}"/>
              </a:ext>
            </a:extLst>
          </p:cNvPr>
          <p:cNvSpPr/>
          <p:nvPr/>
        </p:nvSpPr>
        <p:spPr>
          <a:xfrm>
            <a:off x="5038639" y="4157122"/>
            <a:ext cx="677117" cy="23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C46E032-CC47-493C-ADCA-35698BDA8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3" b="6514"/>
          <a:stretch/>
        </p:blipFill>
        <p:spPr>
          <a:xfrm>
            <a:off x="6234153" y="2896871"/>
            <a:ext cx="5811357" cy="3511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4AA4E00-DD16-44B0-944D-6ADF02BB1CFB}"/>
              </a:ext>
            </a:extLst>
          </p:cNvPr>
          <p:cNvSpPr/>
          <p:nvPr/>
        </p:nvSpPr>
        <p:spPr>
          <a:xfrm>
            <a:off x="1266402" y="3896442"/>
            <a:ext cx="677117" cy="23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8FDD63-D983-4626-AB53-F20D1D6A481A}"/>
              </a:ext>
            </a:extLst>
          </p:cNvPr>
          <p:cNvSpPr/>
          <p:nvPr/>
        </p:nvSpPr>
        <p:spPr>
          <a:xfrm>
            <a:off x="6534317" y="3779492"/>
            <a:ext cx="1161209" cy="247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B1E3F1-38AD-449A-9FC5-D9300A8ED599}"/>
              </a:ext>
            </a:extLst>
          </p:cNvPr>
          <p:cNvSpPr/>
          <p:nvPr/>
        </p:nvSpPr>
        <p:spPr>
          <a:xfrm>
            <a:off x="7833680" y="3771844"/>
            <a:ext cx="1161209" cy="247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4D4102-2698-4273-8A49-6BF608BE0F45}"/>
              </a:ext>
            </a:extLst>
          </p:cNvPr>
          <p:cNvSpPr/>
          <p:nvPr/>
        </p:nvSpPr>
        <p:spPr>
          <a:xfrm>
            <a:off x="1804847" y="3526368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94A0646-C0ED-4698-81F9-6D5BEC668B27}"/>
              </a:ext>
            </a:extLst>
          </p:cNvPr>
          <p:cNvSpPr txBox="1"/>
          <p:nvPr/>
        </p:nvSpPr>
        <p:spPr>
          <a:xfrm>
            <a:off x="4657003" y="3903348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068F748-BD39-4AE7-8528-B95CD8C341D2}"/>
              </a:ext>
            </a:extLst>
          </p:cNvPr>
          <p:cNvSpPr txBox="1"/>
          <p:nvPr/>
        </p:nvSpPr>
        <p:spPr>
          <a:xfrm>
            <a:off x="6146899" y="3636765"/>
            <a:ext cx="570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67FFD30-1482-45E8-8C07-FDCA88374CC5}"/>
              </a:ext>
            </a:extLst>
          </p:cNvPr>
          <p:cNvSpPr txBox="1"/>
          <p:nvPr/>
        </p:nvSpPr>
        <p:spPr>
          <a:xfrm>
            <a:off x="8970123" y="3636765"/>
            <a:ext cx="494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④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44B9EC3-7114-4ABE-990E-9AEB0C98BE93}"/>
              </a:ext>
            </a:extLst>
          </p:cNvPr>
          <p:cNvSpPr txBox="1"/>
          <p:nvPr/>
        </p:nvSpPr>
        <p:spPr>
          <a:xfrm>
            <a:off x="6053700" y="4191178"/>
            <a:ext cx="75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⑤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2CA2DA-7123-43A8-8C92-ED3F764CC383}"/>
              </a:ext>
            </a:extLst>
          </p:cNvPr>
          <p:cNvSpPr/>
          <p:nvPr/>
        </p:nvSpPr>
        <p:spPr>
          <a:xfrm>
            <a:off x="6577556" y="4180259"/>
            <a:ext cx="677117" cy="23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5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衝突處理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134" y="6264876"/>
            <a:ext cx="776376" cy="544513"/>
          </a:xfrm>
        </p:spPr>
        <p:txBody>
          <a:bodyPr/>
          <a:lstStyle/>
          <a:p>
            <a:fld id="{10838DD0-A4F0-45E4-B189-FB4E10C25EB1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A1B1D357-62D5-4C60-8BFE-ACAB59D7DC1D}"/>
              </a:ext>
            </a:extLst>
          </p:cNvPr>
          <p:cNvSpPr txBox="1">
            <a:spLocks/>
          </p:cNvSpPr>
          <p:nvPr/>
        </p:nvSpPr>
        <p:spPr>
          <a:xfrm>
            <a:off x="645111" y="984276"/>
            <a:ext cx="10901776" cy="34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衝突發生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同時有兩位以上使用者對同一檔案做更動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在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C2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時檔案如圖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/>
              <a:t>並開</a:t>
            </a:r>
            <a:r>
              <a:rPr lang="en-US" altLang="zh-TW" dirty="0"/>
              <a:t>branch</a:t>
            </a:r>
            <a:r>
              <a:rPr lang="zh-TW" altLang="en-US" dirty="0"/>
              <a:t>到</a:t>
            </a:r>
            <a:r>
              <a:rPr lang="en-US" altLang="zh-TW" dirty="0"/>
              <a:t>C3</a:t>
            </a:r>
          </a:p>
          <a:p>
            <a:pPr lvl="1"/>
            <a:r>
              <a:rPr lang="en-US" altLang="zh-TW" dirty="0"/>
              <a:t>C4</a:t>
            </a:r>
            <a:r>
              <a:rPr lang="zh-TW" altLang="en-US" dirty="0"/>
              <a:t>加入字串「</a:t>
            </a:r>
            <a:r>
              <a:rPr lang="en-US" altLang="zh-TW" dirty="0"/>
              <a:t>123</a:t>
            </a:r>
            <a:r>
              <a:rPr lang="zh-TW" altLang="en-US" dirty="0"/>
              <a:t>」、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C5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更動「西瓜」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「香蕉」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衝突發生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從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C4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合併到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C5</a:t>
            </a: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從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C5 Pull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到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C4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DFDC30-E58A-459E-B924-955A1E2C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44" y="4083052"/>
            <a:ext cx="2114387" cy="14071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795782-DA34-49BD-B81B-C51EEDE7FF95}"/>
              </a:ext>
            </a:extLst>
          </p:cNvPr>
          <p:cNvSpPr/>
          <p:nvPr/>
        </p:nvSpPr>
        <p:spPr>
          <a:xfrm>
            <a:off x="2909610" y="379444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5135A1E-9EF4-4CC9-A69D-11AE5450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84" y="3403408"/>
            <a:ext cx="3489754" cy="284350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62779D7-53C9-42DF-9650-F6B9348D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848" y="2627012"/>
            <a:ext cx="2229161" cy="15527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D462902-5B49-47BC-B990-7B27AF63DBF3}"/>
              </a:ext>
            </a:extLst>
          </p:cNvPr>
          <p:cNvCxnSpPr/>
          <p:nvPr/>
        </p:nvCxnSpPr>
        <p:spPr>
          <a:xfrm flipH="1" flipV="1">
            <a:off x="3002145" y="4219711"/>
            <a:ext cx="2217218" cy="275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8509B72-8DD8-4409-8336-0E0EC75629D5}"/>
              </a:ext>
            </a:extLst>
          </p:cNvPr>
          <p:cNvCxnSpPr>
            <a:cxnSpLocks/>
          </p:cNvCxnSpPr>
          <p:nvPr/>
        </p:nvCxnSpPr>
        <p:spPr>
          <a:xfrm flipV="1">
            <a:off x="6982835" y="3531888"/>
            <a:ext cx="1376238" cy="1074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536C04C-99FE-4761-9829-FB9282312454}"/>
              </a:ext>
            </a:extLst>
          </p:cNvPr>
          <p:cNvSpPr txBox="1"/>
          <p:nvPr/>
        </p:nvSpPr>
        <p:spPr>
          <a:xfrm>
            <a:off x="8099214" y="3075842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7884133-9A47-4652-8268-0E9D17932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111" y="5094650"/>
            <a:ext cx="2400635" cy="171473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22BA26B-A60F-4138-B3FA-9EF7A555FD78}"/>
              </a:ext>
            </a:extLst>
          </p:cNvPr>
          <p:cNvCxnSpPr>
            <a:cxnSpLocks/>
          </p:cNvCxnSpPr>
          <p:nvPr/>
        </p:nvCxnSpPr>
        <p:spPr>
          <a:xfrm flipH="1" flipV="1">
            <a:off x="3002145" y="4357275"/>
            <a:ext cx="2589452" cy="1172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E6999BF-0C5A-4480-ACAC-48687597237C}"/>
              </a:ext>
            </a:extLst>
          </p:cNvPr>
          <p:cNvSpPr txBox="1"/>
          <p:nvPr/>
        </p:nvSpPr>
        <p:spPr>
          <a:xfrm>
            <a:off x="8073877" y="4865158"/>
            <a:ext cx="570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FBB33A-6281-4C52-8BC7-83BE1BDFC9A1}"/>
              </a:ext>
            </a:extLst>
          </p:cNvPr>
          <p:cNvCxnSpPr>
            <a:cxnSpLocks/>
          </p:cNvCxnSpPr>
          <p:nvPr/>
        </p:nvCxnSpPr>
        <p:spPr>
          <a:xfrm flipV="1">
            <a:off x="6666950" y="5376872"/>
            <a:ext cx="1692122" cy="103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0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衝突處理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SourceTree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134" y="6264876"/>
            <a:ext cx="776376" cy="544513"/>
          </a:xfrm>
        </p:spPr>
        <p:txBody>
          <a:bodyPr/>
          <a:lstStyle/>
          <a:p>
            <a:fld id="{10838DD0-A4F0-45E4-B189-FB4E10C25EB1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A1B1D357-62D5-4C60-8BFE-ACAB59D7DC1D}"/>
              </a:ext>
            </a:extLst>
          </p:cNvPr>
          <p:cNvSpPr txBox="1">
            <a:spLocks/>
          </p:cNvSpPr>
          <p:nvPr/>
        </p:nvSpPr>
        <p:spPr>
          <a:xfrm>
            <a:off x="645111" y="984276"/>
            <a:ext cx="6655517" cy="34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衝突處理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到本地數據庫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</a:t>
            </a: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下來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自動合併文件內容如圖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進入文件編輯，留下需要的部分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再進行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</a:t>
            </a: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6446B5-DA53-4FB0-B09D-AF0953FF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" y="3876085"/>
            <a:ext cx="3975239" cy="24944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6940A7-2D19-4AD8-91A6-A0CA349D9E38}"/>
              </a:ext>
            </a:extLst>
          </p:cNvPr>
          <p:cNvSpPr/>
          <p:nvPr/>
        </p:nvSpPr>
        <p:spPr>
          <a:xfrm>
            <a:off x="3568588" y="6135854"/>
            <a:ext cx="553141" cy="23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B04E03D-76B3-4C57-BAAA-DF8D2ED293FF}"/>
              </a:ext>
            </a:extLst>
          </p:cNvPr>
          <p:cNvSpPr/>
          <p:nvPr/>
        </p:nvSpPr>
        <p:spPr>
          <a:xfrm>
            <a:off x="3168878" y="5925460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AA2E4F7-4545-4DFB-BF95-AF3EED50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34" y="4733705"/>
            <a:ext cx="2229161" cy="15922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1BE981D-A6DD-4336-A733-81EF620D7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134" y="3080724"/>
            <a:ext cx="2229161" cy="15527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23BAF3-7945-4EDD-A48D-4A65AA563EC6}"/>
              </a:ext>
            </a:extLst>
          </p:cNvPr>
          <p:cNvSpPr txBox="1"/>
          <p:nvPr/>
        </p:nvSpPr>
        <p:spPr>
          <a:xfrm>
            <a:off x="645111" y="4233406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01B8FA-35A9-4EC2-8A38-650E494A732A}"/>
              </a:ext>
            </a:extLst>
          </p:cNvPr>
          <p:cNvSpPr/>
          <p:nvPr/>
        </p:nvSpPr>
        <p:spPr>
          <a:xfrm>
            <a:off x="485522" y="4100099"/>
            <a:ext cx="267037" cy="250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8CDA8F-CAF0-44F6-9FE1-5A2C4864C362}"/>
              </a:ext>
            </a:extLst>
          </p:cNvPr>
          <p:cNvSpPr/>
          <p:nvPr/>
        </p:nvSpPr>
        <p:spPr>
          <a:xfrm>
            <a:off x="4180212" y="4782750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①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B4448-294B-47DD-9727-CB9508C860C0}"/>
              </a:ext>
            </a:extLst>
          </p:cNvPr>
          <p:cNvSpPr txBox="1"/>
          <p:nvPr/>
        </p:nvSpPr>
        <p:spPr>
          <a:xfrm>
            <a:off x="4175492" y="3156472"/>
            <a:ext cx="548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EEC8EDE-C354-4C4C-85A6-01D4784C7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574" y="3238619"/>
            <a:ext cx="4891235" cy="308734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49443E4-B1CF-4F13-989A-818E597CE43C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9673069" y="3080724"/>
            <a:ext cx="1274151" cy="9806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3FDC6A3-9B39-4A42-A360-87318FD93CF5}"/>
              </a:ext>
            </a:extLst>
          </p:cNvPr>
          <p:cNvSpPr/>
          <p:nvPr/>
        </p:nvSpPr>
        <p:spPr>
          <a:xfrm>
            <a:off x="10070981" y="4061406"/>
            <a:ext cx="1752477" cy="984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EA716BFE-42B7-406A-A546-D9F8121A9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329" y="927774"/>
            <a:ext cx="4515480" cy="21529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999990F-E200-4F95-9913-6BD3FCA5A4E0}"/>
              </a:ext>
            </a:extLst>
          </p:cNvPr>
          <p:cNvSpPr txBox="1"/>
          <p:nvPr/>
        </p:nvSpPr>
        <p:spPr>
          <a:xfrm>
            <a:off x="7039574" y="811767"/>
            <a:ext cx="414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③</a:t>
            </a:r>
            <a:endPara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61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177923-FC83-4FE7-93E9-6F928957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</a:rPr>
              <a:t>Git </a:t>
            </a:r>
            <a:r>
              <a:rPr lang="zh-TW" altLang="en-US" b="0" i="0" dirty="0">
                <a:solidFill>
                  <a:srgbClr val="24292E"/>
                </a:solidFill>
                <a:effectLst/>
              </a:rPr>
              <a:t>是一個分散式</a:t>
            </a:r>
            <a:r>
              <a:rPr lang="zh-TW" altLang="en-US" b="1" i="0" dirty="0">
                <a:solidFill>
                  <a:srgbClr val="24292E"/>
                </a:solidFill>
                <a:effectLst/>
              </a:rPr>
              <a:t>版本控制</a:t>
            </a:r>
            <a:r>
              <a:rPr lang="zh-TW" altLang="en-US" b="0" i="0" dirty="0">
                <a:solidFill>
                  <a:srgbClr val="24292E"/>
                </a:solidFill>
                <a:effectLst/>
              </a:rPr>
              <a:t>軟體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為何要</a:t>
            </a:r>
            <a:r>
              <a:rPr lang="zh-TW" altLang="en-US" b="1" dirty="0"/>
              <a:t>版本控制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記錄檔案的內容變化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查詢每個版本所更動的內容</a:t>
            </a:r>
            <a:endParaRPr lang="en-US" altLang="zh-TW" dirty="0"/>
          </a:p>
          <a:p>
            <a:r>
              <a:rPr lang="zh-TW" altLang="en-US" dirty="0"/>
              <a:t>傳統版控</a:t>
            </a:r>
            <a:r>
              <a:rPr lang="en-US" altLang="zh-TW" dirty="0"/>
              <a:t>(</a:t>
            </a:r>
            <a:r>
              <a:rPr lang="zh-TW" altLang="en-US" dirty="0"/>
              <a:t>圖</a:t>
            </a:r>
            <a:r>
              <a:rPr lang="en-US" altLang="zh-TW" dirty="0"/>
              <a:t>1)</a:t>
            </a:r>
          </a:p>
          <a:p>
            <a:pPr lvl="1"/>
            <a:r>
              <a:rPr lang="zh-TW" altLang="en-US" i="0" dirty="0">
                <a:solidFill>
                  <a:srgbClr val="24292E"/>
                </a:solidFill>
                <a:effectLst/>
                <a:latin typeface="-apple-system"/>
              </a:rPr>
              <a:t>不知道裡面到底哪些檔案有更動過</a:t>
            </a:r>
            <a:endParaRPr lang="en-US" altLang="zh-TW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多人編輯不易控制</a:t>
            </a:r>
            <a:endParaRPr lang="en-US" altLang="zh-TW" dirty="0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備份檔案占空間</a:t>
            </a:r>
            <a:endParaRPr lang="en-US" altLang="zh-TW" dirty="0"/>
          </a:p>
          <a:p>
            <a:r>
              <a:rPr lang="en-US" altLang="zh-TW" dirty="0"/>
              <a:t>Git</a:t>
            </a:r>
            <a:r>
              <a:rPr lang="zh-TW" altLang="en-US" dirty="0"/>
              <a:t>版控</a:t>
            </a:r>
            <a:r>
              <a:rPr lang="en-US" altLang="zh-TW" dirty="0"/>
              <a:t>(</a:t>
            </a:r>
            <a:r>
              <a:rPr lang="zh-TW" altLang="en-US" dirty="0"/>
              <a:t>圖</a:t>
            </a:r>
            <a:r>
              <a:rPr lang="en-US" altLang="zh-TW" dirty="0"/>
              <a:t>2)</a:t>
            </a:r>
          </a:p>
          <a:p>
            <a:pPr lvl="1"/>
            <a:r>
              <a:rPr lang="zh-TW" altLang="en-US" dirty="0"/>
              <a:t>輕易看出新增、編輯那些檔案</a:t>
            </a:r>
            <a:endParaRPr lang="en-US" altLang="zh-TW" dirty="0"/>
          </a:p>
          <a:p>
            <a:pPr lvl="1"/>
            <a:r>
              <a:rPr lang="zh-TW" altLang="en-US" dirty="0"/>
              <a:t>能查看更動歷史紀錄</a:t>
            </a:r>
            <a:endParaRPr lang="en-US" altLang="zh-TW" dirty="0"/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</a:rPr>
              <a:t>避免無意中覆蓋他人的編輯內容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E62A6-B8EF-4EA2-926D-BAADF7A39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79AF4-AE47-4297-8F85-F01EA38AC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什麼是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git?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226053-EC91-4333-B019-1B34BAA3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</a:t>
            </a:r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基礎概念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9824D-2271-4C88-ABBA-C41ED20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CDC6FFC-61E0-4B65-8BD0-35C938BD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11" y="1039898"/>
            <a:ext cx="2699677" cy="18146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38C6200-8D01-489A-9AEF-A43C28702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11" y="3270272"/>
            <a:ext cx="2127417" cy="29946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F12B78-28D1-445F-8172-5183E7138DAE}"/>
              </a:ext>
            </a:extLst>
          </p:cNvPr>
          <p:cNvSpPr txBox="1"/>
          <p:nvPr/>
        </p:nvSpPr>
        <p:spPr>
          <a:xfrm>
            <a:off x="7496509" y="1485542"/>
            <a:ext cx="61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94BDBC-3C4B-46D8-B8DA-A06A8EC71A49}"/>
              </a:ext>
            </a:extLst>
          </p:cNvPr>
          <p:cNvSpPr txBox="1"/>
          <p:nvPr/>
        </p:nvSpPr>
        <p:spPr>
          <a:xfrm>
            <a:off x="7496509" y="4305909"/>
            <a:ext cx="61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2203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3425C9-D244-4B49-886B-8DF63174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440" y="1372411"/>
            <a:ext cx="5468113" cy="4113177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數據庫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(Repository) </a:t>
            </a: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遠端數據庫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lvl="2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配有專用的伺服器，為了讓多人共享而建立的數據庫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本地端數據庫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lvl="2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為了方便用戶個人使用，在自己的機器上配置的數據庫</a:t>
            </a:r>
            <a:endParaRPr lang="en-US" altLang="zh-TW" dirty="0"/>
          </a:p>
          <a:p>
            <a:pPr lvl="2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記錄檔案或目錄狀態的地方</a:t>
            </a:r>
            <a:endParaRPr lang="en-US" altLang="zh-TW" dirty="0"/>
          </a:p>
          <a:p>
            <a:pPr lvl="2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儲存內容的修改歷史記錄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976854-33CF-470F-A882-5F6A6EDE3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46F55F-E4A6-4294-BF96-76A387E76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數據庫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(Repository)  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7701199-7A4D-481F-9C58-6222C6DA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</a:t>
            </a:r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基礎概念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8A5CD-C8FF-4B86-8423-FC1DBB09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B0CEEF9-6C6D-4876-9C42-F2D52B5B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553" y="867196"/>
            <a:ext cx="5468113" cy="321037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03FEBFC-8062-4C62-867B-B7311EFED3BD}"/>
              </a:ext>
            </a:extLst>
          </p:cNvPr>
          <p:cNvSpPr/>
          <p:nvPr/>
        </p:nvSpPr>
        <p:spPr>
          <a:xfrm>
            <a:off x="9046346" y="1464816"/>
            <a:ext cx="2627790" cy="1324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827C29-3566-4486-853C-CDB433D05E81}"/>
              </a:ext>
            </a:extLst>
          </p:cNvPr>
          <p:cNvSpPr txBox="1"/>
          <p:nvPr/>
        </p:nvSpPr>
        <p:spPr>
          <a:xfrm>
            <a:off x="6878509" y="4230492"/>
            <a:ext cx="433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大部分動作就是這四個單位在做互動</a:t>
            </a:r>
          </a:p>
        </p:txBody>
      </p:sp>
    </p:spTree>
    <p:extLst>
      <p:ext uri="{BB962C8B-B14F-4D97-AF65-F5344CB8AC3E}">
        <p14:creationId xmlns:p14="http://schemas.microsoft.com/office/powerpoint/2010/main" val="18872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3425C9-D244-4B49-886B-8DF63174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257813"/>
            <a:ext cx="5468113" cy="3882357"/>
          </a:xfrm>
        </p:spPr>
        <p:txBody>
          <a:bodyPr>
            <a:normAutofit/>
          </a:bodyPr>
          <a:lstStyle/>
          <a:p>
            <a:r>
              <a:rPr lang="zh-TW" altLang="en-US" dirty="0"/>
              <a:t>工作目錄</a:t>
            </a:r>
            <a:endParaRPr lang="en-US" altLang="zh-TW" dirty="0"/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</a:rPr>
              <a:t>保存您目前正在處理檔案的目錄</a:t>
            </a:r>
            <a:endParaRPr lang="en-US" altLang="zh-TW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zh-TW" altLang="en-US" dirty="0">
                <a:solidFill>
                  <a:srgbClr val="333333"/>
                </a:solidFill>
              </a:rPr>
              <a:t>更動過的檔案會在此顯示</a:t>
            </a:r>
            <a:endParaRPr lang="en-US" altLang="zh-TW" b="0" i="0" dirty="0">
              <a:solidFill>
                <a:srgbClr val="333333"/>
              </a:solidFill>
              <a:effectLst/>
            </a:endParaRPr>
          </a:p>
          <a:p>
            <a:r>
              <a:rPr lang="zh-TW" altLang="en-US" dirty="0">
                <a:solidFill>
                  <a:srgbClr val="333333"/>
                </a:solidFill>
              </a:rPr>
              <a:t>索引</a:t>
            </a:r>
            <a:endParaRPr lang="en-US" altLang="zh-TW" dirty="0">
              <a:solidFill>
                <a:srgbClr val="333333"/>
              </a:solidFill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</a:rPr>
              <a:t>位於工作目錄和數據庫之間，是為了向數據庫提交作準備的暫存區域</a:t>
            </a:r>
            <a:endParaRPr lang="en-US" altLang="zh-TW" dirty="0"/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提交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(Commit)</a:t>
            </a: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</a:rPr>
              <a:t>把變更與新增的檔案</a:t>
            </a:r>
            <a:r>
              <a:rPr lang="en-US" altLang="zh-TW" b="0" i="0" dirty="0">
                <a:solidFill>
                  <a:srgbClr val="333333"/>
                </a:solidFill>
                <a:effectLst/>
              </a:rPr>
              <a:t>/</a:t>
            </a:r>
            <a:r>
              <a:rPr lang="zh-TW" altLang="en-US" b="0" i="0" dirty="0">
                <a:solidFill>
                  <a:srgbClr val="333333"/>
                </a:solidFill>
                <a:effectLst/>
              </a:rPr>
              <a:t>目錄儲存到數據庫中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zh-TW" sz="36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976854-33CF-470F-A882-5F6A6EDE3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46F55F-E4A6-4294-BF96-76A387E76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提交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Commit  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7701199-7A4D-481F-9C58-6222C6DA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</a:t>
            </a:r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基礎概念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8A5CD-C8FF-4B86-8423-FC1DBB09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774E12-125B-4148-8D15-5C870517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553" y="867196"/>
            <a:ext cx="5468113" cy="32103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463DC6F-2C6E-494E-B73F-A664C7CDF8FF}"/>
              </a:ext>
            </a:extLst>
          </p:cNvPr>
          <p:cNvSpPr/>
          <p:nvPr/>
        </p:nvSpPr>
        <p:spPr>
          <a:xfrm>
            <a:off x="6330553" y="867196"/>
            <a:ext cx="3789991" cy="199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1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3425C9-D244-4B49-886B-8DF63174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744"/>
            <a:ext cx="5468113" cy="5878930"/>
          </a:xfrm>
        </p:spPr>
        <p:txBody>
          <a:bodyPr>
            <a:normAutofit/>
          </a:bodyPr>
          <a:lstStyle/>
          <a:p>
            <a:r>
              <a:rPr lang="zh-TW" altLang="en-US" dirty="0"/>
              <a:t>推送</a:t>
            </a:r>
            <a:r>
              <a:rPr lang="en-US" altLang="zh-TW" dirty="0"/>
              <a:t>Push</a:t>
            </a: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在遠端數據庫上共享本地端數據庫的修改記錄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zh-TW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將改動的檔案</a:t>
            </a:r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add</a:t>
            </a:r>
            <a:r>
              <a:rPr lang="zh-TW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、並</a:t>
            </a:r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commit</a:t>
            </a:r>
            <a:r>
              <a:rPr lang="zh-TW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到本地數據庫後，即可進行</a:t>
            </a:r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push</a:t>
            </a: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本地端的修改歷史會被上傳到遠端數據庫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拉取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Pull</a:t>
            </a: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若共享的遠端數據庫</a:t>
            </a:r>
            <a:r>
              <a:rPr lang="zh-TW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有他人更動檔案，則需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同步其他人的修改內容到自己的本地端數據庫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執行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pull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，從遠端數據庫下載最新的修改歷史</a:t>
            </a:r>
            <a:endParaRPr lang="en-US" altLang="zh-TW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976854-33CF-470F-A882-5F6A6EDE3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46F55F-E4A6-4294-BF96-76A387E76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拉取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Pull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、推送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Push  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7701199-7A4D-481F-9C58-6222C6DA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</a:t>
            </a:r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基礎概念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8A5CD-C8FF-4B86-8423-FC1DBB09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1EB895B-0A37-44A9-AD3D-73E1A82F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553" y="867196"/>
            <a:ext cx="5468113" cy="32103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EC85AA7-76DA-4FC3-9ED5-BC054E8F09EC}"/>
              </a:ext>
            </a:extLst>
          </p:cNvPr>
          <p:cNvSpPr/>
          <p:nvPr/>
        </p:nvSpPr>
        <p:spPr>
          <a:xfrm>
            <a:off x="9836458" y="949910"/>
            <a:ext cx="878890" cy="31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0F9DA-989F-4AEB-9760-4C82F89ED90C}"/>
              </a:ext>
            </a:extLst>
          </p:cNvPr>
          <p:cNvSpPr/>
          <p:nvPr/>
        </p:nvSpPr>
        <p:spPr>
          <a:xfrm>
            <a:off x="8625164" y="3742124"/>
            <a:ext cx="878890" cy="335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60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976854-33CF-470F-A882-5F6A6EDE3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46F55F-E4A6-4294-BF96-76A387E76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分支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Branch  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7701199-7A4D-481F-9C58-6222C6DA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</a:t>
            </a:r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基礎概念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8A5CD-C8FF-4B86-8423-FC1DBB09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DD8568-01A1-406D-8AA7-411114BF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19" y="867196"/>
            <a:ext cx="5676706" cy="4086544"/>
          </a:xfrm>
          <a:prstGeom prst="rect">
            <a:avLst/>
          </a:prstGeom>
        </p:spPr>
      </p:pic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9E5C19F4-E2F6-4882-965B-6F4612FE0939}"/>
              </a:ext>
            </a:extLst>
          </p:cNvPr>
          <p:cNvSpPr txBox="1">
            <a:spLocks/>
          </p:cNvSpPr>
          <p:nvPr/>
        </p:nvSpPr>
        <p:spPr>
          <a:xfrm>
            <a:off x="838199" y="867196"/>
            <a:ext cx="5855563" cy="546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分支</a:t>
            </a:r>
            <a:r>
              <a:rPr lang="en-US" altLang="zh-TW" dirty="0"/>
              <a:t>Branch</a:t>
            </a:r>
          </a:p>
          <a:p>
            <a:pPr lvl="1"/>
            <a:r>
              <a:rPr lang="zh-TW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支援同時進行數個功能的增加或版本控制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將修改記錄的整體流程分開儲存，讓分開的分支不受其他分支的影響，可以在同一個數據庫裡可以同時進行多個不同的修改</a:t>
            </a:r>
            <a:endParaRPr lang="en-US" altLang="zh-TW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流程</a:t>
            </a:r>
            <a:endParaRPr lang="en-US" altLang="zh-TW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lvl="1"/>
            <a:r>
              <a:rPr lang="zh-TW" altLang="en-US" dirty="0">
                <a:solidFill>
                  <a:srgbClr val="2F2F2F"/>
                </a:solidFill>
                <a:latin typeface="Georgia" panose="02040502050405020303" pitchFamily="18" charset="0"/>
              </a:rPr>
              <a:t>從主 </a:t>
            </a:r>
            <a:r>
              <a:rPr lang="en-US" altLang="zh-TW" dirty="0">
                <a:solidFill>
                  <a:srgbClr val="2F2F2F"/>
                </a:solidFill>
                <a:latin typeface="Georgia" panose="02040502050405020303" pitchFamily="18" charset="0"/>
              </a:rPr>
              <a:t>branch</a:t>
            </a:r>
            <a:r>
              <a:rPr lang="zh-TW" altLang="en-US" dirty="0">
                <a:solidFill>
                  <a:srgbClr val="2F2F2F"/>
                </a:solidFill>
                <a:latin typeface="Georgia" panose="02040502050405020303" pitchFamily="18" charset="0"/>
              </a:rPr>
              <a:t>開出一條新的 </a:t>
            </a:r>
            <a:r>
              <a:rPr lang="en-US" altLang="zh-TW" dirty="0">
                <a:solidFill>
                  <a:srgbClr val="2F2F2F"/>
                </a:solidFill>
                <a:latin typeface="Georgia" panose="02040502050405020303" pitchFamily="18" charset="0"/>
              </a:rPr>
              <a:t>branch</a:t>
            </a:r>
          </a:p>
          <a:p>
            <a:pPr lvl="1"/>
            <a:r>
              <a:rPr lang="zh-TW" altLang="en-US" dirty="0">
                <a:solidFill>
                  <a:srgbClr val="2F2F2F"/>
                </a:solidFill>
                <a:latin typeface="Georgia" panose="02040502050405020303" pitchFamily="18" charset="0"/>
              </a:rPr>
              <a:t>新開的 </a:t>
            </a:r>
            <a:r>
              <a:rPr lang="en-US" altLang="zh-TW" dirty="0">
                <a:solidFill>
                  <a:srgbClr val="2F2F2F"/>
                </a:solidFill>
                <a:latin typeface="Georgia" panose="02040502050405020303" pitchFamily="18" charset="0"/>
              </a:rPr>
              <a:t>branch </a:t>
            </a:r>
            <a:r>
              <a:rPr lang="zh-TW" altLang="en-US" dirty="0">
                <a:solidFill>
                  <a:srgbClr val="2F2F2F"/>
                </a:solidFill>
                <a:latin typeface="Georgia" panose="02040502050405020303" pitchFamily="18" charset="0"/>
              </a:rPr>
              <a:t>會帶著你的主</a:t>
            </a:r>
            <a:r>
              <a:rPr lang="en-US" altLang="zh-TW" dirty="0">
                <a:solidFill>
                  <a:srgbClr val="2F2F2F"/>
                </a:solidFill>
                <a:latin typeface="Georgia" panose="02040502050405020303" pitchFamily="18" charset="0"/>
              </a:rPr>
              <a:t>branch </a:t>
            </a:r>
            <a:r>
              <a:rPr lang="zh-TW" altLang="en-US" dirty="0">
                <a:solidFill>
                  <a:srgbClr val="2F2F2F"/>
                </a:solidFill>
                <a:latin typeface="Georgia" panose="02040502050405020303" pitchFamily="18" charset="0"/>
              </a:rPr>
              <a:t>目前的最新狀態</a:t>
            </a:r>
            <a:endParaRPr lang="en-US" altLang="zh-TW" dirty="0">
              <a:solidFill>
                <a:srgbClr val="2F2F2F"/>
              </a:solidFill>
              <a:latin typeface="Georgia" panose="02040502050405020303" pitchFamily="18" charset="0"/>
            </a:endParaRPr>
          </a:p>
          <a:p>
            <a:pPr lvl="1"/>
            <a:r>
              <a:rPr lang="zh-TW" altLang="en-US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完成所要開發的新功能</a:t>
            </a:r>
            <a:r>
              <a:rPr lang="en-US" altLang="zh-TW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/ Bug </a:t>
            </a:r>
            <a:r>
              <a:rPr lang="zh-TW" altLang="en-US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修正後確認沒問題</a:t>
            </a:r>
            <a:endParaRPr lang="en-US" altLang="zh-TW" b="0" i="0" dirty="0">
              <a:solidFill>
                <a:srgbClr val="2F2F2F"/>
              </a:solidFill>
              <a:effectLst/>
              <a:latin typeface="Georgia" panose="02040502050405020303" pitchFamily="18" charset="0"/>
            </a:endParaRPr>
          </a:p>
          <a:p>
            <a:pPr lvl="1"/>
            <a:r>
              <a:rPr lang="en-US" altLang="zh-TW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 merge(</a:t>
            </a:r>
            <a:r>
              <a:rPr lang="zh-TW" altLang="en-US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合併</a:t>
            </a:r>
            <a:r>
              <a:rPr lang="en-US" altLang="zh-TW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)</a:t>
            </a:r>
            <a:r>
              <a:rPr lang="zh-TW" altLang="en-US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回主 </a:t>
            </a:r>
            <a:r>
              <a:rPr lang="en-US" altLang="zh-TW" b="0" i="0" dirty="0">
                <a:solidFill>
                  <a:srgbClr val="2F2F2F"/>
                </a:solidFill>
                <a:effectLst/>
                <a:latin typeface="Georgia" panose="02040502050405020303" pitchFamily="18" charset="0"/>
              </a:rPr>
              <a:t>Branch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7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3425C9-D244-4B49-886B-8DF63174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325"/>
            <a:ext cx="10515600" cy="4690224"/>
          </a:xfrm>
        </p:spPr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合併請求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Pull Request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想修改沒有權限的專案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想為開源專案貢獻一己之力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流程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先複製（</a:t>
            </a:r>
            <a:r>
              <a:rPr lang="en-US" altLang="zh-TW" b="0" i="0" dirty="0">
                <a:solidFill>
                  <a:srgbClr val="494E52"/>
                </a:solidFill>
                <a:effectLst/>
                <a:latin typeface="-apple-system"/>
              </a:rPr>
              <a:t>Fork</a:t>
            </a:r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）一份原作的專案到你自己的 </a:t>
            </a:r>
            <a:r>
              <a:rPr lang="en-US" altLang="zh-TW" b="0" i="0" dirty="0">
                <a:solidFill>
                  <a:srgbClr val="494E52"/>
                </a:solidFill>
                <a:effectLst/>
                <a:latin typeface="-apple-system"/>
              </a:rPr>
              <a:t>GitHub </a:t>
            </a:r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帳號底下</a:t>
            </a:r>
          </a:p>
          <a:p>
            <a:pPr lvl="1"/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複製回來的專案已經在你自己的 </a:t>
            </a:r>
            <a:r>
              <a:rPr lang="en-US" altLang="zh-TW" b="0" i="0" dirty="0">
                <a:solidFill>
                  <a:srgbClr val="494E52"/>
                </a:solidFill>
                <a:effectLst/>
                <a:latin typeface="-apple-system"/>
              </a:rPr>
              <a:t>GitHub </a:t>
            </a:r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帳號下，有完整的權限，想怎麼改就怎麼改</a:t>
            </a:r>
            <a:endParaRPr lang="en-US" altLang="zh-TW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lvl="1"/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改完後，先推回（</a:t>
            </a:r>
            <a:r>
              <a:rPr lang="en-US" altLang="zh-TW" b="0" i="0" dirty="0">
                <a:solidFill>
                  <a:srgbClr val="494E52"/>
                </a:solidFill>
                <a:effectLst/>
                <a:latin typeface="-apple-system"/>
              </a:rPr>
              <a:t>Push</a:t>
            </a:r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）自己帳號的專案</a:t>
            </a:r>
            <a:endParaRPr lang="en-US" altLang="zh-TW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lvl="1"/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提交一個</a:t>
            </a:r>
            <a:r>
              <a:rPr lang="en-US" altLang="zh-TW" dirty="0">
                <a:solidFill>
                  <a:srgbClr val="494E52"/>
                </a:solidFill>
                <a:latin typeface="-apple-system"/>
              </a:rPr>
              <a:t>Pull Request</a:t>
            </a:r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，</a:t>
            </a:r>
            <a:r>
              <a:rPr lang="zh-TW" altLang="en-US" dirty="0">
                <a:solidFill>
                  <a:srgbClr val="494E52"/>
                </a:solidFill>
                <a:latin typeface="-apple-system"/>
              </a:rPr>
              <a:t>請</a:t>
            </a:r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原作檢查</a:t>
            </a:r>
            <a:endParaRPr lang="en-US" altLang="zh-TW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494E52"/>
                </a:solidFill>
                <a:latin typeface="-apple-system"/>
                <a:ea typeface="微軟正黑體" panose="020B0604030504040204" pitchFamily="34" charset="-120"/>
                <a:cs typeface="Arial" pitchFamily="34" charset="0"/>
              </a:rPr>
              <a:t>若沒問題，原作</a:t>
            </a:r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把你做的這些修改合併（</a:t>
            </a:r>
            <a:r>
              <a:rPr lang="en-US" altLang="zh-TW" b="0" i="0" dirty="0">
                <a:solidFill>
                  <a:srgbClr val="494E52"/>
                </a:solidFill>
                <a:effectLst/>
                <a:latin typeface="-apple-system"/>
              </a:rPr>
              <a:t>Merge</a:t>
            </a:r>
            <a:r>
              <a:rPr lang="zh-TW" altLang="en-US" b="0" i="0" dirty="0">
                <a:solidFill>
                  <a:srgbClr val="494E52"/>
                </a:solidFill>
                <a:effectLst/>
                <a:latin typeface="-apple-system"/>
              </a:rPr>
              <a:t>）到他的專案裡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976854-33CF-470F-A882-5F6A6EDE3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46F55F-E4A6-4294-BF96-76A387E76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合併請求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Pull Request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7701199-7A4D-481F-9C58-6222C6DA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GIT</a:t>
            </a:r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cs typeface="Arial" pitchFamily="34" charset="0"/>
              </a:rPr>
              <a:t>基礎概念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8A5CD-C8FF-4B86-8423-FC1DBB09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DD0-A4F0-45E4-B189-FB4E10C25EB1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B8B2E0-3478-4E5E-AF65-FB52A4C37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提交一個 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Arial Unicode MS"/>
                <a:ea typeface="Menlo"/>
              </a:rPr>
              <a:t>PR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ea typeface="charter"/>
              </a:rPr>
              <a:t> 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(Pull Request)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3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1689</Words>
  <Application>Microsoft Office PowerPoint</Application>
  <PresentationFormat>寬螢幕</PresentationFormat>
  <Paragraphs>401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-apple-system</vt:lpstr>
      <vt:lpstr>Arial Unicode MS</vt:lpstr>
      <vt:lpstr>微軟正黑體</vt:lpstr>
      <vt:lpstr>標楷體</vt:lpstr>
      <vt:lpstr>Arial</vt:lpstr>
      <vt:lpstr>Calibri</vt:lpstr>
      <vt:lpstr>Georgia</vt:lpstr>
      <vt:lpstr>Helvetica</vt:lpstr>
      <vt:lpstr>Office 佈景主題</vt:lpstr>
      <vt:lpstr>共同開發環境 使用教學</vt:lpstr>
      <vt:lpstr>大綱</vt:lpstr>
      <vt:lpstr>GIT基礎概念</vt:lpstr>
      <vt:lpstr>GIT基礎概念</vt:lpstr>
      <vt:lpstr>GIT基礎概念</vt:lpstr>
      <vt:lpstr>GIT基礎概念</vt:lpstr>
      <vt:lpstr>GIT基礎概念</vt:lpstr>
      <vt:lpstr>GIT基礎概念</vt:lpstr>
      <vt:lpstr>GIT基礎概念</vt:lpstr>
      <vt:lpstr>Gitea</vt:lpstr>
      <vt:lpstr>Gitea</vt:lpstr>
      <vt:lpstr>Gitea</vt:lpstr>
      <vt:lpstr>Gitea</vt:lpstr>
      <vt:lpstr>Gitea</vt:lpstr>
      <vt:lpstr>Gitea</vt:lpstr>
      <vt:lpstr>Gitea</vt:lpstr>
      <vt:lpstr>Gitea</vt:lpstr>
      <vt:lpstr>Gitea</vt:lpstr>
      <vt:lpstr>Gitea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共享雲端空間 使用教學</dc:title>
  <dc:creator>騰嶢 黃</dc:creator>
  <cp:lastModifiedBy>碩</cp:lastModifiedBy>
  <cp:revision>133</cp:revision>
  <dcterms:created xsi:type="dcterms:W3CDTF">2020-12-07T05:39:36Z</dcterms:created>
  <dcterms:modified xsi:type="dcterms:W3CDTF">2021-03-31T09:00:32Z</dcterms:modified>
</cp:coreProperties>
</file>