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262" r:id="rId3"/>
    <p:sldId id="308" r:id="rId4"/>
    <p:sldId id="310" r:id="rId5"/>
    <p:sldId id="325" r:id="rId6"/>
    <p:sldId id="323" r:id="rId7"/>
    <p:sldId id="324" r:id="rId8"/>
    <p:sldId id="326" r:id="rId9"/>
    <p:sldId id="316" r:id="rId10"/>
    <p:sldId id="322" r:id="rId11"/>
    <p:sldId id="319" r:id="rId12"/>
    <p:sldId id="329" r:id="rId13"/>
    <p:sldId id="320" r:id="rId14"/>
    <p:sldId id="327" r:id="rId15"/>
    <p:sldId id="328" r:id="rId16"/>
    <p:sldId id="317" r:id="rId17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2EAA46"/>
    <a:srgbClr val="6666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3431" autoAdjust="0"/>
  </p:normalViewPr>
  <p:slideViewPr>
    <p:cSldViewPr snapToGrid="0" snapToObjects="1">
      <p:cViewPr>
        <p:scale>
          <a:sx n="40" d="100"/>
          <a:sy n="40" d="100"/>
        </p:scale>
        <p:origin x="-144" y="-7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第一页是课程的标题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30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从第四页开始，讲解的都是该课时的内容讲解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标题是课时的标题，以后都是该课时的标题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内容为该课时的知识点的罗列</a:t>
            </a:r>
            <a:endParaRPr lang="en-US" altLang="zh-CN" baseline="0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从第四页开始，讲解的都是该课时的内容讲解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标题是课时的标题，以后都是该课时的标题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内容为该课时的知识点的罗列</a:t>
            </a:r>
            <a:endParaRPr lang="en-US" altLang="zh-CN" baseline="0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从第四页开始，讲解的都是该课时的内容讲解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标题是课时的标题，以后都是该课时的标题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内容为该课时的知识点的罗列</a:t>
            </a:r>
            <a:endParaRPr lang="en-US" altLang="zh-CN" baseline="0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从第四页开始，讲解的都是该课时的内容讲解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标题是课时的标题，以后都是该课时的标题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内容为该课时的知识点的罗列</a:t>
            </a:r>
            <a:endParaRPr lang="en-US" altLang="zh-CN" baseline="0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从第四页开始，讲解的都是该课时的内容讲解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标题是课时的标题，以后都是该课时的标题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内容为该课时的知识点的罗列</a:t>
            </a:r>
            <a:endParaRPr lang="en-US" altLang="zh-CN" baseline="0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12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标题是课程名称</a:t>
            </a:r>
            <a:endParaRPr lang="en-US" altLang="zh-CN" dirty="0" smtClean="0"/>
          </a:p>
          <a:p>
            <a:r>
              <a:rPr lang="zh-CN" altLang="en-US" dirty="0" smtClean="0"/>
              <a:t>列表内容时课时标题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73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课时切换页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标题是课程标题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中间是课时的标题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761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课时切换页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标题是课程标题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中间是课时的标题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761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下载地址：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    http://www.oracle.com/technetwork/java/javase/downloads/jdk7-downloads-1880260.html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http://www.eclipse.org/downloads/packages/eclipse-ide-java-ee-developers/lunasr2</a:t>
            </a:r>
          </a:p>
          <a:p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http://projects.spring.io/spring-framework/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课时切换页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标题是课程标题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中间是课时的标题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761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从第四页开始，讲解的都是该课时的内容讲解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标题是课时的标题，以后都是该课时的标题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内容为该课时的知识点的罗列</a:t>
            </a:r>
            <a:endParaRPr lang="en-US" altLang="zh-CN" baseline="0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66399" y="4076699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-5565" y="5467124"/>
            <a:ext cx="24395130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800">
                <a:latin typeface="Noto Sans CJK SC Black"/>
                <a:ea typeface="Noto Sans CJK SC Black"/>
                <a:cs typeface="Noto Sans CJK SC Black"/>
                <a:sym typeface="Noto Sans CJK SC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800" dirty="0" smtClean="0">
                <a:solidFill>
                  <a:srgbClr val="FFFFFF"/>
                </a:solidFill>
              </a:rPr>
              <a:t>Spring</a:t>
            </a:r>
            <a:r>
              <a:rPr lang="zh-CN" altLang="en-US" sz="12800" dirty="0" smtClean="0">
                <a:solidFill>
                  <a:srgbClr val="FFFFFF"/>
                </a:solidFill>
              </a:rPr>
              <a:t>入门示例</a:t>
            </a:r>
            <a:endParaRPr sz="1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创建示例工程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</a:rPr>
              <a:t>建立</a:t>
            </a:r>
            <a:r>
              <a:rPr lang="en-US" altLang="zh-CN" sz="5400" dirty="0" smtClean="0">
                <a:solidFill>
                  <a:srgbClr val="2EAA46"/>
                </a:solidFill>
              </a:rPr>
              <a:t>Spring</a:t>
            </a:r>
            <a:r>
              <a:rPr lang="zh-CN" altLang="en-US" sz="5400" dirty="0" smtClean="0">
                <a:solidFill>
                  <a:srgbClr val="2EAA46"/>
                </a:solidFill>
              </a:rPr>
              <a:t>工程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457144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首先，我们需要在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Eclipse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中建立一个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普通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ava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工程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，然后引入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的核心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jar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文件到工程中，其中标注起来的为核心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jar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文件：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066" y="5212452"/>
            <a:ext cx="18402302" cy="677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931066" y="5823284"/>
            <a:ext cx="7140745" cy="62564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31066" y="7002379"/>
            <a:ext cx="7140745" cy="129941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90962" y="8887307"/>
            <a:ext cx="7140745" cy="62564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1830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创建示例工程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</a:rPr>
              <a:t>编写</a:t>
            </a:r>
            <a:r>
              <a:rPr lang="en-US" altLang="zh-CN" sz="5400" dirty="0" smtClean="0">
                <a:solidFill>
                  <a:srgbClr val="2EAA46"/>
                </a:solidFill>
              </a:rPr>
              <a:t>Java</a:t>
            </a:r>
            <a:r>
              <a:rPr lang="zh-CN" altLang="en-US" sz="5400" dirty="0" smtClean="0">
                <a:solidFill>
                  <a:srgbClr val="2EAA46"/>
                </a:solidFill>
              </a:rPr>
              <a:t>文件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一个人，在中国时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用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中国话问候大家；当去国外旅游的时候，用英语问候大家：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018817" y="5167701"/>
            <a:ext cx="3285867" cy="17991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spc="0" normalizeH="0" dirty="0" smtClean="0">
                <a:ln>
                  <a:noFill/>
                </a:ln>
                <a:solidFill>
                  <a:srgbClr val="FF5C00"/>
                </a:solidFill>
                <a:effectLst/>
                <a:uFillTx/>
                <a:latin typeface="Noto Sans CJK SC Bold" pitchFamily="34" charset="-122"/>
                <a:ea typeface="Noto Sans CJK SC Bold" pitchFamily="34" charset="-122"/>
                <a:sym typeface="Helvetica Light"/>
              </a:rPr>
              <a:t>Person</a:t>
            </a:r>
            <a:endParaRPr kumimoji="0" lang="zh-CN" altLang="en-US" sz="3200" b="1" i="0" u="none" strike="noStrike" cap="none" spc="0" normalizeH="0" dirty="0">
              <a:ln>
                <a:noFill/>
              </a:ln>
              <a:solidFill>
                <a:srgbClr val="FF5C00"/>
              </a:solidFill>
              <a:effectLst/>
              <a:uFillTx/>
              <a:latin typeface="Noto Sans CJK SC Bold" pitchFamily="34" charset="-122"/>
              <a:ea typeface="Noto Sans CJK SC Bold" pitchFamily="34" charset="-122"/>
              <a:sym typeface="Helvetica Ligh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824613" y="4928800"/>
            <a:ext cx="4282968" cy="235957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b="1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</a:rPr>
              <a:t>接口：</a:t>
            </a:r>
            <a:endParaRPr lang="en-US" altLang="zh-CN" sz="3200" b="1" dirty="0" smtClean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</a:rPr>
              <a:t>IHelloMessage</a:t>
            </a:r>
            <a:endParaRPr kumimoji="0" lang="zh-CN" altLang="en-US" sz="3200" b="1" i="0" u="none" strike="noStrike" cap="none" spc="0" normalizeH="0" dirty="0">
              <a:ln>
                <a:noFill/>
              </a:ln>
              <a:solidFill>
                <a:srgbClr val="FF5C00"/>
              </a:solidFill>
              <a:effectLst/>
              <a:uFillTx/>
              <a:latin typeface="Noto Sans CJK SC Bold" pitchFamily="34" charset="-122"/>
              <a:ea typeface="Noto Sans CJK SC Bold" pitchFamily="34" charset="-122"/>
              <a:sym typeface="Helvetica Ligh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452382" y="9684340"/>
            <a:ext cx="4572001" cy="23035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b="1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</a:rPr>
              <a:t>实现类：</a:t>
            </a:r>
            <a:endParaRPr lang="en-US" altLang="zh-CN" sz="3200" b="1" dirty="0" smtClean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</a:rPr>
              <a:t>HelloWorld</a:t>
            </a:r>
            <a:endParaRPr lang="en-US" altLang="zh-CN" sz="3200" b="1" dirty="0" smtClean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2618220" y="9684340"/>
            <a:ext cx="4572001" cy="22876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b="1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</a:rPr>
              <a:t>实现类：</a:t>
            </a:r>
            <a:endParaRPr lang="en-US" altLang="zh-CN" sz="3200" b="1" dirty="0" smtClean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</a:rPr>
              <a:t>HelloChina</a:t>
            </a:r>
            <a:endParaRPr kumimoji="0" lang="zh-CN" altLang="en-US" sz="3200" b="1" i="0" u="none" strike="noStrike" cap="none" spc="0" normalizeH="0" dirty="0">
              <a:ln>
                <a:noFill/>
              </a:ln>
              <a:solidFill>
                <a:srgbClr val="FF5C00"/>
              </a:solidFill>
              <a:effectLst/>
              <a:uFillTx/>
              <a:latin typeface="Noto Sans CJK SC Bold" pitchFamily="34" charset="-122"/>
              <a:ea typeface="Noto Sans CJK SC Bold" pitchFamily="34" charset="-122"/>
              <a:sym typeface="Helvetica Light"/>
            </a:endParaRPr>
          </a:p>
        </p:txBody>
      </p:sp>
      <p:cxnSp>
        <p:nvCxnSpPr>
          <p:cNvPr id="4" name="直接箭头连接符 3"/>
          <p:cNvCxnSpPr>
            <a:stCxn id="11" idx="0"/>
            <a:endCxn id="10" idx="3"/>
          </p:cNvCxnSpPr>
          <p:nvPr/>
        </p:nvCxnSpPr>
        <p:spPr>
          <a:xfrm flipV="1">
            <a:off x="9738383" y="6942822"/>
            <a:ext cx="713456" cy="2741518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箭头连接符 12"/>
          <p:cNvCxnSpPr>
            <a:stCxn id="12" idx="0"/>
            <a:endCxn id="10" idx="5"/>
          </p:cNvCxnSpPr>
          <p:nvPr/>
        </p:nvCxnSpPr>
        <p:spPr>
          <a:xfrm flipH="1" flipV="1">
            <a:off x="13480355" y="6942822"/>
            <a:ext cx="1423866" cy="2741518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矩形 16"/>
          <p:cNvSpPr/>
          <p:nvPr/>
        </p:nvSpPr>
        <p:spPr>
          <a:xfrm>
            <a:off x="13076386" y="7774649"/>
            <a:ext cx="1827835" cy="595035"/>
          </a:xfrm>
          <a:prstGeom prst="rect">
            <a:avLst/>
          </a:prstGeom>
          <a:solidFill>
            <a:srgbClr val="F8F8F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dirty="0" smtClean="0">
                <a:ln>
                  <a:noFill/>
                </a:ln>
                <a:solidFill>
                  <a:srgbClr val="666666"/>
                </a:solidFill>
                <a:effectLst/>
                <a:uFillTx/>
                <a:latin typeface="Noto Sans CJK SC Bold" pitchFamily="34" charset="-122"/>
                <a:ea typeface="Noto Sans CJK SC Bold" pitchFamily="34" charset="-122"/>
                <a:sym typeface="Helvetica Light"/>
              </a:rPr>
              <a:t>实现</a:t>
            </a:r>
            <a:endParaRPr kumimoji="0" lang="zh-CN" altLang="en-US" sz="3200" b="0" i="0" u="none" strike="noStrike" cap="none" spc="0" normalizeH="0" dirty="0">
              <a:ln>
                <a:noFill/>
              </a:ln>
              <a:solidFill>
                <a:srgbClr val="666666"/>
              </a:solidFill>
              <a:effectLst/>
              <a:uFillTx/>
              <a:latin typeface="Noto Sans CJK SC Bold" pitchFamily="34" charset="-122"/>
              <a:ea typeface="Noto Sans CJK SC Bold" pitchFamily="34" charset="-122"/>
              <a:sym typeface="Helvetica Ligh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10695" y="8007152"/>
            <a:ext cx="1827835" cy="595035"/>
          </a:xfrm>
          <a:prstGeom prst="rect">
            <a:avLst/>
          </a:prstGeom>
          <a:solidFill>
            <a:srgbClr val="F8F8F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dirty="0" smtClean="0">
                <a:ln>
                  <a:noFill/>
                </a:ln>
                <a:solidFill>
                  <a:srgbClr val="666666"/>
                </a:solidFill>
                <a:effectLst/>
                <a:uFillTx/>
                <a:latin typeface="Noto Sans CJK SC Bold" pitchFamily="34" charset="-122"/>
                <a:ea typeface="Noto Sans CJK SC Bold" pitchFamily="34" charset="-122"/>
                <a:sym typeface="Helvetica Light"/>
              </a:rPr>
              <a:t>实现</a:t>
            </a:r>
            <a:endParaRPr kumimoji="0" lang="zh-CN" altLang="en-US" sz="3200" b="0" i="0" u="none" strike="noStrike" cap="none" spc="0" normalizeH="0" dirty="0">
              <a:ln>
                <a:noFill/>
              </a:ln>
              <a:solidFill>
                <a:srgbClr val="666666"/>
              </a:solidFill>
              <a:effectLst/>
              <a:uFillTx/>
              <a:latin typeface="Noto Sans CJK SC Bold" pitchFamily="34" charset="-122"/>
              <a:ea typeface="Noto Sans CJK SC Bold" pitchFamily="34" charset="-122"/>
              <a:sym typeface="Helvetica Light"/>
            </a:endParaRPr>
          </a:p>
        </p:txBody>
      </p:sp>
      <p:cxnSp>
        <p:nvCxnSpPr>
          <p:cNvPr id="33" name="直接箭头连接符 32"/>
          <p:cNvCxnSpPr>
            <a:endCxn id="10" idx="2"/>
          </p:cNvCxnSpPr>
          <p:nvPr/>
        </p:nvCxnSpPr>
        <p:spPr>
          <a:xfrm>
            <a:off x="5304684" y="6108587"/>
            <a:ext cx="4519929" cy="0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矩形 35"/>
          <p:cNvSpPr/>
          <p:nvPr/>
        </p:nvSpPr>
        <p:spPr>
          <a:xfrm>
            <a:off x="5373824" y="4954474"/>
            <a:ext cx="3843675" cy="1087477"/>
          </a:xfrm>
          <a:prstGeom prst="rect">
            <a:avLst/>
          </a:prstGeom>
          <a:solidFill>
            <a:srgbClr val="F8F8F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dirty="0" smtClean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</a:rPr>
              <a:t>使用接口问候方法</a:t>
            </a:r>
            <a:endParaRPr lang="en-US" altLang="zh-CN" sz="3200" dirty="0">
              <a:solidFill>
                <a:srgbClr val="666666"/>
              </a:solidFill>
              <a:latin typeface="Noto Sans CJK SC Bold" pitchFamily="34" charset="-122"/>
              <a:ea typeface="Noto Sans CJK SC Bold" pitchFamily="34" charset="-122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err="1" smtClean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</a:rPr>
              <a:t>sayHello</a:t>
            </a:r>
            <a:endParaRPr kumimoji="0" lang="zh-CN" altLang="en-US" sz="3200" b="0" i="0" u="none" strike="noStrike" cap="none" spc="0" normalizeH="0" dirty="0">
              <a:ln>
                <a:noFill/>
              </a:ln>
              <a:solidFill>
                <a:srgbClr val="666666"/>
              </a:solidFill>
              <a:effectLst/>
              <a:uFillTx/>
              <a:latin typeface="Noto Sans CJK SC Bold" pitchFamily="34" charset="-122"/>
              <a:ea typeface="Noto Sans CJK SC Bold" pitchFamily="34" charset="-122"/>
              <a:sym typeface="Helvetica Light"/>
            </a:endParaRPr>
          </a:p>
        </p:txBody>
      </p:sp>
      <p:sp>
        <p:nvSpPr>
          <p:cNvPr id="38" name="Shape 128"/>
          <p:cNvSpPr txBox="1">
            <a:spLocks/>
          </p:cNvSpPr>
          <p:nvPr/>
        </p:nvSpPr>
        <p:spPr>
          <a:xfrm>
            <a:off x="16853339" y="5480520"/>
            <a:ext cx="6891652" cy="6437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人的具体位置，是由</a:t>
            </a:r>
            <a:r>
              <a:rPr lang="en-US" altLang="zh-CN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的配置环境来决定的：</a:t>
            </a:r>
            <a:endParaRPr lang="en-US" altLang="zh-CN" sz="40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当配置为中国时，则问候“大家好！”</a:t>
            </a:r>
            <a:endParaRPr lang="en-US" altLang="zh-CN" sz="40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当配置为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国外时，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则问候“</a:t>
            </a:r>
            <a:r>
              <a:rPr lang="en-US" altLang="zh-CN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Hello everybody</a:t>
            </a:r>
            <a:r>
              <a:rPr lang="zh-CN" altLang="en-US" sz="40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！”</a:t>
            </a:r>
            <a:endParaRPr lang="en-US" sz="40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022964" y="8276309"/>
            <a:ext cx="3285867" cy="17991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spc="0" normalizeH="0" dirty="0" smtClean="0">
                <a:ln>
                  <a:noFill/>
                </a:ln>
                <a:solidFill>
                  <a:srgbClr val="FF5C00"/>
                </a:solidFill>
                <a:effectLst/>
                <a:uFillTx/>
                <a:latin typeface="Noto Sans CJK SC Bold" pitchFamily="34" charset="-122"/>
                <a:ea typeface="Noto Sans CJK SC Bold" pitchFamily="34" charset="-122"/>
                <a:sym typeface="Helvetica Light"/>
              </a:rPr>
              <a:t>Main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b="1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</a:rPr>
              <a:t>程序入口类</a:t>
            </a:r>
            <a:endParaRPr kumimoji="0" lang="zh-CN" altLang="en-US" sz="3200" b="1" i="0" u="none" strike="noStrike" cap="none" spc="0" normalizeH="0" dirty="0">
              <a:ln>
                <a:noFill/>
              </a:ln>
              <a:solidFill>
                <a:srgbClr val="FF5C00"/>
              </a:solidFill>
              <a:effectLst/>
              <a:uFillTx/>
              <a:latin typeface="Noto Sans CJK SC Bold" pitchFamily="34" charset="-122"/>
              <a:ea typeface="Noto Sans CJK SC Bold" pitchFamily="34" charset="-122"/>
              <a:sym typeface="Helvetica Light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022964" y="11067738"/>
            <a:ext cx="3285867" cy="17991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spc="0" normalizeH="0" dirty="0" smtClean="0">
                <a:ln>
                  <a:noFill/>
                </a:ln>
                <a:solidFill>
                  <a:srgbClr val="FF5C00"/>
                </a:solidFill>
                <a:effectLst/>
                <a:uFillTx/>
                <a:latin typeface="Noto Sans CJK SC Bold" pitchFamily="34" charset="-122"/>
                <a:ea typeface="Noto Sans CJK SC Bold" pitchFamily="34" charset="-122"/>
                <a:sym typeface="Helvetica Light"/>
              </a:rPr>
              <a:t>配置文件</a:t>
            </a:r>
            <a:endParaRPr kumimoji="0" lang="zh-CN" altLang="en-US" sz="3200" b="1" i="0" u="none" strike="noStrike" cap="none" spc="0" normalizeH="0" dirty="0">
              <a:ln>
                <a:noFill/>
              </a:ln>
              <a:solidFill>
                <a:srgbClr val="FF5C00"/>
              </a:solidFill>
              <a:effectLst/>
              <a:uFillTx/>
              <a:latin typeface="Noto Sans CJK SC Bold" pitchFamily="34" charset="-122"/>
              <a:ea typeface="Noto Sans CJK SC Bold" pitchFamily="34" charset="-122"/>
              <a:sym typeface="Helvetica Light"/>
            </a:endParaRPr>
          </a:p>
        </p:txBody>
      </p:sp>
      <p:cxnSp>
        <p:nvCxnSpPr>
          <p:cNvPr id="42" name="直接箭头连接符 41"/>
          <p:cNvCxnSpPr>
            <a:stCxn id="39" idx="4"/>
          </p:cNvCxnSpPr>
          <p:nvPr/>
        </p:nvCxnSpPr>
        <p:spPr>
          <a:xfrm flipH="1">
            <a:off x="3665897" y="10075493"/>
            <a:ext cx="1" cy="992245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矩形 44"/>
          <p:cNvSpPr/>
          <p:nvPr/>
        </p:nvSpPr>
        <p:spPr>
          <a:xfrm>
            <a:off x="882038" y="10274097"/>
            <a:ext cx="2666860" cy="595035"/>
          </a:xfrm>
          <a:prstGeom prst="rect">
            <a:avLst/>
          </a:prstGeom>
          <a:solidFill>
            <a:srgbClr val="F8F8F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dirty="0" smtClean="0">
                <a:ln>
                  <a:noFill/>
                </a:ln>
                <a:solidFill>
                  <a:srgbClr val="666666"/>
                </a:solidFill>
                <a:effectLst/>
                <a:uFillTx/>
                <a:latin typeface="Noto Sans CJK SC Bold" pitchFamily="34" charset="-122"/>
                <a:ea typeface="Noto Sans CJK SC Bold" pitchFamily="34" charset="-122"/>
                <a:sym typeface="Helvetica Light"/>
              </a:rPr>
              <a:t>读取配置文件</a:t>
            </a:r>
            <a:endParaRPr kumimoji="0" lang="zh-CN" altLang="en-US" sz="3200" b="0" i="0" u="none" strike="noStrike" cap="none" spc="0" normalizeH="0" dirty="0">
              <a:ln>
                <a:noFill/>
              </a:ln>
              <a:solidFill>
                <a:srgbClr val="666666"/>
              </a:solidFill>
              <a:effectLst/>
              <a:uFillTx/>
              <a:latin typeface="Noto Sans CJK SC Bold" pitchFamily="34" charset="-122"/>
              <a:ea typeface="Noto Sans CJK SC Bold" pitchFamily="34" charset="-122"/>
              <a:sym typeface="Helvetica Ligh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7348" y="7113941"/>
            <a:ext cx="3058550" cy="1087477"/>
          </a:xfrm>
          <a:prstGeom prst="rect">
            <a:avLst/>
          </a:prstGeom>
          <a:solidFill>
            <a:srgbClr val="F8F8F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dirty="0" smtClean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</a:rPr>
              <a:t>调用</a:t>
            </a:r>
            <a:r>
              <a:rPr lang="en-US" altLang="zh-CN" sz="3200" dirty="0" smtClean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</a:rPr>
              <a:t>Person</a:t>
            </a:r>
            <a:r>
              <a:rPr lang="zh-CN" altLang="en-US" sz="3200" dirty="0" smtClean="0">
                <a:solidFill>
                  <a:srgbClr val="666666"/>
                </a:solidFill>
                <a:latin typeface="Noto Sans CJK SC Bold" pitchFamily="34" charset="-122"/>
                <a:ea typeface="Noto Sans CJK SC Bold" pitchFamily="34" charset="-122"/>
              </a:rPr>
              <a:t>类</a:t>
            </a:r>
            <a:endParaRPr lang="en-US" altLang="zh-CN" sz="3200" dirty="0" smtClean="0">
              <a:solidFill>
                <a:srgbClr val="666666"/>
              </a:solidFill>
              <a:latin typeface="Noto Sans CJK SC Bold" pitchFamily="34" charset="-122"/>
              <a:ea typeface="Noto Sans CJK SC Bold" pitchFamily="34" charset="-122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dirty="0" smtClean="0">
                <a:ln>
                  <a:noFill/>
                </a:ln>
                <a:solidFill>
                  <a:srgbClr val="666666"/>
                </a:solidFill>
                <a:effectLst/>
                <a:uFillTx/>
                <a:latin typeface="Noto Sans CJK SC Bold" pitchFamily="34" charset="-122"/>
                <a:ea typeface="Noto Sans CJK SC Bold" pitchFamily="34" charset="-122"/>
                <a:sym typeface="Helvetica Light"/>
              </a:rPr>
              <a:t>输出问候信息</a:t>
            </a:r>
            <a:endParaRPr kumimoji="0" lang="zh-CN" altLang="en-US" sz="3200" b="0" i="0" u="none" strike="noStrike" cap="none" spc="0" normalizeH="0" dirty="0">
              <a:ln>
                <a:noFill/>
              </a:ln>
              <a:solidFill>
                <a:srgbClr val="666666"/>
              </a:solidFill>
              <a:effectLst/>
              <a:uFillTx/>
              <a:latin typeface="Noto Sans CJK SC Bold" pitchFamily="34" charset="-122"/>
              <a:ea typeface="Noto Sans CJK SC Bold" pitchFamily="34" charset="-122"/>
              <a:sym typeface="Helvetica Light"/>
            </a:endParaRPr>
          </a:p>
        </p:txBody>
      </p:sp>
      <p:cxnSp>
        <p:nvCxnSpPr>
          <p:cNvPr id="52" name="直接箭头连接符 51"/>
          <p:cNvCxnSpPr>
            <a:stCxn id="39" idx="0"/>
            <a:endCxn id="2" idx="4"/>
          </p:cNvCxnSpPr>
          <p:nvPr/>
        </p:nvCxnSpPr>
        <p:spPr>
          <a:xfrm flipH="1" flipV="1">
            <a:off x="3661751" y="6966885"/>
            <a:ext cx="4147" cy="1309424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4414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7" grpId="0" animBg="1"/>
      <p:bldP spid="20" grpId="0" animBg="1"/>
      <p:bldP spid="36" grpId="0" animBg="1"/>
      <p:bldP spid="38" grpId="0" animBg="1"/>
      <p:bldP spid="39" grpId="0" animBg="1"/>
      <p:bldP spid="41" grpId="0" animBg="1"/>
      <p:bldP spid="45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创建示例工程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</a:rPr>
              <a:t>编写</a:t>
            </a:r>
            <a:r>
              <a:rPr lang="en-US" altLang="zh-CN" sz="5400" dirty="0" smtClean="0">
                <a:solidFill>
                  <a:srgbClr val="2EAA46"/>
                </a:solidFill>
              </a:rPr>
              <a:t>Java</a:t>
            </a:r>
            <a:r>
              <a:rPr lang="zh-CN" altLang="en-US" sz="5400" dirty="0" smtClean="0">
                <a:solidFill>
                  <a:srgbClr val="2EAA46"/>
                </a:solidFill>
              </a:rPr>
              <a:t>文件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在这里，我们在工程中逐个建立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文件：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IHelloMessage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：一个接口，用于定义输出问候信息</a:t>
            </a:r>
            <a:endParaRPr lang="zh-CN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HelloWorld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：接口的实现类，向用户输出“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Hello everybody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”信息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HelloChina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：接口的实现类，向用户输出“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大家好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！”信息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Person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：一个人物类，调用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IHelloMessage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接口，向用户输出问候信息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Main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：程序的入口类，用于加载配置文件以及启动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容器，调用人物类，向用户输出问候信息</a:t>
            </a:r>
            <a:endParaRPr lang="zh-CN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3791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创建示例工程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</a:rPr>
              <a:t>编写配置文件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34533" y="2616060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 fontScale="92500"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接下来，为示例代码建立配置文件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helloMessage.xml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文件，示例如下：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&lt;?xml version="1.0" encoding="UTF-8"?&gt;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&lt;!DOCTYPE beans PUBLIC "-//SPRING/DTD BEAN/EN" "http://www.springframework.org/dtd/spring-beans.dtd"&gt;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&lt;beans&gt;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&lt;bean id="</a:t>
            </a:r>
            <a:r>
              <a:rPr lang="en-US"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helloWorld</a:t>
            </a:r>
            <a:r>
              <a:rPr 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" class="com.jike.spring.chapter01.HelloWorld"&gt;&lt;/bean&gt;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&lt;bean id="</a:t>
            </a:r>
            <a:r>
              <a:rPr lang="en-US"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helloChina</a:t>
            </a:r>
            <a:r>
              <a:rPr 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" class="com.jike.spring.chapter01.HelloChina"&gt;&lt;/bean&gt;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&lt;bean id="person" class="com.jike.spring.chapter01.Person"&gt;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    &lt;property name="</a:t>
            </a:r>
            <a:r>
              <a:rPr lang="en-US"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helloMessage</a:t>
            </a:r>
            <a:r>
              <a:rPr 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" ref="</a:t>
            </a:r>
            <a:r>
              <a:rPr lang="en-US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hello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China</a:t>
            </a: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"/&gt;</a:t>
            </a: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&lt;/bean&gt;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&lt;/beans&gt;</a:t>
            </a:r>
            <a:endParaRPr 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0681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创建示例工程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</a:rPr>
              <a:t>运行示例工程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编译并运行示例工程，在控制台查看输出信息，验证程序运行是否正常：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algn="l"/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1.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确认程序输出是否正常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2.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通过配置文件，来控制人的输出信息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3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.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当人在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国内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时，是否输出了“大家好！”的信息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1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4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.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当人在国外时，是否输出了“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Hello everybody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！”的信息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algn="l"/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7144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rgbClr val="666666"/>
                </a:solidFill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</a:rPr>
              <a:t>入门示例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在</a:t>
            </a:r>
            <a:r>
              <a:rPr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本套课程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中我们学习了如何使用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Eclipse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开发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的应用程序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。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通过本课程的学习，你应该掌握</a:t>
            </a:r>
            <a:r>
              <a:rPr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了以下知识</a:t>
            </a:r>
            <a:r>
              <a:rPr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1.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如何搭建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的基础开发环境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2.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相关开发包的初步了解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3.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如何创建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IOC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程序示例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你可以使用这些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知识和技巧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来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创建一个基于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IOC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和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AOP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的程序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</a:t>
            </a:r>
            <a:r>
              <a:rPr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如果想继续提高，</a:t>
            </a:r>
            <a:r>
              <a:rPr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你可以继续在极客学院学习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的相关</a:t>
            </a:r>
            <a:r>
              <a:rPr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课程</a:t>
            </a:r>
            <a:r>
              <a:rPr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1614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5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4247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入门</a:t>
            </a:r>
            <a:r>
              <a:rPr lang="zh-CN" altLang="en-US" sz="5400" dirty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示例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</a:t>
            </a:r>
            <a:r>
              <a:rPr lang="zh-CN" altLang="en-US" sz="5400" dirty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  <a:sym typeface="Noto Sans CJK SC Regular"/>
              </a:rPr>
              <a:t>课程</a:t>
            </a:r>
            <a:r>
              <a:rPr lang="zh-CN" altLang="en-US" sz="540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  <a:sym typeface="Noto Sans CJK SC Regular"/>
              </a:rPr>
              <a:t>概要</a:t>
            </a:r>
            <a:endParaRPr lang="zh-CN" altLang="en-US" sz="540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516669" y="3531024"/>
            <a:ext cx="20431833" cy="3490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开发</a:t>
            </a:r>
            <a:r>
              <a:rPr lang="zh-CN" altLang="en-US" sz="5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环境搭建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开发包</a:t>
            </a:r>
            <a:r>
              <a:rPr lang="zh-CN" altLang="en-US" sz="5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介绍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创建示例工程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</a:rPr>
              <a:t>入门示例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Spring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开发环境搭建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624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</a:rPr>
              <a:t>开发环境搭建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是运行在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环境下的开发框架，因此在开发前需要准备以下相关软件：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JDK 7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或者以上版本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Eclipse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4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或者以上版本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Framework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相关软件包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3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或者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3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以上版本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0414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</a:rPr>
              <a:t>入门示例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Spring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开发包介绍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353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</a:rPr>
              <a:t>开发包介绍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</a:rPr>
              <a:t>核心开发包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在建立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工程的时候，需要引入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的开发包，否则无法建立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的开发和运行环境，以下简单介绍一下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的核心开发包的基本用途：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Core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Beans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AOP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Context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7" name="Shape 128"/>
          <p:cNvSpPr txBox="1">
            <a:spLocks/>
          </p:cNvSpPr>
          <p:nvPr/>
        </p:nvSpPr>
        <p:spPr>
          <a:xfrm>
            <a:off x="7066609" y="3867345"/>
            <a:ext cx="7467538" cy="7346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6872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</a:rPr>
              <a:t>开发包介绍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</a:rPr>
              <a:t>辅助开发包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以下开发包文件虽不是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核心开发包，但是提供了各种企业级服务：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Aspects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Context Support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Expression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Framework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Bom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Instrument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Instrument Tomcat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JDBC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JMS</a:t>
            </a:r>
            <a:endParaRPr 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7" name="Shape 128"/>
          <p:cNvSpPr txBox="1">
            <a:spLocks/>
          </p:cNvSpPr>
          <p:nvPr/>
        </p:nvSpPr>
        <p:spPr>
          <a:xfrm>
            <a:off x="7066609" y="3867345"/>
            <a:ext cx="7467538" cy="7346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10" name="Shape 128"/>
          <p:cNvSpPr txBox="1">
            <a:spLocks/>
          </p:cNvSpPr>
          <p:nvPr/>
        </p:nvSpPr>
        <p:spPr>
          <a:xfrm>
            <a:off x="10800378" y="3949481"/>
            <a:ext cx="10467656" cy="9766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orm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oxm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Struts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test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tx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web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webmvc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webmvc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portlet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4323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</a:rPr>
              <a:t>入门示例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创建示例工程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1050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创建示例工程 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创建一个基于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IOC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的小程序的步骤如下：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建立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工程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编写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文件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编写配置文件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运行示例工程</a:t>
            </a:r>
            <a:endParaRPr lang="zh-CN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1167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2325</TotalTime>
  <Words>987</Words>
  <Application>Microsoft Office PowerPoint</Application>
  <PresentationFormat>自定义</PresentationFormat>
  <Paragraphs>141</Paragraphs>
  <Slides>16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Administrator</dc:creator>
  <cp:lastModifiedBy>Windows 用户</cp:lastModifiedBy>
  <cp:revision>309</cp:revision>
  <dcterms:modified xsi:type="dcterms:W3CDTF">2015-03-26T18:32:59Z</dcterms:modified>
</cp:coreProperties>
</file>