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2"/>
    <p:sldId id="262" r:id="rId3"/>
    <p:sldId id="264" r:id="rId4"/>
    <p:sldId id="265" r:id="rId5"/>
    <p:sldId id="291" r:id="rId6"/>
    <p:sldId id="278" r:id="rId7"/>
    <p:sldId id="282" r:id="rId8"/>
    <p:sldId id="318" r:id="rId9"/>
    <p:sldId id="284" r:id="rId10"/>
    <p:sldId id="286" r:id="rId11"/>
    <p:sldId id="288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0" r:id="rId20"/>
    <p:sldId id="301" r:id="rId21"/>
    <p:sldId id="302" r:id="rId22"/>
    <p:sldId id="303" r:id="rId23"/>
    <p:sldId id="305" r:id="rId24"/>
    <p:sldId id="304" r:id="rId25"/>
    <p:sldId id="306" r:id="rId26"/>
    <p:sldId id="317" r:id="rId27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2EAA46"/>
    <a:srgbClr val="66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3" autoAdjust="0"/>
    <p:restoredTop sz="77426" autoAdjust="0"/>
  </p:normalViewPr>
  <p:slideViewPr>
    <p:cSldViewPr snapToGrid="0" snapToObjects="1">
      <p:cViewPr>
        <p:scale>
          <a:sx n="30" d="100"/>
          <a:sy n="30" d="100"/>
        </p:scale>
        <p:origin x="-504" y="-96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第一页是课程的标题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3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在讲解时，会对这几个知识点进行几句话的讲解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在讲解时，会对这几个知识点进行几句话的讲解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标题是课程名称</a:t>
            </a:r>
            <a:endParaRPr lang="en-US" altLang="zh-CN" dirty="0" smtClean="0"/>
          </a:p>
          <a:p>
            <a:r>
              <a:rPr lang="zh-CN" altLang="en-US" dirty="0" smtClean="0"/>
              <a:t>列表内容时课时标题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365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12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zh-CN" altLang="en-US" baseline="0" dirty="0" smtClean="0"/>
              <a:t>在讲解时，会对这几个知识点进行几句话的讲解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从第四页开始，讲解的都是该课时的内容讲解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标题是课时的标题，以后都是该课时的标题</a:t>
            </a:r>
            <a:endParaRPr lang="en-US" altLang="zh-CN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内容为该课时的知识点的罗列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1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56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DI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（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Dependency Injection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）有效的降低耦合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（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Aspect Oriented Programming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）提供了通用任务的集中管理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19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DI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（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Dependency Injection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）有效的降低耦合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（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Aspect Oriented Programming</a:t>
            </a:r>
            <a:r>
              <a:rPr lang="zh-CN" altLang="en-US" sz="2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）提供了通用任务的集中管理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19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课时切换页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标题是课程标题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中间是课时的标题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76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5467124"/>
            <a:ext cx="2439513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800" dirty="0" smtClean="0">
                <a:solidFill>
                  <a:srgbClr val="FFFFFF"/>
                </a:solidFill>
              </a:rPr>
              <a:t>Spring</a:t>
            </a:r>
            <a:r>
              <a:rPr lang="zh-CN" altLang="en-US" sz="12800" dirty="0" smtClean="0">
                <a:solidFill>
                  <a:srgbClr val="FFFFFF"/>
                </a:solidFill>
              </a:rPr>
              <a:t>入门简介</a:t>
            </a:r>
            <a:endParaRPr sz="1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核心容器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(Spring Core)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应用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上下文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(Spring Context)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模块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(Spring AOP)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JDBC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DAO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模块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(Spring DAO)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对象实体映射（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ORM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）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Web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模块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(Spring Web)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MVC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模块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(Spring Web MVC)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47115" y="421360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的概况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Spring</a:t>
            </a:r>
            <a:r>
              <a:rPr lang="zh-CN" altLang="en-US" sz="5400" dirty="0" smtClean="0">
                <a:solidFill>
                  <a:srgbClr val="2EAA46"/>
                </a:solidFill>
              </a:rPr>
              <a:t>的核心模块</a:t>
            </a:r>
            <a:endParaRPr sz="5400" dirty="0">
              <a:solidFill>
                <a:srgbClr val="2EAA46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712" y="3193576"/>
            <a:ext cx="12758197" cy="738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2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带来了复杂的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J2EE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开发的春天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它的核心是轻量级的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容器，它的目标是为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J2EE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应用提供了全方位的整合框架，在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框架下实现多个子框架的组合，这些子框架之间可以彼此独立，也可以使用其它的框架方案加以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代替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希望为企业应用提供一站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式的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解决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方案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47115" y="421360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的概况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总结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入门简介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Spring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之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IOC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91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</a:rPr>
              <a:t>IOC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69"/>
          <p:cNvSpPr/>
          <p:nvPr/>
        </p:nvSpPr>
        <p:spPr>
          <a:xfrm>
            <a:off x="3516669" y="3531024"/>
            <a:ext cx="20431833" cy="581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浅谈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理论的背景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依赖注入（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DI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）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的好处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的通俗理解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74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浅谈</a:t>
            </a:r>
            <a:r>
              <a:rPr lang="en-US" altLang="zh-CN" sz="5400" dirty="0" smtClean="0">
                <a:solidFill>
                  <a:srgbClr val="2EAA46"/>
                </a:solidFill>
              </a:rPr>
              <a:t>IOC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（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Inversion of Control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控制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反转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）是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的核心，贯穿始终。所谓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，对于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框架来说，就是由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来负责控制对象的生命周期和对象间的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关系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传统开发模式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对象之间互相依赖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开发模式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容器安排对象之间的依赖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68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IOC</a:t>
            </a:r>
            <a:r>
              <a:rPr lang="zh-CN" altLang="en-US" sz="5400" dirty="0" smtClean="0">
                <a:solidFill>
                  <a:srgbClr val="2EAA46"/>
                </a:solidFill>
              </a:rPr>
              <a:t>理论的背景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997053" y="8550476"/>
            <a:ext cx="5588484" cy="1346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图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1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：耦合的对象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3" name="Shape 128"/>
          <p:cNvSpPr txBox="1">
            <a:spLocks/>
          </p:cNvSpPr>
          <p:nvPr/>
        </p:nvSpPr>
        <p:spPr>
          <a:xfrm>
            <a:off x="8829544" y="8545952"/>
            <a:ext cx="5588484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图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2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：解耦的过程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15889882" y="8487954"/>
            <a:ext cx="5588484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图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3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：理想的系统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70" y="4419565"/>
            <a:ext cx="5417067" cy="376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81" y="4347376"/>
            <a:ext cx="5384558" cy="364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4245" y="4285251"/>
            <a:ext cx="5187467" cy="36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4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依赖注入（</a:t>
            </a:r>
            <a:r>
              <a:rPr lang="en-US" altLang="zh-CN" sz="5400" dirty="0" smtClean="0">
                <a:solidFill>
                  <a:srgbClr val="2EAA46"/>
                </a:solidFill>
              </a:rPr>
              <a:t>DI</a:t>
            </a:r>
            <a:r>
              <a:rPr lang="zh-CN" altLang="en-US" sz="5400" dirty="0" smtClean="0">
                <a:solidFill>
                  <a:srgbClr val="2EAA46"/>
                </a:solidFill>
              </a:rPr>
              <a:t>）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buClr>
                <a:srgbClr val="35B558"/>
              </a:buClr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的另外的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名字叫做依赖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注入（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Dependency Injection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）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所谓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依赖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注入，就是由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容器在运行期间，动态地将某种依赖关系注入到对象之中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。所以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，依赖注入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(DI)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和控制反转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(IOC)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是从不同的角度的描述的同一件事情，就是指通过引入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容器，利用依赖关系注入的方式，实现对象之间的解耦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buClr>
                <a:srgbClr val="35B558"/>
              </a:buClr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3" y="6799263"/>
            <a:ext cx="9221787" cy="553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4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IOC</a:t>
            </a:r>
            <a:r>
              <a:rPr lang="zh-CN" altLang="en-US" sz="5400" dirty="0" smtClean="0">
                <a:solidFill>
                  <a:srgbClr val="2EAA46"/>
                </a:solidFill>
              </a:rPr>
              <a:t>的好处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在编程过程中不会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对业务对象构成很强的侵入性，使用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之后，对象具有更好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实行性，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可重用性和可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扩展性：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降低组件之间的耦合度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提高开发效率和产品质量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统一标准，提高模块的复用性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模块具有热插拔特性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04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</a:rPr>
              <a:t>IOC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IOC</a:t>
            </a:r>
            <a:r>
              <a:rPr lang="zh-CN" altLang="en-US" sz="5400" dirty="0" smtClean="0">
                <a:solidFill>
                  <a:srgbClr val="2EAA46"/>
                </a:solidFill>
              </a:rPr>
              <a:t>通俗的理解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通俗的理解如下：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控制反转：说的是创建对象实例的控制权从代码控制剥离到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容器控制，实际就是你在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文件控制，侧重于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原理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DI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依赖注入：说的是创建对象实例时，为这个对象注入属性值或其它对象实例，侧重于实现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8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入门简介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Spring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之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AOP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560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入门简介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</a:t>
            </a:r>
            <a:r>
              <a:rPr lang="zh-CN" altLang="en-US" sz="5400" dirty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课程</a:t>
            </a:r>
            <a:r>
              <a:rPr lang="zh-CN" altLang="en-US" sz="540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概要</a:t>
            </a:r>
            <a:endParaRPr lang="zh-CN" altLang="en-US" sz="540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349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的概况</a:t>
            </a:r>
            <a:endParaRPr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IOC</a:t>
            </a:r>
            <a:endParaRPr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AOP</a:t>
            </a:r>
            <a:endParaRPr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</a:rPr>
              <a:t>AOP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69"/>
          <p:cNvSpPr/>
          <p:nvPr/>
        </p:nvSpPr>
        <p:spPr>
          <a:xfrm>
            <a:off x="3516669" y="3531024"/>
            <a:ext cx="20431833" cy="698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什么是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AOP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AOP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的存在价值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AOP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的原理剖析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AOP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的关键概念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AOP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的通俗理解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2659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</a:rPr>
              <a:t>AOP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2EAA46"/>
                </a:solidFill>
              </a:rPr>
              <a:t>什么是</a:t>
            </a:r>
            <a:r>
              <a:rPr lang="en-US" altLang="zh-CN" sz="5400" dirty="0" smtClean="0">
                <a:solidFill>
                  <a:srgbClr val="2EAA46"/>
                </a:solidFill>
              </a:rPr>
              <a:t>AOP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的基本概念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OOP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的关系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的主要功能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的主要意图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672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</a:rPr>
              <a:t>AOP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AOP</a:t>
            </a:r>
            <a:r>
              <a:rPr lang="zh-CN" altLang="en-US" sz="5400" dirty="0" smtClean="0">
                <a:solidFill>
                  <a:srgbClr val="2EAA46"/>
                </a:solidFill>
              </a:rPr>
              <a:t>的存在价值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5" name="Shape 128"/>
          <p:cNvSpPr txBox="1">
            <a:spLocks/>
          </p:cNvSpPr>
          <p:nvPr/>
        </p:nvSpPr>
        <p:spPr>
          <a:xfrm>
            <a:off x="1396519" y="34983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 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专门用于处理系统中分布于各个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模块中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的交叉关注点的问题，在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Java EE 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应用中，常常通过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AOP 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来处理一些具有横切性质的系统级服务，如事务管理、安全检查、缓存、对象池管理等，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 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已经成为一种非常常用的解决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方案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6334464"/>
            <a:ext cx="8102600" cy="608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420" y="6305691"/>
            <a:ext cx="7874000" cy="622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7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</a:rPr>
              <a:t>AOP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AOP</a:t>
            </a:r>
            <a:r>
              <a:rPr lang="zh-CN" altLang="en-US" sz="5400" dirty="0" smtClean="0">
                <a:solidFill>
                  <a:srgbClr val="2EAA46"/>
                </a:solidFill>
              </a:rPr>
              <a:t>的原理剖析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 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代理其实是由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AOP 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框架动态生成的一个对象，该对象可作为目标对象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 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代理所包含的方法与目标对象的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方法如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下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图所示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                                                                                     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13" y="5238988"/>
            <a:ext cx="9273053" cy="592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639211" y="11645423"/>
            <a:ext cx="11887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代理对象的方法</a:t>
            </a:r>
            <a:r>
              <a:rPr lang="en-US" altLang="zh-CN" sz="3600" b="1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 = </a:t>
            </a:r>
            <a:r>
              <a:rPr lang="zh-CN" altLang="zh-CN" sz="3600" b="1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增强处理</a:t>
            </a:r>
            <a:r>
              <a:rPr lang="en-US" altLang="zh-CN" sz="3600" b="1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 + </a:t>
            </a:r>
            <a:r>
              <a:rPr lang="zh-CN" altLang="zh-CN" sz="3600" b="1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被代理对象的方法</a:t>
            </a:r>
            <a:endParaRPr lang="zh-CN" altLang="en-US" sz="36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3756684" y="5140997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11" name="Shape 128"/>
          <p:cNvSpPr txBox="1">
            <a:spLocks/>
          </p:cNvSpPr>
          <p:nvPr/>
        </p:nvSpPr>
        <p:spPr>
          <a:xfrm>
            <a:off x="13283717" y="5140997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定义普通业务组件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定义切入点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定义增强处理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                                                                                      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2116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</a:rPr>
              <a:t>AOP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AOP</a:t>
            </a:r>
            <a:r>
              <a:rPr lang="zh-CN" altLang="en-US" sz="5400" dirty="0" smtClean="0">
                <a:solidFill>
                  <a:srgbClr val="2EAA46"/>
                </a:solidFill>
              </a:rPr>
              <a:t>的关键概念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lvl="0" algn="l">
              <a:lnSpc>
                <a:spcPct val="140000"/>
              </a:lnSpc>
              <a:buClr>
                <a:srgbClr val="35B558"/>
              </a:buClr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以下是官方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文档所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给出的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</a:t>
            </a:r>
            <a:r>
              <a:rPr lang="zh-CN" altLang="en-US" sz="480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关键概念的解释：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切面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- 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Aspect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连接点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- 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Join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oint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通知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- 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Advice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切入点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- 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Point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ut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引入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- 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Introduction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目标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对象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- 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Target Object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AOP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代理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- 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AOP Proxy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织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入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- 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Weaving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38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之</a:t>
            </a:r>
            <a:r>
              <a:rPr lang="en-US" altLang="zh-CN" sz="5400" dirty="0" smtClean="0">
                <a:solidFill>
                  <a:srgbClr val="666666"/>
                </a:solidFill>
              </a:rPr>
              <a:t>AOP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AOP</a:t>
            </a:r>
            <a:r>
              <a:rPr lang="zh-CN" altLang="en-US" sz="5400" dirty="0" smtClean="0">
                <a:solidFill>
                  <a:srgbClr val="2EAA46"/>
                </a:solidFill>
              </a:rPr>
              <a:t>的通俗理解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通俗的理解：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一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个组件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，不关心其他常用的服务组件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，但是这个组件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使用组件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的时候，不是组件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自身去调用，而是通过配置等其他方式，比如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中可以通过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xml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配置文件。这样就使得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压根就不需要知道服务组件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是怎样的，爱存在不存在，爱怎么存在都与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无关。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只关心自己的业务逻辑，具体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使用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的时候，配置文件去做，与具体的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组件无关。</a:t>
            </a: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6589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24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的入门简介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Spring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的概况</a:t>
            </a:r>
            <a:endParaRPr sz="9600" b="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的概况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69"/>
          <p:cNvSpPr/>
          <p:nvPr/>
        </p:nvSpPr>
        <p:spPr>
          <a:xfrm>
            <a:off x="3516669" y="3531024"/>
            <a:ext cx="20431833" cy="698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的简介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的起源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的优点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的特点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的基本框架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的总结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的概况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Spring</a:t>
            </a:r>
            <a:r>
              <a:rPr lang="zh-CN" altLang="en-US" sz="5400" dirty="0" smtClean="0">
                <a:solidFill>
                  <a:srgbClr val="2EAA46"/>
                </a:solidFill>
              </a:rPr>
              <a:t>的简介</a:t>
            </a:r>
            <a:endParaRPr sz="5400" dirty="0">
              <a:solidFill>
                <a:srgbClr val="2EAA46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8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是一个轻量级控制反转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IoC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)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和面向切面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(AOP)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的容器框架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，它主要是为了解决企业应用开发的复杂性而诞生的：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目的：解决企业应用开发的复杂性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功能：使用基本的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JavaBean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代替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EJB</a:t>
            </a:r>
            <a:endParaRPr lang="zh-CN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范围：任何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</a:t>
            </a:r>
            <a:r>
              <a:rPr lang="zh-CN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应用</a:t>
            </a: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endParaRPr 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337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的存在是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因为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它自身有着得天独厚的优势：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它定位的领域是许多其他流行的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framework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没有的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是全面的和模块化的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它的设计从底部帮助你编写易于测试的代码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潜在的一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站式解决方案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47115" y="421360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的概况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Spring</a:t>
            </a:r>
            <a:r>
              <a:rPr lang="zh-CN" altLang="en-US" sz="5400" dirty="0" smtClean="0">
                <a:solidFill>
                  <a:srgbClr val="2EAA46"/>
                </a:solidFill>
              </a:rPr>
              <a:t>的起源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9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天生就存在如下的优点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低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侵入式设计，代码污染极低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Write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Once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, Run Anywhere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DI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有效的降低了耦合度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提供了通用任务的集中管理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ORM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和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DAO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简化了对数据库访问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高度开放性，并不强制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47115" y="421360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的概况 </a:t>
            </a:r>
            <a:r>
              <a:rPr lang="en-US" altLang="zh-CN" sz="5400" dirty="0" smtClean="0">
                <a:solidFill>
                  <a:srgbClr val="666666"/>
                </a:solidFill>
              </a:rPr>
              <a:t>- </a:t>
            </a:r>
            <a:r>
              <a:rPr lang="en-US" altLang="zh-CN" sz="5400" dirty="0" smtClean="0">
                <a:solidFill>
                  <a:srgbClr val="2EAA46"/>
                </a:solidFill>
              </a:rPr>
              <a:t>Spring</a:t>
            </a:r>
            <a:r>
              <a:rPr lang="zh-CN" altLang="en-US" sz="5400" dirty="0" smtClean="0">
                <a:solidFill>
                  <a:srgbClr val="2EAA46"/>
                </a:solidFill>
              </a:rPr>
              <a:t>的优点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5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的优点给开发带来的好处：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可以有效组织中间层对象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使用统一的配置文件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促进良好编程习惯，减少编程代价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易于单元测试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EJB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成为一种备选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为数据存取提供了一致的框架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47115" y="421360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的概况 </a:t>
            </a:r>
            <a:r>
              <a:rPr lang="en-US" altLang="zh-CN" sz="5400" dirty="0" smtClean="0">
                <a:solidFill>
                  <a:srgbClr val="666666"/>
                </a:solidFill>
              </a:rPr>
              <a:t>- </a:t>
            </a:r>
            <a:r>
              <a:rPr lang="en-US" altLang="zh-CN" sz="5400" dirty="0" smtClean="0">
                <a:solidFill>
                  <a:srgbClr val="2EAA46"/>
                </a:solidFill>
              </a:rPr>
              <a:t>Spring</a:t>
            </a:r>
            <a:r>
              <a:rPr lang="zh-CN" altLang="en-US" sz="5400" dirty="0" smtClean="0">
                <a:solidFill>
                  <a:srgbClr val="2EAA46"/>
                </a:solidFill>
              </a:rPr>
              <a:t>的优点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4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9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方便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解耦，简化开发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编程的支持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声明式事务的支持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方便程序的测试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方便集成各种优秀框架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降低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JavaEE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API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的使用难度</a:t>
            </a: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的源码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是经典学习范例</a:t>
            </a:r>
            <a:endParaRPr lang="zh-CN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47115" y="421360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Spring</a:t>
            </a:r>
            <a:r>
              <a:rPr lang="zh-CN" altLang="en-US" sz="5400" dirty="0" smtClean="0">
                <a:solidFill>
                  <a:srgbClr val="666666"/>
                </a:solidFill>
              </a:rPr>
              <a:t>的概况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en-US" altLang="zh-CN" sz="5400" dirty="0" smtClean="0">
                <a:solidFill>
                  <a:srgbClr val="2EAA46"/>
                </a:solidFill>
              </a:rPr>
              <a:t>Spring</a:t>
            </a:r>
            <a:r>
              <a:rPr lang="zh-CN" altLang="en-US" sz="5400" dirty="0" smtClean="0">
                <a:solidFill>
                  <a:srgbClr val="2EAA46"/>
                </a:solidFill>
              </a:rPr>
              <a:t>的特点</a:t>
            </a:r>
            <a:endParaRPr sz="54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1156</Words>
  <Application>Microsoft Macintosh PowerPoint</Application>
  <PresentationFormat>自定义</PresentationFormat>
  <Paragraphs>186</Paragraphs>
  <Slides>26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Administrator</dc:creator>
  <cp:lastModifiedBy>Linda Guo</cp:lastModifiedBy>
  <cp:revision>242</cp:revision>
  <dcterms:modified xsi:type="dcterms:W3CDTF">2015-04-01T08:52:39Z</dcterms:modified>
</cp:coreProperties>
</file>