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3" r:id="rId2"/>
    <p:sldId id="306" r:id="rId3"/>
    <p:sldId id="316" r:id="rId4"/>
    <p:sldId id="394" r:id="rId5"/>
    <p:sldId id="446" r:id="rId6"/>
    <p:sldId id="447" r:id="rId7"/>
    <p:sldId id="448" r:id="rId8"/>
    <p:sldId id="449" r:id="rId9"/>
    <p:sldId id="450" r:id="rId10"/>
    <p:sldId id="451" r:id="rId11"/>
    <p:sldId id="464" r:id="rId12"/>
    <p:sldId id="452" r:id="rId13"/>
    <p:sldId id="453" r:id="rId14"/>
    <p:sldId id="463" r:id="rId15"/>
    <p:sldId id="461" r:id="rId16"/>
    <p:sldId id="462" r:id="rId17"/>
    <p:sldId id="459" r:id="rId18"/>
    <p:sldId id="460" r:id="rId19"/>
    <p:sldId id="454" r:id="rId20"/>
    <p:sldId id="455" r:id="rId21"/>
    <p:sldId id="456" r:id="rId22"/>
    <p:sldId id="457" r:id="rId23"/>
    <p:sldId id="458" r:id="rId24"/>
    <p:sldId id="445" r:id="rId25"/>
    <p:sldId id="321" r:id="rId2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翠翠 马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46"/>
    <a:srgbClr val="666666"/>
    <a:srgbClr val="424242"/>
    <a:srgbClr val="F9F9F9"/>
    <a:srgbClr val="35B558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7" autoAdjust="0"/>
    <p:restoredTop sz="94110" autoAdjust="0"/>
  </p:normalViewPr>
  <p:slideViewPr>
    <p:cSldViewPr snapToGrid="0" snapToObjects="1">
      <p:cViewPr varScale="1">
        <p:scale>
          <a:sx n="55" d="100"/>
          <a:sy n="55" d="100"/>
        </p:scale>
        <p:origin x="-792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Noto Sans CJK SC Black"/>
                <a:ea typeface="微软雅黑" pitchFamily="34" charset="-122"/>
                <a:cs typeface="Noto Sans CJK SC Black"/>
                <a:sym typeface="冬青黑体简体中文 W6" charset="-122"/>
              </a:rPr>
              <a:t>MyBatis</a:t>
            </a:r>
            <a:r>
              <a:rPr lang="zh-CN" altLang="en-US" dirty="0" smtClean="0">
                <a:latin typeface="Noto Sans CJK SC Black"/>
                <a:ea typeface="Noto Sans CJK SC Black"/>
                <a:cs typeface="Noto Sans CJK SC Black"/>
                <a:sym typeface="冬青黑体简体中文 W6" charset="-122"/>
              </a:rPr>
              <a:t>动态</a:t>
            </a:r>
            <a:r>
              <a:rPr lang="en-US" altLang="zh-CN" b="1" dirty="0" smtClean="0">
                <a:latin typeface="Noto Sans CJK SC Black"/>
                <a:ea typeface="微软雅黑" pitchFamily="34" charset="-122"/>
                <a:cs typeface="Noto Sans CJK SC Black"/>
                <a:sym typeface="冬青黑体简体中文 W6" charset="-122"/>
              </a:rPr>
              <a:t>SQL</a:t>
            </a:r>
            <a:endParaRPr lang="zh-CN" altLang="en-US" dirty="0">
              <a:latin typeface="Noto Sans CJK SC Black"/>
              <a:ea typeface="Noto Sans CJK SC Black"/>
              <a:cs typeface="Noto Sans CJK SC Black"/>
            </a:endParaRPr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/>
                <a:sym typeface="H-冬青黑体传统中文-W3" charset="-122"/>
              </a:rPr>
              <a:t>where</a:t>
            </a:r>
            <a:r>
              <a:rPr lang="zh-CN" altLang="en-US" dirty="0">
                <a:latin typeface="Noto Sans CJK SC Bold"/>
                <a:sym typeface="H-冬青黑体传统中文-W3" charset="-122"/>
              </a:rPr>
              <a:t>、</a:t>
            </a:r>
            <a:r>
              <a:rPr lang="en-US" altLang="zh-CN" dirty="0">
                <a:latin typeface="Noto Sans CJK SC Bold"/>
                <a:sym typeface="H-冬青黑体传统中文-W3" charset="-122"/>
              </a:rPr>
              <a:t>set</a:t>
            </a:r>
            <a:r>
              <a:rPr lang="zh-CN" altLang="en-US" dirty="0">
                <a:latin typeface="Noto Sans CJK SC Bold"/>
                <a:sym typeface="H-冬青黑体传统中文-W3" charset="-122"/>
              </a:rPr>
              <a:t>和</a:t>
            </a:r>
            <a:r>
              <a:rPr lang="en-US" altLang="zh-CN" dirty="0">
                <a:latin typeface="Noto Sans CJK SC Bold"/>
                <a:sym typeface="H-冬青黑体传统中文-W3" charset="-122"/>
              </a:rPr>
              <a:t>trim</a:t>
            </a:r>
            <a:r>
              <a:rPr lang="zh-CN" altLang="en-US" dirty="0" smtClean="0">
                <a:latin typeface="Noto Sans CJK SC Bold"/>
                <a:sym typeface="H-冬青黑体传统中文-W3" charset="-122"/>
              </a:rPr>
              <a:t>标记</a:t>
            </a:r>
            <a:endParaRPr lang="zh-CN" altLang="en-US" dirty="0">
              <a:latin typeface="Noto Sans CJK SC Bold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6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where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trim</a:t>
            </a:r>
            <a:r>
              <a:rPr kumimoji="1" lang="zh-CN" altLang="en-US" dirty="0"/>
              <a:t>标记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0800" indent="0">
              <a:buNone/>
            </a:pPr>
            <a:r>
              <a:rPr kumimoji="1" lang="zh-CN" altLang="en-US" sz="4800" dirty="0" smtClean="0"/>
              <a:t>本课时包含以下知识点：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where</a:t>
            </a:r>
            <a:r>
              <a:rPr kumimoji="1" lang="zh-CN" altLang="en-US" sz="4800" dirty="0" smtClean="0"/>
              <a:t>标记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set</a:t>
            </a:r>
            <a:r>
              <a:rPr kumimoji="1" lang="zh-CN" altLang="en-US" sz="4800" dirty="0" smtClean="0"/>
              <a:t>标记</a:t>
            </a:r>
            <a:endParaRPr kumimoji="1" lang="en-US" altLang="zh-CN" sz="4800" dirty="0" smtClean="0"/>
          </a:p>
          <a:p>
            <a:r>
              <a:rPr kumimoji="1" lang="en-US" altLang="zh-CN" sz="4800" dirty="0"/>
              <a:t>t</a:t>
            </a:r>
            <a:r>
              <a:rPr kumimoji="1" lang="en-US" altLang="zh-CN" sz="4800" dirty="0" smtClean="0"/>
              <a:t>rim</a:t>
            </a:r>
            <a:r>
              <a:rPr kumimoji="1" lang="zh-CN" altLang="en-US" sz="4800" dirty="0" smtClean="0"/>
              <a:t>标记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sz="4800" dirty="0" smtClean="0"/>
          </a:p>
          <a:p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281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H-冬青黑体传统中文-W3" charset="-122"/>
              </a:rPr>
              <a:t>where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en-US" altLang="zh-CN" dirty="0">
                <a:sym typeface="H-冬青黑体传统中文-W3" charset="-122"/>
              </a:rPr>
              <a:t>set</a:t>
            </a:r>
            <a:r>
              <a:rPr lang="zh-CN" altLang="en-US" dirty="0">
                <a:sym typeface="H-冬青黑体传统中文-W3" charset="-122"/>
              </a:rPr>
              <a:t>和</a:t>
            </a:r>
            <a:r>
              <a:rPr lang="en-US" altLang="zh-CN" dirty="0">
                <a:sym typeface="H-冬青黑体传统中文-W3" charset="-122"/>
              </a:rPr>
              <a:t>trim</a:t>
            </a:r>
            <a:r>
              <a:rPr lang="zh-CN" altLang="en-US" dirty="0" smtClean="0">
                <a:sym typeface="H-冬青黑体传统中文-W3" charset="-122"/>
              </a:rPr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where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12000" dirty="0">
                <a:sym typeface="H-冬青黑体传统中文-W3" charset="-122"/>
              </a:rPr>
              <a:t>1</a:t>
            </a:r>
            <a:r>
              <a:rPr lang="zh-CN" altLang="en-US" sz="12000" dirty="0">
                <a:sym typeface="H-冬青黑体传统中文-W3" charset="-122"/>
              </a:rPr>
              <a:t>、</a:t>
            </a:r>
            <a:r>
              <a:rPr lang="en-US" altLang="zh-CN" sz="12000" dirty="0">
                <a:sym typeface="H-冬青黑体传统中文-W3" charset="-122"/>
              </a:rPr>
              <a:t>where </a:t>
            </a:r>
            <a:r>
              <a:rPr lang="zh-CN" altLang="en-US" sz="12000" dirty="0" smtClean="0">
                <a:sym typeface="H-冬青黑体传统中文-W3" charset="-122"/>
              </a:rPr>
              <a:t>标记</a:t>
            </a:r>
            <a:r>
              <a:rPr lang="en-US" altLang="zh-CN" sz="12000" dirty="0">
                <a:sym typeface="H-冬青黑体传统中文-W3" charset="-122"/>
              </a:rPr>
              <a:t>=</a:t>
            </a:r>
            <a:r>
              <a:rPr lang="zh-CN" altLang="en-US" sz="12000" dirty="0" smtClean="0">
                <a:sym typeface="H-冬青黑体传统中文-W3" charset="-122"/>
              </a:rPr>
              <a:t>智能条件</a:t>
            </a:r>
            <a:endParaRPr lang="zh-CN" altLang="en-US" sz="12000" dirty="0">
              <a:sym typeface="H-冬青黑体传统中文-W3" charset="-122"/>
            </a:endParaRPr>
          </a:p>
          <a:p>
            <a:r>
              <a:rPr lang="en-US" altLang="zh-CN" sz="12000" dirty="0">
                <a:sym typeface="H-冬青黑体传统中文-W3" charset="-122"/>
              </a:rPr>
              <a:t>2</a:t>
            </a:r>
            <a:r>
              <a:rPr lang="zh-CN" altLang="en-US" sz="12000" dirty="0">
                <a:sym typeface="H-冬青黑体传统中文-W3" charset="-122"/>
              </a:rPr>
              <a:t>、</a:t>
            </a:r>
            <a:r>
              <a:rPr lang="zh-CN" altLang="en-US" sz="12000" dirty="0" smtClean="0">
                <a:sym typeface="H-冬青黑体传统中文-W3" charset="-122"/>
              </a:rPr>
              <a:t>改写以前</a:t>
            </a:r>
            <a:r>
              <a:rPr lang="zh-CN" altLang="en-US" sz="12000" dirty="0">
                <a:sym typeface="H-冬青黑体传统中文-W3" charset="-122"/>
              </a:rPr>
              <a:t>查询</a:t>
            </a:r>
            <a:r>
              <a:rPr lang="zh-CN" altLang="en-US" sz="12000" dirty="0" smtClean="0">
                <a:sym typeface="H-冬青黑体传统中文-W3" charset="-122"/>
              </a:rPr>
              <a:t>语句</a:t>
            </a:r>
            <a:endParaRPr lang="en-US" altLang="zh-CN" sz="12000" dirty="0" smtClean="0">
              <a:sym typeface="H-冬青黑体传统中文-W3" charset="-122"/>
            </a:endParaRPr>
          </a:p>
          <a:p>
            <a:endParaRPr lang="en-US" altLang="zh-CN" sz="10100" dirty="0" smtClean="0">
              <a:sym typeface="H-冬青黑体传统中文-W3" charset="-122"/>
            </a:endParaRP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select * from </a:t>
            </a:r>
            <a:r>
              <a:rPr lang="en-US" altLang="zh-CN" sz="10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&lt;where&gt;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&lt;if test="</a:t>
            </a:r>
            <a:r>
              <a:rPr lang="en-US" altLang="zh-CN" sz="10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!=null"&gt;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</a:t>
            </a:r>
            <a:r>
              <a:rPr lang="en-US" altLang="zh-CN" sz="10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like #{</a:t>
            </a:r>
            <a:r>
              <a:rPr lang="en-US" altLang="zh-CN" sz="10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}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&lt;/if&gt;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&lt;if test="id!=null"&gt;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and id =#{id}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&lt;/if&gt;</a:t>
            </a:r>
          </a:p>
          <a:p>
            <a:r>
              <a:rPr lang="en-US" altLang="zh-CN" sz="10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&lt;/where&gt;</a:t>
            </a:r>
          </a:p>
          <a:p>
            <a:endParaRPr lang="en-US" altLang="zh-CN" sz="6900" dirty="0">
              <a:latin typeface="Noto Sans CJK SC Bold" pitchFamily="34" charset="-122"/>
              <a:ea typeface="Noto Sans CJK SC Bold" pitchFamily="34" charset="-122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22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H-冬青黑体传统中文-W3" charset="-122"/>
              </a:rPr>
              <a:t>where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en-US" altLang="zh-CN" dirty="0">
                <a:sym typeface="H-冬青黑体传统中文-W3" charset="-122"/>
              </a:rPr>
              <a:t>set</a:t>
            </a:r>
            <a:r>
              <a:rPr lang="zh-CN" altLang="en-US" dirty="0">
                <a:sym typeface="H-冬青黑体传统中文-W3" charset="-122"/>
              </a:rPr>
              <a:t>和</a:t>
            </a:r>
            <a:r>
              <a:rPr lang="en-US" altLang="zh-CN" dirty="0">
                <a:sym typeface="H-冬青黑体传统中文-W3" charset="-122"/>
              </a:rPr>
              <a:t>trim</a:t>
            </a:r>
            <a:r>
              <a:rPr lang="zh-CN" altLang="en-US" dirty="0" smtClean="0">
                <a:sym typeface="H-冬青黑体传统中文-W3" charset="-122"/>
              </a:rPr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set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en-US" altLang="zh-CN" dirty="0" smtClean="0">
                <a:sym typeface="H-冬青黑体传统中文-W3" charset="-122"/>
              </a:rPr>
              <a:t>set </a:t>
            </a:r>
            <a:r>
              <a:rPr lang="zh-CN" altLang="en-US" dirty="0">
                <a:sym typeface="H-冬青黑体传统中文-W3" charset="-122"/>
              </a:rPr>
              <a:t>智能</a:t>
            </a:r>
            <a:r>
              <a:rPr lang="zh-CN" altLang="en-US" dirty="0" smtClean="0">
                <a:sym typeface="H-冬青黑体传统中文-W3" charset="-122"/>
              </a:rPr>
              <a:t>赋值，用</a:t>
            </a:r>
            <a:r>
              <a:rPr lang="en-US" altLang="zh-CN" dirty="0" err="1" smtClean="0">
                <a:sym typeface="H-冬青黑体传统中文-W3" charset="-122"/>
              </a:rPr>
              <a:t>JiKeUser</a:t>
            </a:r>
            <a:r>
              <a:rPr lang="zh-CN" altLang="en-US" dirty="0" smtClean="0">
                <a:sym typeface="H-冬青黑体传统中文-W3" charset="-122"/>
              </a:rPr>
              <a:t>表赋值</a:t>
            </a:r>
            <a:endParaRPr lang="zh-CN" altLang="en-US" dirty="0">
              <a:sym typeface="H-冬青黑体传统中文-W3" charset="-122"/>
            </a:endParaRP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>
                <a:sym typeface="H-冬青黑体传统中文-W3" charset="-122"/>
              </a:rPr>
              <a:t>建立</a:t>
            </a:r>
            <a:r>
              <a:rPr lang="en-US" altLang="zh-CN" dirty="0">
                <a:sym typeface="H-冬青黑体传统中文-W3" charset="-122"/>
              </a:rPr>
              <a:t>update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update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endParaRPr lang="en-US" altLang="zh-CN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  <a:sym typeface="H-冬青黑体传统中文-W3" charset="-122"/>
            </a:endParaRP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&lt;set&gt;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if test="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!= 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null"&gt;</a:t>
            </a:r>
            <a:r>
              <a:rPr lang="en-US" altLang="zh-CN" sz="4000" dirty="0" err="1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=#{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},&lt;/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if&gt;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if test="password != null"&gt;password=#{password},&lt;/if&gt;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&lt;/set&gt;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where id=#{id}</a:t>
            </a:r>
          </a:p>
          <a:p>
            <a:endParaRPr lang="en-US" altLang="zh-CN" sz="6900" dirty="0">
              <a:latin typeface="Noto Sans CJK SC Bold" pitchFamily="34" charset="-122"/>
              <a:ea typeface="Noto Sans CJK SC Bold" pitchFamily="34" charset="-122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60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H-冬青黑体传统中文-W3" charset="-122"/>
              </a:rPr>
              <a:t>where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en-US" altLang="zh-CN" dirty="0">
                <a:sym typeface="H-冬青黑体传统中文-W3" charset="-122"/>
              </a:rPr>
              <a:t>set</a:t>
            </a:r>
            <a:r>
              <a:rPr lang="zh-CN" altLang="en-US" dirty="0">
                <a:sym typeface="H-冬青黑体传统中文-W3" charset="-122"/>
              </a:rPr>
              <a:t>和</a:t>
            </a:r>
            <a:r>
              <a:rPr lang="en-US" altLang="zh-CN" dirty="0">
                <a:sym typeface="H-冬青黑体传统中文-W3" charset="-122"/>
              </a:rPr>
              <a:t>trim</a:t>
            </a:r>
            <a:r>
              <a:rPr lang="zh-CN" altLang="en-US" dirty="0" smtClean="0">
                <a:sym typeface="H-冬青黑体传统中文-W3" charset="-122"/>
              </a:rPr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trim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en-US" altLang="zh-CN" dirty="0">
                <a:sym typeface="H-冬青黑体传统中文-W3" charset="-122"/>
              </a:rPr>
              <a:t>t</a:t>
            </a:r>
            <a:r>
              <a:rPr lang="en-US" altLang="zh-CN" dirty="0" smtClean="0">
                <a:sym typeface="H-冬青黑体传统中文-W3" charset="-122"/>
              </a:rPr>
              <a:t>rim</a:t>
            </a:r>
            <a:r>
              <a:rPr lang="zh-CN" altLang="en-US" dirty="0" smtClean="0">
                <a:sym typeface="H-冬青黑体传统中文-W3" charset="-122"/>
              </a:rPr>
              <a:t>标记</a:t>
            </a:r>
            <a:r>
              <a:rPr lang="en-US" altLang="zh-CN" dirty="0" smtClean="0">
                <a:sym typeface="H-冬青黑体传统中文-W3" charset="-122"/>
              </a:rPr>
              <a:t>=</a:t>
            </a:r>
            <a:r>
              <a:rPr lang="zh-CN" altLang="en-US" dirty="0" smtClean="0">
                <a:sym typeface="H-冬青黑体传统中文-W3" charset="-122"/>
              </a:rPr>
              <a:t>格式化标记</a:t>
            </a:r>
            <a:endParaRPr lang="zh-CN" altLang="en-US" dirty="0">
              <a:sym typeface="H-冬青黑体传统中文-W3" charset="-122"/>
            </a:endParaRP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>
                <a:sym typeface="H-冬青黑体传统中文-W3" charset="-122"/>
              </a:rPr>
              <a:t>可以与其它标记组合完成</a:t>
            </a:r>
            <a:r>
              <a:rPr lang="en-US" altLang="zh-CN" dirty="0" smtClean="0">
                <a:sym typeface="H-冬青黑体传统中文-W3" charset="-122"/>
              </a:rPr>
              <a:t>where</a:t>
            </a:r>
            <a:r>
              <a:rPr lang="zh-CN" altLang="en-US" dirty="0" smtClean="0">
                <a:sym typeface="H-冬青黑体传统中文-W3" charset="-122"/>
              </a:rPr>
              <a:t>与</a:t>
            </a:r>
            <a:r>
              <a:rPr lang="en-US" altLang="zh-CN" dirty="0" smtClean="0">
                <a:sym typeface="H-冬青黑体传统中文-W3" charset="-122"/>
              </a:rPr>
              <a:t>set</a:t>
            </a:r>
            <a:r>
              <a:rPr lang="zh-CN" altLang="en-US" dirty="0" smtClean="0">
                <a:sym typeface="H-冬青黑体传统中文-W3" charset="-122"/>
              </a:rPr>
              <a:t>标记功能</a:t>
            </a:r>
            <a:endParaRPr lang="en-US" altLang="zh-CN" dirty="0" smtClean="0">
              <a:sym typeface="H-冬青黑体传统中文-W3" charset="-122"/>
            </a:endParaRPr>
          </a:p>
          <a:p>
            <a:endParaRPr lang="en-US" altLang="zh-CN" sz="6900" dirty="0">
              <a:latin typeface="Noto Sans CJK SC Bold" pitchFamily="34" charset="-122"/>
              <a:ea typeface="Noto Sans CJK SC Bold" pitchFamily="34" charset="-122"/>
              <a:sym typeface="H-冬青黑体传统中文-W3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44094"/>
              </p:ext>
            </p:extLst>
          </p:nvPr>
        </p:nvGraphicFramePr>
        <p:xfrm>
          <a:off x="2966720" y="5303520"/>
          <a:ext cx="16256000" cy="658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  <a:gridCol w="8128000"/>
              </a:tblGrid>
              <a:tr h="1645920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 prefix</a:t>
                      </a:r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前缀增加</a:t>
                      </a:r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suffix</a:t>
                      </a:r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后缀增加</a:t>
                      </a:r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 </a:t>
                      </a:r>
                      <a:r>
                        <a:rPr lang="en-US" altLang="zh-CN" sz="4000" baseline="0" dirty="0" err="1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prefixOverrides</a:t>
                      </a:r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自动判断前置</a:t>
                      </a:r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US" altLang="zh-CN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 </a:t>
                      </a:r>
                      <a:r>
                        <a:rPr lang="en-US" altLang="zh-CN" sz="4000" baseline="0" dirty="0" err="1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suffixOverrides</a:t>
                      </a:r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chemeClr val="bg2"/>
                          </a:solidFill>
                          <a:latin typeface="Noto Sans CJK SC DemiLight" pitchFamily="34" charset="-122"/>
                        </a:rPr>
                        <a:t>自动判断后置</a:t>
                      </a:r>
                    </a:p>
                    <a:p>
                      <a:endParaRPr lang="zh-CN" altLang="en-US" sz="4000" baseline="0" dirty="0">
                        <a:solidFill>
                          <a:schemeClr val="bg2"/>
                        </a:solidFill>
                        <a:latin typeface="Noto Sans CJK SC DemiLight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0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H-冬青黑体传统中文-W3" charset="-122"/>
              </a:rPr>
              <a:t>where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en-US" altLang="zh-CN" dirty="0">
                <a:sym typeface="H-冬青黑体传统中文-W3" charset="-122"/>
              </a:rPr>
              <a:t>set</a:t>
            </a:r>
            <a:r>
              <a:rPr lang="zh-CN" altLang="en-US" dirty="0">
                <a:sym typeface="H-冬青黑体传统中文-W3" charset="-122"/>
              </a:rPr>
              <a:t>和</a:t>
            </a:r>
            <a:r>
              <a:rPr lang="en-US" altLang="zh-CN" dirty="0">
                <a:sym typeface="H-冬青黑体传统中文-W3" charset="-122"/>
              </a:rPr>
              <a:t>trim</a:t>
            </a:r>
            <a:r>
              <a:rPr lang="zh-CN" altLang="en-US" dirty="0" smtClean="0">
                <a:sym typeface="H-冬青黑体传统中文-W3" charset="-122"/>
              </a:rPr>
              <a:t>标记 </a:t>
            </a:r>
            <a:r>
              <a:rPr lang="en-US" altLang="zh-CN" dirty="0" smtClean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trim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>
                <a:sym typeface="H-冬青黑体传统中文-W3" charset="-122"/>
              </a:rPr>
              <a:t>代替</a:t>
            </a:r>
            <a:r>
              <a:rPr lang="en-US" altLang="zh-CN" dirty="0" smtClean="0">
                <a:sym typeface="H-冬青黑体传统中文-W3" charset="-122"/>
              </a:rPr>
              <a:t>set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    &lt;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trim prefix="SET"  suffix="WHERE id = #{id}" 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		      					</a:t>
            </a:r>
            <a:r>
              <a:rPr lang="en-US" altLang="zh-CN" sz="4000" dirty="0" err="1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suffixOverrides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=","&gt;  </a:t>
            </a:r>
            <a:endParaRPr lang="zh-CN" altLang="en-US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</a:endParaRP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   				&lt;if test="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!= null and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!= '' "&gt; 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           			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= #{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},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       		&lt;/if&gt;</a:t>
            </a:r>
          </a:p>
          <a:p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				……</a:t>
            </a:r>
            <a:endParaRPr lang="en-US" altLang="zh-CN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</a:endParaRP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 			&lt;/trim&gt;</a:t>
            </a:r>
            <a:endParaRPr lang="zh-CN" altLang="en-US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</a:endParaRPr>
          </a:p>
          <a:p>
            <a:endParaRPr lang="en-US" altLang="zh-CN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  <a:sym typeface="H-冬青黑体传统中文-W3" charset="-122"/>
            </a:endParaRPr>
          </a:p>
          <a:p>
            <a:endParaRPr lang="en-US" altLang="zh-CN" sz="6900" dirty="0">
              <a:latin typeface="Noto Sans CJK SC Bold" pitchFamily="34" charset="-122"/>
              <a:ea typeface="Noto Sans CJK SC Bold" pitchFamily="34" charset="-122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5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Where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trim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>
                <a:sym typeface="H-冬青黑体传统中文-W3" charset="-122"/>
              </a:rPr>
              <a:t>代替</a:t>
            </a:r>
            <a:r>
              <a:rPr lang="en-US" altLang="zh-CN" dirty="0" smtClean="0">
                <a:sym typeface="H-冬青黑体传统中文-W3" charset="-122"/>
              </a:rPr>
              <a:t>where </a:t>
            </a:r>
            <a:endParaRPr lang="zh-CN" altLang="en-US" dirty="0" smtClean="0">
              <a:sym typeface="H-冬青黑体传统中文-W3" charset="-122"/>
            </a:endParaRPr>
          </a:p>
          <a:p>
            <a:r>
              <a:rPr lang="en-US" altLang="zh-CN" sz="4000" dirty="0" smtClean="0">
                <a:solidFill>
                  <a:srgbClr val="2EAA46"/>
                </a:solidFill>
              </a:rPr>
              <a:t>	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select</a:t>
            </a:r>
            <a:r>
              <a:rPr lang="en-US" altLang="zh-CN" sz="4000" dirty="0" smtClean="0">
                <a:solidFill>
                  <a:srgbClr val="2EAA46"/>
                </a:solidFill>
              </a:rPr>
              <a:t> 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* from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     &lt;trim prefix="where"  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prefixOverrides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="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and|or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"&gt; 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&lt;if test="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!=null"&gt;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	and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 like #{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}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&lt;/if&gt;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&lt;if test="id!=null"&gt;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	and id =#{id}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		&lt;/if&gt;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</a:rPr>
              <a:t>	&lt;/trim&gt;</a:t>
            </a:r>
          </a:p>
          <a:p>
            <a:endParaRPr lang="en-US" altLang="zh-CN" sz="6900" dirty="0">
              <a:latin typeface="Noto Sans CJK SC Bold" pitchFamily="34" charset="-122"/>
              <a:ea typeface="Noto Sans CJK SC Bold" pitchFamily="34" charset="-122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0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Noto Sans CJK SC Bold"/>
              </a:rPr>
              <a:t>f</a:t>
            </a:r>
            <a:r>
              <a:rPr lang="en-US" altLang="zh-CN" dirty="0" smtClean="0">
                <a:latin typeface="Noto Sans CJK SC Bold"/>
              </a:rPr>
              <a:t>oreach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5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oreach</a:t>
            </a:r>
            <a:r>
              <a:rPr kumimoji="1" lang="zh-CN" altLang="en-US" dirty="0" smtClean="0"/>
              <a:t>标记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0800" indent="0">
              <a:buNone/>
            </a:pPr>
            <a:r>
              <a:rPr kumimoji="1" lang="zh-CN" altLang="en-US" sz="4800" dirty="0" smtClean="0"/>
              <a:t>本课时包含以下知识点：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循环查询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循环</a:t>
            </a:r>
            <a:r>
              <a:rPr kumimoji="1" lang="zh-CN" altLang="en-US" sz="4800" dirty="0"/>
              <a:t>赋值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sz="4800" dirty="0" smtClean="0"/>
          </a:p>
          <a:p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990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foreach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循环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查询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&lt;foreach item="item" index="index" collection="list"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open="(" separator="," close=")"&gt;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#{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item} </a:t>
            </a:r>
          </a:p>
          <a:p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&lt;/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foreach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&gt;</a:t>
            </a:r>
          </a:p>
          <a:p>
            <a:endParaRPr lang="en-US" altLang="zh-CN" dirty="0">
              <a:latin typeface="Noto Sans CJK SC Bold" pitchFamily="34" charset="-122"/>
              <a:ea typeface="Noto Sans CJK SC Bold" pitchFamily="34" charset="-122"/>
              <a:sym typeface="H-冬青黑体传统中文-W3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79" y="6834414"/>
            <a:ext cx="9523413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13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SQL—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>
            <a:noAutofit/>
          </a:bodyPr>
          <a:lstStyle/>
          <a:p>
            <a:pPr marL="865800" indent="-685800"/>
            <a:r>
              <a:rPr kumimoji="1" lang="en-US" altLang="zh-CN" sz="4800" dirty="0" smtClean="0"/>
              <a:t>if</a:t>
            </a:r>
            <a:r>
              <a:rPr kumimoji="1" lang="zh-CN" altLang="en-US" sz="4800" dirty="0"/>
              <a:t>、</a:t>
            </a:r>
            <a:r>
              <a:rPr kumimoji="1" lang="en-US" altLang="zh-CN" sz="4800" dirty="0"/>
              <a:t>choose</a:t>
            </a:r>
            <a:r>
              <a:rPr kumimoji="1" lang="zh-CN" altLang="en-US" sz="4800" dirty="0" smtClean="0"/>
              <a:t>标记</a:t>
            </a:r>
            <a:endParaRPr lang="zh-CN" altLang="en-US" sz="4800" dirty="0" smtClean="0">
              <a:sym typeface="H-冬青黑体传统中文-W3" charset="-122"/>
            </a:endParaRPr>
          </a:p>
          <a:p>
            <a:pPr marL="865800" indent="-685800"/>
            <a:r>
              <a:rPr lang="en-US" altLang="zh-CN" sz="4800" dirty="0" smtClean="0">
                <a:sym typeface="H-冬青黑体传统中文-W3" charset="-122"/>
              </a:rPr>
              <a:t>where</a:t>
            </a:r>
            <a:r>
              <a:rPr lang="zh-CN" altLang="en-US" sz="4800" dirty="0">
                <a:sym typeface="H-冬青黑体传统中文-W3" charset="-122"/>
              </a:rPr>
              <a:t>、</a:t>
            </a:r>
            <a:r>
              <a:rPr lang="en-US" altLang="zh-CN" sz="4800" dirty="0">
                <a:sym typeface="H-冬青黑体传统中文-W3" charset="-122"/>
              </a:rPr>
              <a:t>set</a:t>
            </a:r>
            <a:r>
              <a:rPr lang="zh-CN" altLang="en-US" sz="4800" dirty="0">
                <a:sym typeface="H-冬青黑体传统中文-W3" charset="-122"/>
              </a:rPr>
              <a:t>和</a:t>
            </a:r>
            <a:r>
              <a:rPr lang="en-US" altLang="zh-CN" sz="4800" dirty="0">
                <a:sym typeface="H-冬青黑体传统中文-W3" charset="-122"/>
              </a:rPr>
              <a:t>trim</a:t>
            </a:r>
            <a:r>
              <a:rPr lang="zh-CN" altLang="en-US" sz="4800" dirty="0" smtClean="0">
                <a:sym typeface="H-冬青黑体传统中文-W3" charset="-122"/>
              </a:rPr>
              <a:t>标记</a:t>
            </a:r>
          </a:p>
          <a:p>
            <a:pPr marL="865800" indent="-685800"/>
            <a:r>
              <a:rPr lang="en-US" altLang="zh-CN" sz="4800" dirty="0">
                <a:sym typeface="H-冬青黑体传统中文-W3" charset="-122"/>
              </a:rPr>
              <a:t>foreach</a:t>
            </a:r>
            <a:r>
              <a:rPr lang="zh-CN" altLang="en-US" sz="4800" dirty="0">
                <a:sym typeface="H-冬青黑体传统中文-W3" charset="-122"/>
              </a:rPr>
              <a:t>标记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foreach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循环查询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H-冬青黑体传统中文-W3" charset="-122"/>
              </a:rPr>
              <a:t>1</a:t>
            </a:r>
            <a:r>
              <a:rPr lang="zh-CN" altLang="en-US" dirty="0">
                <a:sym typeface="H-冬青黑体传统中文-W3" charset="-122"/>
              </a:rPr>
              <a:t>、建立</a:t>
            </a:r>
            <a:r>
              <a:rPr lang="en-US" altLang="zh-CN" dirty="0" smtClean="0">
                <a:sym typeface="H-冬青黑体传统中文-W3" charset="-122"/>
              </a:rPr>
              <a:t>Select</a:t>
            </a:r>
            <a:r>
              <a:rPr lang="zh-CN" altLang="en-US" dirty="0" smtClean="0">
                <a:sym typeface="H-冬青黑体传统中文-W3" charset="-122"/>
              </a:rPr>
              <a:t>，从指定</a:t>
            </a:r>
            <a:r>
              <a:rPr lang="en-US" altLang="zh-CN" dirty="0" smtClean="0">
                <a:sym typeface="H-冬青黑体传统中文-W3" charset="-122"/>
              </a:rPr>
              <a:t>id</a:t>
            </a:r>
            <a:r>
              <a:rPr lang="zh-CN" altLang="en-US" dirty="0" smtClean="0">
                <a:sym typeface="H-冬青黑体传统中文-W3" charset="-122"/>
              </a:rPr>
              <a:t>集合中查询出会员</a:t>
            </a:r>
            <a:endParaRPr lang="en-US" altLang="zh-CN" dirty="0" smtClean="0">
              <a:sym typeface="H-冬青黑体传统中文-W3" charset="-122"/>
            </a:endParaRPr>
          </a:p>
          <a:p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select * from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&lt;where&gt;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id in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foreach item="item" index="index" 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collection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="list"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open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="(" separator="," close=")"&gt;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#{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item}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&lt;/foreach&gt;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&lt;/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where&gt;</a:t>
            </a:r>
          </a:p>
          <a:p>
            <a:endParaRPr lang="en-US" altLang="zh-CN" dirty="0"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6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foreach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循环查询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H-冬青黑体传统中文-W3" charset="-122"/>
              </a:rPr>
              <a:t>2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zh-CN" altLang="en-US" dirty="0" smtClean="0">
                <a:sym typeface="H-冬青黑体传统中文-W3" charset="-122"/>
              </a:rPr>
              <a:t>测试</a:t>
            </a:r>
            <a:endParaRPr lang="en-US" altLang="zh-CN" dirty="0" smtClean="0">
              <a:sym typeface="H-冬青黑体传统中文-W3" charset="-122"/>
            </a:endParaRPr>
          </a:p>
          <a:p>
            <a:endParaRPr lang="en-US" altLang="zh-CN" dirty="0" smtClean="0">
              <a:sym typeface="H-冬青黑体传统中文-W3" charset="-122"/>
            </a:endParaRP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ArrayList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&lt;Integer&gt; ides=new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ArrayList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();</a:t>
            </a: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ides.add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(2);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……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List&lt;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&gt;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ap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session.selectList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selectJiKeUserForeach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", ides);</a:t>
            </a:r>
          </a:p>
          <a:p>
            <a:endParaRPr lang="en-US" altLang="zh-CN" dirty="0"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foreach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循环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赋值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H-冬青黑体传统中文-W3" charset="-122"/>
              </a:rPr>
              <a:t>1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en-US" altLang="zh-CN" dirty="0">
                <a:sym typeface="H-冬青黑体传统中文-W3" charset="-122"/>
              </a:rPr>
              <a:t>insert</a:t>
            </a:r>
            <a:r>
              <a:rPr lang="zh-CN" altLang="en-US" dirty="0">
                <a:sym typeface="H-冬青黑体传统中文-W3" charset="-122"/>
              </a:rPr>
              <a:t>中的</a:t>
            </a:r>
            <a:r>
              <a:rPr lang="en-US" altLang="zh-CN" dirty="0" smtClean="0">
                <a:sym typeface="H-冬青黑体传统中文-W3" charset="-122"/>
              </a:rPr>
              <a:t>foreach,</a:t>
            </a:r>
            <a:r>
              <a:rPr lang="zh-CN" altLang="en-US" dirty="0" smtClean="0">
                <a:sym typeface="H-冬青黑体传统中文-W3" charset="-122"/>
              </a:rPr>
              <a:t>使用集合一次增加多个用户</a:t>
            </a:r>
            <a:endParaRPr lang="en-US" altLang="zh-CN" dirty="0" smtClean="0">
              <a:sym typeface="H-冬青黑体传统中文-W3" charset="-122"/>
            </a:endParaRPr>
          </a:p>
          <a:p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	insert 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into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(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, password) values 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    &lt;foreach item="item" index="key" collection="list" 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         open="" separator="," close=""&gt;(#{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item.userName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}, 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			 			#{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item.password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})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     &lt;/foreach&gt;  </a:t>
            </a:r>
          </a:p>
        </p:txBody>
      </p:sp>
    </p:spTree>
    <p:extLst>
      <p:ext uri="{BB962C8B-B14F-4D97-AF65-F5344CB8AC3E}">
        <p14:creationId xmlns:p14="http://schemas.microsoft.com/office/powerpoint/2010/main" val="34165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foreach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循环赋值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H-冬青黑体传统中文-W3" charset="-122"/>
              </a:rPr>
              <a:t>2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zh-CN" altLang="en-US" dirty="0" smtClean="0">
                <a:sym typeface="H-冬青黑体传统中文-W3" charset="-122"/>
              </a:rPr>
              <a:t>测试</a:t>
            </a:r>
            <a:endParaRPr lang="zh-CN" altLang="en-US" dirty="0">
              <a:sym typeface="H-冬青黑体传统中文-W3" charset="-122"/>
            </a:endParaRP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ArrayList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&lt;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&gt;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jkuList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=new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ArrayList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();</a:t>
            </a:r>
          </a:p>
          <a:p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……</a:t>
            </a:r>
          </a:p>
          <a:p>
            <a:r>
              <a:rPr lang="en-US" altLang="zh-CN" sz="4000" dirty="0" err="1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session.insert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insertJiKeUserForeach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",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jkuList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);</a:t>
            </a: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session.commit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98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smtClean="0"/>
              <a:t>MyBatis</a:t>
            </a:r>
            <a:r>
              <a:rPr kumimoji="1" lang="zh-CN" altLang="en-US" dirty="0" smtClean="0"/>
              <a:t>动态</a:t>
            </a:r>
            <a:r>
              <a:rPr kumimoji="1" lang="en-US" altLang="zh-CN" dirty="0" smtClean="0"/>
              <a:t>SQL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这本套课程中我们学习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</a:t>
            </a:r>
            <a:r>
              <a:rPr lang="zh-CN" altLang="en-US" dirty="0" smtClean="0"/>
              <a:t>了以下</a:t>
            </a:r>
            <a:r>
              <a:rPr lang="zh-CN" altLang="en-US" dirty="0"/>
              <a:t>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MyBatis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标记 </a:t>
            </a:r>
            <a:r>
              <a:rPr lang="en-US" altLang="zh-CN" dirty="0">
                <a:sym typeface="H-冬青黑体传统中文-W3" charset="-122"/>
              </a:rPr>
              <a:t>&lt;if&gt;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MyBatis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标记 </a:t>
            </a:r>
            <a:r>
              <a:rPr lang="en-US" altLang="zh-CN" dirty="0">
                <a:sym typeface="H-冬青黑体传统中文-W3" charset="-122"/>
              </a:rPr>
              <a:t>&lt;choose&gt;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MyBatis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标记 </a:t>
            </a:r>
            <a:r>
              <a:rPr lang="en-US" altLang="zh-CN" dirty="0">
                <a:sym typeface="H-冬青黑体传统中文-W3" charset="-122"/>
              </a:rPr>
              <a:t>&lt;when&gt;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MyBatis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标记 </a:t>
            </a:r>
            <a:r>
              <a:rPr lang="en-US" altLang="zh-CN" dirty="0">
                <a:sym typeface="H-冬青黑体传统中文-W3" charset="-122"/>
              </a:rPr>
              <a:t>&lt;set&gt;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MyBatis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标记</a:t>
            </a:r>
            <a:r>
              <a:rPr lang="en-US" altLang="zh-CN" dirty="0"/>
              <a:t>&lt;trim&gt;</a:t>
            </a:r>
            <a:endParaRPr lang="en-US" altLang="zh-CN" dirty="0">
              <a:sym typeface="H-冬青黑体传统中文-W3" charset="-12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MyBatis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标记 </a:t>
            </a:r>
            <a:r>
              <a:rPr lang="en-US" altLang="zh-CN" dirty="0">
                <a:sym typeface="H-冬青黑体传统中文-W3" charset="-122"/>
              </a:rPr>
              <a:t>&lt;foreach&gt;</a:t>
            </a:r>
            <a:endParaRPr lang="en-US" altLang="zh-CN" dirty="0"/>
          </a:p>
          <a:p>
            <a:r>
              <a:rPr lang="zh-CN" altLang="en-US" dirty="0" smtClean="0"/>
              <a:t>你</a:t>
            </a:r>
            <a:r>
              <a:rPr lang="zh-CN" altLang="en-US" dirty="0"/>
              <a:t>可以使用这些</a:t>
            </a:r>
            <a:r>
              <a:rPr lang="zh-CN" altLang="en-US" dirty="0" smtClean="0"/>
              <a:t>技巧来开发以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做为底层数据访问的相关工程，如果</a:t>
            </a:r>
            <a:r>
              <a:rPr lang="zh-CN" altLang="en-US" dirty="0"/>
              <a:t>想继续提高，你可以继续在极客</a:t>
            </a:r>
            <a:r>
              <a:rPr lang="zh-CN" altLang="en-US" dirty="0" smtClean="0"/>
              <a:t>学院学习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31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Noto Sans CJK SC Bold"/>
              </a:rPr>
              <a:t>i</a:t>
            </a:r>
            <a:r>
              <a:rPr lang="en-US" altLang="zh-CN" dirty="0" smtClean="0">
                <a:latin typeface="Noto Sans CJK SC Bold"/>
              </a:rPr>
              <a:t>f</a:t>
            </a:r>
            <a:r>
              <a:rPr lang="zh-CN" altLang="en-US" dirty="0" smtClean="0">
                <a:latin typeface="Noto Sans CJK SC Bold"/>
              </a:rPr>
              <a:t>、</a:t>
            </a:r>
            <a:r>
              <a:rPr lang="en-US" altLang="zh-CN" dirty="0" smtClean="0">
                <a:latin typeface="Noto Sans CJK SC Bold"/>
              </a:rPr>
              <a:t>choose</a:t>
            </a:r>
            <a:r>
              <a:rPr lang="zh-CN" altLang="en-US" dirty="0" smtClean="0">
                <a:latin typeface="Noto Sans CJK SC Bold"/>
              </a:rPr>
              <a:t>标记</a:t>
            </a:r>
            <a:endParaRPr lang="zh-CN" altLang="en-US" dirty="0">
              <a:latin typeface="Noto Sans CJK SC Bold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choose</a:t>
            </a:r>
            <a:r>
              <a:rPr kumimoji="1" lang="zh-CN" altLang="en-US" dirty="0" smtClean="0"/>
              <a:t>标记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0800" indent="0">
              <a:buNone/>
            </a:pPr>
            <a:r>
              <a:rPr kumimoji="1" lang="zh-CN" altLang="en-US" sz="4800" dirty="0" smtClean="0"/>
              <a:t>本课时包含以下知识点：</a:t>
            </a:r>
            <a:endParaRPr kumimoji="1" lang="en-US" altLang="zh-CN" sz="4800" dirty="0" smtClean="0"/>
          </a:p>
          <a:p>
            <a:r>
              <a:rPr kumimoji="1" lang="en-US" altLang="zh-CN" sz="4800" dirty="0"/>
              <a:t>i</a:t>
            </a:r>
            <a:r>
              <a:rPr kumimoji="1" lang="en-US" altLang="zh-CN" sz="4800" dirty="0" smtClean="0"/>
              <a:t>f</a:t>
            </a:r>
            <a:r>
              <a:rPr kumimoji="1" lang="zh-CN" altLang="en-US" sz="4800" dirty="0" smtClean="0"/>
              <a:t>标记</a:t>
            </a:r>
            <a:endParaRPr kumimoji="1" lang="en-US" altLang="zh-CN" sz="4800" dirty="0" smtClean="0"/>
          </a:p>
          <a:p>
            <a:r>
              <a:rPr kumimoji="1" lang="en-US" altLang="zh-CN" sz="4800" dirty="0" smtClean="0"/>
              <a:t>choose</a:t>
            </a:r>
            <a:r>
              <a:rPr kumimoji="1" lang="zh-CN" altLang="en-US" sz="4800" dirty="0"/>
              <a:t>标记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sz="4800" dirty="0" smtClean="0"/>
          </a:p>
          <a:p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67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choose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if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>
                <a:sym typeface="H-冬青黑体传统中文-W3" charset="-122"/>
              </a:rPr>
              <a:t>数据库</a:t>
            </a:r>
            <a:r>
              <a:rPr lang="en-US" altLang="zh-CN" dirty="0">
                <a:sym typeface="H-冬青黑体传统中文-W3" charset="-122"/>
              </a:rPr>
              <a:t>reader</a:t>
            </a:r>
            <a:r>
              <a:rPr lang="zh-CN" altLang="en-US" dirty="0">
                <a:sym typeface="H-冬青黑体传统中文-W3" charset="-122"/>
              </a:rPr>
              <a:t>表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>
                <a:sym typeface="H-冬青黑体传统中文-W3" charset="-122"/>
              </a:rPr>
              <a:t>判断金币大于某值</a:t>
            </a:r>
            <a:r>
              <a:rPr lang="zh-CN" altLang="en-US" dirty="0">
                <a:sym typeface="H-冬青黑体传统中文-W3" charset="-122"/>
              </a:rPr>
              <a:t>的会员号，如果没有金币值就是全体会员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78" y="5257801"/>
            <a:ext cx="13072836" cy="624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8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choose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if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H-冬青黑体传统中文-W3" charset="-122"/>
              </a:rPr>
              <a:t>1</a:t>
            </a:r>
            <a:r>
              <a:rPr lang="zh-CN" altLang="en-US" dirty="0">
                <a:sym typeface="H-冬青黑体传统中文-W3" charset="-122"/>
              </a:rPr>
              <a:t>、建立</a:t>
            </a:r>
            <a:r>
              <a:rPr lang="en-US" altLang="zh-CN" dirty="0" smtClean="0">
                <a:sym typeface="H-冬青黑体传统中文-W3" charset="-122"/>
              </a:rPr>
              <a:t>select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&lt;select id="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selectReaderMoney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"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resultType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jikeReader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" 			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parameterType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jikeReader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"&gt;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select * from reader 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where 1=1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&lt;if test="money!=null"&gt;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	and money&gt;#{money}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&lt;/if&gt;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&lt;/select&gt;</a:t>
            </a:r>
            <a:endParaRPr lang="zh-CN" altLang="en-US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5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choose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if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H-冬青黑体传统中文-W3" charset="-122"/>
              </a:rPr>
              <a:t>2</a:t>
            </a:r>
            <a:r>
              <a:rPr lang="zh-CN" altLang="en-US" dirty="0">
                <a:sym typeface="H-冬青黑体传统中文-W3" charset="-122"/>
              </a:rPr>
              <a:t>、</a:t>
            </a:r>
            <a:r>
              <a:rPr lang="zh-CN" altLang="en-US" dirty="0" smtClean="0">
                <a:sym typeface="H-冬青黑体传统中文-W3" charset="-122"/>
              </a:rPr>
              <a:t>测试</a:t>
            </a:r>
            <a:endParaRPr lang="en-US" altLang="zh-CN" dirty="0" smtClean="0">
              <a:sym typeface="H-冬青黑体传统中文-W3" charset="-122"/>
            </a:endParaRP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jikeReader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oneReader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=new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jikeReader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();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oneReader.setMoney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(200); //</a:t>
            </a:r>
            <a:r>
              <a:rPr lang="zh-CN" altLang="en-US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去除此行就是全体读者</a:t>
            </a:r>
          </a:p>
          <a:p>
            <a:r>
              <a:rPr lang="zh-CN" altLang="en-US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List&lt;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jikeReader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&gt; 		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                 </a:t>
            </a:r>
            <a:r>
              <a:rPr lang="en-US" altLang="zh-CN" sz="4000" dirty="0" err="1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ap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</a:t>
            </a:r>
            <a:r>
              <a:rPr lang="en-US" altLang="zh-CN" sz="4000" dirty="0" err="1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session.selectList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selectReaderMoney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",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oneReader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);</a:t>
            </a:r>
            <a:endParaRPr lang="en-US" altLang="zh-CN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6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choose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choose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12000" dirty="0">
                <a:sym typeface="H-冬青黑体传统中文-W3" charset="-122"/>
              </a:rPr>
              <a:t>1</a:t>
            </a:r>
            <a:r>
              <a:rPr lang="zh-CN" altLang="en-US" sz="12000" dirty="0">
                <a:sym typeface="H-冬青黑体传统中文-W3" charset="-122"/>
              </a:rPr>
              <a:t>、建立</a:t>
            </a:r>
            <a:r>
              <a:rPr lang="en-US" altLang="zh-CN" sz="12000" dirty="0" smtClean="0">
                <a:sym typeface="H-冬青黑体传统中文-W3" charset="-122"/>
              </a:rPr>
              <a:t>select</a:t>
            </a:r>
            <a:r>
              <a:rPr lang="zh-CN" altLang="en-US" sz="12000" dirty="0" smtClean="0">
                <a:sym typeface="H-冬青黑体传统中文-W3" charset="-122"/>
              </a:rPr>
              <a:t>，判断用户名，如果不存在就判断</a:t>
            </a:r>
            <a:r>
              <a:rPr lang="en-US" altLang="zh-CN" sz="12000" dirty="0" smtClean="0">
                <a:sym typeface="H-冬青黑体传统中文-W3" charset="-122"/>
              </a:rPr>
              <a:t>id</a:t>
            </a:r>
            <a:r>
              <a:rPr lang="zh-CN" altLang="en-US" sz="12000" dirty="0" smtClean="0">
                <a:sym typeface="H-冬青黑体传统中文-W3" charset="-122"/>
              </a:rPr>
              <a:t>，最后判断密码不为空</a:t>
            </a:r>
            <a:endParaRPr lang="en-US" altLang="zh-CN" sz="12000" dirty="0">
              <a:sym typeface="H-冬青黑体传统中文-W3" charset="-122"/>
            </a:endParaRP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select * from </a:t>
            </a:r>
            <a:r>
              <a:rPr lang="en-US" altLang="zh-CN" sz="98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where 1=1</a:t>
            </a: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&lt;choose&gt;</a:t>
            </a: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</a:t>
            </a:r>
            <a:r>
              <a:rPr lang="en-US" altLang="zh-CN" sz="98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 &lt;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when test="</a:t>
            </a:r>
            <a:r>
              <a:rPr lang="en-US" altLang="zh-CN" sz="98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!=null"&gt;</a:t>
            </a: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</a:t>
            </a:r>
            <a:r>
              <a:rPr lang="en-US" altLang="zh-CN" sz="98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 and </a:t>
            </a:r>
            <a:r>
              <a:rPr lang="en-US" altLang="zh-CN" sz="98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like #{</a:t>
            </a:r>
            <a:r>
              <a:rPr lang="en-US" altLang="zh-CN" sz="98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userName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}</a:t>
            </a: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</a:t>
            </a:r>
            <a:r>
              <a:rPr lang="en-US" altLang="zh-CN" sz="98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 &lt;/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when&gt;</a:t>
            </a:r>
          </a:p>
          <a:p>
            <a:r>
              <a:rPr lang="en-US" altLang="zh-CN" sz="98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……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</a:t>
            </a:r>
            <a:endParaRPr lang="en-US" altLang="zh-CN" sz="9800" dirty="0" smtClean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  <a:sym typeface="H-冬青黑体传统中文-W3" charset="-122"/>
            </a:endParaRP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</a:t>
            </a:r>
            <a:r>
              <a:rPr lang="en-US" altLang="zh-CN" sz="98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  &lt;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otherwise&gt;</a:t>
            </a: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	</a:t>
            </a:r>
            <a:r>
              <a:rPr lang="en-US" altLang="zh-CN" sz="98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 and 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password is not null</a:t>
            </a: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	</a:t>
            </a:r>
            <a:r>
              <a:rPr lang="en-US" altLang="zh-CN" sz="98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 &lt;/</a:t>
            </a:r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otherwise&gt;</a:t>
            </a:r>
          </a:p>
          <a:p>
            <a:r>
              <a:rPr lang="en-US" altLang="zh-CN" sz="98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	&lt;/choose&gt; </a:t>
            </a:r>
          </a:p>
        </p:txBody>
      </p:sp>
    </p:spTree>
    <p:extLst>
      <p:ext uri="{BB962C8B-B14F-4D97-AF65-F5344CB8AC3E}">
        <p14:creationId xmlns:p14="http://schemas.microsoft.com/office/powerpoint/2010/main" val="9438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choose</a:t>
            </a:r>
            <a:r>
              <a:rPr kumimoji="1" lang="zh-CN" altLang="en-US" dirty="0" smtClean="0"/>
              <a:t>标记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choose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标记</a:t>
            </a:r>
            <a:endParaRPr lang="en-US" altLang="zh-CN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H-冬青黑体传统中文-W3" charset="-122"/>
              </a:rPr>
              <a:t>2</a:t>
            </a:r>
            <a:r>
              <a:rPr lang="zh-CN" altLang="en-US" dirty="0" smtClean="0">
                <a:sym typeface="H-冬青黑体传统中文-W3" charset="-122"/>
              </a:rPr>
              <a:t>、</a:t>
            </a:r>
            <a:r>
              <a:rPr lang="zh-CN" altLang="en-US" dirty="0">
                <a:sym typeface="H-冬青黑体传统中文-W3" charset="-122"/>
              </a:rPr>
              <a:t>测试</a:t>
            </a:r>
          </a:p>
          <a:p>
            <a:endParaRPr lang="zh-CN" altLang="en-US" sz="6900" dirty="0">
              <a:sym typeface="H-冬青黑体传统中文-W3" charset="-122"/>
            </a:endParaRP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oneUser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=new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();</a:t>
            </a: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oneUser.setUserName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("%j%");</a:t>
            </a: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oneUser.setId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(5);</a:t>
            </a:r>
          </a:p>
          <a:p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List&lt;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&gt;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ap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=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session.selectList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("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selectJiKeUserChoose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",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oneUser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);</a:t>
            </a:r>
          </a:p>
          <a:p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ea typeface="Noto Sans CJK SC Bold" pitchFamily="34" charset="-122"/>
                <a:cs typeface="Courier New" pitchFamily="49" charset="0"/>
                <a:sym typeface="H-冬青黑体传统中文-W3" charset="-122"/>
              </a:rPr>
              <a:t>……</a:t>
            </a:r>
            <a:endParaRPr lang="en-US" altLang="zh-CN" sz="4000" dirty="0">
              <a:solidFill>
                <a:srgbClr val="00B050"/>
              </a:solidFill>
              <a:latin typeface="Courier New" pitchFamily="49" charset="0"/>
              <a:ea typeface="Noto Sans CJK SC Bold" pitchFamily="34" charset="-122"/>
              <a:cs typeface="Courier New" pitchFamily="49" charset="0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1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  <p:bldLst>
      <p:bldP spid="3" grpId="0" build="p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3078</TotalTime>
  <Words>458</Words>
  <Application>Microsoft Macintosh PowerPoint</Application>
  <PresentationFormat>自定义</PresentationFormat>
  <Paragraphs>156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Black</vt:lpstr>
      <vt:lpstr>MyBatis动态SQL</vt:lpstr>
      <vt:lpstr>MyBatis动态SQL— 课程概要</vt:lpstr>
      <vt:lpstr>MyBatis动态SQL</vt:lpstr>
      <vt:lpstr>if、choose标记</vt:lpstr>
      <vt:lpstr>if、choose标记 — if标记</vt:lpstr>
      <vt:lpstr>if、choose标记 — if标记</vt:lpstr>
      <vt:lpstr>if、choose标记 — if标记</vt:lpstr>
      <vt:lpstr>if、choose标记 — choose标记</vt:lpstr>
      <vt:lpstr>if、choose标记 — choose标记</vt:lpstr>
      <vt:lpstr>MyBatis动态SQL</vt:lpstr>
      <vt:lpstr>where、set和trim标记</vt:lpstr>
      <vt:lpstr>where、set和trim标记 — where标记</vt:lpstr>
      <vt:lpstr>where、set和trim标记 — set标记</vt:lpstr>
      <vt:lpstr>where、set和trim标记 — trim标记</vt:lpstr>
      <vt:lpstr>where、set和trim标记 — trim标记</vt:lpstr>
      <vt:lpstr>Where、set和trim标记 — trim标记</vt:lpstr>
      <vt:lpstr>MyBatis动态SQL</vt:lpstr>
      <vt:lpstr>foreach标记</vt:lpstr>
      <vt:lpstr>foreach标记 — 循环查询</vt:lpstr>
      <vt:lpstr>foreach标记 — 循环查询</vt:lpstr>
      <vt:lpstr>foreach标记 — 循环查询</vt:lpstr>
      <vt:lpstr>foreach标记 — 循环赋值</vt:lpstr>
      <vt:lpstr>foreach标记 — 循环赋值</vt:lpstr>
      <vt:lpstr>MyBatis动态SQL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翠翠 马</cp:lastModifiedBy>
  <cp:revision>139</cp:revision>
  <dcterms:created xsi:type="dcterms:W3CDTF">2015-03-23T11:35:35Z</dcterms:created>
  <dcterms:modified xsi:type="dcterms:W3CDTF">2015-05-04T10:48:24Z</dcterms:modified>
</cp:coreProperties>
</file>