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62" r:id="rId3"/>
    <p:sldId id="308" r:id="rId4"/>
    <p:sldId id="310" r:id="rId5"/>
    <p:sldId id="361" r:id="rId6"/>
    <p:sldId id="323" r:id="rId7"/>
    <p:sldId id="375" r:id="rId8"/>
    <p:sldId id="363" r:id="rId9"/>
    <p:sldId id="364" r:id="rId10"/>
    <p:sldId id="365" r:id="rId11"/>
    <p:sldId id="366" r:id="rId12"/>
    <p:sldId id="367" r:id="rId13"/>
    <p:sldId id="376" r:id="rId14"/>
    <p:sldId id="377" r:id="rId15"/>
    <p:sldId id="378" r:id="rId16"/>
    <p:sldId id="368" r:id="rId17"/>
    <p:sldId id="369" r:id="rId18"/>
    <p:sldId id="370" r:id="rId19"/>
    <p:sldId id="379" r:id="rId20"/>
    <p:sldId id="380" r:id="rId21"/>
    <p:sldId id="381" r:id="rId22"/>
    <p:sldId id="371" r:id="rId23"/>
    <p:sldId id="372" r:id="rId24"/>
    <p:sldId id="373" r:id="rId25"/>
    <p:sldId id="374" r:id="rId26"/>
    <p:sldId id="359" r:id="rId27"/>
    <p:sldId id="317" r:id="rId28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Guo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46"/>
    <a:srgbClr val="666666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 autoAdjust="0"/>
    <p:restoredTop sz="99208" autoAdjust="0"/>
  </p:normalViewPr>
  <p:slideViewPr>
    <p:cSldViewPr snapToGrid="0" snapToObjects="1">
      <p:cViewPr>
        <p:scale>
          <a:sx n="40" d="100"/>
          <a:sy n="40" d="100"/>
        </p:scale>
        <p:origin x="-198" y="31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第一页是课程的标题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标题是课程名称</a:t>
            </a:r>
            <a:endParaRPr lang="en-US" altLang="zh-CN" dirty="0" smtClean="0"/>
          </a:p>
          <a:p>
            <a:r>
              <a:rPr lang="zh-CN" altLang="en-US" dirty="0" smtClean="0"/>
              <a:t>列表内容时课时标题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36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12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800" dirty="0" smtClean="0">
                <a:solidFill>
                  <a:srgbClr val="FFFFFF"/>
                </a:solidFill>
              </a:rPr>
              <a:t>Spring </a:t>
            </a:r>
            <a:r>
              <a:rPr lang="zh-CN" altLang="en-US" sz="12800" dirty="0" smtClean="0">
                <a:solidFill>
                  <a:srgbClr val="FFFFFF"/>
                </a:solidFill>
              </a:rPr>
              <a:t>配置文件浅析</a:t>
            </a:r>
            <a:endParaRPr sz="1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的命名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每个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可以有一个或多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个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id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，我们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把第一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个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id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称为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“标识符”，其余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叫做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“别名”，这些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id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中必须唯一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。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 id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的命名方式和命名约定如下：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2536020" y="6036179"/>
            <a:ext cx="7996863" cy="379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  id </a:t>
            </a:r>
            <a:r>
              <a:rPr lang="zh-CN" altLang="en-US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的命名约定：</a:t>
            </a:r>
            <a:endParaRPr lang="en-US" altLang="zh-CN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914400" indent="-914400" algn="l">
              <a:buAutoNum type="arabicPeriod"/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遵循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XML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命名规范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914400" indent="-914400" algn="l">
              <a:buAutoNum type="arabicPeriod"/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由字母，数字，下划线组成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914400" indent="-914400" algn="l">
              <a:buAutoNum type="arabicPeriod"/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驼峰式，首个单词字母大写</a:t>
            </a:r>
            <a:endParaRPr lang="en-US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2393316" y="5954202"/>
            <a:ext cx="7328200" cy="626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  id </a:t>
            </a:r>
            <a:r>
              <a:rPr lang="zh-CN" altLang="en-US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的命名方式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配置全限定类名，唯一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指定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，唯一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指定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name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，唯一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指定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和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name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，唯一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指定多个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name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，唯一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指定别名，唯一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090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配置文件浅析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Spring Bean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的实例化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51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的实例化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容器如何实例化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呢？传统应用程序可以通过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new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和反射方式进行实例化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。而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则需要根据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定义里的配置元数据使用反射机制来创建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。在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主要有以下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几种创建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实例的方式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使用构造器实例化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使用静态工厂方式实例化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使用实例工厂方法实例化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50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157200" y="3258204"/>
            <a:ext cx="22729931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构造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器实例化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是最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简单的方式，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容器既能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使用默认空构造器也能使用有参数构造器两种方式创建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，如以下方式指定要创建的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 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空构造器实例化：</a:t>
            </a:r>
            <a:endParaRPr lang="en-US" altLang="zh-CN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&lt;bean id="</a:t>
            </a:r>
            <a:r>
              <a:rPr lang="en-US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helloServiceNoWithArgs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class="</a:t>
            </a:r>
            <a:r>
              <a:rPr lang="en-US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</a:t>
            </a:r>
            <a:r>
              <a:rPr lang="en-US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.***.</a:t>
            </a:r>
            <a:r>
              <a:rPr lang="en-US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Hello</a:t>
            </a:r>
            <a:r>
              <a:rPr lang="en-US" altLang="zh-CN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World</a:t>
            </a:r>
            <a:r>
              <a:rPr lang="en-US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Impl</a:t>
            </a:r>
            <a:r>
              <a:rPr lang="en-US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/&gt;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 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有参数构造器实例化：</a:t>
            </a:r>
            <a:endParaRPr lang="en-US" altLang="zh-CN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&lt;bean id="</a:t>
            </a:r>
            <a:r>
              <a:rPr lang="en-US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helloServiceWithArgs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class</a:t>
            </a:r>
            <a:r>
              <a:rPr lang="en-US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="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.***.</a:t>
            </a:r>
            <a:r>
              <a:rPr lang="en-US" altLang="zh-CN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HelloWorldmpl</a:t>
            </a:r>
            <a:r>
              <a:rPr lang="en-US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"&gt;</a:t>
            </a:r>
            <a:endParaRPr lang="en-US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&lt;!-- 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指定构造器参数 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--&gt;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constructor-</a:t>
            </a:r>
            <a:r>
              <a:rPr lang="en-US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arg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index="0" value="Hello Spring!"/&gt;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9"/>
          <p:cNvSpPr/>
          <p:nvPr/>
        </p:nvSpPr>
        <p:spPr>
          <a:xfrm>
            <a:off x="1020679" y="386413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的实例化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构造器实例化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24391" y="3186014"/>
            <a:ext cx="22220596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使用静态工厂的方式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除了指定必须的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属性，还要指定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factory-method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属性来指定实例化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的方法，而且使用静态工厂方法也允许指定方法参数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容器将调用此属性指定的方法来获取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，配置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如下：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&lt;!--</a:t>
            </a:r>
            <a:r>
              <a:rPr lang="zh-CN" altLang="en-US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使用有参数构造参数</a:t>
            </a: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--&gt;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 id="</a:t>
            </a:r>
            <a:r>
              <a:rPr lang="en-US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helloServiceStaticFactory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class="</a:t>
            </a:r>
            <a:r>
              <a:rPr lang="en-US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</a:t>
            </a:r>
            <a:r>
              <a:rPr lang="en-US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.***.</a:t>
            </a:r>
            <a:r>
              <a:rPr lang="en-US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HelloWorldStaticFactory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</a:t>
            </a:r>
            <a:endParaRPr lang="en-US" sz="3600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</a:t>
            </a:r>
            <a:r>
              <a:rPr lang="en-US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  factory-method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="</a:t>
            </a:r>
            <a:r>
              <a:rPr lang="en-US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newInstance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  </a:t>
            </a:r>
            <a:r>
              <a:rPr lang="en-US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</a:t>
            </a:r>
            <a:r>
              <a:rPr lang="en-US" sz="3600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&lt;!-- </a:t>
            </a:r>
            <a:r>
              <a:rPr lang="zh-CN" altLang="en-US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指定构造器参数 </a:t>
            </a: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--&gt;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 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constructor-</a:t>
            </a:r>
            <a:r>
              <a:rPr lang="en-US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arg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index="0" value="Hello Static </a:t>
            </a:r>
            <a:r>
              <a:rPr lang="en-US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Factory!"/&gt;  </a:t>
            </a:r>
            <a:endParaRPr lang="en-US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&lt;/bean&gt;</a:t>
            </a:r>
          </a:p>
        </p:txBody>
      </p:sp>
      <p:sp>
        <p:nvSpPr>
          <p:cNvPr id="6" name="Shape 89"/>
          <p:cNvSpPr/>
          <p:nvPr/>
        </p:nvSpPr>
        <p:spPr>
          <a:xfrm>
            <a:off x="1020679" y="386413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的实例化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静态工厂实例化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5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192857" y="3345976"/>
            <a:ext cx="22316849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使用实例工厂方式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不能指定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属性，此时必须使用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factory-bean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属性来指定工厂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factory-method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属性指定实例化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的方法，而且使用实例工厂方法允许指定方法参数，方式和使用构造器方式一样，配置如下：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</a:t>
            </a: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&lt;!-- 1</a:t>
            </a:r>
            <a:r>
              <a:rPr lang="zh-CN" altLang="en-US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、定义实例工厂</a:t>
            </a: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 --&gt;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&lt;bean id="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beanInstanceFactory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class="</a:t>
            </a:r>
            <a:r>
              <a:rPr lang="en-US" altLang="zh-CN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.***.</a:t>
            </a:r>
            <a:r>
              <a:rPr lang="en-US" altLang="zh-CN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HelloWorldInstanceFactory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/&gt;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</a:t>
            </a: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&lt;!-- 2</a:t>
            </a:r>
            <a:r>
              <a:rPr lang="zh-CN" altLang="en-US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、使用实例工厂</a:t>
            </a: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</a:t>
            </a:r>
            <a:r>
              <a:rPr lang="zh-CN" altLang="en-US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创建</a:t>
            </a: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 --&gt;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&lt;bean id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=“</a:t>
            </a:r>
            <a:r>
              <a:rPr lang="en-US" altLang="zh-CN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helloWorldInstance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factory-bean="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beanInstanceFactory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</a:t>
            </a:r>
            <a:endParaRPr lang="en-US" altLang="zh-CN" sz="3600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                          factory-method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="</a:t>
            </a:r>
            <a:r>
              <a:rPr lang="en-US" altLang="zh-CN" sz="36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newInstance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"&gt;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     &lt;constructor-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arg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index="0" value="Hello 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Instance Factory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!"&gt;&lt;/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constructor-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arg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&lt;/bean&gt;</a:t>
            </a:r>
            <a:endParaRPr lang="en-US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</p:txBody>
      </p:sp>
      <p:sp>
        <p:nvSpPr>
          <p:cNvPr id="6" name="Shape 89"/>
          <p:cNvSpPr/>
          <p:nvPr/>
        </p:nvSpPr>
        <p:spPr>
          <a:xfrm>
            <a:off x="1020679" y="386413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的实例化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实例工厂实例化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 配置文件浅析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Spring Bean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的作用域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85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的作用域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438841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Bean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中所说的作用域，在配置文件中即是“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scope”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。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面向对象程序设计中一般指对象或变量之间的可见范围。而在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容器中是指其创建的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对象相对于其他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对象的请求可见范围：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的作用域类型与配置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的作用域示例讲解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的自定义作用域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680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20679" y="3345976"/>
            <a:ext cx="23002974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容器当中，一共提供了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5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种作用域类型，在配置文件中，通过属性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scope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来设置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的作用域范围。针对不同的作用域，依次示例讲解如下：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s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ingleton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&lt;bean id="</a:t>
            </a:r>
            <a:r>
              <a:rPr lang="en-US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userInfo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class="</a:t>
            </a:r>
            <a:r>
              <a:rPr lang="en-US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com.jike.UserInfo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scope="singleton"&gt;&lt;/bean&gt;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prototype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&lt;bean id="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userInfo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class="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com.jike.UserInfo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scope=" prototype 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request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&lt;bean id="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userInfo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class="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com.jike.UserInfo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scope=" request 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session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&lt;bean id="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userInfo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class="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com.jike.UserInfo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scope=" session 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global session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&lt;bean id="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userInfo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class="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com.jike.UserInfo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scope=“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globalSession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"&gt;&lt;/bean&gt;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9"/>
          <p:cNvSpPr/>
          <p:nvPr/>
        </p:nvSpPr>
        <p:spPr>
          <a:xfrm>
            <a:off x="1020679" y="386413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的作用域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作用域的类型与配置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20679" y="3345976"/>
            <a:ext cx="23002974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ingleton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作用域是指在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容器中仅存在一个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的示例，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以单实例的方式存在，单实例模式是重要的设计模式之一，在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中对此实现了超越，可以对那些非线程安全的对象采用单实例模式：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s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ingleton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的配置方式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1. &lt;bean 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=“car" 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class="</a:t>
            </a:r>
            <a:r>
              <a:rPr lang="en-US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com.jike.Car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scope="singleton"&gt;&lt;/bean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2. &lt;bean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=“boss1"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class="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com.jike.Boss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 p:car-ref=“car"&gt;&lt;/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3. &lt;bean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id=“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boss2"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class="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com.jike.Boss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 p:car-ref=“car"&gt;&lt;/bean&gt;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4. &lt;bean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id=“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boss3"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class="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com.jike.Boss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 p:car-ref=“car"&gt;&lt;/bean&gt;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9"/>
          <p:cNvSpPr/>
          <p:nvPr/>
        </p:nvSpPr>
        <p:spPr>
          <a:xfrm>
            <a:off x="1020679" y="386413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的作用域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作用域的类型与配置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6343396" y="7568943"/>
            <a:ext cx="6939645" cy="4248150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6343396" y="6889053"/>
            <a:ext cx="2615295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666666"/>
                </a:solidFill>
                <a:latin typeface="Noto Sans CJK SC Black"/>
                <a:ea typeface="Noto Sans CJK SC Regular"/>
                <a:cs typeface="Noto Sans CJK SC Regular"/>
              </a:rPr>
              <a:t>Spring 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Black"/>
                <a:ea typeface="Noto Sans CJK SC Regular"/>
                <a:cs typeface="Noto Sans CJK SC Regular"/>
              </a:rPr>
              <a:t>容器</a:t>
            </a:r>
            <a:endParaRPr lang="en-US" sz="3200" b="1" dirty="0" smtClean="0">
              <a:solidFill>
                <a:srgbClr val="666666"/>
              </a:solidFill>
              <a:latin typeface="Noto Sans CJK SC Black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6931222" y="7759444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boss1.car</a:t>
            </a:r>
            <a:endParaRPr lang="zh-CN" altLang="en-US" sz="2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992451" y="9159965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boss2.car</a:t>
            </a:r>
            <a:endParaRPr lang="zh-CN" altLang="en-US" sz="2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931221" y="10502644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boss3.car</a:t>
            </a:r>
            <a:endParaRPr lang="zh-CN" altLang="en-US" sz="2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760272" y="9159966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car</a:t>
            </a:r>
            <a:endParaRPr lang="zh-CN" altLang="en-US" sz="24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0177891" y="6761796"/>
            <a:ext cx="3333750" cy="726440"/>
          </a:xfrm>
          <a:prstGeom prst="roundRect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rtl="0" latinLnBrk="1" hangingPunct="0"/>
            <a:r>
              <a:rPr lang="en-US" altLang="zh-CN" sz="24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getBean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(“car”)</a:t>
            </a:r>
            <a:endParaRPr lang="zh-CN" altLang="en-US" sz="24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cxnSp>
        <p:nvCxnSpPr>
          <p:cNvPr id="12" name="直接箭头连接符 11"/>
          <p:cNvCxnSpPr>
            <a:stCxn id="2" idx="6"/>
            <a:endCxn id="11" idx="2"/>
          </p:cNvCxnSpPr>
          <p:nvPr/>
        </p:nvCxnSpPr>
        <p:spPr>
          <a:xfrm>
            <a:off x="19092041" y="8273010"/>
            <a:ext cx="1668231" cy="140052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9" idx="6"/>
            <a:endCxn id="11" idx="2"/>
          </p:cNvCxnSpPr>
          <p:nvPr/>
        </p:nvCxnSpPr>
        <p:spPr>
          <a:xfrm>
            <a:off x="19153270" y="9673531"/>
            <a:ext cx="1607002" cy="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>
            <a:stCxn id="10" idx="6"/>
            <a:endCxn id="11" idx="2"/>
          </p:cNvCxnSpPr>
          <p:nvPr/>
        </p:nvCxnSpPr>
        <p:spPr>
          <a:xfrm flipV="1">
            <a:off x="19092040" y="9673532"/>
            <a:ext cx="1668232" cy="134267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>
            <a:stCxn id="3" idx="2"/>
            <a:endCxn id="11" idx="0"/>
          </p:cNvCxnSpPr>
          <p:nvPr/>
        </p:nvCxnSpPr>
        <p:spPr>
          <a:xfrm flipH="1">
            <a:off x="21840682" y="7488236"/>
            <a:ext cx="4084" cy="167173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5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  <p:bldP spid="9" grpId="0" animBg="1"/>
      <p:bldP spid="10" grpId="0" animBg="1"/>
      <p:bldP spid="11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配置文件浅析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课程概要</a:t>
            </a:r>
            <a:endParaRPr lang="zh-CN" altLang="en-US"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698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的配置文件概述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 Bean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的命名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 Bean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的实例化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的作用域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配置文件的整合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20679" y="3345976"/>
            <a:ext cx="23002974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prototype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作用域是指每次从容器中调用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时，都返回一个新的实例，即每次调用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getBean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时，相当于执行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new Bean()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的操作。在默认情况下，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容器在启动时不实例化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prototype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p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rototype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的配置方式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1. &lt;bean 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=“car" 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class="</a:t>
            </a:r>
            <a:r>
              <a:rPr lang="en-US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com.jike.Car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scope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=“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prototype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"&gt;&lt;/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2. &lt;bean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=“boss1"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class="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com.jike.Boss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 p:car-ref=“car"&gt;&lt;/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3. &lt;bean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id=“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boss2"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class="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com.jike.Boss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 p:car-ref=“car"&gt;&lt;/bean&gt;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4. &lt;bean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id=“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boss3"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class="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com.jike.Boss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 p:car-ref=“car"&gt;&lt;/bean&gt;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9"/>
          <p:cNvSpPr/>
          <p:nvPr/>
        </p:nvSpPr>
        <p:spPr>
          <a:xfrm>
            <a:off x="1020679" y="386413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的作用域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作用域的类型与配置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6343396" y="7568943"/>
            <a:ext cx="7549245" cy="4248150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6343396" y="6889053"/>
            <a:ext cx="2615295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666666"/>
                </a:solidFill>
                <a:latin typeface="Noto Sans CJK SC Black"/>
                <a:ea typeface="Noto Sans CJK SC Regular"/>
                <a:cs typeface="Noto Sans CJK SC Regular"/>
              </a:rPr>
              <a:t>Spring 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Black"/>
                <a:ea typeface="Noto Sans CJK SC Regular"/>
                <a:cs typeface="Noto Sans CJK SC Regular"/>
              </a:rPr>
              <a:t>容器</a:t>
            </a:r>
            <a:endParaRPr lang="en-US" sz="3200" b="1" dirty="0" smtClean="0">
              <a:solidFill>
                <a:srgbClr val="666666"/>
              </a:solidFill>
              <a:latin typeface="Noto Sans CJK SC Black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6531172" y="7759444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boss1.car</a:t>
            </a:r>
            <a:endParaRPr lang="zh-CN" altLang="en-US" sz="2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592401" y="9159965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boss2.car</a:t>
            </a:r>
            <a:endParaRPr lang="zh-CN" altLang="en-US" sz="2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531171" y="10502644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boss3.car</a:t>
            </a:r>
            <a:endParaRPr lang="zh-CN" altLang="en-US" sz="2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255322" y="9159966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car</a:t>
            </a:r>
            <a:endParaRPr lang="zh-CN" altLang="en-US" sz="24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0558891" y="6495096"/>
            <a:ext cx="3333750" cy="726440"/>
          </a:xfrm>
          <a:prstGeom prst="roundRect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rtl="0" latinLnBrk="1" hangingPunct="0"/>
            <a:r>
              <a:rPr lang="en-US" altLang="zh-CN" sz="28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getBean</a:t>
            </a:r>
            <a:r>
              <a:rPr lang="en-US" altLang="zh-CN" sz="28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(“car”)</a:t>
            </a:r>
            <a:endParaRPr lang="zh-CN" altLang="en-US" sz="28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cxnSp>
        <p:nvCxnSpPr>
          <p:cNvPr id="12" name="直接箭头连接符 11"/>
          <p:cNvCxnSpPr>
            <a:stCxn id="2" idx="6"/>
            <a:endCxn id="18" idx="2"/>
          </p:cNvCxnSpPr>
          <p:nvPr/>
        </p:nvCxnSpPr>
        <p:spPr>
          <a:xfrm flipV="1">
            <a:off x="18691991" y="8266951"/>
            <a:ext cx="410931" cy="605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9" idx="6"/>
            <a:endCxn id="11" idx="2"/>
          </p:cNvCxnSpPr>
          <p:nvPr/>
        </p:nvCxnSpPr>
        <p:spPr>
          <a:xfrm>
            <a:off x="18753220" y="9673531"/>
            <a:ext cx="502102" cy="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18691990" y="11016210"/>
            <a:ext cx="563332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/>
          <p:nvPr/>
        </p:nvCxnSpPr>
        <p:spPr>
          <a:xfrm flipH="1">
            <a:off x="22534650" y="7221536"/>
            <a:ext cx="4761" cy="193842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19259406" y="10502644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car</a:t>
            </a:r>
            <a:endParaRPr lang="zh-CN" altLang="en-US" sz="24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102922" y="7753385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car</a:t>
            </a:r>
            <a:endParaRPr lang="zh-CN" altLang="en-US" sz="24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463765" y="9159965"/>
            <a:ext cx="2160819" cy="102713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car</a:t>
            </a:r>
            <a:endParaRPr lang="zh-CN" altLang="en-US" sz="24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068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  <p:bldP spid="9" grpId="0" animBg="1"/>
      <p:bldP spid="10" grpId="0" animBg="1"/>
      <p:bldP spid="11" grpId="0" animBg="1"/>
      <p:bldP spid="3" grpId="0" animBg="1"/>
      <p:bldP spid="16" grpId="0" animBg="1"/>
      <p:bldP spid="18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20679" y="3345976"/>
            <a:ext cx="23002974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lnSpcReduction="10000"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当用户使用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WebApplicationContext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时，还可以使用另外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3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种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的作用域，即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request,session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globalSession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。在使用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Web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应用环境相关的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作用域时，必须在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Web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容器中进行一些额外的配置：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低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版本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Web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容器配置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&lt;filter&gt;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&lt;filter-name&gt;</a:t>
            </a:r>
            <a:r>
              <a:rPr lang="en-US" sz="2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requestContextFilter</a:t>
            </a: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&lt;/filter-name&gt;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&lt;filter-class&gt;</a:t>
            </a:r>
            <a:r>
              <a:rPr lang="en-US" sz="2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org.springframework.web.filter.RequestContextFilter</a:t>
            </a: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&lt;/filter-class&gt;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&lt;/filter&gt;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&lt;filter-mapping&gt;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&lt;filter-name&gt;</a:t>
            </a:r>
            <a:r>
              <a:rPr lang="en-US" sz="2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requestContextFilter</a:t>
            </a: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&lt;/filter-name&gt;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&lt;servlet-name&gt;/*&lt;/servlet-name&gt;  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&lt;/filter-mapping&gt; </a:t>
            </a:r>
            <a:endParaRPr lang="en-US" sz="2600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高版本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Web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容器配置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&lt;listener&gt; &lt;listener-class&gt;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   </a:t>
            </a:r>
            <a:r>
              <a:rPr lang="en-US" altLang="zh-CN" sz="2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org.springframework.web.context.request.RequestContextListener</a:t>
            </a:r>
            <a:endParaRPr lang="en-US" altLang="zh-CN" sz="2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&lt;/listener-class&gt;&lt;/listener&gt;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9"/>
          <p:cNvSpPr/>
          <p:nvPr/>
        </p:nvSpPr>
        <p:spPr>
          <a:xfrm>
            <a:off x="1020679" y="386413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的作用域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作用域的类型与配置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19" name="Shape 128"/>
          <p:cNvSpPr txBox="1">
            <a:spLocks/>
          </p:cNvSpPr>
          <p:nvPr/>
        </p:nvSpPr>
        <p:spPr>
          <a:xfrm>
            <a:off x="15736874" y="6362898"/>
            <a:ext cx="7549245" cy="424815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Web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应用环境的作用域：</a:t>
            </a:r>
            <a:endParaRPr lang="en-US" altLang="zh-CN" sz="4000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request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作用域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ession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作用域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globalSession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作用域</a:t>
            </a:r>
            <a:endParaRPr lang="en-US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245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的作用域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作用域的示例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34533" y="3345976"/>
            <a:ext cx="21979964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为了加深大家的理解，如下是编写一个小程序，来具体的了解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的作用域的概念：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创建两个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 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：老板（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Boss.java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）以及轿车（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Car.java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）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创建配置文件：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&lt;beans … "&gt;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&lt;bean id="car" class="</a:t>
            </a:r>
            <a:r>
              <a:rPr lang="en-US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com.jike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.***.Car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scope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=“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singleton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"/&gt;</a:t>
            </a:r>
            <a:endParaRPr lang="en-US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&lt;bean id="boss1" class="</a:t>
            </a:r>
            <a:r>
              <a:rPr lang="en-US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.jike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.***.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Boss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p:car-ref="car" 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/&gt;</a:t>
            </a:r>
            <a:endParaRPr lang="en-US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&lt;bean id="boss2" class="</a:t>
            </a:r>
            <a:r>
              <a:rPr lang="en-US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.jike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.***.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Boss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p:car-ref="car" 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/&gt;</a:t>
            </a:r>
            <a:endParaRPr lang="en-US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&lt;bean id="boss3" class="</a:t>
            </a:r>
            <a:r>
              <a:rPr lang="en-US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com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.jike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.***.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Boss</a:t>
            </a: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" p:car-ref="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car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"</a:t>
            </a:r>
            <a:r>
              <a:rPr lang="en-US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/&gt;</a:t>
            </a:r>
            <a:endParaRPr lang="en-US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&lt;/beans&gt;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创建测试类进行测试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033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Bean </a:t>
            </a:r>
            <a:r>
              <a:rPr lang="zh-CN" altLang="en-US" sz="5400" dirty="0" smtClean="0">
                <a:solidFill>
                  <a:srgbClr val="666666"/>
                </a:solidFill>
              </a:rPr>
              <a:t>的作用域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自定义作用域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509943" y="3345976"/>
            <a:ext cx="22052154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2.0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作用域机制是可以扩展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的，这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意味着，你不仅可以使用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提供的预定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作用域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还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可以定义自己的作用域，甚至重新定义现有的作用域（不提倡这么做，而且你不能覆盖内置的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singleton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prototype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作用域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实现自定义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Scope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类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: 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  <a:sym typeface="Noto Sans CJK SC Regular"/>
              </a:rPr>
              <a:t> 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  <a:sym typeface="Noto Sans CJK SC Regular"/>
              </a:rPr>
              <a:t>     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org.springframework.beans.factory.config.Scope</a:t>
            </a:r>
            <a:endParaRPr lang="en-US" altLang="zh-CN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注册自定义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Scope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类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: 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  <a:sym typeface="Noto Sans CJK SC Regular"/>
              </a:rPr>
              <a:t>     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ConfigurableBeanFactory.registerScope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(String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scopeName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, Scope scope)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使用自定义的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Scope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: 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  Scope 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customScope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= new 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ThreadScope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();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beanFactory.registerScope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(“thread”, 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customeScope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);</a:t>
            </a:r>
            <a:endParaRPr lang="en-US" altLang="zh-CN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 &lt;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 id=“***” class=“***”  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scope=“</a:t>
            </a:r>
            <a:r>
              <a:rPr lang="en-US" altLang="zh-CN" sz="3200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scopeName</a:t>
            </a:r>
            <a:r>
              <a:rPr lang="en-US" altLang="zh-CN" sz="32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 /&gt;</a:t>
            </a:r>
            <a:endParaRPr lang="en-US" sz="32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1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 配置文件浅析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配置文件的整合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9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配置文件的整合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>
            <a:spLocks noGrp="1"/>
          </p:cNvSpPr>
          <p:nvPr>
            <p:ph type="body" idx="1"/>
          </p:nvPr>
        </p:nvSpPr>
        <p:spPr>
          <a:xfrm>
            <a:off x="1091719" y="271732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1244119" y="2717327"/>
            <a:ext cx="10019756" cy="2774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多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个配置文件：</a:t>
            </a:r>
            <a:endParaRPr lang="zh-CN" altLang="zh-CN" sz="36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Spring-Common.xml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位于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common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文件夹下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Spring-Connection.xml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位于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connection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文件夹下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Spring-Module.xml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位于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module</a:t>
            </a:r>
            <a:r>
              <a:rPr lang="zh-CN" altLang="en-US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文件夹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</a:t>
            </a:r>
            <a:endParaRPr lang="en-US" altLang="zh-CN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1244119" y="5491854"/>
            <a:ext cx="22206288" cy="2112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传统加载方式：</a:t>
            </a:r>
            <a:endParaRPr lang="zh-CN" altLang="zh-CN" sz="36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ApplicationContext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context = new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ClassPathXmlApplicationContext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(new String[] </a:t>
            </a:r>
            <a:endParaRPr lang="en-US" altLang="zh-CN" sz="32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{"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Spring-Common.xml","Spring-Connection.xml","Spring-ModuleA.xml"});</a:t>
            </a:r>
            <a:endParaRPr lang="en-US" altLang="zh-CN" sz="32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Shape 128"/>
          <p:cNvSpPr txBox="1">
            <a:spLocks/>
          </p:cNvSpPr>
          <p:nvPr/>
        </p:nvSpPr>
        <p:spPr>
          <a:xfrm>
            <a:off x="1244119" y="7599838"/>
            <a:ext cx="14882572" cy="4176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整合配置文件：</a:t>
            </a:r>
            <a:r>
              <a:rPr lang="en-US" altLang="zh-CN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Spring-All-Module.xml</a:t>
            </a:r>
            <a:endParaRPr lang="zh-CN" altLang="zh-CN" sz="36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&lt;beans .....&gt;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&lt;import resource="common/Spring-Common.xml"/&gt;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&lt;import resource="connection/Spring-Connection.xml"/&gt;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&lt;import resource="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module/Spring-Module.xml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"/&gt;</a:t>
            </a: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&lt;/beans&gt;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034533" y="11678168"/>
            <a:ext cx="22206288" cy="163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36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整合后加载方式：</a:t>
            </a:r>
            <a:endParaRPr lang="zh-CN" altLang="zh-CN" sz="36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ApplicationContext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context = new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ClassPathXmlApplicationContext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(“Spring-All-Module.xml”);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3749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配置文件浅析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配置文件的相关知识，我们通过简单明了的实例逐步讲解了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的配置文件的基本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结构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，以及如何命名和实例化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，并探讨了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的作用域相关知识以及多配置文件整合的概念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配置文件的编写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的命名和实例化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针对不同场景为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设置相应的作用域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多配置文件的意义以及整合方法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通过本课程的学习，你可以运用以上所学的知识为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 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编写简单的配置文件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想继续提高，可以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继续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的其他相关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9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配置文件浅析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Spring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的配置文件概述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62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</a:rPr>
              <a:t>的配置文件概述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的配置文件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是用于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指导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工厂进行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的生产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、依赖关系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注入及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实例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分发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“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图纸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，它是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一个或多个标准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文档，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J2EE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程序员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必须学会并灵活应用这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份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“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图纸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，准确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地表达自己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“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生产意图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配置文件示例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容器高层视图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41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</a:rPr>
              <a:t>的配置文件概述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Spring</a:t>
            </a:r>
            <a:r>
              <a:rPr lang="zh-CN" altLang="en-US" sz="5400" dirty="0" smtClean="0">
                <a:solidFill>
                  <a:srgbClr val="2EAA46"/>
                </a:solidFill>
              </a:rPr>
              <a:t>配置文件示例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配置文件的一般结构如下：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&lt;beans&gt;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&lt;import  resource</a:t>
            </a:r>
            <a:r>
              <a:rPr lang="en-US" sz="4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</a:t>
            </a:r>
            <a:r>
              <a:rPr lang="en-US" altLang="zh-CN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“</a:t>
            </a:r>
            <a:r>
              <a:rPr lang="en-US" sz="4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resource1.xml</a:t>
            </a: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 /&gt;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&lt;import </a:t>
            </a:r>
            <a:r>
              <a:rPr lang="en-US" altLang="zh-CN" sz="4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resource</a:t>
            </a:r>
            <a:r>
              <a:rPr lang="en-US" altLang="zh-CN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=“resource2.xml” /&gt;</a:t>
            </a:r>
            <a:endParaRPr lang="en-US" sz="40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&lt;bean id=“bean1” class=“</a:t>
            </a:r>
            <a:r>
              <a:rPr lang="zh-CN" alt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***</a:t>
            </a: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&lt;bean name=</a:t>
            </a:r>
            <a:r>
              <a:rPr lang="en-US" altLang="zh-CN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“</a:t>
            </a: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bean2” class=</a:t>
            </a:r>
            <a:r>
              <a:rPr lang="en-US" altLang="zh-CN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“</a:t>
            </a:r>
            <a:r>
              <a:rPr lang="zh-CN" alt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***</a:t>
            </a: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&lt;alias alias=</a:t>
            </a:r>
            <a:r>
              <a:rPr lang="en-US" altLang="zh-CN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“</a:t>
            </a:r>
            <a:r>
              <a:rPr lang="en-US" sz="4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bean3</a:t>
            </a:r>
            <a:r>
              <a:rPr lang="en-US" altLang="zh-CN" sz="4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</a:t>
            </a:r>
            <a:r>
              <a:rPr lang="en-US" sz="4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</a:t>
            </a: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name=</a:t>
            </a:r>
            <a:r>
              <a:rPr lang="en-US" altLang="zh-CN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“</a:t>
            </a:r>
            <a:r>
              <a:rPr lang="en-US" sz="4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bean2</a:t>
            </a:r>
            <a:r>
              <a:rPr lang="en-US" altLang="zh-CN" sz="4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</a:t>
            </a:r>
            <a:r>
              <a:rPr lang="en-US" sz="4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</a:t>
            </a: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/&gt;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&lt;/beans&gt;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394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</a:rPr>
              <a:t>的配置文件概述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Spring </a:t>
            </a:r>
            <a:r>
              <a:rPr lang="zh-CN" altLang="en-US" sz="5400" dirty="0" smtClean="0">
                <a:solidFill>
                  <a:srgbClr val="2EAA46"/>
                </a:solidFill>
              </a:rPr>
              <a:t>容器高层视图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395480" y="2858828"/>
            <a:ext cx="8786571" cy="4246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容器启动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基本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条件：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 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的框架类包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 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的配置信息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的实现类</a:t>
            </a:r>
            <a:endParaRPr lang="en-US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27" name="Shape 128"/>
          <p:cNvSpPr txBox="1">
            <a:spLocks/>
          </p:cNvSpPr>
          <p:nvPr/>
        </p:nvSpPr>
        <p:spPr>
          <a:xfrm>
            <a:off x="1395480" y="6760405"/>
            <a:ext cx="8786571" cy="6449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的元数据信息：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 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的实现类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 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的属性信息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 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的依赖关系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 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的行为配置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 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的创建方式</a:t>
            </a:r>
            <a:endParaRPr lang="en-US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9451401" y="4539357"/>
            <a:ext cx="6382159" cy="2221048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9451401" y="3859467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 </a:t>
            </a: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配置信息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819915" y="4815467"/>
            <a:ext cx="2753094" cy="1213742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Java</a:t>
            </a:r>
            <a:r>
              <a:rPr lang="zh-CN" altLang="en-US" sz="20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类</a:t>
            </a:r>
            <a:endParaRPr lang="en-US" altLang="zh-CN" sz="20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Configuration</a:t>
            </a:r>
            <a:endParaRPr lang="zh-CN" altLang="en-US" sz="20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8576230" y="2909467"/>
            <a:ext cx="3333750" cy="726440"/>
          </a:xfrm>
          <a:prstGeom prst="roundRect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90500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应用程序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5833560" y="5494578"/>
            <a:ext cx="1978163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椭圆 21"/>
          <p:cNvSpPr/>
          <p:nvPr/>
        </p:nvSpPr>
        <p:spPr>
          <a:xfrm>
            <a:off x="13623500" y="4861664"/>
            <a:ext cx="2089745" cy="1213741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注解</a:t>
            </a:r>
            <a:endParaRPr lang="en-US" altLang="zh-CN" sz="20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Autowrite</a:t>
            </a:r>
            <a:endParaRPr lang="zh-CN" altLang="en-US" sz="20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9608741" y="4861664"/>
            <a:ext cx="1203158" cy="1265828"/>
          </a:xfrm>
          <a:prstGeom prst="foldedCorner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rtl="0" latinLnBrk="1" hangingPunct="0"/>
            <a:r>
              <a:rPr lang="en-US" altLang="zh-CN" sz="2000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XML</a:t>
            </a:r>
            <a:endParaRPr lang="en-US" altLang="zh-CN" sz="20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rtl="0" latinLnBrk="1" hangingPunct="0"/>
            <a:r>
              <a:rPr lang="en-US" altLang="zh-CN" sz="20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&lt;Bean&gt;</a:t>
            </a:r>
            <a:endParaRPr lang="zh-CN" altLang="en-US" sz="20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3" name="Shape 128"/>
          <p:cNvSpPr txBox="1">
            <a:spLocks/>
          </p:cNvSpPr>
          <p:nvPr/>
        </p:nvSpPr>
        <p:spPr>
          <a:xfrm>
            <a:off x="9531613" y="8325270"/>
            <a:ext cx="6253820" cy="2221048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24" name="Shape 128"/>
          <p:cNvSpPr txBox="1">
            <a:spLocks/>
          </p:cNvSpPr>
          <p:nvPr/>
        </p:nvSpPr>
        <p:spPr>
          <a:xfrm>
            <a:off x="9531612" y="7645380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 </a:t>
            </a: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实现类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119574" y="8805825"/>
            <a:ext cx="1323075" cy="1259938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Bean1</a:t>
            </a:r>
            <a:endParaRPr lang="zh-CN" altLang="en-US" sz="20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042270" y="8753780"/>
            <a:ext cx="1323075" cy="1259938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Bean1</a:t>
            </a:r>
            <a:endParaRPr lang="zh-CN" altLang="en-US" sz="20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140072" y="8753780"/>
            <a:ext cx="1323075" cy="1259938"/>
          </a:xfrm>
          <a:prstGeom prst="ellips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……</a:t>
            </a:r>
            <a:endParaRPr lang="zh-CN" altLang="en-US" sz="20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31" name="Shape 128"/>
          <p:cNvSpPr txBox="1">
            <a:spLocks/>
          </p:cNvSpPr>
          <p:nvPr/>
        </p:nvSpPr>
        <p:spPr>
          <a:xfrm>
            <a:off x="17811723" y="4868220"/>
            <a:ext cx="6000501" cy="5815826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32" name="Shape 128"/>
          <p:cNvSpPr txBox="1">
            <a:spLocks/>
          </p:cNvSpPr>
          <p:nvPr/>
        </p:nvSpPr>
        <p:spPr>
          <a:xfrm>
            <a:off x="17600739" y="4188330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Spring </a:t>
            </a:r>
            <a:r>
              <a:rPr lang="zh-CN" altLang="en-US" sz="32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容器</a:t>
            </a:r>
            <a:endParaRPr lang="en-US" sz="3200" b="1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3" name="流程图: 内部贮存 2"/>
          <p:cNvSpPr/>
          <p:nvPr/>
        </p:nvSpPr>
        <p:spPr>
          <a:xfrm>
            <a:off x="18037828" y="5750563"/>
            <a:ext cx="2231828" cy="1611680"/>
          </a:xfrm>
          <a:prstGeom prst="flowChartInternalStorag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rtl="0" latinLnBrk="1" hangingPunct="0"/>
            <a:endParaRPr lang="zh-CN" altLang="en-US" sz="200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36" name="Shape 128"/>
          <p:cNvSpPr txBox="1">
            <a:spLocks/>
          </p:cNvSpPr>
          <p:nvPr/>
        </p:nvSpPr>
        <p:spPr>
          <a:xfrm>
            <a:off x="17811723" y="5095573"/>
            <a:ext cx="2635912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Bean</a:t>
            </a:r>
            <a:r>
              <a:rPr lang="zh-CN" altLang="en-US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定义注册表</a:t>
            </a:r>
            <a:endParaRPr lang="en-US" sz="2400" b="1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37" name="流程图: 内部贮存 36"/>
          <p:cNvSpPr/>
          <p:nvPr/>
        </p:nvSpPr>
        <p:spPr>
          <a:xfrm>
            <a:off x="20848968" y="8275076"/>
            <a:ext cx="2231828" cy="1611680"/>
          </a:xfrm>
          <a:prstGeom prst="flowChartInternalStorage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rtl="0" latinLnBrk="1" hangingPunct="0"/>
            <a:endParaRPr lang="zh-CN" altLang="en-US" sz="200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38" name="Shape 128"/>
          <p:cNvSpPr txBox="1">
            <a:spLocks/>
          </p:cNvSpPr>
          <p:nvPr/>
        </p:nvSpPr>
        <p:spPr>
          <a:xfrm>
            <a:off x="21007871" y="7666797"/>
            <a:ext cx="2635912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Bean</a:t>
            </a:r>
            <a:r>
              <a:rPr lang="zh-CN" altLang="en-US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缓存池</a:t>
            </a:r>
            <a:endParaRPr lang="en-US" sz="2400" b="1" dirty="0" smtClean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5861618" y="4121858"/>
            <a:ext cx="1739121" cy="1300480"/>
          </a:xfrm>
          <a:prstGeom prst="round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905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1.</a:t>
            </a: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读取</a:t>
            </a:r>
            <a:endParaRPr lang="en-US" altLang="zh-CN" sz="2000" b="1" dirty="0" smtClean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  <a:p>
            <a:pPr marL="1905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Bean</a:t>
            </a: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配</a:t>
            </a:r>
            <a:endParaRPr lang="en-US" altLang="zh-CN" sz="2000" b="1" dirty="0" smtClean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  <a:p>
            <a:pPr marL="1905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置信息</a:t>
            </a:r>
            <a:endParaRPr lang="zh-CN" altLang="en-US" sz="2000" b="1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5785433" y="6376737"/>
            <a:ext cx="2252395" cy="193994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圆角矩形 46"/>
          <p:cNvSpPr/>
          <p:nvPr/>
        </p:nvSpPr>
        <p:spPr>
          <a:xfrm>
            <a:off x="15713245" y="6658920"/>
            <a:ext cx="2026290" cy="1300480"/>
          </a:xfrm>
          <a:prstGeom prst="round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905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2.</a:t>
            </a: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根据</a:t>
            </a: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Bean</a:t>
            </a: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注册表实例</a:t>
            </a:r>
            <a:endParaRPr lang="en-US" altLang="zh-CN" sz="2000" b="1" dirty="0" smtClean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  <a:p>
            <a:pPr marL="1905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化</a:t>
            </a: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Bean</a:t>
            </a:r>
            <a:endParaRPr lang="zh-CN" altLang="en-US" sz="2000" b="1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5708264" y="9601201"/>
            <a:ext cx="5140704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圆角矩形 50"/>
          <p:cNvSpPr/>
          <p:nvPr/>
        </p:nvSpPr>
        <p:spPr>
          <a:xfrm>
            <a:off x="18037828" y="8091897"/>
            <a:ext cx="2026290" cy="1300480"/>
          </a:xfrm>
          <a:prstGeom prst="round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905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3.</a:t>
            </a: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将</a:t>
            </a: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Bean</a:t>
            </a: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实例放到</a:t>
            </a: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Spring</a:t>
            </a: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容器中</a:t>
            </a:r>
            <a:endParaRPr lang="zh-CN" altLang="en-US" sz="2000" b="1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1001368" y="3635907"/>
            <a:ext cx="0" cy="470606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圆角矩形 55"/>
          <p:cNvSpPr/>
          <p:nvPr/>
        </p:nvSpPr>
        <p:spPr>
          <a:xfrm>
            <a:off x="20848968" y="5141929"/>
            <a:ext cx="2026290" cy="1300480"/>
          </a:xfrm>
          <a:prstGeom prst="round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905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4.</a:t>
            </a:r>
            <a:r>
              <a:rPr lang="zh-CN" altLang="en-US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使用</a:t>
            </a:r>
            <a:r>
              <a:rPr lang="en-US" altLang="zh-CN" sz="2000" b="1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Bean</a:t>
            </a:r>
            <a:endParaRPr lang="zh-CN" altLang="en-US" sz="2000" b="1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687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4" grpId="0" animBg="1"/>
      <p:bldP spid="22" grpId="0" animBg="1"/>
      <p:bldP spid="2" grpId="0" animBg="1"/>
      <p:bldP spid="23" grpId="0" animBg="1"/>
      <p:bldP spid="24" grpId="0"/>
      <p:bldP spid="25" grpId="0" animBg="1"/>
      <p:bldP spid="29" grpId="0" animBg="1"/>
      <p:bldP spid="30" grpId="0" animBg="1"/>
      <p:bldP spid="31" grpId="0" animBg="1"/>
      <p:bldP spid="32" grpId="0"/>
      <p:bldP spid="3" grpId="0" animBg="1"/>
      <p:bldP spid="36" grpId="0"/>
      <p:bldP spid="37" grpId="0" animBg="1"/>
      <p:bldP spid="38" grpId="0"/>
      <p:bldP spid="42" grpId="0"/>
      <p:bldP spid="47" grpId="0"/>
      <p:bldP spid="51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</a:rPr>
              <a:t>的配置文件概述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基于 </a:t>
            </a:r>
            <a:r>
              <a:rPr lang="en-US" altLang="zh-CN" sz="5400" dirty="0" smtClean="0">
                <a:solidFill>
                  <a:srgbClr val="2EAA46"/>
                </a:solidFill>
              </a:rPr>
              <a:t>XML </a:t>
            </a:r>
            <a:r>
              <a:rPr lang="zh-CN" altLang="en-US" sz="5400" dirty="0" smtClean="0">
                <a:solidFill>
                  <a:srgbClr val="2EAA46"/>
                </a:solidFill>
              </a:rPr>
              <a:t>的配置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的配置文件是基于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格式的，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Spring1.0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的配置文件采用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DTD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格式，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Spring2.0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以后使用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Schema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的格式，后者让不同类型的配置拥有了自己的命名空间，是配置文件更具有扩展性。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采取基于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Schema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的配置格式，文件头的声明会复杂一些，请看一个简单示例：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1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</a:rPr>
              <a:t>的配置文件概述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基于 </a:t>
            </a:r>
            <a:r>
              <a:rPr lang="en-US" altLang="zh-CN" sz="5400" dirty="0" smtClean="0">
                <a:solidFill>
                  <a:srgbClr val="2EAA46"/>
                </a:solidFill>
              </a:rPr>
              <a:t>XML </a:t>
            </a:r>
            <a:r>
              <a:rPr lang="zh-CN" altLang="en-US" sz="5400" dirty="0" smtClean="0">
                <a:solidFill>
                  <a:srgbClr val="2EAA46"/>
                </a:solidFill>
              </a:rPr>
              <a:t>的配置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8" y="2720334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Spring3.0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Schema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文件分布在各模块类包中，如果模块拥有对应的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Schema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文件，则可以在模块类包中找到一个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config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目录，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Schema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文件就位于该目录中，如下是对这些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Schema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文件的用途进行了简单说明：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244118" y="6084803"/>
            <a:ext cx="22793389" cy="2744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示例说明：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Spring-beans-3.0.xsd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命名空间：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http://www.springframework.org/schema/beans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Schema 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文件：</a:t>
            </a:r>
            <a:r>
              <a:rPr 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http://www.springframework.org/schema/beans/spring-beans-3.0.xsd</a:t>
            </a: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838520" y="9388204"/>
            <a:ext cx="6760897" cy="3610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Spring-beans-3.0.xsd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Spring-aop-3.0.xsd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Spring-tx-3.0.xsd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Spring-mvc-3.0.xsd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15147297" y="9388204"/>
            <a:ext cx="6760897" cy="354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Spring-lang-3.0.xsd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Spring-oxm-3.0.xsd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Spring-task-3.0.xsd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Spring-tool-3.0.xsd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8599416" y="9388204"/>
            <a:ext cx="6760897" cy="3431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Spring-util-3.0.xsd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Spring-jee-3.0.xsd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Spring-jdbc-3.0.xsd</a:t>
            </a:r>
          </a:p>
          <a:p>
            <a:pPr marL="698500" indent="-5080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Spring-jms-3.0.xsd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25159" y="6968358"/>
            <a:ext cx="9806151" cy="783020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1242" y="7751378"/>
            <a:ext cx="9842938" cy="583432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28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zh-CN" altLang="en-US" sz="5400" dirty="0" smtClean="0">
                <a:solidFill>
                  <a:srgbClr val="666666"/>
                </a:solidFill>
              </a:rPr>
              <a:t>配置文件浅析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Spring Bean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的命名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94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2483</Words>
  <Application>Microsoft Office PowerPoint</Application>
  <PresentationFormat>自定义</PresentationFormat>
  <Paragraphs>309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Administrator</dc:creator>
  <cp:lastModifiedBy>Windows 用户</cp:lastModifiedBy>
  <cp:revision>879</cp:revision>
  <dcterms:modified xsi:type="dcterms:W3CDTF">2015-04-20T14:42:17Z</dcterms:modified>
</cp:coreProperties>
</file>