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7" r:id="rId2"/>
    <p:sldId id="262" r:id="rId3"/>
    <p:sldId id="434" r:id="rId4"/>
    <p:sldId id="435" r:id="rId5"/>
    <p:sldId id="436" r:id="rId6"/>
    <p:sldId id="443" r:id="rId7"/>
    <p:sldId id="445" r:id="rId8"/>
    <p:sldId id="446" r:id="rId9"/>
    <p:sldId id="437" r:id="rId10"/>
    <p:sldId id="438" r:id="rId11"/>
    <p:sldId id="439" r:id="rId12"/>
    <p:sldId id="448" r:id="rId13"/>
    <p:sldId id="441" r:id="rId14"/>
    <p:sldId id="449" r:id="rId15"/>
    <p:sldId id="450" r:id="rId16"/>
    <p:sldId id="451" r:id="rId17"/>
    <p:sldId id="442" r:id="rId18"/>
    <p:sldId id="452" r:id="rId19"/>
    <p:sldId id="453" r:id="rId20"/>
    <p:sldId id="454" r:id="rId21"/>
    <p:sldId id="455" r:id="rId22"/>
    <p:sldId id="456" r:id="rId23"/>
    <p:sldId id="458" r:id="rId24"/>
    <p:sldId id="477" r:id="rId25"/>
    <p:sldId id="478" r:id="rId26"/>
    <p:sldId id="459" r:id="rId27"/>
    <p:sldId id="460" r:id="rId28"/>
    <p:sldId id="461" r:id="rId29"/>
    <p:sldId id="480" r:id="rId30"/>
    <p:sldId id="481" r:id="rId31"/>
    <p:sldId id="462" r:id="rId32"/>
    <p:sldId id="463" r:id="rId33"/>
    <p:sldId id="464" r:id="rId34"/>
    <p:sldId id="465" r:id="rId35"/>
    <p:sldId id="466" r:id="rId36"/>
    <p:sldId id="359" r:id="rId37"/>
    <p:sldId id="317" r:id="rId38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默认节" id="{8D3F62F8-9978-4023-AFFA-D6A5953C786D}">
          <p14:sldIdLst>
            <p14:sldId id="257"/>
            <p14:sldId id="262"/>
            <p14:sldId id="434"/>
            <p14:sldId id="435"/>
            <p14:sldId id="436"/>
            <p14:sldId id="443"/>
            <p14:sldId id="445"/>
            <p14:sldId id="446"/>
            <p14:sldId id="437"/>
            <p14:sldId id="438"/>
            <p14:sldId id="439"/>
            <p14:sldId id="448"/>
            <p14:sldId id="441"/>
            <p14:sldId id="449"/>
            <p14:sldId id="450"/>
            <p14:sldId id="451"/>
            <p14:sldId id="442"/>
            <p14:sldId id="452"/>
            <p14:sldId id="453"/>
            <p14:sldId id="454"/>
            <p14:sldId id="455"/>
            <p14:sldId id="456"/>
            <p14:sldId id="458"/>
            <p14:sldId id="477"/>
            <p14:sldId id="478"/>
            <p14:sldId id="459"/>
            <p14:sldId id="460"/>
            <p14:sldId id="461"/>
            <p14:sldId id="480"/>
            <p14:sldId id="481"/>
            <p14:sldId id="462"/>
            <p14:sldId id="463"/>
            <p14:sldId id="464"/>
            <p14:sldId id="465"/>
            <p14:sldId id="466"/>
          </p14:sldIdLst>
        </p14:section>
        <p14:section name="无标题节" id="{0B4060A7-62FF-40F8-A8D4-7D372B6BD806}">
          <p14:sldIdLst/>
        </p14:section>
        <p14:section name="无标题节" id="{F0C91008-600A-41D1-A548-27343A5832DA}">
          <p14:sldIdLst>
            <p14:sldId id="359"/>
            <p14:sldId id="31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nda Guo" initials="" lastIdx="33" clrIdx="0"/>
  <p:cmAuthor id="1" name="Leon" initials="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666666"/>
    <a:srgbClr val="FFFFFF"/>
    <a:srgbClr val="2EA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8" autoAdjust="0"/>
    <p:restoredTop sz="81351" autoAdjust="0"/>
  </p:normalViewPr>
  <p:slideViewPr>
    <p:cSldViewPr snapToGrid="0" snapToObjects="1">
      <p:cViewPr>
        <p:scale>
          <a:sx n="35" d="100"/>
          <a:sy n="35" d="100"/>
        </p:scale>
        <p:origin x="-710" y="-379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30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761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7365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7611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7611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7611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4124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651000" y="66929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7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4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1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8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66399" y="4076699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/>
        </p:nvSpPr>
        <p:spPr>
          <a:xfrm>
            <a:off x="-5565" y="5467124"/>
            <a:ext cx="24395130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800">
                <a:latin typeface="Noto Sans CJK SC Black"/>
                <a:ea typeface="Noto Sans CJK SC Black"/>
                <a:cs typeface="Noto Sans CJK SC Black"/>
                <a:sym typeface="Noto Sans CJK SC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2800" dirty="0" smtClean="0">
                <a:solidFill>
                  <a:srgbClr val="FFFFFF"/>
                </a:solidFill>
              </a:rPr>
              <a:t>简化</a:t>
            </a:r>
            <a:r>
              <a:rPr lang="en-US" sz="12800" dirty="0" smtClean="0">
                <a:solidFill>
                  <a:srgbClr val="FFFFFF"/>
                </a:solidFill>
              </a:rPr>
              <a:t>Spring </a:t>
            </a:r>
            <a:r>
              <a:rPr lang="en-US" altLang="zh-CN" sz="12800" dirty="0" smtClean="0">
                <a:solidFill>
                  <a:srgbClr val="FFFFFF"/>
                </a:solidFill>
              </a:rPr>
              <a:t>XML</a:t>
            </a:r>
            <a:r>
              <a:rPr lang="zh-CN" altLang="en-US" sz="12800" dirty="0" smtClean="0">
                <a:solidFill>
                  <a:srgbClr val="FFFFFF"/>
                </a:solidFill>
              </a:rPr>
              <a:t>的配置</a:t>
            </a:r>
            <a:endParaRPr sz="12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自动装配</a:t>
            </a:r>
            <a:r>
              <a:rPr lang="en-US" altLang="zh-CN" sz="5400" dirty="0" smtClean="0">
                <a:solidFill>
                  <a:srgbClr val="666666"/>
                </a:solidFill>
              </a:rPr>
              <a:t>Bean</a:t>
            </a:r>
            <a:r>
              <a:rPr lang="zh-CN" altLang="en-US" sz="5400" dirty="0" smtClean="0">
                <a:solidFill>
                  <a:srgbClr val="666666"/>
                </a:solidFill>
              </a:rPr>
              <a:t>的</a:t>
            </a:r>
            <a:r>
              <a:rPr lang="zh-CN" altLang="en-US" sz="5400" dirty="0" smtClean="0">
                <a:solidFill>
                  <a:srgbClr val="666666"/>
                </a:solidFill>
              </a:rPr>
              <a:t>属性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dirty="0" smtClean="0">
                <a:solidFill>
                  <a:srgbClr val="2EAA46"/>
                </a:solidFill>
              </a:rPr>
              <a:t> </a:t>
            </a:r>
            <a:r>
              <a:rPr lang="zh-CN" altLang="en-US" sz="5400" dirty="0" smtClean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混合装配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当我们对某个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选择了自动装配策略时，仍然可以为任意一个属性配置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&lt;property&gt;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属性，即可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以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同时使用自动装配和显式装配策略：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44505" y="9307506"/>
            <a:ext cx="16923012" cy="38701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1800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000"/>
              </a:spcBef>
            </a:pP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bean id="customer" class="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.***.</a:t>
            </a:r>
            <a:r>
              <a:rPr lang="en-US" altLang="zh-CN" sz="32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Customer“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autowire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=“</a:t>
            </a:r>
            <a:r>
              <a:rPr lang="en-US" altLang="zh-CN" sz="32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byType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" &gt;</a:t>
            </a:r>
            <a:endParaRPr lang="en-US" altLang="zh-CN" sz="32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  <a:p>
            <a:pPr algn="l" rtl="0" latinLnBrk="1" hangingPunct="0">
              <a:spcBef>
                <a:spcPts val="10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&lt;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property name="person" 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&gt;&lt;null/&gt;&lt;/property&gt;</a:t>
            </a:r>
            <a:endParaRPr lang="en-US" altLang="zh-CN" sz="32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  <a:p>
            <a:pPr algn="l" rtl="0" latinLnBrk="1" hangingPunct="0">
              <a:spcBef>
                <a:spcPts val="10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&lt;/bean&gt;</a:t>
            </a:r>
          </a:p>
          <a:p>
            <a:pPr algn="l" rtl="0" latinLnBrk="1" hangingPunct="0">
              <a:spcBef>
                <a:spcPts val="10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&lt;bean id="person" 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class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="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.***.Person" 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/&gt;</a:t>
            </a:r>
          </a:p>
          <a:p>
            <a:pPr algn="l" rtl="0" latinLnBrk="1" hangingPunct="0">
              <a:spcBef>
                <a:spcPts val="10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&lt;bean id="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person1"  class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="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.***.Person" /&gt;</a:t>
            </a:r>
            <a:endParaRPr lang="zh-CN" altLang="en-US" sz="32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  <a:p>
            <a:pPr algn="l" rtl="0" latinLnBrk="1" hangingPunct="0"/>
            <a:endParaRPr lang="zh-CN" altLang="en-US" sz="32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  <a:p>
            <a:pPr algn="l" rtl="0" latinLnBrk="1" hangingPunct="0"/>
            <a:endParaRPr lang="zh-CN" altLang="en-US" sz="32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4505" y="5569478"/>
            <a:ext cx="16923012" cy="357839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1800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0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&lt;bean id="customer" class="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.***.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Customer“autowire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=“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byType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" &gt;</a:t>
            </a:r>
          </a:p>
          <a:p>
            <a:pPr algn="l" rtl="0" latinLnBrk="1" hangingPunct="0">
              <a:spcBef>
                <a:spcPts val="10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&lt;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property name="person" ref="person1" /&gt;</a:t>
            </a:r>
          </a:p>
          <a:p>
            <a:pPr algn="l" rtl="0" latinLnBrk="1" hangingPunct="0">
              <a:spcBef>
                <a:spcPts val="10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&lt;/bean&gt;</a:t>
            </a:r>
          </a:p>
          <a:p>
            <a:pPr algn="l" rtl="0" latinLnBrk="1" hangingPunct="0">
              <a:spcBef>
                <a:spcPts val="10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&lt;bean id="person" 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class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="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.***.Person" /&gt;</a:t>
            </a:r>
          </a:p>
          <a:p>
            <a:pPr algn="l" rtl="0" latinLnBrk="1" hangingPunct="0">
              <a:spcBef>
                <a:spcPts val="10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&lt;bean id="person1" 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class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="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.***.Person" /&gt;</a:t>
            </a:r>
            <a:endParaRPr lang="zh-CN" altLang="en-US" sz="32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  <a:p>
            <a:pPr algn="l" rtl="0" latinLnBrk="1" hangingPunct="0">
              <a:spcBef>
                <a:spcPts val="1000"/>
              </a:spcBef>
            </a:pPr>
            <a:endParaRPr lang="zh-CN" altLang="en-US" sz="32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  <a:p>
            <a:pPr algn="l" rtl="0" latinLnBrk="1" hangingPunct="0">
              <a:spcBef>
                <a:spcPts val="1000"/>
              </a:spcBef>
            </a:pPr>
            <a:endParaRPr lang="zh-CN" altLang="en-US" sz="32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5983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简化</a:t>
            </a:r>
            <a:r>
              <a:rPr lang="en-US" altLang="zh-CN" sz="5400" dirty="0" smtClean="0">
                <a:solidFill>
                  <a:srgbClr val="666666"/>
                </a:solidFill>
              </a:rPr>
              <a:t>Spring XML</a:t>
            </a:r>
            <a:r>
              <a:rPr lang="zh-CN" altLang="en-US" sz="5400" dirty="0" smtClean="0">
                <a:solidFill>
                  <a:srgbClr val="666666"/>
                </a:solidFill>
              </a:rPr>
              <a:t>的配置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基于注解的配置</a:t>
            </a:r>
            <a:endParaRPr sz="9600" b="0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</p:spTree>
    <p:extLst>
      <p:ext uri="{BB962C8B-B14F-4D97-AF65-F5344CB8AC3E}">
        <p14:creationId xmlns:p14="http://schemas.microsoft.com/office/powerpoint/2010/main" val="63078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基于注解的配置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Spring2.0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开始引入基于注解的配置方式，即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的定义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信息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可以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通过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在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的实现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类上标注注解实现：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注解配置示例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加载注解配置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常用注解详解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9967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基于注解的</a:t>
            </a:r>
            <a:r>
              <a:rPr lang="zh-CN" altLang="en-US" sz="5400" dirty="0" smtClean="0">
                <a:solidFill>
                  <a:srgbClr val="666666"/>
                </a:solidFill>
              </a:rPr>
              <a:t>配置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注解配置示例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5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128"/>
          <p:cNvSpPr txBox="1">
            <a:spLocks/>
          </p:cNvSpPr>
          <p:nvPr/>
        </p:nvSpPr>
        <p:spPr>
          <a:xfrm>
            <a:off x="1091719" y="3384070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@Component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是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容器中的基本注解，表示容器中的一个组件（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），可以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作用在任何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层次，下面的示例介绍该注解的使用方法：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38705" y="6099818"/>
            <a:ext cx="8224191" cy="197212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@Component(“</a:t>
            </a:r>
            <a:r>
              <a:rPr lang="en-US" altLang="zh-CN" sz="32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userDao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”)</a:t>
            </a:r>
          </a:p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public   class     </a:t>
            </a:r>
            <a:r>
              <a:rPr lang="en-US" altLang="zh-CN" sz="32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UserDao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{  ……  }</a:t>
            </a:r>
            <a:endParaRPr lang="zh-CN" altLang="en-US" sz="32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38705" y="9501091"/>
            <a:ext cx="11627791" cy="1639614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&lt;bean id=“</a:t>
            </a:r>
            <a:r>
              <a:rPr lang="en-US" altLang="zh-CN" sz="32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userDao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” class=“</a:t>
            </a:r>
            <a:r>
              <a:rPr lang="en-US" altLang="zh-CN" sz="32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.***.</a:t>
            </a:r>
            <a:r>
              <a:rPr lang="en-US" altLang="zh-CN" sz="32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UserDao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”/&gt;</a:t>
            </a:r>
            <a:endParaRPr lang="zh-CN" altLang="en-US" sz="32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639353" y="5183410"/>
            <a:ext cx="6747447" cy="595820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marL="190500" algn="l" rtl="0" latinLnBrk="1" hangingPunct="0">
              <a:lnSpc>
                <a:spcPct val="140000"/>
              </a:lnSpc>
              <a:spcBef>
                <a:spcPts val="2400"/>
              </a:spcBef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36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可用作定义</a:t>
            </a:r>
            <a:r>
              <a:rPr lang="en-US" altLang="zh-CN" sz="36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Bean</a:t>
            </a:r>
            <a:r>
              <a:rPr lang="zh-CN" altLang="en-US" sz="36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的注解：</a:t>
            </a:r>
            <a:endParaRPr lang="en-US" altLang="zh-CN" sz="3600" dirty="0" smtClean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  <a:p>
            <a:pPr marL="698500" indent="-508000" algn="l" rtl="0" latinLnBrk="1" hangingPunct="0">
              <a:lnSpc>
                <a:spcPct val="140000"/>
              </a:lnSpc>
              <a:spcBef>
                <a:spcPts val="2400"/>
              </a:spcBef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6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@</a:t>
            </a: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Component</a:t>
            </a:r>
          </a:p>
          <a:p>
            <a:pPr marL="698500" indent="-508000" algn="l" rtl="0" latinLnBrk="1" hangingPunct="0">
              <a:lnSpc>
                <a:spcPct val="140000"/>
              </a:lnSpc>
              <a:spcBef>
                <a:spcPts val="2400"/>
              </a:spcBef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@Controller</a:t>
            </a:r>
          </a:p>
          <a:p>
            <a:pPr marL="698500" indent="-508000" algn="l" rtl="0" latinLnBrk="1" hangingPunct="0">
              <a:lnSpc>
                <a:spcPct val="140000"/>
              </a:lnSpc>
              <a:spcBef>
                <a:spcPts val="2400"/>
              </a:spcBef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@Repository</a:t>
            </a:r>
          </a:p>
          <a:p>
            <a:pPr marL="698500" indent="-508000" algn="l" rtl="0" latinLnBrk="1" hangingPunct="0">
              <a:lnSpc>
                <a:spcPct val="140000"/>
              </a:lnSpc>
              <a:spcBef>
                <a:spcPts val="2400"/>
              </a:spcBef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@Service</a:t>
            </a:r>
          </a:p>
        </p:txBody>
      </p:sp>
      <p:sp>
        <p:nvSpPr>
          <p:cNvPr id="11" name="Shape 128"/>
          <p:cNvSpPr txBox="1">
            <a:spLocks/>
          </p:cNvSpPr>
          <p:nvPr/>
        </p:nvSpPr>
        <p:spPr>
          <a:xfrm>
            <a:off x="1856105" y="5371691"/>
            <a:ext cx="3057880" cy="69659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36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注解配置示例：</a:t>
            </a:r>
            <a:endParaRPr lang="en-US" sz="36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  <p:sp>
        <p:nvSpPr>
          <p:cNvPr id="12" name="Shape 128"/>
          <p:cNvSpPr txBox="1">
            <a:spLocks/>
          </p:cNvSpPr>
          <p:nvPr/>
        </p:nvSpPr>
        <p:spPr>
          <a:xfrm>
            <a:off x="1932305" y="8804495"/>
            <a:ext cx="3057880" cy="69659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36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等效</a:t>
            </a:r>
            <a:r>
              <a:rPr lang="en-US" altLang="zh-CN" sz="36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XML</a:t>
            </a:r>
            <a:r>
              <a:rPr lang="zh-CN" altLang="en-US" sz="36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配置：</a:t>
            </a:r>
            <a:endParaRPr lang="en-US" sz="36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1704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基于注解的</a:t>
            </a:r>
            <a:r>
              <a:rPr lang="zh-CN" altLang="en-US" sz="5400" dirty="0" smtClean="0">
                <a:solidFill>
                  <a:srgbClr val="666666"/>
                </a:solidFill>
              </a:rPr>
              <a:t>配置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加载注解配置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5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128"/>
          <p:cNvSpPr txBox="1">
            <a:spLocks/>
          </p:cNvSpPr>
          <p:nvPr/>
        </p:nvSpPr>
        <p:spPr>
          <a:xfrm>
            <a:off x="1091719" y="3384070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在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2.5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后提供了一个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context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的命名空间，它提供了通过扫描类包来加载利用注解定义的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的方式：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13353" y="5142645"/>
            <a:ext cx="20157293" cy="6764844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&lt;?xml version="1.0" encoding="UTF-8"?&gt;    </a:t>
            </a:r>
          </a:p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&lt;beans 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xmlns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="http://www.springframework.org/schema/beans"    </a:t>
            </a:r>
          </a:p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 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   </a:t>
            </a:r>
            <a:r>
              <a:rPr lang="en-US" altLang="zh-CN" sz="32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xmlns:xsi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="http://www.w3.org/2001/XMLSchema-instance"    </a:t>
            </a:r>
          </a:p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 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   </a:t>
            </a:r>
            <a:r>
              <a:rPr lang="en-US" altLang="zh-CN" sz="36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xmlns:context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="http://www.springframework.org/schema/context"    ①       </a:t>
            </a:r>
          </a:p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    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xsi:schemaLocation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="......</a:t>
            </a:r>
          </a:p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     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            http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://www.springframework.org/schema/context/spring-context-3.0.xsd"&gt;    </a:t>
            </a:r>
          </a:p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    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&lt;</a:t>
            </a:r>
            <a:r>
              <a:rPr lang="en-US" altLang="zh-CN" sz="36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context:component-scan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   base-package="</a:t>
            </a:r>
            <a:r>
              <a:rPr lang="en-US" altLang="zh-CN" sz="36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com.jike.spring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"/&gt;   ② </a:t>
            </a:r>
          </a:p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&lt;/beans&gt; </a:t>
            </a:r>
            <a:endParaRPr lang="zh-CN" altLang="en-US" sz="32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4671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基于注解的</a:t>
            </a:r>
            <a:r>
              <a:rPr lang="zh-CN" altLang="en-US" sz="5400" dirty="0" smtClean="0">
                <a:solidFill>
                  <a:srgbClr val="666666"/>
                </a:solidFill>
              </a:rPr>
              <a:t>配置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加载注解配置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" name="Shape 128"/>
          <p:cNvSpPr txBox="1">
            <a:spLocks/>
          </p:cNvSpPr>
          <p:nvPr/>
        </p:nvSpPr>
        <p:spPr>
          <a:xfrm>
            <a:off x="1673245" y="3488347"/>
            <a:ext cx="22200565" cy="8300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25645" y="4321640"/>
            <a:ext cx="17247082" cy="1778374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context:component-scan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base-package="</a:t>
            </a:r>
            <a:r>
              <a:rPr lang="en-US" altLang="zh-CN" sz="32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com.jike.spring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”  </a:t>
            </a:r>
          </a:p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 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                                                             </a:t>
            </a:r>
            <a:r>
              <a:rPr lang="en-US" altLang="zh-CN" sz="3200" dirty="0" err="1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resoure</a:t>
            </a:r>
            <a:r>
              <a:rPr lang="en-US" altLang="zh-CN" sz="3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-pattern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=“anno/*.class”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/&gt;</a:t>
            </a:r>
            <a:endParaRPr lang="en-US" altLang="zh-CN" sz="32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825645" y="3456264"/>
            <a:ext cx="6819667" cy="73837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36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过滤方式之</a:t>
            </a:r>
            <a:r>
              <a:rPr lang="en-US" altLang="zh-CN" sz="36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resource-pattern</a:t>
            </a:r>
            <a:endParaRPr lang="en-US" sz="36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25645" y="7244299"/>
            <a:ext cx="17424881" cy="4083642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context:component-scan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base-package="</a:t>
            </a:r>
            <a:r>
              <a:rPr lang="en-US" altLang="zh-CN" sz="32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com.jike.spring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&gt;</a:t>
            </a:r>
          </a:p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&lt;</a:t>
            </a:r>
            <a:r>
              <a:rPr lang="en-US" altLang="zh-CN" sz="32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context:include-filter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 type=“regex” expression=“</a:t>
            </a:r>
            <a:r>
              <a:rPr lang="en-US" altLang="zh-CN" sz="32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com.jike.spring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.*”/&gt;</a:t>
            </a:r>
          </a:p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    &lt;</a:t>
            </a:r>
            <a:r>
              <a:rPr lang="en-US" altLang="zh-CN" sz="32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context:exclude-filter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 type=“</a:t>
            </a:r>
            <a:r>
              <a:rPr lang="en-US" altLang="zh-CN" sz="32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aspectj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” expression=“</a:t>
            </a:r>
            <a:r>
              <a:rPr lang="en-US" altLang="zh-CN" sz="32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com.jike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..*Controller+”/&gt;</a:t>
            </a:r>
          </a:p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&lt;/</a:t>
            </a:r>
            <a:r>
              <a:rPr lang="en-US" altLang="zh-CN" sz="32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context:component-scan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&gt;</a:t>
            </a:r>
            <a:endParaRPr lang="en-US" altLang="zh-CN" sz="32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10" name="Shape 128"/>
          <p:cNvSpPr txBox="1">
            <a:spLocks/>
          </p:cNvSpPr>
          <p:nvPr/>
        </p:nvSpPr>
        <p:spPr>
          <a:xfrm>
            <a:off x="1825645" y="6595711"/>
            <a:ext cx="6819667" cy="73837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36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过滤方式之</a:t>
            </a:r>
            <a:r>
              <a:rPr lang="zh-CN" altLang="en-US" sz="36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过</a:t>
            </a:r>
            <a:r>
              <a:rPr lang="zh-CN" altLang="en-US" sz="36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滤子元素</a:t>
            </a:r>
            <a:endParaRPr lang="en-US" sz="36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6128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基于注解的</a:t>
            </a:r>
            <a:r>
              <a:rPr lang="zh-CN" altLang="en-US" sz="5400" dirty="0" smtClean="0">
                <a:solidFill>
                  <a:srgbClr val="666666"/>
                </a:solidFill>
              </a:rPr>
              <a:t>配置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加载注解配置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" name="Shape 128"/>
          <p:cNvSpPr txBox="1">
            <a:spLocks/>
          </p:cNvSpPr>
          <p:nvPr/>
        </p:nvSpPr>
        <p:spPr>
          <a:xfrm>
            <a:off x="1091719" y="2615388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975738" y="3167944"/>
            <a:ext cx="5288661" cy="73837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40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过滤表达式</a:t>
            </a:r>
            <a:endParaRPr lang="en-US" sz="40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159979"/>
              </p:ext>
            </p:extLst>
          </p:nvPr>
        </p:nvGraphicFramePr>
        <p:xfrm>
          <a:off x="1975738" y="4307307"/>
          <a:ext cx="20706461" cy="1157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9462"/>
                <a:gridCol w="6273800"/>
                <a:gridCol w="10363199"/>
              </a:tblGrid>
              <a:tr h="1157672">
                <a:tc>
                  <a:txBody>
                    <a:bodyPr/>
                    <a:lstStyle/>
                    <a:p>
                      <a:pPr algn="ctr" defTabSz="825500"/>
                      <a:r>
                        <a:rPr lang="zh-CN" altLang="en-US" sz="3600" dirty="0" smtClean="0">
                          <a:solidFill>
                            <a:srgbClr val="2EAA4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Noto Sans CJK SC Regular"/>
                          <a:sym typeface="Helvetica Light"/>
                        </a:rPr>
                        <a:t>类别</a:t>
                      </a:r>
                      <a:endParaRPr lang="zh-CN" altLang="en-US" sz="3600" dirty="0">
                        <a:solidFill>
                          <a:srgbClr val="2EAA4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25500"/>
                      <a:r>
                        <a:rPr lang="zh-CN" altLang="en-US" sz="3600" dirty="0" smtClean="0">
                          <a:solidFill>
                            <a:srgbClr val="2EAA4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Noto Sans CJK SC Regular"/>
                          <a:sym typeface="Helvetica Light"/>
                        </a:rPr>
                        <a:t>示例</a:t>
                      </a:r>
                      <a:endParaRPr lang="zh-CN" altLang="en-US" sz="3600" dirty="0">
                        <a:solidFill>
                          <a:srgbClr val="2EAA4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25500"/>
                      <a:r>
                        <a:rPr lang="zh-CN" altLang="en-US" sz="3600" dirty="0" smtClean="0">
                          <a:solidFill>
                            <a:srgbClr val="2EAA4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Noto Sans CJK SC Regular"/>
                          <a:sym typeface="Helvetica Light"/>
                        </a:rPr>
                        <a:t>说明</a:t>
                      </a:r>
                      <a:endParaRPr lang="zh-CN" altLang="en-US" sz="3600" dirty="0">
                        <a:solidFill>
                          <a:srgbClr val="2EAA4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625410"/>
              </p:ext>
            </p:extLst>
          </p:nvPr>
        </p:nvGraphicFramePr>
        <p:xfrm>
          <a:off x="1975738" y="10267197"/>
          <a:ext cx="20706461" cy="12691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9462"/>
                <a:gridCol w="6273800"/>
                <a:gridCol w="10363199"/>
              </a:tblGrid>
              <a:tr h="1269169">
                <a:tc>
                  <a:txBody>
                    <a:bodyPr/>
                    <a:lstStyle/>
                    <a:p>
                      <a:pPr algn="ctr" defTabSz="825500"/>
                      <a:r>
                        <a:rPr lang="en-US" altLang="zh-CN" sz="32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Custom</a:t>
                      </a:r>
                      <a:endParaRPr lang="zh-CN" altLang="en-US" sz="32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err="1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com.jike.MyTypeFilter</a:t>
                      </a:r>
                      <a:endParaRPr lang="zh-CN" altLang="en-US" sz="3200" dirty="0" smtClean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  <a:p>
                      <a:pPr algn="l" defTabSz="825500"/>
                      <a:endParaRPr lang="zh-CN" altLang="en-US" sz="32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5500"/>
                      <a:r>
                        <a:rPr lang="en-US" altLang="zh-CN" sz="32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Spring3</a:t>
                      </a:r>
                      <a:r>
                        <a:rPr lang="zh-CN" altLang="en-US" sz="32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新增自定</a:t>
                      </a:r>
                      <a:r>
                        <a:rPr lang="en-US" altLang="zh-CN" sz="32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Type</a:t>
                      </a:r>
                      <a:r>
                        <a:rPr lang="zh-CN" altLang="en-US" sz="32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，实作</a:t>
                      </a:r>
                      <a:r>
                        <a:rPr lang="en-US" altLang="zh-CN" sz="3200" dirty="0" err="1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org.springframework.core.type.TypeFilter</a:t>
                      </a:r>
                      <a:endParaRPr lang="zh-CN" altLang="en-US" sz="32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886474"/>
              </p:ext>
            </p:extLst>
          </p:nvPr>
        </p:nvGraphicFramePr>
        <p:xfrm>
          <a:off x="1975738" y="9000116"/>
          <a:ext cx="20706461" cy="12691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9462"/>
                <a:gridCol w="6273800"/>
                <a:gridCol w="10363199"/>
              </a:tblGrid>
              <a:tr h="1269169">
                <a:tc>
                  <a:txBody>
                    <a:bodyPr/>
                    <a:lstStyle/>
                    <a:p>
                      <a:pPr algn="ctr" defTabSz="825500"/>
                      <a:r>
                        <a:rPr lang="en-US" altLang="zh-CN" sz="32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regex</a:t>
                      </a:r>
                      <a:endParaRPr lang="zh-CN" altLang="en-US" sz="32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Com\.</a:t>
                      </a:r>
                      <a:r>
                        <a:rPr lang="en-US" altLang="zh-CN" sz="3200" dirty="0" err="1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jike</a:t>
                      </a:r>
                      <a:r>
                        <a:rPr lang="en-US" altLang="zh-CN" sz="320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\.Default\.*</a:t>
                      </a:r>
                      <a:endParaRPr lang="zh-CN" altLang="en-US" sz="3200" dirty="0" smtClean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  <a:p>
                      <a:pPr algn="l" defTabSz="825500"/>
                      <a:endParaRPr lang="zh-CN" altLang="en-US" sz="32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5500"/>
                      <a:r>
                        <a:rPr lang="en-US" altLang="zh-CN" sz="3200" dirty="0" err="1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Regelar</a:t>
                      </a:r>
                      <a:r>
                        <a:rPr lang="en-US" altLang="zh-CN" sz="32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 Expression</a:t>
                      </a:r>
                      <a:endParaRPr lang="zh-CN" altLang="en-US" sz="32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085813"/>
              </p:ext>
            </p:extLst>
          </p:nvPr>
        </p:nvGraphicFramePr>
        <p:xfrm>
          <a:off x="1975738" y="7733037"/>
          <a:ext cx="20706461" cy="12691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9462"/>
                <a:gridCol w="6273800"/>
                <a:gridCol w="10363199"/>
              </a:tblGrid>
              <a:tr h="1269169">
                <a:tc>
                  <a:txBody>
                    <a:bodyPr/>
                    <a:lstStyle/>
                    <a:p>
                      <a:pPr algn="ctr" defTabSz="825500"/>
                      <a:r>
                        <a:rPr lang="en-US" altLang="zh-CN" sz="3200" dirty="0" err="1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Noto Sans CJK SC Regular"/>
                        </a:rPr>
                        <a:t>aspectj</a:t>
                      </a:r>
                      <a:endParaRPr lang="zh-CN" altLang="en-US" sz="32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 </a:t>
                      </a:r>
                      <a:r>
                        <a:rPr lang="en-US" altLang="zh-CN" sz="3200" dirty="0" err="1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com.jike</a:t>
                      </a:r>
                      <a:r>
                        <a:rPr lang="en-US" altLang="zh-CN" sz="32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…*Service+</a:t>
                      </a:r>
                      <a:endParaRPr lang="zh-CN" altLang="en-US" sz="3200" dirty="0" smtClean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  <a:p>
                      <a:pPr algn="l" defTabSz="825500"/>
                      <a:endParaRPr lang="zh-CN" altLang="en-US" sz="32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5500"/>
                      <a:r>
                        <a:rPr lang="en-US" altLang="zh-CN" sz="3200" dirty="0" err="1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AspectJ</a:t>
                      </a:r>
                      <a:r>
                        <a:rPr lang="zh-CN" altLang="en-US" sz="32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语法</a:t>
                      </a:r>
                      <a:endParaRPr lang="zh-CN" altLang="en-US" sz="32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541661"/>
              </p:ext>
            </p:extLst>
          </p:nvPr>
        </p:nvGraphicFramePr>
        <p:xfrm>
          <a:off x="1975738" y="6709462"/>
          <a:ext cx="20706461" cy="1025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9462"/>
                <a:gridCol w="6273800"/>
                <a:gridCol w="10363199"/>
              </a:tblGrid>
              <a:tr h="1025665">
                <a:tc>
                  <a:txBody>
                    <a:bodyPr/>
                    <a:lstStyle/>
                    <a:p>
                      <a:pPr algn="ctr" defTabSz="825500"/>
                      <a:r>
                        <a:rPr lang="en-US" altLang="zh-CN" sz="32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Noto Sans CJK SC Regular"/>
                        </a:rPr>
                        <a:t>assignable</a:t>
                      </a:r>
                      <a:endParaRPr lang="zh-CN" altLang="en-US" sz="32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5500"/>
                      <a:r>
                        <a:rPr lang="en-US" altLang="zh-CN" sz="3200" dirty="0" err="1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com.jike.XxxService</a:t>
                      </a:r>
                      <a:endParaRPr lang="zh-CN" altLang="en-US" sz="32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5500"/>
                      <a:r>
                        <a:rPr lang="zh-CN" altLang="en-US" sz="32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指定</a:t>
                      </a:r>
                      <a:r>
                        <a:rPr lang="en-US" altLang="zh-CN" sz="32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class</a:t>
                      </a:r>
                      <a:r>
                        <a:rPr lang="zh-CN" altLang="en-US" sz="32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或</a:t>
                      </a:r>
                      <a:r>
                        <a:rPr lang="en-US" altLang="zh-CN" sz="32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interface</a:t>
                      </a:r>
                      <a:r>
                        <a:rPr lang="zh-CN" altLang="en-US" sz="32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的全名</a:t>
                      </a:r>
                      <a:endParaRPr lang="zh-CN" altLang="en-US" sz="32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929311"/>
              </p:ext>
            </p:extLst>
          </p:nvPr>
        </p:nvGraphicFramePr>
        <p:xfrm>
          <a:off x="1975738" y="5494420"/>
          <a:ext cx="20706461" cy="12171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9462"/>
                <a:gridCol w="6273800"/>
                <a:gridCol w="10363199"/>
              </a:tblGrid>
              <a:tr h="1217132">
                <a:tc>
                  <a:txBody>
                    <a:bodyPr/>
                    <a:lstStyle/>
                    <a:p>
                      <a:pPr marL="190500" indent="0" algn="ctr" rtl="0" latinLnBrk="1" hangingPunct="0">
                        <a:lnSpc>
                          <a:spcPct val="140000"/>
                        </a:lnSpc>
                        <a:spcBef>
                          <a:spcPts val="2400"/>
                        </a:spcBef>
                        <a:buClr>
                          <a:srgbClr val="35B558"/>
                        </a:buClr>
                        <a:buSzPct val="104999"/>
                        <a:buFontTx/>
                        <a:buNone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zh-CN" sz="32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Noto Sans CJK SC Regular"/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5500"/>
                      <a:r>
                        <a:rPr lang="en-US" altLang="zh-CN" sz="3200" dirty="0" err="1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com.jike.XxxAnnotation</a:t>
                      </a:r>
                      <a:endParaRPr lang="zh-CN" altLang="en-US" sz="32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5500"/>
                      <a:r>
                        <a:rPr lang="zh-CN" altLang="en-US" sz="32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符合</a:t>
                      </a:r>
                      <a:r>
                        <a:rPr lang="en-US" altLang="zh-CN" sz="3200" dirty="0" err="1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XxxAnnotation</a:t>
                      </a:r>
                      <a:r>
                        <a:rPr lang="zh-CN" altLang="en-US" sz="32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的</a:t>
                      </a:r>
                      <a:r>
                        <a:rPr lang="en-US" altLang="zh-CN" sz="32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target</a:t>
                      </a:r>
                      <a:r>
                        <a:rPr lang="en-US" altLang="zh-CN" sz="3200" baseline="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 class</a:t>
                      </a:r>
                      <a:endParaRPr lang="zh-CN" altLang="en-US" sz="32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6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基于注解的</a:t>
            </a:r>
            <a:r>
              <a:rPr lang="zh-CN" altLang="en-US" sz="5400" dirty="0" smtClean="0">
                <a:solidFill>
                  <a:srgbClr val="666666"/>
                </a:solidFill>
              </a:rPr>
              <a:t>配置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常用注解详解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3.0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提供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了一系列的针对依赖注入的注解，这使得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</a:t>
            </a:r>
            <a:r>
              <a:rPr lang="en-US" altLang="zh-CN" sz="4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IoC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在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XML 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文件之外多了一种可行的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选择，主要包含如下注解类型：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的定义注解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lvl="1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的生命周期注解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lvl="1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的依赖检查注解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lvl="1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的自动装配注解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891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基于注解的</a:t>
            </a:r>
            <a:r>
              <a:rPr lang="zh-CN" altLang="en-US" sz="5400" dirty="0" smtClean="0">
                <a:solidFill>
                  <a:srgbClr val="666666"/>
                </a:solidFill>
              </a:rPr>
              <a:t>配置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常用注解详解（定义注解）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自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2.0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开始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，陆续引入了一些注解用于简化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的开发。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@Repository 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注解便属于最先引入的一批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，用于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将数据访问层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(DAO 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层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) 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的类标识为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33118" y="6600580"/>
            <a:ext cx="18574267" cy="594531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200"/>
              </a:spcBef>
            </a:pP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①  </a:t>
            </a:r>
            <a:r>
              <a:rPr lang="zh-CN" altLang="en-US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使用 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@Repository </a:t>
            </a:r>
            <a:r>
              <a:rPr lang="zh-CN" altLang="en-US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将 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DAO </a:t>
            </a:r>
            <a:r>
              <a:rPr lang="zh-CN" altLang="en-US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类声明为 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Bean 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 @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Repository 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public 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class </a:t>
            </a:r>
            <a:r>
              <a:rPr lang="en-US" altLang="zh-CN" sz="32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UserDaoImpl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implements 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</a:t>
            </a:r>
            <a:r>
              <a:rPr lang="en-US" altLang="zh-CN" sz="32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UserDao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{ …… } </a:t>
            </a:r>
            <a:endParaRPr lang="en-US" altLang="zh-CN" sz="3200" dirty="0" smtClean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  <a:p>
            <a:pPr algn="l" rtl="0" latinLnBrk="1" hangingPunct="0">
              <a:spcBef>
                <a:spcPts val="1200"/>
              </a:spcBef>
            </a:pPr>
            <a:endParaRPr lang="en-US" altLang="zh-CN" sz="32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② </a:t>
            </a:r>
            <a:r>
              <a:rPr lang="zh-CN" altLang="en-US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在 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XML </a:t>
            </a:r>
            <a:r>
              <a:rPr lang="zh-CN" altLang="en-US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配置文件中启动 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Spring </a:t>
            </a:r>
            <a:r>
              <a:rPr lang="zh-CN" altLang="en-US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的自动扫描功能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zh-CN" altLang="en-US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  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beans … &gt; 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	       &lt;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context:component-scan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base-package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=“</a:t>
            </a:r>
            <a:r>
              <a:rPr lang="en-US" altLang="zh-CN" sz="32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com.jike.dao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” /&gt; 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	       ……</a:t>
            </a:r>
            <a:endParaRPr lang="en-US" altLang="zh-CN" sz="32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&lt;/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beans&gt;</a:t>
            </a:r>
          </a:p>
        </p:txBody>
      </p:sp>
    </p:spTree>
    <p:extLst>
      <p:ext uri="{BB962C8B-B14F-4D97-AF65-F5344CB8AC3E}">
        <p14:creationId xmlns:p14="http://schemas.microsoft.com/office/powerpoint/2010/main" val="422338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基于注解的</a:t>
            </a:r>
            <a:r>
              <a:rPr lang="zh-CN" altLang="en-US" sz="5400" dirty="0" smtClean="0">
                <a:solidFill>
                  <a:srgbClr val="666666"/>
                </a:solidFill>
              </a:rPr>
              <a:t>配置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常用注解详解（</a:t>
            </a:r>
            <a:r>
              <a:rPr lang="en-US" altLang="zh-CN" sz="5400" dirty="0" smtClean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Bean</a:t>
            </a:r>
            <a:r>
              <a:rPr lang="zh-CN" altLang="en-US" sz="5400" dirty="0" smtClean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定义注解）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2.5 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在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@Repository 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的基础上增加了功能类似的额外三个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注解，共有如下四种注解：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lvl="1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0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Component </a:t>
            </a:r>
            <a:r>
              <a:rPr lang="zh-CN" altLang="en-US" sz="40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：一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个泛化的概念</a:t>
            </a:r>
            <a:r>
              <a:rPr lang="zh-CN" altLang="en-US" sz="40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，表示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一个组件 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(Bean) 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，</a:t>
            </a:r>
            <a:r>
              <a:rPr lang="zh-CN" altLang="en-US" sz="40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可作用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在任何</a:t>
            </a:r>
            <a:r>
              <a:rPr lang="zh-CN" altLang="en-US" sz="40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层次；</a:t>
            </a:r>
            <a:endParaRPr lang="en-US" altLang="zh-CN" sz="40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lvl="1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0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@Repository</a:t>
            </a:r>
            <a:r>
              <a:rPr lang="zh-CN" altLang="en-US" sz="40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：用于对</a:t>
            </a:r>
            <a:r>
              <a:rPr lang="en-US" altLang="zh-CN" sz="40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DAO</a:t>
            </a:r>
            <a:r>
              <a:rPr lang="zh-CN" altLang="en-US" sz="40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实现类进行标注；</a:t>
            </a:r>
            <a:endParaRPr lang="zh-CN" altLang="en-US" sz="40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lvl="1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</a:t>
            </a:r>
            <a:r>
              <a:rPr lang="en-US" altLang="zh-CN" sz="40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Service</a:t>
            </a:r>
            <a:r>
              <a:rPr lang="zh-CN" altLang="en-US" sz="40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：</a:t>
            </a:r>
            <a:r>
              <a:rPr lang="en-US" altLang="zh-CN" sz="40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40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用于对</a:t>
            </a:r>
            <a:r>
              <a:rPr lang="en-US" altLang="zh-CN" sz="40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Service</a:t>
            </a:r>
            <a:r>
              <a:rPr lang="zh-CN" altLang="en-US" sz="40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实现类进行标注；</a:t>
            </a:r>
            <a:endParaRPr lang="zh-CN" altLang="en-US" sz="40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lvl="1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</a:t>
            </a:r>
            <a:r>
              <a:rPr lang="en-US" altLang="zh-CN" sz="40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Controller </a:t>
            </a:r>
            <a:r>
              <a:rPr lang="zh-CN" altLang="en-US" sz="40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：用于对</a:t>
            </a:r>
            <a:r>
              <a:rPr lang="en-US" altLang="zh-CN" sz="40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Controller</a:t>
            </a:r>
            <a:r>
              <a:rPr lang="zh-CN" altLang="en-US" sz="40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实现类进行标注；</a:t>
            </a:r>
            <a:endParaRPr lang="zh-CN" altLang="en-US" sz="40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55319" y="9372599"/>
            <a:ext cx="12421081" cy="317500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2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&lt;beans ...&gt; </a:t>
            </a:r>
            <a:endParaRPr lang="en-US" altLang="zh-CN" sz="3200" dirty="0" smtClean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	&lt;</a:t>
            </a:r>
            <a:r>
              <a:rPr lang="en-US" altLang="zh-CN" sz="32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context:component-scan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base-package=“</a:t>
            </a:r>
            <a:r>
              <a:rPr lang="en-US" altLang="zh-CN" sz="32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”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	   name-generator=“</a:t>
            </a:r>
            <a:r>
              <a:rPr lang="en-US" altLang="zh-CN" sz="32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com.jike.SimpleNameGenerator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"/&gt; 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&lt;/beans&gt;</a:t>
            </a:r>
          </a:p>
        </p:txBody>
      </p:sp>
      <p:sp>
        <p:nvSpPr>
          <p:cNvPr id="6" name="矩形 5"/>
          <p:cNvSpPr/>
          <p:nvPr/>
        </p:nvSpPr>
        <p:spPr>
          <a:xfrm>
            <a:off x="15584019" y="9702799"/>
            <a:ext cx="6966467" cy="214715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2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@Scope("prototype") 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@Repository 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public class Demo { … }</a:t>
            </a:r>
          </a:p>
        </p:txBody>
      </p:sp>
    </p:spTree>
    <p:extLst>
      <p:ext uri="{BB962C8B-B14F-4D97-AF65-F5344CB8AC3E}">
        <p14:creationId xmlns:p14="http://schemas.microsoft.com/office/powerpoint/2010/main" val="216539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简化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Spring XML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的配置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Regular"/>
                <a:sym typeface="Noto Sans CJK SC Regular"/>
              </a:rPr>
              <a:t>课程概要</a:t>
            </a:r>
            <a:endParaRPr lang="zh-CN" altLang="en-US" sz="5400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  <a:cs typeface="Noto Sans CJK SC Regular"/>
              <a:sym typeface="Noto Sans CJK SC Regular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516669" y="3531024"/>
            <a:ext cx="20431833" cy="4653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自动</a:t>
            </a:r>
            <a:r>
              <a:rPr lang="zh-CN" altLang="en-US" sz="5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装配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Bean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的属性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基于注解的配置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基于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Java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类的配置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不同配置方式的比较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基于注解的</a:t>
            </a:r>
            <a:r>
              <a:rPr lang="zh-CN" altLang="en-US" sz="5400" dirty="0" smtClean="0">
                <a:solidFill>
                  <a:srgbClr val="666666"/>
                </a:solidFill>
              </a:rPr>
              <a:t>配置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常用注解详解（生命周期注解）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5899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在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某些情况下，可能需要我们手工做一些额外的初始化或者销毁操作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，例如资源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的获取和释放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操作，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1.x 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为此提供了两种方式供用户指定执行生命周期回调的方法：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lvl="1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实现 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提供的两个接口：</a:t>
            </a:r>
            <a:r>
              <a:rPr lang="en-US" altLang="zh-CN" sz="40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InitializingBean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和 </a:t>
            </a:r>
            <a:r>
              <a:rPr lang="en-US" altLang="zh-CN" sz="40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DisposableBean</a:t>
            </a:r>
            <a:endParaRPr lang="en-US" altLang="zh-CN" sz="40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lvl="1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在 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XML 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文件中使用 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&lt;bean&gt; 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 </a:t>
            </a:r>
            <a:r>
              <a:rPr lang="en-US" altLang="zh-CN" sz="40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init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-method 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和 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destroy-method </a:t>
            </a:r>
            <a:r>
              <a:rPr lang="zh-CN" altLang="en-US" sz="40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属性</a:t>
            </a:r>
            <a:endParaRPr lang="en-US" altLang="zh-CN" sz="40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5517" y="8717234"/>
            <a:ext cx="19075883" cy="2589122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2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&lt;bean </a:t>
            </a:r>
            <a:r>
              <a:rPr lang="en-US" altLang="zh-CN" sz="40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id=“</a:t>
            </a:r>
            <a:r>
              <a:rPr lang="en-US" altLang="zh-CN" sz="40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userService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” </a:t>
            </a:r>
            <a:r>
              <a:rPr lang="en-US" altLang="zh-CN" sz="40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 class=“</a:t>
            </a:r>
            <a:r>
              <a:rPr lang="en-US" altLang="zh-CN" sz="40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com.jike</a:t>
            </a:r>
            <a:r>
              <a:rPr lang="en-US" altLang="zh-CN" sz="40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.***.</a:t>
            </a:r>
            <a:r>
              <a:rPr lang="en-US" altLang="zh-CN" sz="40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UserService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” 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</a:t>
            </a:r>
            <a:r>
              <a:rPr lang="en-US" altLang="zh-CN" sz="40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        </a:t>
            </a:r>
            <a:r>
              <a:rPr lang="en-US" altLang="zh-CN" sz="40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init</a:t>
            </a:r>
            <a:r>
              <a:rPr lang="en-US" altLang="zh-CN" sz="40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-method=“</a:t>
            </a:r>
            <a:r>
              <a:rPr lang="en-US" altLang="zh-CN" sz="40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init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” </a:t>
            </a:r>
            <a:r>
              <a:rPr lang="en-US" altLang="zh-CN" sz="40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destroy-method=“destroy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”&gt; 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40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&lt;/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bean&gt; </a:t>
            </a:r>
          </a:p>
        </p:txBody>
      </p:sp>
    </p:spTree>
    <p:extLst>
      <p:ext uri="{BB962C8B-B14F-4D97-AF65-F5344CB8AC3E}">
        <p14:creationId xmlns:p14="http://schemas.microsoft.com/office/powerpoint/2010/main" val="41541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基于注解的</a:t>
            </a:r>
            <a:r>
              <a:rPr lang="zh-CN" altLang="en-US" sz="5400" dirty="0" smtClean="0">
                <a:solidFill>
                  <a:srgbClr val="666666"/>
                </a:solidFill>
              </a:rPr>
              <a:t>配置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常用注解详解（生命周期注解）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4172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2.5 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在保留以上两种方式的基础上，提供了对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JSR-250 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的支持。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JSR-250 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规范定义了两个用于指定声明周期方法的注解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lvl="1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</a:t>
            </a:r>
            <a:r>
              <a:rPr lang="en-US" altLang="zh-CN" sz="40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PostConstruct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：初始化之后执行的回调</a:t>
            </a:r>
            <a:r>
              <a:rPr lang="zh-CN" altLang="en-US" sz="40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方法</a:t>
            </a:r>
            <a:endParaRPr lang="en-US" altLang="zh-CN" sz="40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lvl="1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</a:t>
            </a:r>
            <a:r>
              <a:rPr lang="en-US" altLang="zh-CN" sz="40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PreDestroy</a:t>
            </a:r>
            <a:r>
              <a:rPr lang="zh-CN" altLang="en-US" sz="40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：销毁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之前执行的回调方法 </a:t>
            </a:r>
            <a:endParaRPr lang="en-US" altLang="zh-CN" sz="40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55399" y="8435415"/>
            <a:ext cx="8939895" cy="1217522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2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</a:t>
            </a:r>
            <a:r>
              <a:rPr lang="en-US" altLang="zh-CN" sz="4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</a:t>
            </a:r>
            <a:r>
              <a:rPr lang="en-US" altLang="zh-CN" sz="40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context:annotation-config</a:t>
            </a:r>
            <a:r>
              <a:rPr lang="en-US" altLang="zh-CN" sz="4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/&gt;</a:t>
            </a:r>
          </a:p>
        </p:txBody>
      </p:sp>
      <p:sp>
        <p:nvSpPr>
          <p:cNvPr id="10" name="矩形 9"/>
          <p:cNvSpPr/>
          <p:nvPr/>
        </p:nvSpPr>
        <p:spPr>
          <a:xfrm>
            <a:off x="2463319" y="8435415"/>
            <a:ext cx="7849081" cy="467276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200"/>
              </a:spcBef>
            </a:pP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public class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PersonService</a:t>
            </a: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{  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@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PostConstruct</a:t>
            </a: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public void 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init</a:t>
            </a: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(){  </a:t>
            </a:r>
            <a:r>
              <a:rPr lang="en-US" altLang="zh-CN" sz="36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……}  </a:t>
            </a:r>
            <a:endParaRPr lang="en-US" altLang="zh-CN" sz="36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@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PreDestroy</a:t>
            </a: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public void 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dostory</a:t>
            </a: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(){  </a:t>
            </a:r>
            <a:r>
              <a:rPr lang="en-US" altLang="zh-CN" sz="36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…… </a:t>
            </a: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}  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} </a:t>
            </a:r>
          </a:p>
        </p:txBody>
      </p:sp>
      <p:sp>
        <p:nvSpPr>
          <p:cNvPr id="9" name="Shape 128"/>
          <p:cNvSpPr txBox="1">
            <a:spLocks/>
          </p:cNvSpPr>
          <p:nvPr/>
        </p:nvSpPr>
        <p:spPr>
          <a:xfrm>
            <a:off x="2158519" y="7594278"/>
            <a:ext cx="5537681" cy="73837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36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注解示例说明：</a:t>
            </a:r>
            <a:endParaRPr lang="en-US" sz="36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  <p:sp>
        <p:nvSpPr>
          <p:cNvPr id="11" name="Shape 128"/>
          <p:cNvSpPr txBox="1">
            <a:spLocks/>
          </p:cNvSpPr>
          <p:nvPr/>
        </p:nvSpPr>
        <p:spPr>
          <a:xfrm>
            <a:off x="11455400" y="7594278"/>
            <a:ext cx="5537681" cy="73837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36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配置文件示例说明：</a:t>
            </a:r>
            <a:endParaRPr lang="en-US" sz="36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9322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9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基于注解的</a:t>
            </a:r>
            <a:r>
              <a:rPr lang="zh-CN" altLang="en-US" sz="5400" dirty="0" smtClean="0">
                <a:solidFill>
                  <a:srgbClr val="666666"/>
                </a:solidFill>
              </a:rPr>
              <a:t>配置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常用注解详解（依赖检查注解）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065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2.0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之前使用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dependency-check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在配置文件中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设置，属性用于进行依赖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检查，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缺点是粒度较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粗；该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属性的取值包括以下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几种：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lvl="1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0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  <a:cs typeface="Noto Sans CJK SC Regular"/>
              </a:rPr>
              <a:t>none -- 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  <a:cs typeface="Noto Sans CJK SC Regular"/>
              </a:rPr>
              <a:t>默认不执行依赖</a:t>
            </a:r>
            <a:r>
              <a:rPr lang="zh-CN" altLang="en-US" sz="4000" dirty="0" smtClean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  <a:cs typeface="Noto Sans CJK SC Regular"/>
              </a:rPr>
              <a:t>检查</a:t>
            </a:r>
            <a:endParaRPr lang="zh-CN" altLang="en-US" sz="4000" dirty="0">
              <a:solidFill>
                <a:srgbClr val="666666"/>
              </a:solidFill>
              <a:latin typeface="Noto Sans CJK SC Regular" pitchFamily="34" charset="-122"/>
              <a:ea typeface="Noto Sans CJK SC Regular" pitchFamily="34" charset="-122"/>
              <a:cs typeface="Noto Sans CJK SC Regular"/>
            </a:endParaRPr>
          </a:p>
          <a:p>
            <a:pPr marL="698500" lvl="1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0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  <a:cs typeface="Noto Sans CJK SC Regular"/>
              </a:rPr>
              <a:t>simple -- 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  <a:cs typeface="Noto Sans CJK SC Regular"/>
              </a:rPr>
              <a:t>对原始基本类型和集合类型进行</a:t>
            </a:r>
            <a:r>
              <a:rPr lang="zh-CN" altLang="en-US" sz="4000" dirty="0" smtClean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  <a:cs typeface="Noto Sans CJK SC Regular"/>
              </a:rPr>
              <a:t>检查</a:t>
            </a:r>
            <a:endParaRPr lang="en-US" altLang="zh-CN" sz="4000" dirty="0" smtClean="0">
              <a:solidFill>
                <a:srgbClr val="666666"/>
              </a:solidFill>
              <a:latin typeface="Noto Sans CJK SC Regular" pitchFamily="34" charset="-122"/>
              <a:ea typeface="Noto Sans CJK SC Regular" pitchFamily="34" charset="-122"/>
              <a:cs typeface="Noto Sans CJK SC Regular"/>
            </a:endParaRPr>
          </a:p>
          <a:p>
            <a:pPr marL="698500" lvl="1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000" dirty="0" smtClean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  <a:cs typeface="Noto Sans CJK SC Regular"/>
              </a:rPr>
              <a:t>objects 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  <a:cs typeface="Noto Sans CJK SC Regular"/>
              </a:rPr>
              <a:t>-- 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  <a:cs typeface="Noto Sans CJK SC Regular"/>
              </a:rPr>
              <a:t>对复杂类型进行</a:t>
            </a:r>
            <a:r>
              <a:rPr lang="zh-CN" altLang="en-US" sz="4000" dirty="0" smtClean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  <a:cs typeface="Noto Sans CJK SC Regular"/>
              </a:rPr>
              <a:t>检查</a:t>
            </a:r>
            <a:endParaRPr lang="zh-CN" altLang="en-US" sz="4000" dirty="0">
              <a:solidFill>
                <a:srgbClr val="666666"/>
              </a:solidFill>
              <a:latin typeface="Noto Sans CJK SC Regular" pitchFamily="34" charset="-122"/>
              <a:ea typeface="Noto Sans CJK SC Regular" pitchFamily="34" charset="-122"/>
              <a:cs typeface="Noto Sans CJK SC Regular"/>
            </a:endParaRPr>
          </a:p>
          <a:p>
            <a:pPr marL="698500" lvl="1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0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  <a:cs typeface="Noto Sans CJK SC Regular"/>
              </a:rPr>
              <a:t>all -- 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  <a:cs typeface="Noto Sans CJK SC Regular"/>
              </a:rPr>
              <a:t>对所有类型进行</a:t>
            </a:r>
            <a:r>
              <a:rPr lang="zh-CN" altLang="en-US" sz="4000" dirty="0" smtClean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  <a:cs typeface="Noto Sans CJK SC Regular"/>
              </a:rPr>
              <a:t>检查</a:t>
            </a:r>
            <a:endParaRPr lang="en-US" altLang="zh-CN" sz="4000" dirty="0" smtClean="0">
              <a:solidFill>
                <a:srgbClr val="666666"/>
              </a:solidFill>
              <a:latin typeface="Noto Sans CJK SC Regular" pitchFamily="34" charset="-122"/>
              <a:ea typeface="Noto Sans CJK SC Regular" pitchFamily="34" charset="-122"/>
              <a:cs typeface="Noto Sans CJK SC Regular"/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endParaRPr lang="en-US" altLang="zh-CN" sz="1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使用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Spring2.0 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提供的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@Required 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注解，提供了更细粒度的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控制，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Required 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注解只能标注在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Setter 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方法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之上：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27838" y="11182712"/>
            <a:ext cx="8939895" cy="1217522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2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  <a:cs typeface="Noto Sans CJK SC Regular"/>
              </a:rPr>
              <a:t>&lt;</a:t>
            </a:r>
            <a:r>
              <a:rPr lang="en-US" altLang="zh-CN" sz="40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  <a:cs typeface="Noto Sans CJK SC Regular"/>
              </a:rPr>
              <a:t>context:annotation-config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  <a:cs typeface="Noto Sans CJK SC Regular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329293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基于注解的</a:t>
            </a:r>
            <a:r>
              <a:rPr lang="zh-CN" altLang="en-US" sz="5400" dirty="0" smtClean="0">
                <a:solidFill>
                  <a:srgbClr val="666666"/>
                </a:solidFill>
              </a:rPr>
              <a:t>配置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常用注解详解（自动装配注解）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793388" cy="10065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</a:t>
            </a:r>
            <a:r>
              <a:rPr lang="en-US" altLang="zh-CN" sz="4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Autowired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可以对成员变量、方法和构造函数进行标注，来完成自动装配的工作，它根据类型进行自动装配，如需按名称进行装配，则需要配合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@Qualifier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使用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44435" y="7199234"/>
            <a:ext cx="6568623" cy="253223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@Service①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public class </a:t>
            </a:r>
            <a:r>
              <a:rPr lang="en-US" altLang="zh-CN" sz="28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LogonService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{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	</a:t>
            </a:r>
            <a:r>
              <a:rPr lang="en-US" altLang="zh-CN" sz="2800" dirty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@</a:t>
            </a:r>
            <a:r>
              <a:rPr lang="en-US" altLang="zh-CN" sz="2800" dirty="0" err="1" smtClean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Autowired</a:t>
            </a:r>
            <a:r>
              <a:rPr lang="en-US" altLang="zh-CN" sz="2800" dirty="0" smtClean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②</a:t>
            </a:r>
            <a:endParaRPr lang="en-US" altLang="zh-CN" sz="2800" dirty="0">
              <a:solidFill>
                <a:srgbClr val="FF5C00"/>
              </a:solidFill>
              <a:latin typeface="Noto Sans CJK SC Medium" pitchFamily="34" charset="-122"/>
              <a:ea typeface="Noto Sans CJK SC Medium" pitchFamily="34" charset="-122"/>
              <a:cs typeface="Noto Sans CJK SC Medium"/>
            </a:endParaRP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	private </a:t>
            </a:r>
            <a:r>
              <a:rPr lang="en-US" altLang="zh-CN" sz="28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LogDao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</a:t>
            </a:r>
            <a:r>
              <a:rPr lang="en-US" altLang="zh-CN" sz="28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logDao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;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}</a:t>
            </a:r>
            <a:endParaRPr lang="en-US" altLang="zh-CN" sz="28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29011" y="6329656"/>
            <a:ext cx="6577588" cy="76619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200"/>
              </a:spcBef>
            </a:pPr>
            <a:r>
              <a:rPr lang="en-US" altLang="zh-CN" sz="32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@</a:t>
            </a:r>
            <a:r>
              <a:rPr lang="en-US" altLang="zh-CN" sz="3200" b="1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Autowired</a:t>
            </a:r>
            <a:r>
              <a:rPr lang="zh-CN" altLang="en-US" sz="32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示例：</a:t>
            </a:r>
            <a:endParaRPr lang="en-US" altLang="zh-CN" sz="3200" b="1" dirty="0" smtClean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82360" y="7199234"/>
            <a:ext cx="7189692" cy="309701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public class </a:t>
            </a:r>
            <a:r>
              <a:rPr lang="en-US" altLang="zh-CN" sz="28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LogonService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{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	</a:t>
            </a:r>
            <a:r>
              <a:rPr lang="en-US" altLang="zh-CN" sz="2800" dirty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@</a:t>
            </a:r>
            <a:r>
              <a:rPr lang="en-US" altLang="zh-CN" sz="2800" dirty="0" err="1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Autowired</a:t>
            </a:r>
            <a:r>
              <a:rPr lang="zh-CN" altLang="en-US" sz="2800" dirty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（</a:t>
            </a:r>
            <a:r>
              <a:rPr lang="en-US" altLang="zh-CN" sz="2800" dirty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required=false</a:t>
            </a:r>
            <a:r>
              <a:rPr lang="zh-CN" altLang="en-US" sz="2800" dirty="0" smtClean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）</a:t>
            </a:r>
            <a:r>
              <a:rPr lang="en-US" altLang="zh-CN" sz="2800" dirty="0" smtClean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③</a:t>
            </a:r>
            <a:endParaRPr lang="en-US" altLang="zh-CN" sz="2800" dirty="0">
              <a:solidFill>
                <a:srgbClr val="FF5C00"/>
              </a:solidFill>
              <a:latin typeface="Noto Sans CJK SC Medium" pitchFamily="34" charset="-122"/>
              <a:ea typeface="Noto Sans CJK SC Medium" pitchFamily="34" charset="-122"/>
              <a:cs typeface="Noto Sans CJK SC Medium"/>
            </a:endParaRP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	private </a:t>
            </a:r>
            <a:r>
              <a:rPr lang="en-US" altLang="zh-CN" sz="28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LogDao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</a:t>
            </a:r>
            <a:r>
              <a:rPr lang="en-US" altLang="zh-CN" sz="28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logDao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;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}</a:t>
            </a:r>
            <a:endParaRPr lang="en-US" altLang="zh-CN" sz="28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82360" y="6329657"/>
            <a:ext cx="6577588" cy="76619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200"/>
              </a:spcBef>
            </a:pPr>
            <a:r>
              <a:rPr lang="en-US" altLang="zh-CN" sz="32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required</a:t>
            </a:r>
            <a:r>
              <a:rPr lang="zh-CN" altLang="en-US" sz="32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示例：</a:t>
            </a:r>
            <a:endParaRPr lang="en-US" altLang="zh-CN" sz="3200" b="1" dirty="0" smtClean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556267" y="7199234"/>
            <a:ext cx="6568623" cy="309701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public class </a:t>
            </a:r>
            <a:r>
              <a:rPr lang="en-US" altLang="zh-CN" sz="28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LogonService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{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	</a:t>
            </a:r>
            <a:r>
              <a:rPr lang="en-US" altLang="zh-CN" sz="2800" dirty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@</a:t>
            </a:r>
            <a:r>
              <a:rPr lang="en-US" altLang="zh-CN" sz="2800" dirty="0" err="1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Autowired</a:t>
            </a:r>
            <a:endParaRPr lang="en-US" altLang="zh-CN" sz="2800" dirty="0">
              <a:solidFill>
                <a:srgbClr val="FF5C00"/>
              </a:solidFill>
              <a:latin typeface="Noto Sans CJK SC Medium" pitchFamily="34" charset="-122"/>
              <a:ea typeface="Noto Sans CJK SC Medium" pitchFamily="34" charset="-122"/>
              <a:cs typeface="Noto Sans CJK SC Medium"/>
            </a:endParaRP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	@Qualifier(“</a:t>
            </a:r>
            <a:r>
              <a:rPr lang="en-US" altLang="zh-CN" sz="2800" dirty="0" err="1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userDao</a:t>
            </a:r>
            <a:r>
              <a:rPr lang="en-US" altLang="zh-CN" sz="2800" dirty="0" smtClean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”)④</a:t>
            </a:r>
            <a:endParaRPr lang="en-US" altLang="zh-CN" sz="2800" dirty="0">
              <a:solidFill>
                <a:srgbClr val="FF5C00"/>
              </a:solidFill>
              <a:latin typeface="Noto Sans CJK SC Medium" pitchFamily="34" charset="-122"/>
              <a:ea typeface="Noto Sans CJK SC Medium" pitchFamily="34" charset="-122"/>
              <a:cs typeface="Noto Sans CJK SC Medium"/>
            </a:endParaRP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	private </a:t>
            </a:r>
            <a:r>
              <a:rPr lang="en-US" altLang="zh-CN" sz="28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UserDao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</a:t>
            </a:r>
            <a:r>
              <a:rPr lang="en-US" altLang="zh-CN" sz="28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userDao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;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}</a:t>
            </a:r>
            <a:endParaRPr lang="en-US" altLang="zh-CN" sz="28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556267" y="6329657"/>
            <a:ext cx="8038836" cy="76619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200"/>
              </a:spcBef>
            </a:pPr>
            <a:r>
              <a:rPr lang="en-US" altLang="zh-CN" sz="32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@Qualifier</a:t>
            </a:r>
            <a:r>
              <a:rPr lang="zh-CN" altLang="en-US" sz="32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示例：</a:t>
            </a:r>
            <a:endParaRPr lang="en-US" altLang="zh-CN" sz="3200" b="1" dirty="0" smtClean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5586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基于注解的</a:t>
            </a:r>
            <a:r>
              <a:rPr lang="zh-CN" altLang="en-US" sz="5400" dirty="0" smtClean="0">
                <a:solidFill>
                  <a:srgbClr val="666666"/>
                </a:solidFill>
              </a:rPr>
              <a:t>配置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常用注解详解（自动装配注解）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793388" cy="10065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Autowired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可以对类成员变量以及方法的入参进行标注，如下所示：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59585" y="5540769"/>
            <a:ext cx="8998061" cy="68305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public class </a:t>
            </a:r>
            <a:r>
              <a:rPr lang="en-US" altLang="zh-CN" sz="28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LogonService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{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 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   </a:t>
            </a:r>
            <a:r>
              <a:rPr lang="en-US" altLang="zh-CN" sz="2800" dirty="0" smtClean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@</a:t>
            </a:r>
            <a:r>
              <a:rPr lang="en-US" altLang="zh-CN" sz="2800" dirty="0" err="1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Autowired</a:t>
            </a:r>
            <a:r>
              <a:rPr lang="en-US" altLang="zh-CN" sz="2800" dirty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①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public void </a:t>
            </a:r>
            <a:r>
              <a:rPr lang="en-US" altLang="zh-CN" sz="28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setLogDao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(</a:t>
            </a:r>
            <a:r>
              <a:rPr lang="en-US" altLang="zh-CN" sz="28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LogDao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</a:t>
            </a:r>
            <a:r>
              <a:rPr lang="en-US" altLang="zh-CN" sz="28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logDao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) {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        </a:t>
            </a:r>
            <a:r>
              <a:rPr lang="en-US" altLang="zh-CN" sz="28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this.logDao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= </a:t>
            </a:r>
            <a:r>
              <a:rPr lang="en-US" altLang="zh-CN" sz="28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logDao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;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}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</a:t>
            </a:r>
            <a:r>
              <a:rPr lang="en-US" altLang="zh-CN" sz="2800" dirty="0" smtClean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@</a:t>
            </a:r>
            <a:r>
              <a:rPr lang="en-US" altLang="zh-CN" sz="2800" dirty="0" err="1" smtClean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Autowired</a:t>
            </a:r>
            <a:endParaRPr lang="en-US" altLang="zh-CN" sz="2800" dirty="0">
              <a:solidFill>
                <a:srgbClr val="FF5C00"/>
              </a:solidFill>
              <a:latin typeface="Noto Sans CJK SC Medium" pitchFamily="34" charset="-122"/>
              <a:ea typeface="Noto Sans CJK SC Medium" pitchFamily="34" charset="-122"/>
              <a:cs typeface="Noto Sans CJK SC Medium"/>
            </a:endParaRP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</a:t>
            </a:r>
            <a:r>
              <a:rPr lang="en-US" altLang="zh-CN" sz="2800" dirty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@Qualifier(“</a:t>
            </a:r>
            <a:r>
              <a:rPr lang="en-US" altLang="zh-CN" sz="2800" dirty="0" err="1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userDao</a:t>
            </a:r>
            <a:r>
              <a:rPr lang="en-US" altLang="zh-CN" sz="2800" dirty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”) ②</a:t>
            </a:r>
            <a:endParaRPr lang="en-US" altLang="zh-CN" sz="28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public 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void </a:t>
            </a:r>
            <a:r>
              <a:rPr lang="en-US" altLang="zh-CN" sz="28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setUserDao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(</a:t>
            </a:r>
            <a:r>
              <a:rPr lang="en-US" altLang="zh-CN" sz="28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UserDao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</a:t>
            </a:r>
            <a:r>
              <a:rPr lang="en-US" altLang="zh-CN" sz="28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userDao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) {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        </a:t>
            </a:r>
            <a:r>
              <a:rPr lang="en-US" altLang="zh-CN" sz="28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this.userDao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= </a:t>
            </a:r>
            <a:r>
              <a:rPr lang="en-US" altLang="zh-CN" sz="28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userDao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;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}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}</a:t>
            </a:r>
            <a:endParaRPr lang="en-US" altLang="zh-CN" sz="28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59585" y="4774573"/>
            <a:ext cx="7760929" cy="76619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200"/>
              </a:spcBef>
            </a:pPr>
            <a:r>
              <a:rPr lang="en-US" altLang="zh-CN" sz="3200" b="1" dirty="0" smtClean="0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  <a:cs typeface="Noto Sans CJK SC Regular"/>
              </a:rPr>
              <a:t>@</a:t>
            </a:r>
            <a:r>
              <a:rPr lang="en-US" altLang="zh-CN" sz="3200" b="1" dirty="0" err="1" smtClean="0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  <a:cs typeface="Noto Sans CJK SC Regular"/>
              </a:rPr>
              <a:t>Autowired</a:t>
            </a:r>
            <a:r>
              <a:rPr lang="zh-CN" altLang="en-US" sz="3200" b="1" dirty="0" smtClean="0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  <a:cs typeface="Noto Sans CJK SC Regular"/>
              </a:rPr>
              <a:t>标注方法入参示例：</a:t>
            </a:r>
            <a:endParaRPr lang="en-US" altLang="zh-CN" sz="3200" b="1" dirty="0" smtClean="0">
              <a:solidFill>
                <a:srgbClr val="666666"/>
              </a:solidFill>
              <a:latin typeface="Noto Sans CJK SC Bold" pitchFamily="34" charset="-122"/>
              <a:ea typeface="Noto Sans CJK SC Bold" pitchFamily="34" charset="-122"/>
              <a:cs typeface="Noto Sans CJK SC Regular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501712" y="5540769"/>
            <a:ext cx="11600333" cy="267299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@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Autowired</a:t>
            </a:r>
            <a:endParaRPr lang="en-US" altLang="zh-CN" sz="28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public void </a:t>
            </a:r>
            <a:r>
              <a:rPr lang="en-US" altLang="zh-CN" sz="2800" dirty="0" err="1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init</a:t>
            </a:r>
            <a:r>
              <a:rPr lang="en-US" altLang="zh-CN" sz="2800" dirty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(@Qualifier(“</a:t>
            </a:r>
            <a:r>
              <a:rPr lang="en-US" altLang="zh-CN" sz="2800" dirty="0" err="1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userDao</a:t>
            </a:r>
            <a:r>
              <a:rPr lang="en-US" altLang="zh-CN" sz="2800" dirty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”)</a:t>
            </a:r>
            <a:r>
              <a:rPr lang="en-US" altLang="zh-CN" sz="2800" dirty="0" err="1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UserDao</a:t>
            </a:r>
            <a:r>
              <a:rPr lang="en-US" altLang="zh-CN" sz="2800" dirty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 </a:t>
            </a:r>
            <a:r>
              <a:rPr lang="en-US" altLang="zh-CN" sz="2800" dirty="0" err="1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userDao</a:t>
            </a:r>
            <a:r>
              <a:rPr lang="en-US" altLang="zh-CN" sz="2800" dirty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) {③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	</a:t>
            </a:r>
            <a:r>
              <a:rPr lang="en-US" altLang="zh-CN" sz="28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this.userDao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= </a:t>
            </a:r>
            <a:r>
              <a:rPr lang="en-US" altLang="zh-CN" sz="28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userDao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;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}</a:t>
            </a:r>
            <a:endParaRPr lang="en-US" altLang="zh-CN" sz="28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501712" y="4774573"/>
            <a:ext cx="7760929" cy="76619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200"/>
              </a:spcBef>
            </a:pPr>
            <a:r>
              <a:rPr lang="en-US" altLang="zh-CN" sz="32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@Qualifier</a:t>
            </a:r>
            <a:r>
              <a:rPr lang="zh-CN" altLang="en-US" sz="32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用于方法入参示例：</a:t>
            </a:r>
            <a:endParaRPr lang="en-US" altLang="zh-CN" sz="3200" b="1" dirty="0" smtClean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2757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4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基于注解的</a:t>
            </a:r>
            <a:r>
              <a:rPr lang="zh-CN" altLang="en-US" sz="5400" dirty="0" smtClean="0">
                <a:solidFill>
                  <a:srgbClr val="666666"/>
                </a:solidFill>
              </a:rPr>
              <a:t>配置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常用注解详解（自动装配注解）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793388" cy="10065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Autowired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可以对类中集合类的变量或方法入参进行标注，此时会将容器中类型匹配的所有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都自动注入进来，如下所示：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32689" y="6482060"/>
            <a:ext cx="8460181" cy="49748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200"/>
              </a:spcBef>
            </a:pP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public class </a:t>
            </a:r>
            <a:r>
              <a:rPr lang="en-US" altLang="zh-CN" sz="32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LogonService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{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	</a:t>
            </a:r>
            <a:r>
              <a:rPr lang="en-US" altLang="zh-CN" sz="3200" dirty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@</a:t>
            </a:r>
            <a:r>
              <a:rPr lang="en-US" altLang="zh-CN" sz="3200" dirty="0" err="1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Autowired</a:t>
            </a:r>
            <a:r>
              <a:rPr lang="en-US" altLang="zh-CN" sz="3200" dirty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(required=false) ①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	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public List&lt;Plugin&gt; plugins ;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	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public List&lt;Plugin&gt; </a:t>
            </a:r>
            <a:r>
              <a:rPr lang="en-US" altLang="zh-CN" sz="32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getPlugins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() {</a:t>
            </a:r>
            <a:endParaRPr lang="en-US" altLang="zh-CN" sz="32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		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return plugins;</a:t>
            </a:r>
            <a:endParaRPr lang="en-US" altLang="zh-CN" sz="32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	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}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}</a:t>
            </a:r>
            <a:endParaRPr lang="en-US" altLang="zh-CN" sz="32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17538" y="5703285"/>
            <a:ext cx="7760929" cy="76619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200"/>
              </a:spcBef>
            </a:pPr>
            <a:r>
              <a:rPr lang="en-US" altLang="zh-CN" sz="3200" b="1" dirty="0" smtClean="0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  <a:cs typeface="Noto Sans CJK SC Regular"/>
              </a:rPr>
              <a:t>@</a:t>
            </a:r>
            <a:r>
              <a:rPr lang="en-US" altLang="zh-CN" sz="3200" b="1" dirty="0" err="1" smtClean="0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  <a:cs typeface="Noto Sans CJK SC Regular"/>
              </a:rPr>
              <a:t>Autowired</a:t>
            </a:r>
            <a:r>
              <a:rPr lang="zh-CN" altLang="en-US" sz="3200" b="1" dirty="0" smtClean="0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  <a:cs typeface="Noto Sans CJK SC Regular"/>
              </a:rPr>
              <a:t>标注集合入参示例：</a:t>
            </a:r>
            <a:endParaRPr lang="en-US" altLang="zh-CN" sz="3200" b="1" dirty="0" smtClean="0">
              <a:solidFill>
                <a:srgbClr val="666666"/>
              </a:solidFill>
              <a:latin typeface="Noto Sans CJK SC Bold" pitchFamily="34" charset="-122"/>
              <a:ea typeface="Noto Sans CJK SC Bold" pitchFamily="34" charset="-122"/>
              <a:cs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0945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简化</a:t>
            </a:r>
            <a:r>
              <a:rPr lang="en-US" altLang="zh-CN" sz="5400" dirty="0" smtClean="0">
                <a:solidFill>
                  <a:srgbClr val="666666"/>
                </a:solidFill>
              </a:rPr>
              <a:t>Spring XML</a:t>
            </a:r>
            <a:r>
              <a:rPr lang="zh-CN" altLang="en-US" sz="5400" dirty="0" smtClean="0">
                <a:solidFill>
                  <a:srgbClr val="666666"/>
                </a:solidFill>
              </a:rPr>
              <a:t>的配置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基于</a:t>
            </a:r>
            <a:r>
              <a:rPr lang="en-US" altLang="zh-CN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Java</a:t>
            </a: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类的配置</a:t>
            </a:r>
            <a:endParaRPr sz="9600" b="0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3299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基于</a:t>
            </a:r>
            <a:r>
              <a:rPr lang="en-US" altLang="zh-CN" sz="5400" dirty="0" smtClean="0">
                <a:solidFill>
                  <a:srgbClr val="666666"/>
                </a:solidFill>
              </a:rPr>
              <a:t>Java</a:t>
            </a:r>
            <a:r>
              <a:rPr lang="zh-CN" altLang="en-US" sz="5400" dirty="0" smtClean="0">
                <a:solidFill>
                  <a:srgbClr val="666666"/>
                </a:solidFill>
              </a:rPr>
              <a:t>类的配置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基于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Java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类定义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配置元数据，其实就是通过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Java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类定义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配置元数据，且直接消除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XML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配置文件：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基于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Java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类的配置示例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@Configuration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注解介绍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@Bean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注解介绍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结合基于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Java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和基于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XML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方式的配置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使用基于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Java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类的配置信息启动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容器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1729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基于注解的</a:t>
            </a:r>
            <a:r>
              <a:rPr lang="zh-CN" altLang="en-US" sz="5400" dirty="0" smtClean="0">
                <a:solidFill>
                  <a:srgbClr val="666666"/>
                </a:solidFill>
              </a:rPr>
              <a:t>配置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基于</a:t>
            </a:r>
            <a:r>
              <a:rPr lang="en-US" altLang="zh-CN" sz="5400" dirty="0" smtClean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Java</a:t>
            </a:r>
            <a:r>
              <a:rPr lang="zh-CN" altLang="en-US" sz="5400" dirty="0" smtClean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类的配置示例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5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128"/>
          <p:cNvSpPr txBox="1">
            <a:spLocks/>
          </p:cNvSpPr>
          <p:nvPr/>
        </p:nvSpPr>
        <p:spPr>
          <a:xfrm>
            <a:off x="1091719" y="3384070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首先让我们看一下基于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Java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类如何定义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配置元数据，具体步骤如下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：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3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</a:t>
            </a:r>
            <a:r>
              <a:rPr lang="en-US" altLang="zh-CN" sz="43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Configuration</a:t>
            </a:r>
            <a:r>
              <a:rPr lang="zh-CN" altLang="en-US" sz="43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注解需要作为配置的</a:t>
            </a:r>
            <a:r>
              <a:rPr lang="zh-CN" altLang="en-US" sz="43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类</a:t>
            </a:r>
            <a:endParaRPr lang="zh-CN" altLang="en-US" sz="43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3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</a:t>
            </a:r>
            <a:r>
              <a:rPr lang="en-US" altLang="zh-CN" sz="43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3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注解相应的</a:t>
            </a:r>
            <a:r>
              <a:rPr lang="zh-CN" altLang="en-US" sz="43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方法</a:t>
            </a:r>
            <a:endParaRPr lang="zh-CN" altLang="en-US" sz="43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3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AnnotationConfigApplicationContext</a:t>
            </a:r>
            <a:r>
              <a:rPr lang="zh-CN" altLang="en-US" sz="43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或子</a:t>
            </a:r>
            <a:r>
              <a:rPr lang="zh-CN" altLang="en-US" sz="43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类进行加载</a:t>
            </a:r>
            <a:endParaRPr lang="zh-CN" altLang="zh-CN" sz="43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18714" y="8187247"/>
            <a:ext cx="7943850" cy="474400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8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@Configuration   </a:t>
            </a:r>
          </a:p>
          <a:p>
            <a:pPr algn="l" rtl="0" latinLnBrk="1" hangingPunct="0">
              <a:spcBef>
                <a:spcPts val="18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public class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ApplicationContextConfig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{  </a:t>
            </a:r>
          </a:p>
          <a:p>
            <a:pPr algn="l" rtl="0" latinLnBrk="1" hangingPunct="0">
              <a:spcBef>
                <a:spcPts val="18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@Bean  </a:t>
            </a:r>
          </a:p>
          <a:p>
            <a:pPr algn="l" rtl="0" latinLnBrk="1" hangingPunct="0">
              <a:spcBef>
                <a:spcPts val="18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public String message() {  </a:t>
            </a:r>
          </a:p>
          <a:p>
            <a:pPr algn="l" rtl="0" latinLnBrk="1" hangingPunct="0">
              <a:spcBef>
                <a:spcPts val="18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  return "hello";  </a:t>
            </a:r>
          </a:p>
          <a:p>
            <a:pPr algn="l" rtl="0" latinLnBrk="1" hangingPunct="0">
              <a:spcBef>
                <a:spcPts val="18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}  </a:t>
            </a:r>
          </a:p>
          <a:p>
            <a:pPr algn="l" rtl="0" latinLnBrk="1" hangingPunct="0">
              <a:spcBef>
                <a:spcPts val="18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} </a:t>
            </a:r>
            <a:endParaRPr lang="zh-CN" altLang="en-US" sz="28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14" name="Shape 128"/>
          <p:cNvSpPr txBox="1">
            <a:spLocks/>
          </p:cNvSpPr>
          <p:nvPr/>
        </p:nvSpPr>
        <p:spPr>
          <a:xfrm>
            <a:off x="1684243" y="7368312"/>
            <a:ext cx="3057880" cy="69659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36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配置类示例：</a:t>
            </a:r>
            <a:endParaRPr lang="en-US" sz="36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254508" y="8187247"/>
            <a:ext cx="13844596" cy="474400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8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public class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ConfigurationTest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{</a:t>
            </a:r>
          </a:p>
          <a:p>
            <a:pPr algn="l" rtl="0" latinLnBrk="1" hangingPunct="0">
              <a:spcBef>
                <a:spcPts val="1800"/>
              </a:spcBef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public 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static void main(String[]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args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) {</a:t>
            </a:r>
          </a:p>
          <a:p>
            <a:pPr algn="l" rtl="0" latinLnBrk="1" hangingPunct="0">
              <a:spcBef>
                <a:spcPts val="1800"/>
              </a:spcBef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  </a:t>
            </a:r>
            <a:r>
              <a:rPr lang="en-US" altLang="zh-CN" sz="28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AnnotationConfigApplicationContext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ctx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=</a:t>
            </a:r>
          </a:p>
          <a:p>
            <a:pPr algn="l" rtl="0" latinLnBrk="1" hangingPunct="0">
              <a:spcBef>
                <a:spcPts val="1800"/>
              </a:spcBef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  new </a:t>
            </a:r>
            <a:r>
              <a:rPr lang="en-US" altLang="zh-CN" sz="28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AnnotationConfigApplicationContext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(</a:t>
            </a:r>
            <a:r>
              <a:rPr lang="en-US" altLang="zh-CN" sz="28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ApplicationContextConfig.class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);</a:t>
            </a:r>
          </a:p>
          <a:p>
            <a:pPr algn="l" rtl="0" latinLnBrk="1" hangingPunct="0">
              <a:spcBef>
                <a:spcPts val="1800"/>
              </a:spcBef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  </a:t>
            </a:r>
            <a:r>
              <a:rPr lang="en-US" altLang="zh-CN" sz="28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System.out.println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(</a:t>
            </a:r>
            <a:r>
              <a:rPr lang="en-US" altLang="zh-CN" sz="28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ctx.getBean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("message"));</a:t>
            </a:r>
          </a:p>
          <a:p>
            <a:pPr algn="l" rtl="0" latinLnBrk="1" hangingPunct="0">
              <a:spcBef>
                <a:spcPts val="1800"/>
              </a:spcBef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}</a:t>
            </a:r>
            <a:endParaRPr lang="en-US" altLang="zh-CN" sz="28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  <a:p>
            <a:pPr algn="l" rtl="0" latinLnBrk="1" hangingPunct="0">
              <a:spcBef>
                <a:spcPts val="18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}</a:t>
            </a:r>
            <a:endParaRPr lang="zh-CN" altLang="en-US" sz="28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12" name="Shape 128"/>
          <p:cNvSpPr txBox="1">
            <a:spLocks/>
          </p:cNvSpPr>
          <p:nvPr/>
        </p:nvSpPr>
        <p:spPr>
          <a:xfrm>
            <a:off x="10093144" y="7368312"/>
            <a:ext cx="3057880" cy="69659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36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加载</a:t>
            </a:r>
            <a:r>
              <a:rPr lang="zh-CN" altLang="en-US" sz="36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类示例：</a:t>
            </a:r>
            <a:endParaRPr lang="en-US" sz="36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5849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0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基于注解的</a:t>
            </a:r>
            <a:r>
              <a:rPr lang="zh-CN" altLang="en-US" sz="5400" dirty="0" smtClean="0">
                <a:solidFill>
                  <a:srgbClr val="666666"/>
                </a:solidFill>
              </a:rPr>
              <a:t>配置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en-US" altLang="zh-CN" sz="5400" dirty="0" smtClean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@Configuration</a:t>
            </a:r>
            <a:r>
              <a:rPr lang="zh-CN" altLang="en-US" sz="5400" dirty="0" smtClean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注解介绍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5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128"/>
          <p:cNvSpPr txBox="1">
            <a:spLocks/>
          </p:cNvSpPr>
          <p:nvPr/>
        </p:nvSpPr>
        <p:spPr>
          <a:xfrm>
            <a:off x="1091719" y="3384070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通过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@Configuration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注解的类将被作为配置类使用，表示在该类中将定义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配置元数据，且使用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@Configuration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注解的类本身也是一个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，使用方式如下所示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06974" y="6497739"/>
            <a:ext cx="9046508" cy="474400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8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@Configuration("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ctxConfig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")  </a:t>
            </a:r>
          </a:p>
          <a:p>
            <a:pPr algn="l" rtl="0" latinLnBrk="1" hangingPunct="0">
              <a:spcBef>
                <a:spcPts val="18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public class 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ApplicationContextConfig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{  </a:t>
            </a:r>
          </a:p>
          <a:p>
            <a:pPr algn="l" rtl="0" latinLnBrk="1" hangingPunct="0">
              <a:spcBef>
                <a:spcPts val="18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……</a:t>
            </a:r>
            <a:r>
              <a:rPr lang="zh-CN" altLang="en-US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</a:t>
            </a:r>
            <a:endParaRPr lang="zh-CN" altLang="en-US" sz="32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  <a:p>
            <a:pPr algn="l" rtl="0" latinLnBrk="1" hangingPunct="0">
              <a:spcBef>
                <a:spcPts val="18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}</a:t>
            </a:r>
          </a:p>
        </p:txBody>
      </p:sp>
      <p:sp>
        <p:nvSpPr>
          <p:cNvPr id="14" name="Shape 128"/>
          <p:cNvSpPr txBox="1">
            <a:spLocks/>
          </p:cNvSpPr>
          <p:nvPr/>
        </p:nvSpPr>
        <p:spPr>
          <a:xfrm>
            <a:off x="1469091" y="5801143"/>
            <a:ext cx="6706720" cy="69659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6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@Configuration</a:t>
            </a:r>
            <a:r>
              <a:rPr lang="zh-CN" altLang="en-US" sz="36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注解示例：</a:t>
            </a:r>
            <a:endParaRPr lang="en-US" sz="36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43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简化</a:t>
            </a:r>
            <a:r>
              <a:rPr lang="en-US" altLang="zh-CN" sz="5400" dirty="0" smtClean="0">
                <a:solidFill>
                  <a:srgbClr val="666666"/>
                </a:solidFill>
              </a:rPr>
              <a:t>Spring XML</a:t>
            </a:r>
            <a:r>
              <a:rPr lang="zh-CN" altLang="en-US" sz="5400" dirty="0" smtClean="0">
                <a:solidFill>
                  <a:srgbClr val="666666"/>
                </a:solidFill>
              </a:rPr>
              <a:t>的配置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自动装配</a:t>
            </a:r>
            <a:r>
              <a:rPr lang="en-US" altLang="zh-CN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Bean</a:t>
            </a: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的属性</a:t>
            </a:r>
            <a:endParaRPr sz="9600" b="0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5221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基于注解的</a:t>
            </a:r>
            <a:r>
              <a:rPr lang="zh-CN" altLang="en-US" sz="5400" dirty="0" smtClean="0">
                <a:solidFill>
                  <a:srgbClr val="666666"/>
                </a:solidFill>
              </a:rPr>
              <a:t>配置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en-US" altLang="zh-CN" sz="5400" dirty="0" smtClean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@Bean</a:t>
            </a:r>
            <a:r>
              <a:rPr lang="zh-CN" altLang="en-US" sz="5400" dirty="0" smtClean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注解介绍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5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945788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128"/>
          <p:cNvSpPr txBox="1">
            <a:spLocks/>
          </p:cNvSpPr>
          <p:nvPr/>
        </p:nvSpPr>
        <p:spPr>
          <a:xfrm>
            <a:off x="1091719" y="3384070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过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@Bean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注解配置类中的相应方法，则该方法名默认就是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名，该方法返回值就是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对象，并定义了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</a:t>
            </a:r>
            <a:r>
              <a:rPr lang="en-US" altLang="zh-CN" sz="4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IoC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容器如何实例化、自动装配、初始化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逻辑，具体使用方法如下：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30725" y="6659103"/>
            <a:ext cx="5630955" cy="34799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800"/>
              </a:spcBef>
            </a:pP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@Bean(name={},  </a:t>
            </a:r>
          </a:p>
          <a:p>
            <a:pPr algn="l" rtl="0" latinLnBrk="1" hangingPunct="0">
              <a:spcBef>
                <a:spcPts val="1800"/>
              </a:spcBef>
            </a:pP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</a:t>
            </a:r>
            <a:r>
              <a:rPr lang="en-US" altLang="zh-CN" sz="30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autowire</a:t>
            </a: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=Autowire.NO,  </a:t>
            </a:r>
          </a:p>
          <a:p>
            <a:pPr algn="l" rtl="0" latinLnBrk="1" hangingPunct="0">
              <a:spcBef>
                <a:spcPts val="1800"/>
              </a:spcBef>
            </a:pP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</a:t>
            </a:r>
            <a:r>
              <a:rPr lang="en-US" altLang="zh-CN" sz="30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initMethod</a:t>
            </a: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="",  </a:t>
            </a:r>
          </a:p>
          <a:p>
            <a:pPr algn="l" rtl="0" latinLnBrk="1" hangingPunct="0">
              <a:spcBef>
                <a:spcPts val="1800"/>
              </a:spcBef>
            </a:pP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</a:t>
            </a:r>
            <a:r>
              <a:rPr lang="en-US" altLang="zh-CN" sz="30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destroyMethod</a:t>
            </a: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="") </a:t>
            </a:r>
          </a:p>
        </p:txBody>
      </p:sp>
      <p:sp>
        <p:nvSpPr>
          <p:cNvPr id="14" name="Shape 128"/>
          <p:cNvSpPr txBox="1">
            <a:spLocks/>
          </p:cNvSpPr>
          <p:nvPr/>
        </p:nvSpPr>
        <p:spPr>
          <a:xfrm>
            <a:off x="1146364" y="5939757"/>
            <a:ext cx="6706720" cy="69659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6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@Bean</a:t>
            </a:r>
            <a:r>
              <a:rPr lang="zh-CN" altLang="en-US" sz="36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注解格式：</a:t>
            </a:r>
            <a:endParaRPr lang="en-US" sz="36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69890" y="6659103"/>
            <a:ext cx="5630955" cy="34799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800"/>
              </a:spcBef>
            </a:pP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@Bean</a:t>
            </a:r>
          </a:p>
          <a:p>
            <a:pPr algn="l" rtl="0" latinLnBrk="1" hangingPunct="0">
              <a:spcBef>
                <a:spcPts val="1800"/>
              </a:spcBef>
            </a:pP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public String message() {</a:t>
            </a:r>
          </a:p>
          <a:p>
            <a:pPr algn="l" rtl="0" latinLnBrk="1" hangingPunct="0">
              <a:spcBef>
                <a:spcPts val="1800"/>
              </a:spcBef>
            </a:pP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return new String("hello");</a:t>
            </a:r>
          </a:p>
          <a:p>
            <a:pPr algn="l" rtl="0" latinLnBrk="1" hangingPunct="0">
              <a:spcBef>
                <a:spcPts val="1800"/>
              </a:spcBef>
            </a:pP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}</a:t>
            </a:r>
          </a:p>
        </p:txBody>
      </p:sp>
      <p:sp>
        <p:nvSpPr>
          <p:cNvPr id="9" name="Shape 128"/>
          <p:cNvSpPr txBox="1">
            <a:spLocks/>
          </p:cNvSpPr>
          <p:nvPr/>
        </p:nvSpPr>
        <p:spPr>
          <a:xfrm>
            <a:off x="7493373" y="5939757"/>
            <a:ext cx="5030322" cy="69659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6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@Bean</a:t>
            </a:r>
            <a:r>
              <a:rPr lang="zh-CN" altLang="en-US" sz="36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注解示例：</a:t>
            </a:r>
            <a:endParaRPr lang="en-US" sz="36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449986" y="6659103"/>
            <a:ext cx="9154084" cy="34799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800"/>
              </a:spcBef>
            </a:pPr>
            <a:r>
              <a:rPr lang="en-US" altLang="zh-CN" sz="30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</a:t>
            </a: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bean id="message" class="</a:t>
            </a:r>
            <a:r>
              <a:rPr lang="en-US" altLang="zh-CN" sz="30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java.lang.String</a:t>
            </a: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"&gt;  </a:t>
            </a:r>
          </a:p>
          <a:p>
            <a:pPr algn="l" rtl="0" latinLnBrk="1" hangingPunct="0">
              <a:spcBef>
                <a:spcPts val="1800"/>
              </a:spcBef>
            </a:pP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&lt;constructor-</a:t>
            </a:r>
            <a:r>
              <a:rPr lang="en-US" altLang="zh-CN" sz="30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arg</a:t>
            </a: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index="0" value="hello"/&gt;  </a:t>
            </a:r>
          </a:p>
          <a:p>
            <a:pPr algn="l" rtl="0" latinLnBrk="1" hangingPunct="0">
              <a:spcBef>
                <a:spcPts val="1800"/>
              </a:spcBef>
            </a:pP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&lt;/bean&gt; </a:t>
            </a:r>
          </a:p>
        </p:txBody>
      </p:sp>
      <p:sp>
        <p:nvSpPr>
          <p:cNvPr id="11" name="Shape 128"/>
          <p:cNvSpPr txBox="1">
            <a:spLocks/>
          </p:cNvSpPr>
          <p:nvPr/>
        </p:nvSpPr>
        <p:spPr>
          <a:xfrm>
            <a:off x="14046575" y="5939757"/>
            <a:ext cx="4187638" cy="69659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36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等价</a:t>
            </a:r>
            <a:r>
              <a:rPr lang="en-US" altLang="zh-CN" sz="36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XML</a:t>
            </a:r>
            <a:r>
              <a:rPr lang="zh-CN" altLang="en-US" sz="36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配置：</a:t>
            </a:r>
            <a:endParaRPr lang="en-US" sz="36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0532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8" grpId="0"/>
      <p:bldP spid="9" grpId="0"/>
      <p:bldP spid="10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基于注解的</a:t>
            </a:r>
            <a:r>
              <a:rPr lang="zh-CN" altLang="en-US" sz="5400" dirty="0" smtClean="0">
                <a:solidFill>
                  <a:srgbClr val="666666"/>
                </a:solidFill>
              </a:rPr>
              <a:t>配置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结合基于</a:t>
            </a:r>
            <a:r>
              <a:rPr lang="en-US" altLang="zh-CN" sz="5400" dirty="0" smtClean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Java</a:t>
            </a:r>
            <a:r>
              <a:rPr lang="zh-CN" altLang="en-US" sz="5400" dirty="0" smtClean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和基于</a:t>
            </a:r>
            <a:r>
              <a:rPr lang="en-US" altLang="zh-CN" sz="5400" dirty="0" smtClean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XML</a:t>
            </a:r>
            <a:r>
              <a:rPr lang="zh-CN" altLang="en-US" sz="5400" dirty="0" smtClean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的配置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5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128"/>
          <p:cNvSpPr txBox="1">
            <a:spLocks/>
          </p:cNvSpPr>
          <p:nvPr/>
        </p:nvSpPr>
        <p:spPr>
          <a:xfrm>
            <a:off x="1091719" y="3384070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基于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Java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方式的配置方式不是为了完全替代基于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XML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方式的配置，两者可以结合使用，因此可以有两种结合使用方式：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在基于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Java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方式的配置类中引入基于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XML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方式的</a:t>
            </a:r>
            <a:r>
              <a:rPr lang="zh-CN" altLang="en-US" sz="40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配置文件</a:t>
            </a:r>
            <a:endParaRPr lang="zh-CN" altLang="en-US" sz="40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在基于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XML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方式的配置文件中中引入基于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Java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方式的</a:t>
            </a:r>
            <a:r>
              <a:rPr lang="zh-CN" altLang="en-US" sz="40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配置</a:t>
            </a:r>
            <a:endParaRPr lang="zh-CN" altLang="zh-CN" sz="40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70630" y="7700006"/>
            <a:ext cx="9624200" cy="181148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600"/>
              </a:spcBef>
            </a:pP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&lt;bean id="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message" </a:t>
            </a: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class="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java.lang.String</a:t>
            </a: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"&gt;  </a:t>
            </a:r>
          </a:p>
          <a:p>
            <a:pPr algn="l" rtl="0" latinLnBrk="1" hangingPunct="0">
              <a:spcBef>
                <a:spcPts val="600"/>
              </a:spcBef>
            </a:pP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&lt;constructor-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arg</a:t>
            </a: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index="0" value="test"&gt;&lt;/constructor-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arg</a:t>
            </a: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&gt;  </a:t>
            </a:r>
          </a:p>
          <a:p>
            <a:pPr algn="l" rtl="0" latinLnBrk="1" hangingPunct="0">
              <a:spcBef>
                <a:spcPts val="600"/>
              </a:spcBef>
            </a:pP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&lt;/bean&gt; </a:t>
            </a:r>
          </a:p>
        </p:txBody>
      </p:sp>
      <p:sp>
        <p:nvSpPr>
          <p:cNvPr id="10" name="Shape 128"/>
          <p:cNvSpPr txBox="1">
            <a:spLocks/>
          </p:cNvSpPr>
          <p:nvPr/>
        </p:nvSpPr>
        <p:spPr>
          <a:xfrm>
            <a:off x="1270630" y="6904863"/>
            <a:ext cx="5842109" cy="69659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32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引入基于</a:t>
            </a:r>
            <a:r>
              <a:rPr lang="en-US" altLang="zh-CN" sz="32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XML</a:t>
            </a:r>
            <a:r>
              <a:rPr lang="zh-CN" altLang="en-US" sz="32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配置文件：</a:t>
            </a:r>
            <a:endParaRPr lang="en-US" sz="32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70630" y="9368781"/>
            <a:ext cx="10321196" cy="259465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600"/>
              </a:spcBef>
            </a:pP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@Configuration("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ctxConfig</a:t>
            </a: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") 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</a:t>
            </a:r>
            <a:endParaRPr lang="zh-CN" altLang="en-US" sz="24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  <a:p>
            <a:pPr algn="l" rtl="0" latinLnBrk="1" hangingPunct="0">
              <a:spcBef>
                <a:spcPts val="600"/>
              </a:spcBef>
            </a:pP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@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ImportResource</a:t>
            </a: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("</a:t>
            </a:r>
            <a:r>
              <a:rPr lang="en-US" altLang="zh-CN" sz="24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classpath:com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/</a:t>
            </a:r>
            <a:r>
              <a:rPr lang="en-US" altLang="zh-CN" sz="24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jike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/***/appCtx.xml</a:t>
            </a: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")  </a:t>
            </a:r>
          </a:p>
          <a:p>
            <a:pPr algn="l" rtl="0" latinLnBrk="1" hangingPunct="0">
              <a:spcBef>
                <a:spcPts val="600"/>
              </a:spcBef>
            </a:pP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public class 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ApplicationContextConfig</a:t>
            </a: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{  </a:t>
            </a:r>
          </a:p>
          <a:p>
            <a:pPr algn="l" rtl="0" latinLnBrk="1" hangingPunct="0">
              <a:spcBef>
                <a:spcPts val="600"/>
              </a:spcBef>
            </a:pPr>
            <a:r>
              <a:rPr lang="en-US" altLang="zh-CN" sz="24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	……  </a:t>
            </a:r>
            <a:endParaRPr lang="en-US" altLang="zh-CN" sz="24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  <a:p>
            <a:pPr algn="l" rtl="0" latinLnBrk="1" hangingPunct="0">
              <a:spcBef>
                <a:spcPts val="600"/>
              </a:spcBef>
            </a:pP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} </a:t>
            </a:r>
          </a:p>
        </p:txBody>
      </p:sp>
      <p:sp>
        <p:nvSpPr>
          <p:cNvPr id="12" name="矩形 11"/>
          <p:cNvSpPr/>
          <p:nvPr/>
        </p:nvSpPr>
        <p:spPr>
          <a:xfrm>
            <a:off x="11591826" y="7700006"/>
            <a:ext cx="11423144" cy="114677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600"/>
              </a:spcBef>
            </a:pP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context:annotation-config</a:t>
            </a: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/&gt;  </a:t>
            </a:r>
          </a:p>
          <a:p>
            <a:pPr algn="l" rtl="0" latinLnBrk="1" hangingPunct="0">
              <a:spcBef>
                <a:spcPts val="600"/>
              </a:spcBef>
            </a:pP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&lt;bean id="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ctxConfig</a:t>
            </a: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" class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=“</a:t>
            </a:r>
            <a:r>
              <a:rPr lang="en-US" altLang="zh-CN" sz="24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.***..</a:t>
            </a:r>
            <a:r>
              <a:rPr lang="en-US" altLang="zh-CN" sz="24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ApplicationContextConfig</a:t>
            </a: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"/&gt; </a:t>
            </a:r>
          </a:p>
        </p:txBody>
      </p:sp>
      <p:sp>
        <p:nvSpPr>
          <p:cNvPr id="15" name="Shape 128"/>
          <p:cNvSpPr txBox="1">
            <a:spLocks/>
          </p:cNvSpPr>
          <p:nvPr/>
        </p:nvSpPr>
        <p:spPr>
          <a:xfrm>
            <a:off x="11591826" y="6904863"/>
            <a:ext cx="5842109" cy="69659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32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引入基于</a:t>
            </a:r>
            <a:r>
              <a:rPr lang="en-US" altLang="zh-CN" sz="32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Java</a:t>
            </a:r>
            <a:r>
              <a:rPr lang="zh-CN" altLang="en-US" sz="32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的配置文件：</a:t>
            </a:r>
            <a:endParaRPr lang="en-US" sz="32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591826" y="9368781"/>
            <a:ext cx="12792174" cy="23839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600"/>
              </a:spcBef>
            </a:pP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public void 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testXmlConfig</a:t>
            </a: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() {  </a:t>
            </a:r>
            <a:endParaRPr lang="en-US" altLang="zh-CN" sz="2400" dirty="0" smtClean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  <a:p>
            <a:pPr algn="l" rtl="0" latinLnBrk="1" hangingPunct="0">
              <a:spcBef>
                <a:spcPts val="600"/>
              </a:spcBef>
            </a:pPr>
            <a:r>
              <a:rPr lang="en-US" altLang="zh-CN" sz="24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  String 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configLocations</a:t>
            </a: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[] = 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{"</a:t>
            </a: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classpath:com</a:t>
            </a: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/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jike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/***/</a:t>
            </a: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a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ppCtx.xml"};  </a:t>
            </a:r>
            <a:endParaRPr lang="en-US" altLang="zh-CN" sz="24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  <a:p>
            <a:pPr algn="l" rtl="0" latinLnBrk="1" hangingPunct="0">
              <a:spcBef>
                <a:spcPts val="600"/>
              </a:spcBef>
            </a:pPr>
            <a:r>
              <a:rPr lang="en-US" altLang="zh-CN" sz="24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  </a:t>
            </a:r>
            <a:r>
              <a:rPr lang="en-US" altLang="zh-CN" sz="24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ApplicationContext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ctx</a:t>
            </a: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= new 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ClassPathXmlApplicationContext</a:t>
            </a: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(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configLocations</a:t>
            </a: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);  </a:t>
            </a:r>
          </a:p>
          <a:p>
            <a:pPr algn="l" rtl="0" latinLnBrk="1" hangingPunct="0">
              <a:spcBef>
                <a:spcPts val="600"/>
              </a:spcBef>
            </a:pP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  ……</a:t>
            </a:r>
            <a:endParaRPr lang="en-US" altLang="zh-CN" sz="24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  <a:p>
            <a:pPr algn="l" rtl="0" latinLnBrk="1" hangingPunct="0">
              <a:spcBef>
                <a:spcPts val="600"/>
              </a:spcBef>
            </a:pP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02618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  <p:bldP spid="11" grpId="0"/>
      <p:bldP spid="12" grpId="0"/>
      <p:bldP spid="15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基于注解的</a:t>
            </a:r>
            <a:r>
              <a:rPr lang="zh-CN" altLang="en-US" sz="5400" dirty="0" smtClean="0">
                <a:solidFill>
                  <a:srgbClr val="666666"/>
                </a:solidFill>
              </a:rPr>
              <a:t>配置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启动</a:t>
            </a:r>
            <a:r>
              <a:rPr lang="en-US" altLang="zh-CN" sz="5400" dirty="0" smtClean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Spring</a:t>
            </a:r>
            <a:r>
              <a:rPr lang="zh-CN" altLang="en-US" sz="5400" dirty="0" smtClean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容器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5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  <p:sp>
        <p:nvSpPr>
          <p:cNvPr id="6" name="Shape 128"/>
          <p:cNvSpPr txBox="1">
            <a:spLocks/>
          </p:cNvSpPr>
          <p:nvPr/>
        </p:nvSpPr>
        <p:spPr>
          <a:xfrm>
            <a:off x="1091719" y="3384070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提供了一个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AnnotationConfigApplicanContext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类，能够直接通过标注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@Configuration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Java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类启动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容器：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38565" y="5790018"/>
            <a:ext cx="16541860" cy="159375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600"/>
              </a:spcBef>
            </a:pP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ApplicationContext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ctx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= 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new 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AnnotationConfigApplicationContext(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AppConf.class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);</a:t>
            </a:r>
          </a:p>
        </p:txBody>
      </p:sp>
      <p:sp>
        <p:nvSpPr>
          <p:cNvPr id="10" name="Shape 128"/>
          <p:cNvSpPr txBox="1">
            <a:spLocks/>
          </p:cNvSpPr>
          <p:nvPr/>
        </p:nvSpPr>
        <p:spPr>
          <a:xfrm>
            <a:off x="1288942" y="5082626"/>
            <a:ext cx="6428495" cy="69659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32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通过构造函数加载配置</a:t>
            </a:r>
            <a:r>
              <a:rPr lang="zh-CN" altLang="en-US" sz="32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类</a:t>
            </a:r>
            <a:r>
              <a:rPr lang="en-US" altLang="zh-CN" sz="36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:</a:t>
            </a:r>
            <a:endParaRPr lang="en-US" sz="36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38564" y="7533030"/>
            <a:ext cx="16541861" cy="25913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600"/>
              </a:spcBef>
            </a:pP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AnnotationConfigApplicationContext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</a:t>
            </a:r>
            <a:r>
              <a:rPr lang="en-US" altLang="zh-CN" sz="28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ctx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= new AnnotationConfigApplicationContext();</a:t>
            </a:r>
          </a:p>
          <a:p>
            <a:pPr algn="l" rtl="0" latinLnBrk="1" hangingPunct="0">
              <a:spcBef>
                <a:spcPts val="600"/>
              </a:spcBef>
            </a:pPr>
            <a:r>
              <a:rPr lang="en-US" altLang="zh-CN" sz="28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ctx.register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(</a:t>
            </a:r>
            <a:r>
              <a:rPr lang="en-US" altLang="zh-CN" sz="28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DaoConfig.class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);</a:t>
            </a:r>
          </a:p>
          <a:p>
            <a:pPr algn="l" rtl="0" latinLnBrk="1" hangingPunct="0">
              <a:spcBef>
                <a:spcPts val="600"/>
              </a:spcBef>
            </a:pP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ctx.register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(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ServiceConfig.class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);</a:t>
            </a:r>
          </a:p>
          <a:p>
            <a:pPr algn="l" rtl="0" latinLnBrk="1" hangingPunct="0">
              <a:spcBef>
                <a:spcPts val="600"/>
              </a:spcBef>
            </a:pP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ctx.refresh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();</a:t>
            </a:r>
            <a:endParaRPr lang="zh-CN" altLang="en-US" sz="28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12" name="Shape 128"/>
          <p:cNvSpPr txBox="1">
            <a:spLocks/>
          </p:cNvSpPr>
          <p:nvPr/>
        </p:nvSpPr>
        <p:spPr>
          <a:xfrm>
            <a:off x="1288942" y="6820155"/>
            <a:ext cx="6680199" cy="69659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190500" indent="0" algn="l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None/>
              <a:defRPr sz="320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defRPr>
            </a:lvl1pPr>
            <a:lvl2pPr marL="0">
              <a:spcBef>
                <a:spcPts val="0"/>
              </a:spcBef>
              <a:buSzTx/>
              <a:buNone/>
              <a:defRPr sz="4400"/>
            </a:lvl2pPr>
            <a:lvl3pPr marL="0">
              <a:spcBef>
                <a:spcPts val="0"/>
              </a:spcBef>
              <a:buSzTx/>
              <a:buNone/>
              <a:defRPr sz="4400"/>
            </a:lvl3pPr>
            <a:lvl4pPr marL="0">
              <a:spcBef>
                <a:spcPts val="0"/>
              </a:spcBef>
              <a:buSzTx/>
              <a:buNone/>
              <a:defRPr sz="4400"/>
            </a:lvl4pPr>
            <a:lvl5pPr marL="0">
              <a:spcBef>
                <a:spcPts val="0"/>
              </a:spcBef>
              <a:buSzTx/>
              <a:buNone/>
              <a:defRPr sz="4400"/>
            </a:lvl5pPr>
            <a:lvl6pPr marL="3810000" indent="-635000">
              <a:spcBef>
                <a:spcPts val="5900"/>
              </a:spcBef>
              <a:buSzPct val="75000"/>
              <a:buChar char="•"/>
              <a:defRPr sz="5200"/>
            </a:lvl6pPr>
            <a:lvl7pPr marL="4445000" indent="-635000">
              <a:spcBef>
                <a:spcPts val="5900"/>
              </a:spcBef>
              <a:buSzPct val="75000"/>
              <a:buChar char="•"/>
              <a:defRPr sz="5200"/>
            </a:lvl7pPr>
            <a:lvl8pPr marL="5080000" indent="-635000">
              <a:spcBef>
                <a:spcPts val="5900"/>
              </a:spcBef>
              <a:buSzPct val="75000"/>
              <a:buChar char="•"/>
              <a:defRPr sz="5200"/>
            </a:lvl8pPr>
            <a:lvl9pPr marL="5715000" indent="-635000">
              <a:spcBef>
                <a:spcPts val="5900"/>
              </a:spcBef>
              <a:buSzPct val="75000"/>
              <a:buChar char="•"/>
              <a:defRPr sz="5200"/>
            </a:lvl9pPr>
          </a:lstStyle>
          <a:p>
            <a:r>
              <a:rPr lang="zh-CN" altLang="en-US" b="1" dirty="0"/>
              <a:t>通过编码方式注册配置类</a:t>
            </a:r>
            <a:r>
              <a:rPr lang="zh-CN" altLang="en-US" b="1" dirty="0">
                <a:sym typeface="Noto Sans CJK SC Regular"/>
              </a:rPr>
              <a:t>：</a:t>
            </a:r>
            <a:endParaRPr lang="en-US" b="1" dirty="0">
              <a:sym typeface="Noto Sans CJK SC Regular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38564" y="10756475"/>
            <a:ext cx="7188681" cy="1710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6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@Configuration</a:t>
            </a:r>
          </a:p>
          <a:p>
            <a:pPr algn="l" rtl="0" latinLnBrk="1" hangingPunct="0">
              <a:spcBef>
                <a:spcPts val="6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@Import(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DaoConfig.class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)</a:t>
            </a:r>
          </a:p>
          <a:p>
            <a:pPr algn="l" rtl="0" latinLnBrk="1" hangingPunct="0">
              <a:spcBef>
                <a:spcPts val="6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public class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ServiceConfig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{……}</a:t>
            </a:r>
            <a:endParaRPr lang="en-US" altLang="zh-CN" sz="28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16" name="Shape 128"/>
          <p:cNvSpPr txBox="1">
            <a:spLocks/>
          </p:cNvSpPr>
          <p:nvPr/>
        </p:nvSpPr>
        <p:spPr>
          <a:xfrm>
            <a:off x="1315836" y="10059879"/>
            <a:ext cx="6680199" cy="69659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190500" indent="0" algn="l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None/>
              <a:defRPr sz="320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defRPr>
            </a:lvl1pPr>
            <a:lvl2pPr marL="0">
              <a:spcBef>
                <a:spcPts val="0"/>
              </a:spcBef>
              <a:buSzTx/>
              <a:buNone/>
              <a:defRPr sz="4400"/>
            </a:lvl2pPr>
            <a:lvl3pPr marL="0">
              <a:spcBef>
                <a:spcPts val="0"/>
              </a:spcBef>
              <a:buSzTx/>
              <a:buNone/>
              <a:defRPr sz="4400"/>
            </a:lvl3pPr>
            <a:lvl4pPr marL="0">
              <a:spcBef>
                <a:spcPts val="0"/>
              </a:spcBef>
              <a:buSzTx/>
              <a:buNone/>
              <a:defRPr sz="4400"/>
            </a:lvl4pPr>
            <a:lvl5pPr marL="0">
              <a:spcBef>
                <a:spcPts val="0"/>
              </a:spcBef>
              <a:buSzTx/>
              <a:buNone/>
              <a:defRPr sz="4400"/>
            </a:lvl5pPr>
            <a:lvl6pPr marL="3810000" indent="-635000">
              <a:spcBef>
                <a:spcPts val="5900"/>
              </a:spcBef>
              <a:buSzPct val="75000"/>
              <a:buChar char="•"/>
              <a:defRPr sz="5200"/>
            </a:lvl6pPr>
            <a:lvl7pPr marL="4445000" indent="-635000">
              <a:spcBef>
                <a:spcPts val="5900"/>
              </a:spcBef>
              <a:buSzPct val="75000"/>
              <a:buChar char="•"/>
              <a:defRPr sz="5200"/>
            </a:lvl7pPr>
            <a:lvl8pPr marL="5080000" indent="-635000">
              <a:spcBef>
                <a:spcPts val="5900"/>
              </a:spcBef>
              <a:buSzPct val="75000"/>
              <a:buChar char="•"/>
              <a:defRPr sz="5200"/>
            </a:lvl8pPr>
            <a:lvl9pPr marL="5715000" indent="-635000">
              <a:spcBef>
                <a:spcPts val="5900"/>
              </a:spcBef>
              <a:buSzPct val="75000"/>
              <a:buChar char="•"/>
              <a:defRPr sz="5200"/>
            </a:lvl9pPr>
          </a:lstStyle>
          <a:p>
            <a:r>
              <a:rPr lang="zh-CN" altLang="en-US" b="1" dirty="0"/>
              <a:t>引入多个配置类</a:t>
            </a:r>
            <a:r>
              <a:rPr lang="zh-CN" altLang="en-US" b="1" dirty="0">
                <a:sym typeface="Noto Sans CJK SC Regular"/>
              </a:rPr>
              <a:t>：</a:t>
            </a:r>
            <a:endParaRPr lang="en-US" b="1" dirty="0"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6064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  <p:bldP spid="11" grpId="0"/>
      <p:bldP spid="12" grpId="0"/>
      <p:bldP spid="15" grpId="0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简化</a:t>
            </a:r>
            <a:r>
              <a:rPr lang="en-US" altLang="zh-CN" sz="5400" dirty="0" smtClean="0">
                <a:solidFill>
                  <a:srgbClr val="666666"/>
                </a:solidFill>
              </a:rPr>
              <a:t>Spring XML</a:t>
            </a:r>
            <a:r>
              <a:rPr lang="zh-CN" altLang="en-US" sz="5400" dirty="0" smtClean="0">
                <a:solidFill>
                  <a:srgbClr val="666666"/>
                </a:solidFill>
              </a:rPr>
              <a:t>的配置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不同配置方式比较</a:t>
            </a:r>
            <a:endParaRPr sz="9600" b="0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</p:spTree>
    <p:extLst>
      <p:ext uri="{BB962C8B-B14F-4D97-AF65-F5344CB8AC3E}">
        <p14:creationId xmlns:p14="http://schemas.microsoft.com/office/powerpoint/2010/main" val="501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不同配置方式比较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  <a:solidFill>
            <a:srgbClr val="F8F8F8"/>
          </a:solidFill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106066"/>
              </p:ext>
            </p:extLst>
          </p:nvPr>
        </p:nvGraphicFramePr>
        <p:xfrm>
          <a:off x="1091719" y="3403226"/>
          <a:ext cx="20706461" cy="1433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9952"/>
                <a:gridCol w="5138479"/>
                <a:gridCol w="6780431"/>
                <a:gridCol w="6197599"/>
              </a:tblGrid>
              <a:tr h="1433435">
                <a:tc>
                  <a:txBody>
                    <a:bodyPr/>
                    <a:lstStyle/>
                    <a:p>
                      <a:pPr algn="ctr" defTabSz="825500"/>
                      <a:endParaRPr lang="zh-CN" altLang="en-US" sz="3600" dirty="0">
                        <a:solidFill>
                          <a:srgbClr val="2EAA46"/>
                        </a:solidFill>
                        <a:latin typeface="Noto Sans CJK SC Regular"/>
                        <a:ea typeface="Noto Sans CJK SC Regular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25500"/>
                      <a:r>
                        <a:rPr lang="zh-CN" altLang="en-US" sz="3600" dirty="0" smtClean="0">
                          <a:solidFill>
                            <a:srgbClr val="2EAA46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Helvetica Light"/>
                        </a:rPr>
                        <a:t>基于</a:t>
                      </a:r>
                      <a:r>
                        <a:rPr lang="en-US" altLang="zh-CN" sz="3600" dirty="0" smtClean="0">
                          <a:solidFill>
                            <a:srgbClr val="2EAA46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Helvetica Light"/>
                        </a:rPr>
                        <a:t>XML</a:t>
                      </a:r>
                      <a:r>
                        <a:rPr lang="zh-CN" altLang="en-US" sz="3600" dirty="0" smtClean="0">
                          <a:solidFill>
                            <a:srgbClr val="2EAA46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Helvetica Light"/>
                        </a:rPr>
                        <a:t>配置</a:t>
                      </a:r>
                      <a:endParaRPr lang="zh-CN" altLang="en-US" sz="3600" dirty="0">
                        <a:solidFill>
                          <a:srgbClr val="2EAA46"/>
                        </a:solidFill>
                        <a:latin typeface="Noto Sans CJK SC Regular"/>
                        <a:ea typeface="Noto Sans CJK SC Regular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25500"/>
                      <a:r>
                        <a:rPr lang="zh-CN" altLang="en-US" sz="3600" dirty="0" smtClean="0">
                          <a:solidFill>
                            <a:srgbClr val="2EAA46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Helvetica Light"/>
                        </a:rPr>
                        <a:t>基于注解配置</a:t>
                      </a:r>
                      <a:endParaRPr lang="zh-CN" altLang="en-US" sz="3600" dirty="0">
                        <a:solidFill>
                          <a:srgbClr val="2EAA46"/>
                        </a:solidFill>
                        <a:latin typeface="Noto Sans CJK SC Regular"/>
                        <a:ea typeface="Noto Sans CJK SC Regular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25500"/>
                      <a:r>
                        <a:rPr lang="zh-CN" altLang="en-US" sz="3600" dirty="0" smtClean="0">
                          <a:solidFill>
                            <a:srgbClr val="2EAA46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Helvetica Light"/>
                        </a:rPr>
                        <a:t>基于</a:t>
                      </a:r>
                      <a:r>
                        <a:rPr lang="en-US" altLang="zh-CN" sz="3600" dirty="0" smtClean="0">
                          <a:solidFill>
                            <a:srgbClr val="2EAA46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Helvetica Light"/>
                        </a:rPr>
                        <a:t>Java</a:t>
                      </a:r>
                      <a:r>
                        <a:rPr lang="zh-CN" altLang="en-US" sz="3600" dirty="0" smtClean="0">
                          <a:solidFill>
                            <a:srgbClr val="2EAA46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Helvetica Light"/>
                        </a:rPr>
                        <a:t>类配置</a:t>
                      </a:r>
                      <a:endParaRPr lang="zh-CN" altLang="en-US" sz="3600" dirty="0">
                        <a:solidFill>
                          <a:srgbClr val="2EAA46"/>
                        </a:solidFill>
                        <a:latin typeface="Noto Sans CJK SC Regular"/>
                        <a:ea typeface="Noto Sans CJK SC Regular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145024"/>
              </p:ext>
            </p:extLst>
          </p:nvPr>
        </p:nvGraphicFramePr>
        <p:xfrm>
          <a:off x="1091719" y="4835455"/>
          <a:ext cx="20706461" cy="12521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9944"/>
                <a:gridCol w="5138487"/>
                <a:gridCol w="6787712"/>
                <a:gridCol w="6190318"/>
              </a:tblGrid>
              <a:tr h="1252166">
                <a:tc>
                  <a:txBody>
                    <a:bodyPr/>
                    <a:lstStyle/>
                    <a:p>
                      <a:pPr marL="190500" indent="0" algn="ctr" rtl="0" latinLnBrk="1" hangingPunct="0">
                        <a:lnSpc>
                          <a:spcPct val="140000"/>
                        </a:lnSpc>
                        <a:spcBef>
                          <a:spcPts val="2400"/>
                        </a:spcBef>
                        <a:buClr>
                          <a:srgbClr val="35B558"/>
                        </a:buClr>
                        <a:buSzPct val="104999"/>
                        <a:buFontTx/>
                        <a:buNone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Noto Sans CJK SC Regular"/>
                        </a:rPr>
                        <a:t>Bean</a:t>
                      </a:r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Noto Sans CJK SC Regular"/>
                        </a:rPr>
                        <a:t>定义</a:t>
                      </a:r>
                      <a:endParaRPr lang="en-US" altLang="zh-CN" sz="2400" dirty="0" smtClean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Noto Sans CJK S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5500"/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在</a:t>
                      </a:r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XML</a:t>
                      </a:r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文件中通过</a:t>
                      </a:r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&lt;bean&gt;</a:t>
                      </a:r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元素定义</a:t>
                      </a:r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Bean</a:t>
                      </a:r>
                      <a:endParaRPr lang="zh-CN" altLang="en-US" sz="24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5500"/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在</a:t>
                      </a:r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Bean</a:t>
                      </a:r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实现类处通过标注</a:t>
                      </a:r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@Component</a:t>
                      </a:r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等定义</a:t>
                      </a:r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Bean</a:t>
                      </a:r>
                      <a:endParaRPr lang="zh-CN" altLang="en-US" sz="24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5500"/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在标注了</a:t>
                      </a:r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@Configuration</a:t>
                      </a:r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的</a:t>
                      </a:r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Java</a:t>
                      </a:r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类中，在类方法上标注</a:t>
                      </a:r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@Bean</a:t>
                      </a:r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定义</a:t>
                      </a:r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Bean</a:t>
                      </a:r>
                      <a:endParaRPr lang="zh-CN" altLang="en-US" sz="24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646067"/>
              </p:ext>
            </p:extLst>
          </p:nvPr>
        </p:nvGraphicFramePr>
        <p:xfrm>
          <a:off x="1091719" y="6118480"/>
          <a:ext cx="20706461" cy="1025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9952"/>
                <a:gridCol w="5138479"/>
                <a:gridCol w="6780431"/>
                <a:gridCol w="6197599"/>
              </a:tblGrid>
              <a:tr h="1025665">
                <a:tc>
                  <a:txBody>
                    <a:bodyPr/>
                    <a:lstStyle/>
                    <a:p>
                      <a:pPr algn="ctr" defTabSz="825500"/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Bean</a:t>
                      </a:r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名称</a:t>
                      </a:r>
                      <a:endParaRPr lang="zh-CN" altLang="en-US" sz="24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5500"/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通过</a:t>
                      </a:r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&lt;bean&gt;</a:t>
                      </a:r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的</a:t>
                      </a:r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id</a:t>
                      </a:r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或</a:t>
                      </a:r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name</a:t>
                      </a:r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属性定义</a:t>
                      </a:r>
                      <a:endParaRPr lang="zh-CN" altLang="en-US" sz="24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5500"/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通过注解的</a:t>
                      </a:r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value</a:t>
                      </a:r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属性定义，如</a:t>
                      </a:r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@Component</a:t>
                      </a:r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（</a:t>
                      </a:r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”</a:t>
                      </a:r>
                      <a:r>
                        <a:rPr lang="en-US" altLang="zh-CN" sz="2400" dirty="0" err="1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userDao</a:t>
                      </a:r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”)</a:t>
                      </a:r>
                      <a:endParaRPr lang="zh-CN" altLang="en-US" sz="24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5500"/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通过</a:t>
                      </a:r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@Bean</a:t>
                      </a:r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的</a:t>
                      </a:r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name</a:t>
                      </a:r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属性定义，如</a:t>
                      </a:r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@Bean</a:t>
                      </a:r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（</a:t>
                      </a:r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”</a:t>
                      </a:r>
                      <a:r>
                        <a:rPr lang="en-US" altLang="zh-CN" sz="2400" dirty="0" err="1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userDao</a:t>
                      </a:r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”</a:t>
                      </a:r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）</a:t>
                      </a:r>
                      <a:endParaRPr lang="zh-CN" altLang="en-US" sz="24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348519"/>
              </p:ext>
            </p:extLst>
          </p:nvPr>
        </p:nvGraphicFramePr>
        <p:xfrm>
          <a:off x="1091719" y="7175004"/>
          <a:ext cx="20706461" cy="12691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9952"/>
                <a:gridCol w="5138479"/>
                <a:gridCol w="6780431"/>
                <a:gridCol w="6197599"/>
              </a:tblGrid>
              <a:tr h="1269169">
                <a:tc>
                  <a:txBody>
                    <a:bodyPr/>
                    <a:lstStyle/>
                    <a:p>
                      <a:pPr algn="ctr" defTabSz="825500"/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Bean</a:t>
                      </a:r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注入</a:t>
                      </a:r>
                      <a:endParaRPr lang="en-US" altLang="zh-CN" sz="2400" dirty="0" smtClean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5500"/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通过</a:t>
                      </a:r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&lt;property&gt;</a:t>
                      </a:r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子元素或通过</a:t>
                      </a:r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p</a:t>
                      </a:r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命名空间的动态属性注入</a:t>
                      </a:r>
                      <a:endParaRPr lang="zh-CN" altLang="en-US" sz="24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5500"/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通过标出</a:t>
                      </a:r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@</a:t>
                      </a:r>
                      <a:r>
                        <a:rPr lang="en-US" altLang="zh-CN" sz="2400" dirty="0" err="1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Autowired</a:t>
                      </a:r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，按类型匹配自动注入，课配合使用</a:t>
                      </a:r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@qualifier</a:t>
                      </a:r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按名称匹配注入</a:t>
                      </a:r>
                      <a:endParaRPr lang="zh-CN" altLang="en-US" sz="24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5500"/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1.</a:t>
                      </a:r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方法处通过</a:t>
                      </a:r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@</a:t>
                      </a:r>
                      <a:r>
                        <a:rPr lang="en-US" altLang="zh-CN" sz="2400" dirty="0" err="1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Autowired</a:t>
                      </a:r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是方法入参绑定</a:t>
                      </a:r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Bean</a:t>
                      </a:r>
                    </a:p>
                    <a:p>
                      <a:pPr algn="l" defTabSz="825500"/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2.</a:t>
                      </a:r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通过调用配置类的</a:t>
                      </a:r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@Bean</a:t>
                      </a:r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方法进行注入</a:t>
                      </a:r>
                      <a:endParaRPr lang="zh-CN" altLang="en-US" sz="24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283650"/>
              </p:ext>
            </p:extLst>
          </p:nvPr>
        </p:nvGraphicFramePr>
        <p:xfrm>
          <a:off x="1091719" y="8475032"/>
          <a:ext cx="20706461" cy="12691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9952"/>
                <a:gridCol w="5138479"/>
                <a:gridCol w="6780431"/>
                <a:gridCol w="6197599"/>
              </a:tblGrid>
              <a:tr h="1269169">
                <a:tc>
                  <a:txBody>
                    <a:bodyPr/>
                    <a:lstStyle/>
                    <a:p>
                      <a:pPr algn="ctr" defTabSz="825500"/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Bean</a:t>
                      </a:r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生命过程方法</a:t>
                      </a:r>
                      <a:endParaRPr lang="zh-CN" altLang="en-US" sz="24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5500"/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通过</a:t>
                      </a:r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&lt;bean&gt;</a:t>
                      </a:r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的</a:t>
                      </a:r>
                      <a:r>
                        <a:rPr lang="en-US" altLang="zh-CN" sz="2400" dirty="0" err="1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init</a:t>
                      </a:r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-method</a:t>
                      </a:r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和</a:t>
                      </a:r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destroy-method</a:t>
                      </a:r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属性指定</a:t>
                      </a:r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Bean</a:t>
                      </a:r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实现类方法名。</a:t>
                      </a:r>
                      <a:endParaRPr lang="zh-CN" altLang="en-US" sz="24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5500"/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通过在目标方法上标注</a:t>
                      </a:r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@</a:t>
                      </a:r>
                      <a:r>
                        <a:rPr lang="en-US" altLang="zh-CN" sz="2400" dirty="0" err="1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PostConstruct</a:t>
                      </a:r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和</a:t>
                      </a:r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@</a:t>
                      </a:r>
                      <a:r>
                        <a:rPr lang="en-US" altLang="zh-CN" sz="2400" dirty="0" err="1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PreDestroy</a:t>
                      </a:r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注解指定</a:t>
                      </a:r>
                      <a:endParaRPr lang="zh-CN" altLang="en-US" sz="24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5500"/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通过</a:t>
                      </a:r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@Bean</a:t>
                      </a:r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的</a:t>
                      </a:r>
                      <a:r>
                        <a:rPr lang="en-US" altLang="zh-CN" sz="2400" dirty="0" err="1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initMethod</a:t>
                      </a:r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或</a:t>
                      </a:r>
                      <a:r>
                        <a:rPr lang="en-US" altLang="zh-CN" sz="2400" dirty="0" err="1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destoryMethod</a:t>
                      </a:r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指定相应方法</a:t>
                      </a:r>
                      <a:endParaRPr lang="zh-CN" altLang="en-US" sz="24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590449"/>
              </p:ext>
            </p:extLst>
          </p:nvPr>
        </p:nvGraphicFramePr>
        <p:xfrm>
          <a:off x="1091719" y="11061309"/>
          <a:ext cx="20706461" cy="12691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9952"/>
                <a:gridCol w="5137110"/>
                <a:gridCol w="6781800"/>
                <a:gridCol w="6197599"/>
              </a:tblGrid>
              <a:tr h="1269169">
                <a:tc>
                  <a:txBody>
                    <a:bodyPr/>
                    <a:lstStyle/>
                    <a:p>
                      <a:pPr algn="ctr" defTabSz="825500"/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Bean</a:t>
                      </a:r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延迟初始化</a:t>
                      </a:r>
                      <a:endParaRPr lang="zh-CN" altLang="en-US" sz="24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5500"/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通过</a:t>
                      </a:r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&lt;bean&gt;</a:t>
                      </a:r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的</a:t>
                      </a:r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lazy-</a:t>
                      </a:r>
                      <a:r>
                        <a:rPr lang="en-US" altLang="zh-CN" sz="2400" dirty="0" err="1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init</a:t>
                      </a:r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属性指定，默认为</a:t>
                      </a:r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default</a:t>
                      </a:r>
                      <a:endParaRPr lang="zh-CN" altLang="en-US" sz="24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5500"/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通过在类定义出标注</a:t>
                      </a:r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@Lazy</a:t>
                      </a:r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指定，如</a:t>
                      </a:r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@Lazy</a:t>
                      </a:r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（</a:t>
                      </a:r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true</a:t>
                      </a:r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）</a:t>
                      </a:r>
                      <a:endParaRPr lang="zh-CN" altLang="en-US" sz="24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5500"/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通过在</a:t>
                      </a:r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Bean</a:t>
                      </a:r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方法定义出标注</a:t>
                      </a:r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@Lazy</a:t>
                      </a:r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指定</a:t>
                      </a:r>
                      <a:endParaRPr lang="zh-CN" altLang="en-US" sz="24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935727"/>
              </p:ext>
            </p:extLst>
          </p:nvPr>
        </p:nvGraphicFramePr>
        <p:xfrm>
          <a:off x="1091719" y="9772229"/>
          <a:ext cx="20706461" cy="12691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9952"/>
                <a:gridCol w="5137110"/>
                <a:gridCol w="6781800"/>
                <a:gridCol w="6197599"/>
              </a:tblGrid>
              <a:tr h="1269169">
                <a:tc>
                  <a:txBody>
                    <a:bodyPr/>
                    <a:lstStyle/>
                    <a:p>
                      <a:pPr algn="ctr" defTabSz="825500"/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Bean</a:t>
                      </a:r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作用范围</a:t>
                      </a:r>
                      <a:endParaRPr lang="zh-CN" altLang="en-US" sz="24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5500"/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通过</a:t>
                      </a:r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&lt;bean&gt;</a:t>
                      </a:r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的</a:t>
                      </a:r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scope</a:t>
                      </a:r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属性指定</a:t>
                      </a:r>
                      <a:endParaRPr lang="zh-CN" altLang="en-US" sz="24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5500"/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通过在类定义出标注</a:t>
                      </a:r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@Scope</a:t>
                      </a:r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指定</a:t>
                      </a:r>
                      <a:endParaRPr lang="zh-CN" altLang="en-US" sz="24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5500"/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通过</a:t>
                      </a:r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Bean</a:t>
                      </a:r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方法定义出标注</a:t>
                      </a:r>
                      <a:r>
                        <a:rPr lang="en-US" altLang="zh-CN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@Scope</a:t>
                      </a:r>
                      <a:r>
                        <a:rPr lang="zh-CN" altLang="en-US" sz="2400" dirty="0" smtClean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指定</a:t>
                      </a:r>
                      <a:endParaRPr lang="zh-CN" altLang="en-US" sz="24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04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不同配置方式比较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34532" y="2570120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7" name="Shape 128"/>
          <p:cNvSpPr txBox="1">
            <a:spLocks/>
          </p:cNvSpPr>
          <p:nvPr/>
        </p:nvSpPr>
        <p:spPr>
          <a:xfrm>
            <a:off x="1948933" y="3173805"/>
            <a:ext cx="18802868" cy="284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基于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XML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的配置：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lvl="1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0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第三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方类库，如</a:t>
            </a:r>
            <a:r>
              <a:rPr lang="en-US" altLang="zh-CN" sz="40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DataSource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、</a:t>
            </a:r>
            <a:r>
              <a:rPr lang="en-US" altLang="zh-CN" sz="40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JdbcTemplate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等；</a:t>
            </a:r>
            <a:endParaRPr lang="en-US" altLang="zh-CN" sz="40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lvl="1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0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命名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空间，如</a:t>
            </a:r>
            <a:r>
              <a:rPr lang="en-US" altLang="zh-CN" sz="40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aop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、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context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等；</a:t>
            </a:r>
          </a:p>
          <a:p>
            <a:pPr marL="698500" lvl="1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altLang="zh-CN" sz="40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948933" y="6586693"/>
            <a:ext cx="18802868" cy="230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基于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注解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的配置：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lvl="1" indent="-508000" algn="l">
              <a:lnSpc>
                <a:spcPct val="15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0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的实现类是当前项目开发的，可直接在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Java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类中使用注解配置</a:t>
            </a:r>
          </a:p>
          <a:p>
            <a:pPr marL="698500" lvl="1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zh-CN" altLang="en-US" sz="40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lvl="1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altLang="zh-CN" sz="40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0" name="Shape 128"/>
          <p:cNvSpPr txBox="1">
            <a:spLocks/>
          </p:cNvSpPr>
          <p:nvPr/>
        </p:nvSpPr>
        <p:spPr>
          <a:xfrm>
            <a:off x="1948933" y="9416290"/>
            <a:ext cx="18802868" cy="2372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基于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Java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类的配置：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lvl="1" indent="-508000" algn="l">
              <a:lnSpc>
                <a:spcPct val="15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0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对于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实例化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的逻辑比较复杂，则比较适合用基于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Java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类配置</a:t>
            </a:r>
            <a:r>
              <a:rPr lang="zh-CN" altLang="en-US" sz="40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</a:t>
            </a:r>
            <a:r>
              <a:rPr lang="zh-CN" altLang="en-US" sz="400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方式</a:t>
            </a:r>
            <a:endParaRPr lang="zh-CN" altLang="en-US" sz="40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0955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简化</a:t>
            </a:r>
            <a:r>
              <a:rPr lang="en-US" altLang="zh-CN" sz="5400" dirty="0" smtClean="0">
                <a:solidFill>
                  <a:srgbClr val="666666"/>
                </a:solidFill>
              </a:rPr>
              <a:t>Spring XML</a:t>
            </a:r>
            <a:r>
              <a:rPr lang="zh-CN" altLang="en-US" sz="5400" dirty="0" smtClean="0">
                <a:solidFill>
                  <a:srgbClr val="666666"/>
                </a:solidFill>
              </a:rPr>
              <a:t>配置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在</a:t>
            </a:r>
            <a:r>
              <a:rPr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本套课程中我们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深入和详细的</a:t>
            </a:r>
            <a:r>
              <a:rPr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学习了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简化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Spring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配置文件的方法</a:t>
            </a:r>
            <a:r>
              <a:rPr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。</a:t>
            </a:r>
            <a:r>
              <a:rPr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你应当掌握了以下知识：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Bean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的自动装配</a:t>
            </a:r>
            <a:endParaRPr lang="zh-CN" alt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基于注解的配置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基于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Java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类的配置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不同配置方式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的优劣</a:t>
            </a:r>
            <a:endParaRPr lang="zh-CN" alt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通过本课程的学习，你应该对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Spring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的配置文件的简化有了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比较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深入的了解</a:t>
            </a:r>
            <a:r>
              <a:rPr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，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可以根据实际情况来选择不同的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配置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方式。</a:t>
            </a:r>
            <a:r>
              <a:rPr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如果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你</a:t>
            </a:r>
            <a:r>
              <a:rPr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想继续提高，可以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继续</a:t>
            </a:r>
            <a:r>
              <a:rPr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在极客学院学习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Spring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的其他相关</a:t>
            </a:r>
            <a:r>
              <a:rPr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课程</a:t>
            </a:r>
            <a:r>
              <a:rPr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4931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5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4247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自动装配</a:t>
            </a:r>
            <a:r>
              <a:rPr lang="en-US" altLang="zh-CN" sz="5400" dirty="0" smtClean="0">
                <a:solidFill>
                  <a:srgbClr val="666666"/>
                </a:solidFill>
              </a:rPr>
              <a:t>Bean</a:t>
            </a:r>
            <a:r>
              <a:rPr lang="zh-CN" altLang="en-US" sz="5400" dirty="0" smtClean="0">
                <a:solidFill>
                  <a:srgbClr val="666666"/>
                </a:solidFill>
              </a:rPr>
              <a:t>的属性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当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装配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的属性时，如果非常明确，则可以使用自动装配模式：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自动装配类型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默认自动装配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混合装配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490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自动装配</a:t>
            </a:r>
            <a:r>
              <a:rPr lang="en-US" altLang="zh-CN" sz="5400" dirty="0" smtClean="0">
                <a:solidFill>
                  <a:srgbClr val="666666"/>
                </a:solidFill>
              </a:rPr>
              <a:t>Bean</a:t>
            </a:r>
            <a:r>
              <a:rPr lang="zh-CN" altLang="en-US" sz="5400" dirty="0" smtClean="0">
                <a:solidFill>
                  <a:srgbClr val="666666"/>
                </a:solidFill>
              </a:rPr>
              <a:t>的</a:t>
            </a:r>
            <a:r>
              <a:rPr lang="zh-CN" altLang="en-US" sz="5400" dirty="0" smtClean="0">
                <a:solidFill>
                  <a:srgbClr val="666666"/>
                </a:solidFill>
              </a:rPr>
              <a:t>属性</a:t>
            </a:r>
            <a:r>
              <a:rPr lang="en-US" altLang="zh-CN" sz="5400" dirty="0" smtClean="0">
                <a:solidFill>
                  <a:srgbClr val="666666"/>
                </a:solidFill>
              </a:rPr>
              <a:t> – </a:t>
            </a:r>
            <a:r>
              <a:rPr lang="zh-CN" altLang="en-US" sz="5400" dirty="0" smtClean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自动装配类型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提供了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4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种各具特色的自动装配策略：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lvl="1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byName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byType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c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onstructor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autodetect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5000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自动装配</a:t>
            </a:r>
            <a:r>
              <a:rPr lang="en-US" altLang="zh-CN" sz="5400" dirty="0" smtClean="0">
                <a:solidFill>
                  <a:srgbClr val="666666"/>
                </a:solidFill>
              </a:rPr>
              <a:t>Bean</a:t>
            </a:r>
            <a:r>
              <a:rPr lang="zh-CN" altLang="en-US" sz="5400" dirty="0" smtClean="0">
                <a:solidFill>
                  <a:srgbClr val="666666"/>
                </a:solidFill>
              </a:rPr>
              <a:t>的</a:t>
            </a:r>
            <a:r>
              <a:rPr lang="zh-CN" altLang="en-US" sz="5400" dirty="0" smtClean="0">
                <a:solidFill>
                  <a:srgbClr val="666666"/>
                </a:solidFill>
              </a:rPr>
              <a:t>属性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自动装配类型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默认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情况下，不自动装配，通过“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ref”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标签手动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设定：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71582" y="5491689"/>
            <a:ext cx="8361418" cy="6041368"/>
          </a:xfrm>
          <a:prstGeom prst="rect">
            <a:avLst/>
          </a:prstGeom>
          <a:noFill/>
          <a:ln w="635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600"/>
              </a:spcBef>
            </a:pPr>
            <a:r>
              <a:rPr lang="en-US" altLang="zh-CN" sz="30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</a:t>
            </a: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</a:rPr>
              <a:t>public class Customer </a:t>
            </a:r>
          </a:p>
          <a:p>
            <a:pPr algn="l" rtl="0" latinLnBrk="1" hangingPunct="0">
              <a:spcBef>
                <a:spcPts val="600"/>
              </a:spcBef>
            </a:pP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</a:rPr>
              <a:t>{</a:t>
            </a:r>
          </a:p>
          <a:p>
            <a:pPr algn="l" rtl="0" latinLnBrk="1" hangingPunct="0">
              <a:spcBef>
                <a:spcPts val="600"/>
              </a:spcBef>
            </a:pP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</a:rPr>
              <a:t>    private </a:t>
            </a:r>
            <a:r>
              <a:rPr lang="en-US" altLang="zh-CN" sz="30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</a:rPr>
              <a:t> Person  </a:t>
            </a:r>
            <a:r>
              <a:rPr lang="en-US" altLang="zh-CN" sz="30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</a:rPr>
              <a:t>person</a:t>
            </a: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</a:rPr>
              <a:t>;</a:t>
            </a:r>
          </a:p>
          <a:p>
            <a:pPr algn="l" rtl="0" latinLnBrk="1" hangingPunct="0">
              <a:spcBef>
                <a:spcPts val="600"/>
              </a:spcBef>
            </a:pPr>
            <a:r>
              <a:rPr lang="en-US" altLang="zh-CN" sz="30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</a:rPr>
              <a:t>    public </a:t>
            </a: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</a:rPr>
              <a:t>void </a:t>
            </a:r>
            <a:r>
              <a:rPr lang="en-US" altLang="zh-CN" sz="30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</a:rPr>
              <a:t>setPerson</a:t>
            </a: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</a:rPr>
              <a:t>(Person person) {</a:t>
            </a:r>
          </a:p>
          <a:p>
            <a:pPr algn="l" rtl="0" latinLnBrk="1" hangingPunct="0">
              <a:spcBef>
                <a:spcPts val="600"/>
              </a:spcBef>
            </a:pP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</a:rPr>
              <a:t>        </a:t>
            </a:r>
            <a:r>
              <a:rPr lang="en-US" altLang="zh-CN" sz="30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</a:rPr>
              <a:t>this.person</a:t>
            </a: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</a:rPr>
              <a:t> = person;</a:t>
            </a:r>
          </a:p>
          <a:p>
            <a:pPr algn="l" rtl="0" latinLnBrk="1" hangingPunct="0">
              <a:spcBef>
                <a:spcPts val="600"/>
              </a:spcBef>
            </a:pP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</a:rPr>
              <a:t>    }</a:t>
            </a:r>
          </a:p>
          <a:p>
            <a:pPr algn="l" rtl="0" latinLnBrk="1" hangingPunct="0">
              <a:spcBef>
                <a:spcPts val="600"/>
              </a:spcBef>
            </a:pPr>
            <a:r>
              <a:rPr lang="en-US" altLang="zh-CN" sz="30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</a:rPr>
              <a:t>}</a:t>
            </a:r>
          </a:p>
          <a:p>
            <a:pPr algn="l" rtl="0" latinLnBrk="1" hangingPunct="0">
              <a:spcBef>
                <a:spcPts val="600"/>
              </a:spcBef>
            </a:pPr>
            <a:endParaRPr lang="en-US" altLang="zh-CN" sz="30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</a:endParaRPr>
          </a:p>
          <a:p>
            <a:pPr algn="l" rtl="0" latinLnBrk="1" hangingPunct="0">
              <a:spcBef>
                <a:spcPts val="600"/>
              </a:spcBef>
            </a:pP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public class Person </a:t>
            </a:r>
            <a:r>
              <a:rPr lang="en-US" altLang="zh-CN" sz="30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{……}</a:t>
            </a:r>
            <a:endParaRPr lang="zh-CN" altLang="en-US" sz="30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  <a:p>
            <a:pPr algn="l" rtl="0" latinLnBrk="1" hangingPunct="0">
              <a:spcBef>
                <a:spcPts val="600"/>
              </a:spcBef>
            </a:pPr>
            <a:endParaRPr lang="zh-CN" altLang="en-US" sz="32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833325" y="5574177"/>
            <a:ext cx="10132850" cy="4943332"/>
          </a:xfrm>
          <a:prstGeom prst="rect">
            <a:avLst/>
          </a:prstGeom>
          <a:noFill/>
          <a:ln w="635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200"/>
              </a:spcBef>
            </a:pP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&lt;bean id="customer" class="</a:t>
            </a:r>
            <a:r>
              <a:rPr lang="en-US" altLang="zh-CN" sz="30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</a:t>
            </a: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.***.Customer"&gt;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</a:t>
            </a:r>
            <a:r>
              <a:rPr lang="en-US" altLang="zh-CN" sz="30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	&lt;</a:t>
            </a: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property name="person" ref="person" /&gt;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&lt;/bean&gt;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&lt;bean id="person" class="</a:t>
            </a:r>
            <a:r>
              <a:rPr lang="en-US" altLang="zh-CN" sz="30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</a:t>
            </a: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.***.Person" /&gt;</a:t>
            </a:r>
            <a:endParaRPr lang="zh-CN" altLang="en-US" sz="30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14" name="Shape 128"/>
          <p:cNvSpPr txBox="1">
            <a:spLocks/>
          </p:cNvSpPr>
          <p:nvPr/>
        </p:nvSpPr>
        <p:spPr>
          <a:xfrm>
            <a:off x="1662183" y="4795093"/>
            <a:ext cx="3057880" cy="69659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32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类文件</a:t>
            </a:r>
            <a:r>
              <a:rPr lang="zh-CN" altLang="en-US" sz="32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：</a:t>
            </a:r>
            <a:endParaRPr lang="en-US" sz="32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  <p:sp>
        <p:nvSpPr>
          <p:cNvPr id="15" name="Shape 128"/>
          <p:cNvSpPr txBox="1">
            <a:spLocks/>
          </p:cNvSpPr>
          <p:nvPr/>
        </p:nvSpPr>
        <p:spPr>
          <a:xfrm>
            <a:off x="10833325" y="4869836"/>
            <a:ext cx="3057880" cy="69659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32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配置文件：</a:t>
            </a:r>
            <a:endParaRPr lang="en-US" sz="32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4648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自动装配</a:t>
            </a:r>
            <a:r>
              <a:rPr lang="en-US" altLang="zh-CN" sz="5400" dirty="0" smtClean="0">
                <a:solidFill>
                  <a:srgbClr val="666666"/>
                </a:solidFill>
              </a:rPr>
              <a:t>Bean</a:t>
            </a:r>
            <a:r>
              <a:rPr lang="zh-CN" altLang="en-US" sz="5400" dirty="0" smtClean="0">
                <a:solidFill>
                  <a:srgbClr val="666666"/>
                </a:solidFill>
              </a:rPr>
              <a:t>的</a:t>
            </a:r>
            <a:r>
              <a:rPr lang="zh-CN" altLang="en-US" sz="5400" dirty="0" smtClean="0">
                <a:solidFill>
                  <a:srgbClr val="666666"/>
                </a:solidFill>
              </a:rPr>
              <a:t>属性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自动装配类型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06420" y="10718074"/>
            <a:ext cx="18657218" cy="199418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&lt;bean id="customer" class="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.***.Customer” 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autowire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="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byType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" /&gt; </a:t>
            </a:r>
          </a:p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&lt;bean id="person2" class="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.***.Person"  </a:t>
            </a:r>
            <a:r>
              <a:rPr lang="en-US" altLang="zh-CN" sz="32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autowire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-candidate=“false” 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/&gt;</a:t>
            </a:r>
            <a:endParaRPr lang="zh-CN" altLang="en-US" sz="32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06420" y="6946853"/>
            <a:ext cx="18657218" cy="192475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&lt;bean id="customer" class="</a:t>
            </a:r>
            <a:r>
              <a:rPr lang="en-US" altLang="zh-CN" sz="32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.***.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Customer” </a:t>
            </a:r>
            <a:r>
              <a:rPr lang="en-US" altLang="zh-CN" sz="32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autowire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="</a:t>
            </a:r>
            <a:r>
              <a:rPr lang="en-US" altLang="zh-CN" sz="32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byType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"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/&gt; </a:t>
            </a:r>
          </a:p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bean id="person" class="</a:t>
            </a:r>
            <a:r>
              <a:rPr lang="en-US" altLang="zh-CN" sz="32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.***.Person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" 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/&gt;</a:t>
            </a:r>
            <a:endParaRPr lang="zh-CN" altLang="en-US" sz="32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06420" y="8782418"/>
            <a:ext cx="18657219" cy="1999444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&lt;bean id="customer" class="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.***.Customer” 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autowire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="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byType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" /&gt; </a:t>
            </a:r>
          </a:p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&lt;bean id="person1" class="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.***.Person"  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primary=“false” 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/&gt;</a:t>
            </a:r>
            <a:endParaRPr lang="zh-CN" altLang="en-US" sz="32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06420" y="3952001"/>
            <a:ext cx="18373440" cy="242340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&lt;bean 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id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="customer" class="</a:t>
            </a:r>
            <a:r>
              <a:rPr lang="en-US" altLang="zh-CN" sz="32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.***.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Customer” </a:t>
            </a:r>
            <a:r>
              <a:rPr lang="en-US" altLang="zh-CN" sz="32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autowire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="</a:t>
            </a:r>
            <a:r>
              <a:rPr lang="en-US" altLang="zh-CN" sz="32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byName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" 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/&gt; </a:t>
            </a:r>
          </a:p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bean 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id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="person" class="</a:t>
            </a:r>
            <a:r>
              <a:rPr lang="en-US" altLang="zh-CN" sz="32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.***.Person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" /&gt;</a:t>
            </a:r>
            <a:endParaRPr lang="zh-CN" altLang="en-US" sz="32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44119" y="3269776"/>
            <a:ext cx="4623281" cy="121170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6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byName</a:t>
            </a:r>
            <a:r>
              <a:rPr lang="zh-CN" altLang="en-US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自动装配：</a:t>
            </a:r>
            <a:endParaRPr lang="en-US" altLang="zh-CN" sz="36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44119" y="6099751"/>
            <a:ext cx="4623281" cy="121170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6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byType</a:t>
            </a:r>
            <a:r>
              <a:rPr lang="zh-CN" altLang="en-US" sz="36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自动</a:t>
            </a:r>
            <a:r>
              <a:rPr lang="zh-CN" altLang="en-US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装配：</a:t>
            </a:r>
            <a:endParaRPr lang="en-US" altLang="zh-CN" sz="36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0615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自动装配</a:t>
            </a:r>
            <a:r>
              <a:rPr lang="en-US" altLang="zh-CN" sz="5400" dirty="0" smtClean="0">
                <a:solidFill>
                  <a:srgbClr val="666666"/>
                </a:solidFill>
              </a:rPr>
              <a:t>Bean</a:t>
            </a:r>
            <a:r>
              <a:rPr lang="zh-CN" altLang="en-US" sz="5400" dirty="0" smtClean="0">
                <a:solidFill>
                  <a:srgbClr val="666666"/>
                </a:solidFill>
              </a:rPr>
              <a:t>的</a:t>
            </a:r>
            <a:r>
              <a:rPr lang="zh-CN" altLang="en-US" sz="5400" dirty="0" smtClean="0">
                <a:solidFill>
                  <a:srgbClr val="666666"/>
                </a:solidFill>
              </a:rPr>
              <a:t>属性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自动装配类型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49187" y="4184385"/>
            <a:ext cx="19671467" cy="236618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&lt;bean id="customer" class="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.***.Customer” </a:t>
            </a:r>
            <a:r>
              <a:rPr lang="en-US" altLang="zh-CN" sz="32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autowire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=“constructor" 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/&gt; </a:t>
            </a:r>
          </a:p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&lt;bean id="person" class="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.***.Person"  /&gt;</a:t>
            </a:r>
            <a:endParaRPr lang="zh-CN" altLang="en-US" sz="32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49187" y="7612181"/>
            <a:ext cx="19671466" cy="274981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&lt;bean id="customer" class="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.***.Customer” </a:t>
            </a:r>
            <a:r>
              <a:rPr lang="en-US" altLang="zh-CN" sz="3200" dirty="0" err="1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autowire</a:t>
            </a:r>
            <a:r>
              <a:rPr lang="en-US" altLang="zh-CN" sz="3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=“</a:t>
            </a:r>
            <a:r>
              <a:rPr lang="en-US" altLang="zh-CN" sz="3200" dirty="0" err="1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autodetect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"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/&gt; </a:t>
            </a:r>
          </a:p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&lt;bean id="person" class="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.***.Person"  /&gt;</a:t>
            </a:r>
            <a:endParaRPr lang="zh-CN" altLang="en-US" sz="32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64987" y="3339828"/>
            <a:ext cx="5645413" cy="121170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6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constructor</a:t>
            </a:r>
            <a:r>
              <a:rPr lang="zh-CN" altLang="en-US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自动装配</a:t>
            </a:r>
            <a:r>
              <a:rPr lang="zh-CN" altLang="en-US" sz="36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：</a:t>
            </a:r>
            <a:endParaRPr lang="en-US" altLang="zh-CN" sz="36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44119" y="6842401"/>
            <a:ext cx="5645413" cy="121170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6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autodetect</a:t>
            </a:r>
            <a:r>
              <a:rPr lang="zh-CN" altLang="en-US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自动</a:t>
            </a:r>
            <a:r>
              <a:rPr lang="zh-CN" altLang="en-US" sz="36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装配：</a:t>
            </a:r>
            <a:endParaRPr lang="en-US" altLang="zh-CN" sz="36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2268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自动装配</a:t>
            </a:r>
            <a:r>
              <a:rPr lang="en-US" altLang="zh-CN" sz="5400" dirty="0" smtClean="0">
                <a:solidFill>
                  <a:srgbClr val="666666"/>
                </a:solidFill>
              </a:rPr>
              <a:t>Bean</a:t>
            </a:r>
            <a:r>
              <a:rPr lang="zh-CN" altLang="en-US" sz="5400" dirty="0" smtClean="0">
                <a:solidFill>
                  <a:srgbClr val="666666"/>
                </a:solidFill>
              </a:rPr>
              <a:t>的</a:t>
            </a:r>
            <a:r>
              <a:rPr lang="zh-CN" altLang="en-US" sz="5400" dirty="0" smtClean="0">
                <a:solidFill>
                  <a:srgbClr val="666666"/>
                </a:solidFill>
              </a:rPr>
              <a:t>属性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默认自动装配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当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要为它所创建的所有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应用相同的自动装配策略来简化配置时，可以在根元素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&lt;bean&gt;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上增加一个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default-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autowire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属性：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61475" y="5772260"/>
            <a:ext cx="22276032" cy="709240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2400"/>
              </a:spcBef>
            </a:pP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&lt;beans </a:t>
            </a:r>
            <a:r>
              <a:rPr lang="en-US" altLang="zh-CN" sz="36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</a:t>
            </a:r>
            <a:r>
              <a:rPr lang="en-US" altLang="zh-CN" sz="36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xmlns</a:t>
            </a: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="http://www.springframework.org/schema/beans"</a:t>
            </a:r>
          </a:p>
          <a:p>
            <a:pPr algn="l" rtl="0" latinLnBrk="1" hangingPunct="0">
              <a:spcBef>
                <a:spcPts val="2400"/>
              </a:spcBef>
            </a:pP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	</a:t>
            </a:r>
            <a:r>
              <a:rPr lang="en-US" altLang="zh-CN" sz="36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     </a:t>
            </a:r>
            <a:r>
              <a:rPr lang="en-US" altLang="zh-CN" sz="36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xmlns:xsi</a:t>
            </a: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="http://www.w3.org/2001/XMLSchema-instance" </a:t>
            </a:r>
          </a:p>
          <a:p>
            <a:pPr algn="l" rtl="0" latinLnBrk="1" hangingPunct="0">
              <a:spcBef>
                <a:spcPts val="2400"/>
              </a:spcBef>
            </a:pP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	</a:t>
            </a:r>
            <a:r>
              <a:rPr lang="en-US" altLang="zh-CN" sz="36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      </a:t>
            </a:r>
            <a:r>
              <a:rPr lang="en-US" altLang="zh-CN" sz="36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xsi:schemaLocation</a:t>
            </a:r>
            <a:r>
              <a:rPr lang="en-US" altLang="zh-CN" sz="36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="http</a:t>
            </a: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://www.springframework.org/schema/beans</a:t>
            </a:r>
          </a:p>
          <a:p>
            <a:pPr algn="l" rtl="0" latinLnBrk="1" hangingPunct="0">
              <a:spcBef>
                <a:spcPts val="2400"/>
              </a:spcBef>
            </a:pP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	</a:t>
            </a:r>
            <a:r>
              <a:rPr lang="en-US" altLang="zh-CN" sz="36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      http</a:t>
            </a: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://</a:t>
            </a:r>
            <a:r>
              <a:rPr lang="en-US" altLang="zh-CN" sz="36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www.springframework.org/schema/beans/spring-beans-3.0.xsd”</a:t>
            </a:r>
            <a:endParaRPr lang="en-US" altLang="zh-CN" sz="36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  <a:p>
            <a:pPr algn="l" rtl="0" latinLnBrk="1" hangingPunct="0">
              <a:spcBef>
                <a:spcPts val="2400"/>
              </a:spcBef>
            </a:pP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  </a:t>
            </a:r>
            <a:r>
              <a:rPr lang="en-US" altLang="zh-CN" sz="36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      </a:t>
            </a:r>
            <a:r>
              <a:rPr lang="en-US" altLang="zh-CN" sz="36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default-</a:t>
            </a:r>
            <a:r>
              <a:rPr lang="en-US" altLang="zh-CN" sz="3600" dirty="0" err="1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autowire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=“</a:t>
            </a:r>
            <a:r>
              <a:rPr lang="en-US" altLang="zh-CN" sz="36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byType</a:t>
            </a:r>
            <a:r>
              <a:rPr lang="en-US" altLang="zh-CN" sz="36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”  </a:t>
            </a:r>
            <a:r>
              <a:rPr lang="en-US" altLang="zh-CN" sz="36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&gt;</a:t>
            </a:r>
          </a:p>
          <a:p>
            <a:pPr algn="l" rtl="0" latinLnBrk="1" hangingPunct="0">
              <a:spcBef>
                <a:spcPts val="2400"/>
              </a:spcBef>
            </a:pP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</a:t>
            </a:r>
            <a:r>
              <a:rPr lang="en-US" altLang="zh-CN" sz="36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              …………………</a:t>
            </a:r>
            <a:endParaRPr lang="en-US" altLang="zh-CN" sz="36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  <a:p>
            <a:pPr algn="l" rtl="0" latinLnBrk="1" hangingPunct="0">
              <a:spcBef>
                <a:spcPts val="2400"/>
              </a:spcBef>
            </a:pPr>
            <a:r>
              <a:rPr lang="en-US" altLang="zh-CN" sz="36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&lt;/beans&gt;</a:t>
            </a:r>
            <a:endParaRPr lang="zh-CN" altLang="en-US" sz="36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8582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11898</TotalTime>
  <Words>2832</Words>
  <Application>Microsoft Office PowerPoint</Application>
  <PresentationFormat>自定义</PresentationFormat>
  <Paragraphs>375</Paragraphs>
  <Slides>37</Slides>
  <Notes>36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Black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Administrator</dc:creator>
  <cp:lastModifiedBy>admin</cp:lastModifiedBy>
  <cp:revision>1653</cp:revision>
  <dcterms:modified xsi:type="dcterms:W3CDTF">2015-05-28T14:31:38Z</dcterms:modified>
</cp:coreProperties>
</file>