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4119" r:id="rId1"/>
  </p:sldMasterIdLst>
  <p:notesMasterIdLst>
    <p:notesMasterId r:id="rId63"/>
  </p:notesMasterIdLst>
  <p:sldIdLst>
    <p:sldId id="256" r:id="rId2"/>
    <p:sldId id="257" r:id="rId3"/>
    <p:sldId id="258" r:id="rId4"/>
    <p:sldId id="321" r:id="rId5"/>
    <p:sldId id="368" r:id="rId6"/>
    <p:sldId id="401" r:id="rId7"/>
    <p:sldId id="323" r:id="rId8"/>
    <p:sldId id="402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403" r:id="rId17"/>
    <p:sldId id="331" r:id="rId18"/>
    <p:sldId id="336" r:id="rId19"/>
    <p:sldId id="337" r:id="rId20"/>
    <p:sldId id="339" r:id="rId21"/>
    <p:sldId id="340" r:id="rId22"/>
    <p:sldId id="341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9" r:id="rId49"/>
    <p:sldId id="370" r:id="rId50"/>
    <p:sldId id="371" r:id="rId51"/>
    <p:sldId id="372" r:id="rId52"/>
    <p:sldId id="404" r:id="rId53"/>
    <p:sldId id="376" r:id="rId54"/>
    <p:sldId id="377" r:id="rId55"/>
    <p:sldId id="379" r:id="rId56"/>
    <p:sldId id="380" r:id="rId57"/>
    <p:sldId id="383" r:id="rId58"/>
    <p:sldId id="384" r:id="rId59"/>
    <p:sldId id="400" r:id="rId60"/>
    <p:sldId id="399" r:id="rId61"/>
    <p:sldId id="322" r:id="rId6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689" autoAdjust="0"/>
  </p:normalViewPr>
  <p:slideViewPr>
    <p:cSldViewPr>
      <p:cViewPr varScale="1">
        <p:scale>
          <a:sx n="94" d="100"/>
          <a:sy n="94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E7E81B-BC32-4558-AF71-E879B7A975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0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7E81B-BC32-4558-AF71-E879B7A9751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55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en-US" altLang="zh-CN" dirty="0" smtClean="0"/>
              <a:t>4</a:t>
            </a:r>
            <a:r>
              <a:rPr lang="zh-CN" altLang="en-US" dirty="0" smtClean="0"/>
              <a:t>班进度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7E81B-BC32-4558-AF71-E879B7A9751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24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软工</a:t>
            </a:r>
            <a:r>
              <a:rPr lang="en-US" altLang="zh-CN" dirty="0" smtClean="0"/>
              <a:t>5</a:t>
            </a:r>
            <a:r>
              <a:rPr lang="zh-CN" altLang="en-US" dirty="0" smtClean="0"/>
              <a:t>班进度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7E81B-BC32-4558-AF71-E879B7A9751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19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564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64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07BFD-5565-46A9-9D14-4D237B735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88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ED69C-9318-4933-8DD5-DAD5A97BB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6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14CFC-72DF-4B29-943C-20BAAB885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1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2D653-F555-4A16-88D5-DB41C96F9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2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D8E98-3463-4101-B5CF-ABA9405DEB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14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页脚占位符 102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AD86F-43C5-4B67-BA60-E75BD88BA35E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日期占位符 1039"/>
          <p:cNvSpPr>
            <a:spLocks noGrp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5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7DC35-1611-4C56-BBC6-BBB5C8CCA2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91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B58DE-5A06-4C64-AAD7-05732F79C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97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8DF1D-461E-487C-97F0-EB59741104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3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3BFD9-206B-4B5E-A73C-AD28858A4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4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0AEB-18EF-489A-A362-B9BE895A3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10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EBF34-4E0A-4646-8183-71E2460868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76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5E4E7-6AC6-4CFC-B3D8-B36972B297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3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CFE29-FCBC-437B-8F7E-B8840B0B4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8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A522683-82C6-4E1C-B927-0D423BB5D8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3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5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-&#20363;3-78.sq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%20&#20363;&#39064;3-22.sq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-&#20363;3-23.sq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-&#20363;3-27.sq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-&#20363;3-29.sq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20363;&#39064;&#28304;&#30721;/&#35838;&#26412;-&#20363;3-30.sq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-&#20363;3-31.sq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-&#20363;3-34.sq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-&#20363;3-35.sq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-&#20363;3-36.sq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-&#20363;3-39-40-41.sq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-&#20363;3-43.sq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&#20363;&#39064;&#28304;&#30721;/&#35838;&#26412;-&#20363;3-45-46.sq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92478" y="5733256"/>
            <a:ext cx="4238652" cy="513746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授课专业： </a:t>
            </a: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级软件工程专业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684784" y="2348880"/>
            <a:ext cx="72797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3600" b="1" dirty="0"/>
              <a:t>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3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章 数据库编程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6145"/>
          <p:cNvSpPr>
            <a:spLocks noGrp="1"/>
          </p:cNvSpPr>
          <p:nvPr/>
        </p:nvSpPr>
        <p:spPr>
          <a:xfrm>
            <a:off x="179512" y="1165225"/>
            <a:ext cx="8784976" cy="4841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>
                <a:solidFill>
                  <a:schemeClr val="accent5">
                    <a:lumMod val="50000"/>
                  </a:schemeClr>
                </a:solidFill>
              </a:rPr>
              <a:t>3）日期和时间常量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     日期和时间常量使用特定格式的字符日期值表示，用单引号括起来。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【例3-3】查询表emp中1981年以后雇用员工的ename和hiredate信息。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SELECT ename</a:t>
            </a:r>
            <a:r>
              <a:rPr sz="2800" noProof="1" smtClean="0"/>
              <a:t>,</a:t>
            </a:r>
            <a:r>
              <a:rPr lang="en-US" sz="2800" noProof="1" smtClean="0"/>
              <a:t> </a:t>
            </a:r>
            <a:r>
              <a:rPr sz="2800" noProof="1" smtClean="0"/>
              <a:t>hiredate  </a:t>
            </a:r>
            <a:r>
              <a:rPr sz="2800" noProof="1"/>
              <a:t>FROM  emp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 smtClean="0"/>
              <a:t>WHERE  hiredate</a:t>
            </a:r>
            <a:r>
              <a:rPr lang="en-US" sz="2800" noProof="1" smtClean="0"/>
              <a:t> </a:t>
            </a:r>
            <a:r>
              <a:rPr sz="2800" noProof="1" smtClean="0"/>
              <a:t>&gt;</a:t>
            </a:r>
            <a:r>
              <a:rPr lang="en-US" sz="2800" noProof="1" smtClean="0"/>
              <a:t> </a:t>
            </a:r>
            <a:r>
              <a:rPr sz="2800" noProof="1" smtClean="0"/>
              <a:t>'1981/12/31</a:t>
            </a:r>
            <a:r>
              <a:rPr sz="2800" noProof="1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4409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6145"/>
          <p:cNvSpPr>
            <a:spLocks noGrp="1"/>
          </p:cNvSpPr>
          <p:nvPr/>
        </p:nvSpPr>
        <p:spPr>
          <a:xfrm>
            <a:off x="251520" y="1165225"/>
            <a:ext cx="8712968" cy="4841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>
                <a:solidFill>
                  <a:schemeClr val="accent5">
                    <a:lumMod val="50000"/>
                  </a:schemeClr>
                </a:solidFill>
              </a:rPr>
              <a:t>4）布尔值常量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   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       布尔值只有true和false两个值，SQL命令运行结果用1代表true，用0代表false。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【例3-4】查询表emp中所有雇员的姓名ename和工资sal是否大于等于2000的判断结果。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SELECT  ename</a:t>
            </a:r>
            <a:r>
              <a:rPr sz="2800" noProof="1" smtClean="0"/>
              <a:t>,</a:t>
            </a:r>
            <a:r>
              <a:rPr lang="en-US" sz="2800" noProof="1" smtClean="0"/>
              <a:t> </a:t>
            </a:r>
            <a:r>
              <a:rPr sz="2800" noProof="1" smtClean="0"/>
              <a:t>sal</a:t>
            </a:r>
            <a:r>
              <a:rPr lang="en-US" sz="2800" noProof="1" smtClean="0"/>
              <a:t> </a:t>
            </a:r>
            <a:r>
              <a:rPr sz="2800" noProof="1" smtClean="0"/>
              <a:t>&gt;</a:t>
            </a:r>
            <a:r>
              <a:rPr lang="en-US" sz="2800" noProof="1" smtClean="0"/>
              <a:t> </a:t>
            </a:r>
            <a:r>
              <a:rPr sz="2800" noProof="1" smtClean="0"/>
              <a:t>2000  </a:t>
            </a:r>
            <a:r>
              <a:rPr sz="2800" noProof="1"/>
              <a:t>FROM  emp;</a:t>
            </a:r>
          </a:p>
        </p:txBody>
      </p:sp>
    </p:spTree>
    <p:extLst>
      <p:ext uri="{BB962C8B-B14F-4D97-AF65-F5344CB8AC3E}">
        <p14:creationId xmlns:p14="http://schemas.microsoft.com/office/powerpoint/2010/main" val="324372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6145"/>
          <p:cNvSpPr>
            <a:spLocks noGrp="1"/>
          </p:cNvSpPr>
          <p:nvPr/>
        </p:nvSpPr>
        <p:spPr>
          <a:xfrm>
            <a:off x="0" y="790575"/>
            <a:ext cx="9143999" cy="593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>
                <a:solidFill>
                  <a:schemeClr val="accent5">
                    <a:lumMod val="50000"/>
                  </a:schemeClr>
                </a:solidFill>
              </a:rPr>
              <a:t>5）NULL值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   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       NULL值适用于各种字段类型，通常表示“不确定的值”，NULL值参与的运算，结果仍为NULL值。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【例3-5】将表emp雇员SCOTT的comm列值改为NULL值，然后再在NULL值的基础上加1250元，请考虑最终comm列值是什么</a:t>
            </a:r>
            <a:r>
              <a:rPr sz="2800" noProof="1" smtClean="0"/>
              <a:t>?</a:t>
            </a: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UPDATE emp SET  </a:t>
            </a:r>
            <a:r>
              <a:rPr sz="2800" noProof="1" smtClean="0"/>
              <a:t>comm</a:t>
            </a:r>
            <a:r>
              <a:rPr lang="en-US" sz="2800" noProof="1" smtClean="0"/>
              <a:t> </a:t>
            </a:r>
            <a:r>
              <a:rPr sz="2800" noProof="1" smtClean="0"/>
              <a:t>=</a:t>
            </a:r>
            <a:r>
              <a:rPr lang="en-US" sz="2800" noProof="1" smtClean="0"/>
              <a:t> </a:t>
            </a:r>
            <a:r>
              <a:rPr sz="2800" noProof="1" smtClean="0"/>
              <a:t>NULL  </a:t>
            </a: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 smtClean="0"/>
              <a:t>WHERE  </a:t>
            </a:r>
            <a:r>
              <a:rPr sz="2800" noProof="1"/>
              <a:t>ename='SCOTT';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UPDATE emp SET  </a:t>
            </a:r>
            <a:r>
              <a:rPr sz="2800" noProof="1" smtClean="0"/>
              <a:t>comm</a:t>
            </a:r>
            <a:r>
              <a:rPr lang="en-US" sz="2800" noProof="1" smtClean="0"/>
              <a:t> </a:t>
            </a:r>
            <a:r>
              <a:rPr sz="2800" noProof="1" smtClean="0"/>
              <a:t>=</a:t>
            </a:r>
            <a:r>
              <a:rPr lang="en-US" sz="2800" noProof="1" smtClean="0"/>
              <a:t> </a:t>
            </a:r>
            <a:r>
              <a:rPr sz="2800" noProof="1" smtClean="0"/>
              <a:t>comm</a:t>
            </a:r>
            <a:r>
              <a:rPr lang="en-US" sz="2800" noProof="1" smtClean="0"/>
              <a:t> </a:t>
            </a:r>
            <a:r>
              <a:rPr sz="2800" noProof="1" smtClean="0"/>
              <a:t>+</a:t>
            </a:r>
            <a:r>
              <a:rPr lang="en-US" sz="2800" noProof="1" smtClean="0"/>
              <a:t> </a:t>
            </a:r>
            <a:r>
              <a:rPr sz="2800" noProof="1" smtClean="0"/>
              <a:t>1250  </a:t>
            </a: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 smtClean="0"/>
              <a:t>WHERE ename</a:t>
            </a:r>
            <a:r>
              <a:rPr lang="en-US" sz="2800" noProof="1" smtClean="0"/>
              <a:t> </a:t>
            </a:r>
            <a:r>
              <a:rPr sz="2800" noProof="1" smtClean="0"/>
              <a:t>=</a:t>
            </a:r>
            <a:r>
              <a:rPr lang="en-US" sz="2800" noProof="1" smtClean="0"/>
              <a:t> </a:t>
            </a:r>
            <a:r>
              <a:rPr sz="2800" noProof="1" smtClean="0"/>
              <a:t>'SCOTT</a:t>
            </a:r>
            <a:r>
              <a:rPr sz="2800" noProof="1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78363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5124"/>
          <p:cNvSpPr/>
          <p:nvPr/>
        </p:nvSpPr>
        <p:spPr>
          <a:xfrm>
            <a:off x="0" y="946150"/>
            <a:ext cx="9144000" cy="4965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rgbClr val="C00000"/>
                </a:solidFill>
              </a:rPr>
              <a:t>2. 变量</a:t>
            </a:r>
          </a:p>
          <a:p>
            <a:pPr marL="0" indent="0"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chemeClr val="accent5">
                    <a:lumMod val="50000"/>
                  </a:schemeClr>
                </a:solidFill>
              </a:rPr>
              <a:t>1）局部变量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rgbClr val="9900CC"/>
                </a:solidFill>
              </a:rPr>
              <a:t>（1）局部变量的定义与赋值</a:t>
            </a: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SET  @</a:t>
            </a:r>
            <a:r>
              <a:rPr sz="2800" noProof="1" smtClean="0"/>
              <a:t>局部变量名</a:t>
            </a:r>
            <a:r>
              <a:rPr lang="en-US" sz="2800" noProof="1" smtClean="0"/>
              <a:t> </a:t>
            </a:r>
            <a:r>
              <a:rPr sz="2800" noProof="1" smtClean="0"/>
              <a:t>=</a:t>
            </a:r>
            <a:r>
              <a:rPr lang="en-US" sz="2800" noProof="1" smtClean="0"/>
              <a:t> </a:t>
            </a:r>
            <a:r>
              <a:rPr sz="2800" noProof="1" smtClean="0"/>
              <a:t>表达式</a:t>
            </a:r>
            <a:r>
              <a:rPr sz="2800" noProof="1"/>
              <a:t>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         </a:t>
            </a:r>
            <a:r>
              <a:rPr sz="2800" noProof="1" smtClean="0"/>
              <a:t>[,</a:t>
            </a:r>
            <a:r>
              <a:rPr lang="en-US" sz="2800" noProof="1" smtClean="0"/>
              <a:t> </a:t>
            </a:r>
            <a:r>
              <a:rPr sz="2800" noProof="1" smtClean="0"/>
              <a:t>@局部变量名</a:t>
            </a:r>
            <a:r>
              <a:rPr lang="en-US" sz="2800" noProof="1" smtClean="0"/>
              <a:t> </a:t>
            </a:r>
            <a:r>
              <a:rPr sz="2800" noProof="1" smtClean="0"/>
              <a:t>=</a:t>
            </a:r>
            <a:r>
              <a:rPr lang="en-US" sz="2800" noProof="1" smtClean="0"/>
              <a:t> </a:t>
            </a:r>
            <a:r>
              <a:rPr sz="2800" noProof="1" smtClean="0"/>
              <a:t>表达式</a:t>
            </a:r>
            <a:r>
              <a:rPr sz="2800" noProof="1"/>
              <a:t>2</a:t>
            </a:r>
            <a:r>
              <a:rPr sz="2800" noProof="1" smtClean="0"/>
              <a:t>,</a:t>
            </a:r>
            <a:r>
              <a:rPr lang="en-US" sz="2800" noProof="1" smtClean="0"/>
              <a:t> </a:t>
            </a:r>
            <a:r>
              <a:rPr sz="2800" noProof="1" smtClean="0"/>
              <a:t>……]</a:t>
            </a: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rgbClr val="9900CC"/>
                </a:solidFill>
              </a:rPr>
              <a:t>（2）局部变量的显示</a:t>
            </a: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 SELECT  @局部变量名[,@局部变量名,……]</a:t>
            </a:r>
          </a:p>
          <a:p>
            <a:pPr marL="0" indent="0">
              <a:buFont typeface="Wingdings" panose="05000000000000000000" pitchFamily="2" charset="2"/>
              <a:buNone/>
            </a:pPr>
            <a:endParaRPr sz="2800" noProof="1"/>
          </a:p>
        </p:txBody>
      </p:sp>
    </p:spTree>
    <p:extLst>
      <p:ext uri="{BB962C8B-B14F-4D97-AF65-F5344CB8AC3E}">
        <p14:creationId xmlns:p14="http://schemas.microsoft.com/office/powerpoint/2010/main" val="23682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8193"/>
          <p:cNvSpPr>
            <a:spLocks noGrp="1" noChangeArrowheads="1"/>
          </p:cNvSpPr>
          <p:nvPr>
            <p:ph type="body" idx="1"/>
          </p:nvPr>
        </p:nvSpPr>
        <p:spPr>
          <a:xfrm>
            <a:off x="15875" y="548680"/>
            <a:ext cx="9067800" cy="3384376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/>
              <a:t>【例3-7】查询表emp中雇员'SMITH'的job和hiredate值赋给变量job_v、hiredate_v，并显示两个变量的值。</a:t>
            </a:r>
            <a:endParaRPr lang="en-US" altLang="zh-CN" sz="28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8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8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/>
              <a:t>【例3-8】根据name变量所给的值查询指定员工的信息。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/>
              <a:t>SET  @name='SCOTT';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hlinkClick r:id="rId2" action="ppaction://hlinkfile"/>
              </a:rPr>
              <a:t>例题源码</a:t>
            </a:r>
            <a:r>
              <a:rPr lang="en-US" altLang="zh-CN" sz="2800" dirty="0" smtClean="0">
                <a:hlinkClick r:id="rId2" action="ppaction://hlinkfile"/>
              </a:rPr>
              <a:t>\</a:t>
            </a:r>
            <a:r>
              <a:rPr lang="zh-CN" altLang="en-US" sz="2800" dirty="0" smtClean="0">
                <a:hlinkClick r:id="rId2" action="ppaction://hlinkfile"/>
              </a:rPr>
              <a:t>课本</a:t>
            </a:r>
            <a:r>
              <a:rPr lang="en-US" altLang="zh-CN" sz="2800" dirty="0" smtClean="0">
                <a:hlinkClick r:id="rId2" action="ppaction://hlinkfile"/>
              </a:rPr>
              <a:t>-</a:t>
            </a:r>
            <a:r>
              <a:rPr lang="zh-CN" altLang="en-US" sz="2800" dirty="0" smtClean="0">
                <a:hlinkClick r:id="rId2" action="ppaction://hlinkfile"/>
              </a:rPr>
              <a:t>例</a:t>
            </a:r>
            <a:r>
              <a:rPr lang="en-US" altLang="zh-CN" sz="2800" dirty="0" smtClean="0">
                <a:hlinkClick r:id="rId2" action="ppaction://hlinkfile"/>
              </a:rPr>
              <a:t>3-78.sql</a:t>
            </a:r>
            <a:endParaRPr lang="zh-CN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7219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5124"/>
          <p:cNvSpPr/>
          <p:nvPr/>
        </p:nvSpPr>
        <p:spPr>
          <a:xfrm>
            <a:off x="261938" y="620688"/>
            <a:ext cx="8770937" cy="153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chemeClr val="accent5">
                    <a:lumMod val="50000"/>
                  </a:schemeClr>
                </a:solidFill>
              </a:rPr>
              <a:t>2）全局变量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     全局变量是MySQL系统提供并赋值的变量。用户不能定义全局变量，只能使用。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523357116"/>
              </p:ext>
            </p:extLst>
          </p:nvPr>
        </p:nvGraphicFramePr>
        <p:xfrm>
          <a:off x="256233" y="2348880"/>
          <a:ext cx="8769350" cy="3633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90"/>
                <a:gridCol w="5572760"/>
              </a:tblGrid>
              <a:tr h="3656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全局变量名称</a:t>
                      </a:r>
                      <a:endParaRPr lang="en-US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7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@@back_log</a:t>
                      </a:r>
                      <a:endParaRPr lang="en-US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返回MySQL主要连接请求的数量</a:t>
                      </a:r>
                      <a:endParaRPr lang="en-US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@@basedir</a:t>
                      </a:r>
                      <a:endParaRPr lang="en-US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返回MySQL安装基准目录</a:t>
                      </a:r>
                      <a:endParaRPr lang="en-US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@@license</a:t>
                      </a:r>
                      <a:endParaRPr lang="en-US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返回服务器的许可类型</a:t>
                      </a:r>
                      <a:endParaRPr lang="en-US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3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@@port</a:t>
                      </a:r>
                      <a:endParaRPr lang="en-US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返回服务器侦听TCP/IP连接所用端口</a:t>
                      </a:r>
                      <a:endParaRPr lang="en-US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7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@@</a:t>
                      </a:r>
                      <a:r>
                        <a:rPr lang="en-US" sz="24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default_storage_engine</a:t>
                      </a:r>
                      <a:endParaRPr lang="en-US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返回存储引擎</a:t>
                      </a:r>
                      <a:endParaRPr lang="en-US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@@version</a:t>
                      </a:r>
                      <a:endParaRPr lang="en-US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返回服务器版本号</a:t>
                      </a:r>
                      <a:endParaRPr lang="en-US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2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5123"/>
          <p:cNvSpPr>
            <a:spLocks noChangeArrowheads="1"/>
          </p:cNvSpPr>
          <p:nvPr/>
        </p:nvSpPr>
        <p:spPr bwMode="auto">
          <a:xfrm>
            <a:off x="128588" y="568325"/>
            <a:ext cx="518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3200" b="1" dirty="0">
                <a:solidFill>
                  <a:srgbClr val="9900CC"/>
                </a:solidFill>
              </a:rPr>
              <a:t>3.1.2  常用系统函数</a:t>
            </a:r>
          </a:p>
        </p:txBody>
      </p:sp>
      <p:sp>
        <p:nvSpPr>
          <p:cNvPr id="5125" name="矩形 5124"/>
          <p:cNvSpPr/>
          <p:nvPr/>
        </p:nvSpPr>
        <p:spPr>
          <a:xfrm>
            <a:off x="1835696" y="1412775"/>
            <a:ext cx="5112568" cy="46085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indent="0">
              <a:buFont typeface="Wingdings" panose="05000000000000000000" pitchFamily="2" charset="2"/>
              <a:buNone/>
            </a:pPr>
            <a:r>
              <a:rPr sz="2800" b="1" noProof="1"/>
              <a:t>1</a:t>
            </a:r>
            <a:r>
              <a:rPr sz="2800" b="1" noProof="1" smtClean="0"/>
              <a:t>.</a:t>
            </a:r>
            <a:r>
              <a:rPr lang="en-US" sz="2800" b="1" noProof="1" smtClean="0"/>
              <a:t> </a:t>
            </a:r>
            <a:r>
              <a:rPr sz="2800" b="1" noProof="1" smtClean="0"/>
              <a:t>字符函数</a:t>
            </a:r>
            <a:endParaRPr lang="en-US" sz="2800" b="1" noProof="1" smtClean="0"/>
          </a:p>
          <a:p>
            <a:pPr marL="0" indent="0">
              <a:buNone/>
            </a:pPr>
            <a:r>
              <a:rPr lang="en-US" sz="2800" b="1" noProof="1"/>
              <a:t>2. </a:t>
            </a:r>
            <a:r>
              <a:rPr lang="zh-CN" altLang="en-US" sz="2800" b="1" noProof="1"/>
              <a:t>数学函数</a:t>
            </a:r>
            <a:endParaRPr lang="en-US" altLang="zh-CN" sz="2800" b="1" noProof="1"/>
          </a:p>
          <a:p>
            <a:pPr marL="0" indent="0">
              <a:buNone/>
            </a:pPr>
            <a:r>
              <a:rPr lang="en-US" sz="2800" b="1" noProof="1"/>
              <a:t>3. </a:t>
            </a:r>
            <a:r>
              <a:rPr lang="zh-CN" altLang="en-US" sz="2800" b="1" noProof="1"/>
              <a:t>日期时间函数</a:t>
            </a:r>
            <a:endParaRPr lang="en-US" altLang="zh-CN" sz="2800" b="1" noProof="1"/>
          </a:p>
          <a:p>
            <a:pPr marL="0" indent="0">
              <a:buNone/>
            </a:pPr>
            <a:r>
              <a:rPr lang="en-US" sz="2800" b="1" noProof="1"/>
              <a:t>4. </a:t>
            </a:r>
            <a:r>
              <a:rPr lang="zh-CN" altLang="en-US" sz="2800" b="1" noProof="1"/>
              <a:t>系统信息函数</a:t>
            </a:r>
            <a:endParaRPr lang="en-US" altLang="zh-CN" sz="2800" b="1" noProof="1"/>
          </a:p>
          <a:p>
            <a:pPr marL="0" indent="0">
              <a:buNone/>
            </a:pPr>
            <a:r>
              <a:rPr lang="en-US" sz="2800" b="1" noProof="1"/>
              <a:t>5. </a:t>
            </a:r>
            <a:r>
              <a:rPr lang="zh-CN" altLang="en-US" sz="2800" b="1" noProof="1"/>
              <a:t>条件控制函数</a:t>
            </a:r>
            <a:endParaRPr lang="en-US" altLang="zh-CN" sz="2800" b="1" noProof="1"/>
          </a:p>
          <a:p>
            <a:pPr marL="0" indent="0">
              <a:buNone/>
            </a:pPr>
            <a:r>
              <a:rPr lang="en-US" sz="2800" b="1" noProof="1"/>
              <a:t>6. </a:t>
            </a:r>
            <a:r>
              <a:rPr lang="zh-CN" altLang="en-US" sz="2800" b="1" noProof="1"/>
              <a:t>数据类型转化函数</a:t>
            </a:r>
            <a:endParaRPr lang="en-US" altLang="zh-CN" sz="2800" b="1" noProof="1"/>
          </a:p>
          <a:p>
            <a:pPr marL="0" indent="0">
              <a:buNone/>
            </a:pPr>
            <a:r>
              <a:rPr lang="en-US" sz="2800" b="1" noProof="1"/>
              <a:t>7. </a:t>
            </a:r>
            <a:r>
              <a:rPr lang="zh-CN" altLang="en-US" sz="2800" b="1" noProof="1"/>
              <a:t>聚合函数</a:t>
            </a:r>
            <a:endParaRPr lang="en-US" altLang="zh-CN" sz="2800" b="1" noProof="1"/>
          </a:p>
          <a:p>
            <a:pPr marL="0" indent="0">
              <a:buNone/>
            </a:pPr>
            <a:r>
              <a:rPr lang="en-US" sz="2800" b="1" noProof="1"/>
              <a:t>8. </a:t>
            </a:r>
            <a:r>
              <a:rPr lang="zh-CN" altLang="en-US" sz="2800" b="1" noProof="1"/>
              <a:t>加密函数</a:t>
            </a:r>
            <a:endParaRPr sz="2800" b="1" noProof="1"/>
          </a:p>
        </p:txBody>
      </p:sp>
    </p:spTree>
    <p:extLst>
      <p:ext uri="{BB962C8B-B14F-4D97-AF65-F5344CB8AC3E}">
        <p14:creationId xmlns:p14="http://schemas.microsoft.com/office/powerpoint/2010/main" val="25836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5124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rgbClr val="C00000"/>
                </a:solidFill>
              </a:rPr>
              <a:t>1.</a:t>
            </a:r>
            <a:r>
              <a:rPr sz="2800" noProof="1" smtClean="0">
                <a:solidFill>
                  <a:srgbClr val="C00000"/>
                </a:solidFill>
              </a:rPr>
              <a:t>字符串函数</a:t>
            </a:r>
            <a:endParaRPr sz="2800" noProof="1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661413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93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5124"/>
          <p:cNvSpPr/>
          <p:nvPr/>
        </p:nvSpPr>
        <p:spPr>
          <a:xfrm>
            <a:off x="0" y="476672"/>
            <a:ext cx="9144000" cy="5293891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indent="0">
              <a:buFont typeface="Wingdings" panose="05000000000000000000" pitchFamily="2" charset="2"/>
              <a:buNone/>
            </a:pPr>
            <a:r>
              <a:rPr noProof="1">
                <a:solidFill>
                  <a:srgbClr val="C00000"/>
                </a:solidFill>
              </a:rPr>
              <a:t>2. 数学函数</a:t>
            </a:r>
          </a:p>
          <a:p>
            <a:r>
              <a:rPr sz="2800" noProof="1"/>
              <a:t>ABS(x)返回x的绝对值。</a:t>
            </a:r>
          </a:p>
          <a:p>
            <a:r>
              <a:rPr sz="2800" noProof="1"/>
              <a:t>PI()返回圆周率π的值。</a:t>
            </a:r>
          </a:p>
          <a:p>
            <a:r>
              <a:rPr sz="2800" noProof="1"/>
              <a:t>SQRT()返回非负数的二次方根。</a:t>
            </a:r>
          </a:p>
          <a:p>
            <a:r>
              <a:rPr sz="2800" noProof="1"/>
              <a:t>MOD (m,n)返回m被n除后的余数。</a:t>
            </a:r>
          </a:p>
          <a:p>
            <a:r>
              <a:rPr sz="2800" noProof="1"/>
              <a:t>ROUND(x</a:t>
            </a:r>
            <a:r>
              <a:rPr sz="2800" noProof="1" smtClean="0"/>
              <a:t>,</a:t>
            </a:r>
            <a:r>
              <a:rPr lang="en-US" sz="2800" noProof="1" smtClean="0"/>
              <a:t> </a:t>
            </a:r>
            <a:r>
              <a:rPr sz="2800" noProof="1" smtClean="0"/>
              <a:t>y</a:t>
            </a:r>
            <a:r>
              <a:rPr sz="2800" noProof="1"/>
              <a:t>)把x四舍五入到y指定的精度返回。如果y为负数，则将保留x值到小数点左边y位。</a:t>
            </a:r>
          </a:p>
          <a:p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【例3-15】示例。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400" noProof="1"/>
              <a:t>SELECT  SQRT(ROUND(ABS(-4.01*4.01</a:t>
            </a:r>
            <a:r>
              <a:rPr sz="2400" noProof="1" smtClean="0"/>
              <a:t>),</a:t>
            </a:r>
            <a:r>
              <a:rPr lang="en-US" sz="2400" noProof="1" smtClean="0"/>
              <a:t> </a:t>
            </a:r>
            <a:r>
              <a:rPr sz="2400" noProof="1" smtClean="0"/>
              <a:t>0)),</a:t>
            </a:r>
            <a:r>
              <a:rPr lang="en-US" sz="2400" noProof="1" smtClean="0"/>
              <a:t>  </a:t>
            </a:r>
            <a:r>
              <a:rPr sz="2400" noProof="1" smtClean="0"/>
              <a:t>MOD</a:t>
            </a:r>
            <a:r>
              <a:rPr sz="2400" noProof="1"/>
              <a:t>(-10,3),MOD(10,-3)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910829"/>
            <a:ext cx="58007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0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5124"/>
          <p:cNvSpPr/>
          <p:nvPr/>
        </p:nvSpPr>
        <p:spPr>
          <a:xfrm>
            <a:off x="89799" y="404664"/>
            <a:ext cx="8382644" cy="53749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indent="0">
              <a:buFont typeface="Wingdings" panose="05000000000000000000" pitchFamily="2" charset="2"/>
              <a:buNone/>
            </a:pPr>
            <a:r>
              <a:rPr noProof="1">
                <a:solidFill>
                  <a:srgbClr val="C00000"/>
                </a:solidFill>
              </a:rPr>
              <a:t>3. </a:t>
            </a:r>
            <a:r>
              <a:rPr noProof="1" smtClean="0">
                <a:solidFill>
                  <a:srgbClr val="C00000"/>
                </a:solidFill>
              </a:rPr>
              <a:t>日期和时间函数</a:t>
            </a:r>
            <a:endParaRPr noProof="1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9" y="1340768"/>
            <a:ext cx="8811353" cy="434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9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98"/>
          <p:cNvSpPr txBox="1">
            <a:spLocks noChangeArrowheads="1"/>
          </p:cNvSpPr>
          <p:nvPr/>
        </p:nvSpPr>
        <p:spPr bwMode="white">
          <a:xfrm>
            <a:off x="2294384" y="3267002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cs typeface="Arial" panose="020B0604020202020204" pitchFamily="34" charset="0"/>
              </a:rPr>
              <a:t>因子图与粒子滤波算法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537245"/>
            <a:ext cx="1666528" cy="6320755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目录</a:t>
            </a:r>
            <a:r>
              <a:rPr lang="en-US" altLang="zh-CN" sz="3200" b="1" dirty="0" smtClean="0">
                <a:solidFill>
                  <a:schemeClr val="bg1"/>
                </a:solidFill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/>
            </a:r>
            <a:br>
              <a:rPr lang="en-US" altLang="zh-CN" sz="3200" b="1" dirty="0">
                <a:solidFill>
                  <a:schemeClr val="bg1"/>
                </a:solidFill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zh-CN" altLang="en-US" b="1" dirty="0">
                <a:solidFill>
                  <a:schemeClr val="bg1"/>
                </a:solidFill>
              </a:rPr>
              <a:t/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238"/>
          <p:cNvGrpSpPr>
            <a:grpSpLocks/>
          </p:cNvGrpSpPr>
          <p:nvPr/>
        </p:nvGrpSpPr>
        <p:grpSpPr bwMode="auto">
          <a:xfrm>
            <a:off x="2195736" y="1837014"/>
            <a:ext cx="6480176" cy="673101"/>
            <a:chOff x="1306" y="2555"/>
            <a:chExt cx="4082" cy="424"/>
          </a:xfrm>
        </p:grpSpPr>
        <p:sp>
          <p:nvSpPr>
            <p:cNvPr id="83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85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 Box 241"/>
            <p:cNvSpPr txBox="1">
              <a:spLocks noChangeArrowheads="1"/>
            </p:cNvSpPr>
            <p:nvPr/>
          </p:nvSpPr>
          <p:spPr bwMode="gray">
            <a:xfrm>
              <a:off x="2135" y="2555"/>
              <a:ext cx="169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0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MySQL</a:t>
              </a:r>
              <a:r>
                <a:rPr lang="zh-CN" altLang="en-US" sz="30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编程基础</a:t>
              </a:r>
              <a:endParaRPr lang="zh-CN" altLang="en-US" sz="30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9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Group 238"/>
          <p:cNvGrpSpPr>
            <a:grpSpLocks/>
          </p:cNvGrpSpPr>
          <p:nvPr/>
        </p:nvGrpSpPr>
        <p:grpSpPr bwMode="auto">
          <a:xfrm>
            <a:off x="2195736" y="2687075"/>
            <a:ext cx="6480176" cy="669926"/>
            <a:chOff x="1306" y="2557"/>
            <a:chExt cx="4082" cy="422"/>
          </a:xfrm>
        </p:grpSpPr>
        <p:sp>
          <p:nvSpPr>
            <p:cNvPr id="12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41"/>
            <p:cNvSpPr txBox="1">
              <a:spLocks noChangeArrowheads="1"/>
            </p:cNvSpPr>
            <p:nvPr/>
          </p:nvSpPr>
          <p:spPr bwMode="gray">
            <a:xfrm>
              <a:off x="2122" y="2557"/>
              <a:ext cx="186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0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程序控制流语句</a:t>
              </a:r>
              <a:endParaRPr lang="zh-CN" alt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" name="Group 238"/>
          <p:cNvGrpSpPr>
            <a:grpSpLocks/>
          </p:cNvGrpSpPr>
          <p:nvPr/>
        </p:nvGrpSpPr>
        <p:grpSpPr bwMode="auto">
          <a:xfrm>
            <a:off x="2207765" y="3552750"/>
            <a:ext cx="6467475" cy="668338"/>
            <a:chOff x="1306" y="2558"/>
            <a:chExt cx="4074" cy="421"/>
          </a:xfrm>
        </p:grpSpPr>
        <p:sp>
          <p:nvSpPr>
            <p:cNvPr id="125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3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6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 Box 241"/>
            <p:cNvSpPr txBox="1">
              <a:spLocks noChangeArrowheads="1"/>
            </p:cNvSpPr>
            <p:nvPr/>
          </p:nvSpPr>
          <p:spPr bwMode="gray">
            <a:xfrm>
              <a:off x="2370" y="2558"/>
              <a:ext cx="108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存储过程</a:t>
              </a:r>
              <a:endParaRPr lang="zh-CN" altLang="en-US" sz="3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9" name="Group 238"/>
          <p:cNvGrpSpPr>
            <a:grpSpLocks/>
          </p:cNvGrpSpPr>
          <p:nvPr/>
        </p:nvGrpSpPr>
        <p:grpSpPr bwMode="auto">
          <a:xfrm>
            <a:off x="2195736" y="4482504"/>
            <a:ext cx="6480175" cy="674688"/>
            <a:chOff x="1306" y="2554"/>
            <a:chExt cx="4082" cy="425"/>
          </a:xfrm>
        </p:grpSpPr>
        <p:sp>
          <p:nvSpPr>
            <p:cNvPr id="13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3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 Box 241"/>
            <p:cNvSpPr txBox="1">
              <a:spLocks noChangeArrowheads="1"/>
            </p:cNvSpPr>
            <p:nvPr/>
          </p:nvSpPr>
          <p:spPr bwMode="gray">
            <a:xfrm>
              <a:off x="2620" y="2554"/>
              <a:ext cx="60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游标</a:t>
              </a:r>
              <a:endParaRPr lang="zh-CN" altLang="en-US" sz="3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5124"/>
          <p:cNvSpPr/>
          <p:nvPr/>
        </p:nvSpPr>
        <p:spPr>
          <a:xfrm>
            <a:off x="77788" y="803275"/>
            <a:ext cx="8988425" cy="52847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rgbClr val="C00000"/>
                </a:solidFill>
              </a:rPr>
              <a:t>4. 系统信息函数</a:t>
            </a:r>
          </a:p>
          <a:p>
            <a:pPr marL="0" indent="0">
              <a:buFont typeface="Wingdings" panose="05000000000000000000" pitchFamily="2" charset="2"/>
              <a:buNone/>
            </a:pPr>
            <a:endParaRPr sz="2800" noProof="1">
              <a:solidFill>
                <a:srgbClr val="C00000"/>
              </a:solidFill>
            </a:endParaRPr>
          </a:p>
          <a:p>
            <a:r>
              <a:rPr sz="2800" noProof="1"/>
              <a:t>USER()返回当前登录的用户名。</a:t>
            </a:r>
          </a:p>
          <a:p>
            <a:r>
              <a:rPr sz="2800" noProof="1"/>
              <a:t>DATABASE()返回当前使用数据库名。</a:t>
            </a:r>
          </a:p>
          <a:p>
            <a:r>
              <a:rPr sz="2800" noProof="1"/>
              <a:t>VERSION()返回MySQL服务器版本号。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【例3-20】示例。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400" noProof="1"/>
              <a:t>SELECT  CONCAT('MySQL版本号：',VERSION(),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400" noProof="1"/>
              <a:t>                       ';用户：',USER()) AS 登录信息;</a:t>
            </a:r>
          </a:p>
        </p:txBody>
      </p:sp>
    </p:spTree>
    <p:extLst>
      <p:ext uri="{BB962C8B-B14F-4D97-AF65-F5344CB8AC3E}">
        <p14:creationId xmlns:p14="http://schemas.microsoft.com/office/powerpoint/2010/main" val="17151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5124"/>
          <p:cNvSpPr/>
          <p:nvPr/>
        </p:nvSpPr>
        <p:spPr>
          <a:xfrm>
            <a:off x="77788" y="652463"/>
            <a:ext cx="8988425" cy="5862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rgbClr val="C00000"/>
                </a:solidFill>
              </a:rPr>
              <a:t>5. 条件控制函数</a:t>
            </a:r>
          </a:p>
          <a:p>
            <a:pPr marL="0" indent="0">
              <a:buFont typeface="Wingdings" panose="05000000000000000000" pitchFamily="2" charset="2"/>
              <a:buNone/>
            </a:pPr>
            <a:endParaRPr sz="2800" noProof="1">
              <a:solidFill>
                <a:srgbClr val="C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chemeClr val="accent5">
                    <a:lumMod val="50000"/>
                  </a:schemeClr>
                </a:solidFill>
              </a:rPr>
              <a:t>1）IF()函数</a:t>
            </a: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   IF(条件表达式,v1,v2) 如果条件表达式是真则函数返回v1值，否则返回v2的值。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【例3-21】查询表emp前5条记录，显示ename和comm字段的值，当comm字段值为NULL时，显示值为0，否则显示当前字段的值。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400" noProof="1"/>
              <a:t>SELECT ename,IF(comm IS NULL,0,comm) 奖金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400" noProof="1"/>
              <a:t> FROM emp  LIMIT 5;</a:t>
            </a:r>
          </a:p>
        </p:txBody>
      </p:sp>
    </p:spTree>
    <p:extLst>
      <p:ext uri="{BB962C8B-B14F-4D97-AF65-F5344CB8AC3E}">
        <p14:creationId xmlns:p14="http://schemas.microsoft.com/office/powerpoint/2010/main" val="18128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5124"/>
          <p:cNvSpPr/>
          <p:nvPr/>
        </p:nvSpPr>
        <p:spPr>
          <a:xfrm>
            <a:off x="77788" y="476673"/>
            <a:ext cx="8988425" cy="3528391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indent="0">
              <a:buFont typeface="Wingdings" panose="05000000000000000000" pitchFamily="2" charset="2"/>
              <a:buNone/>
            </a:pPr>
            <a:r>
              <a:rPr sz="2800" noProof="1" smtClean="0">
                <a:solidFill>
                  <a:schemeClr val="accent5">
                    <a:lumMod val="50000"/>
                  </a:schemeClr>
                </a:solidFill>
              </a:rPr>
              <a:t>2）CASE</a:t>
            </a:r>
            <a:r>
              <a:rPr sz="2800" noProof="1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sz="2800" noProof="1" smtClean="0">
                <a:solidFill>
                  <a:schemeClr val="accent5">
                    <a:lumMod val="50000"/>
                  </a:schemeClr>
                </a:solidFill>
              </a:rPr>
              <a:t>函数</a:t>
            </a:r>
            <a:endParaRPr sz="2800" noProof="1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  CASE 表达式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</a:t>
            </a:r>
            <a:r>
              <a:rPr lang="en-US" sz="2800" noProof="1" smtClean="0"/>
              <a:t>        </a:t>
            </a:r>
            <a:r>
              <a:rPr sz="2800" noProof="1" smtClean="0"/>
              <a:t>WHEN  </a:t>
            </a:r>
            <a:r>
              <a:rPr sz="2800" noProof="1"/>
              <a:t>v1  THEN  r1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</a:t>
            </a:r>
            <a:r>
              <a:rPr lang="en-US" sz="2800" noProof="1" smtClean="0"/>
              <a:t>        </a:t>
            </a:r>
            <a:r>
              <a:rPr sz="2800" noProof="1" smtClean="0"/>
              <a:t>WHEN  </a:t>
            </a:r>
            <a:r>
              <a:rPr sz="2800" noProof="1"/>
              <a:t>v2  THEN  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</a:t>
            </a:r>
            <a:r>
              <a:rPr lang="en-US" sz="2800" noProof="1" smtClean="0"/>
              <a:t>        </a:t>
            </a:r>
            <a:r>
              <a:rPr sz="2800" noProof="1" smtClean="0"/>
              <a:t>……</a:t>
            </a: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</a:t>
            </a:r>
            <a:r>
              <a:rPr lang="en-US" sz="2800" noProof="1" smtClean="0"/>
              <a:t>        </a:t>
            </a:r>
            <a:r>
              <a:rPr sz="2800" noProof="1" smtClean="0"/>
              <a:t>[</a:t>
            </a:r>
            <a:r>
              <a:rPr sz="2800" noProof="1"/>
              <a:t>ELSE   rn]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noProof="1" smtClean="0"/>
              <a:t>    </a:t>
            </a:r>
            <a:r>
              <a:rPr sz="2800" noProof="1" smtClean="0"/>
              <a:t>END</a:t>
            </a: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endParaRPr sz="2800" noProof="1"/>
          </a:p>
        </p:txBody>
      </p:sp>
      <p:sp>
        <p:nvSpPr>
          <p:cNvPr id="3" name="矩形 5124"/>
          <p:cNvSpPr>
            <a:spLocks noChangeArrowheads="1"/>
          </p:cNvSpPr>
          <p:nvPr/>
        </p:nvSpPr>
        <p:spPr bwMode="auto">
          <a:xfrm>
            <a:off x="179512" y="4329063"/>
            <a:ext cx="8136903" cy="54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800" dirty="0"/>
              <a:t>【例3-22】查询'SMITH'所在部门名称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800" dirty="0" smtClean="0">
              <a:hlinkClick r:id="rId2" action="ppaction://hlinkfile"/>
            </a:endParaRP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hlinkClick r:id="rId2" action="ppaction://hlinkfile"/>
              </a:rPr>
              <a:t>例题源码</a:t>
            </a:r>
            <a:r>
              <a:rPr lang="en-US" altLang="zh-CN" sz="2800" dirty="0" smtClean="0">
                <a:hlinkClick r:id="rId2" action="ppaction://hlinkfile"/>
              </a:rPr>
              <a:t>\</a:t>
            </a:r>
            <a:r>
              <a:rPr lang="zh-CN" altLang="en-US" sz="2800" dirty="0" smtClean="0">
                <a:hlinkClick r:id="rId2" action="ppaction://hlinkfile"/>
              </a:rPr>
              <a:t>课本 例题</a:t>
            </a:r>
            <a:r>
              <a:rPr lang="en-US" altLang="zh-CN" sz="2800" dirty="0" smtClean="0">
                <a:hlinkClick r:id="rId2" action="ppaction://hlinkfile"/>
              </a:rPr>
              <a:t>3-22.sql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8560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矩形 5124"/>
          <p:cNvSpPr>
            <a:spLocks noChangeArrowheads="1"/>
          </p:cNvSpPr>
          <p:nvPr/>
        </p:nvSpPr>
        <p:spPr bwMode="auto">
          <a:xfrm>
            <a:off x="77788" y="803275"/>
            <a:ext cx="8988425" cy="212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800" dirty="0">
                <a:solidFill>
                  <a:srgbClr val="C00000"/>
                </a:solidFill>
              </a:rPr>
              <a:t>6. 数据类型转换函数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zh-CN" sz="2800" dirty="0">
              <a:solidFill>
                <a:srgbClr val="C00000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800" dirty="0"/>
              <a:t>CAST(x  AS 新类型 )、CONVERT(x  新类型）2个函数作用相同，将一个类型的值转换为另一种类型的值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251520" y="321297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000" dirty="0"/>
              <a:t>【例3-23】示例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2555776" y="4005064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hlinkClick r:id="rId2" action="ppaction://hlinkfile"/>
              </a:rPr>
              <a:t>例题源码</a:t>
            </a:r>
            <a:r>
              <a:rPr lang="en-US" altLang="zh-CN" dirty="0">
                <a:hlinkClick r:id="rId2" action="ppaction://hlinkfile"/>
              </a:rPr>
              <a:t>\</a:t>
            </a:r>
            <a:r>
              <a:rPr lang="zh-CN" altLang="en-US" dirty="0">
                <a:hlinkClick r:id="rId2" action="ppaction://hlinkfile"/>
              </a:rPr>
              <a:t>课本</a:t>
            </a:r>
            <a:r>
              <a:rPr lang="en-US" altLang="zh-CN" dirty="0">
                <a:hlinkClick r:id="rId2" action="ppaction://hlinkfile"/>
              </a:rPr>
              <a:t>-</a:t>
            </a:r>
            <a:r>
              <a:rPr lang="zh-CN" altLang="en-US" dirty="0">
                <a:hlinkClick r:id="rId2" action="ppaction://hlinkfile"/>
              </a:rPr>
              <a:t>例</a:t>
            </a:r>
            <a:r>
              <a:rPr lang="en-US" altLang="zh-CN" dirty="0">
                <a:hlinkClick r:id="rId2" action="ppaction://hlinkfile"/>
              </a:rPr>
              <a:t>3-23.sql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927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98"/>
          <p:cNvSpPr txBox="1">
            <a:spLocks noChangeArrowheads="1"/>
          </p:cNvSpPr>
          <p:nvPr/>
        </p:nvSpPr>
        <p:spPr bwMode="white">
          <a:xfrm>
            <a:off x="2294384" y="295084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cs typeface="Arial" panose="020B0604020202020204" pitchFamily="34" charset="0"/>
              </a:rPr>
              <a:t>因子图与粒子滤波算法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537245"/>
            <a:ext cx="1666528" cy="6320755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目录</a:t>
            </a:r>
            <a:r>
              <a:rPr lang="en-US" altLang="zh-CN" sz="3200" b="1" dirty="0" smtClean="0">
                <a:solidFill>
                  <a:schemeClr val="bg1"/>
                </a:solidFill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/>
            </a:r>
            <a:br>
              <a:rPr lang="en-US" altLang="zh-CN" sz="3200" b="1" dirty="0">
                <a:solidFill>
                  <a:schemeClr val="bg1"/>
                </a:solidFill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zh-CN" altLang="en-US" b="1" dirty="0">
                <a:solidFill>
                  <a:schemeClr val="bg1"/>
                </a:solidFill>
              </a:rPr>
              <a:t/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238"/>
          <p:cNvGrpSpPr>
            <a:grpSpLocks/>
          </p:cNvGrpSpPr>
          <p:nvPr/>
        </p:nvGrpSpPr>
        <p:grpSpPr bwMode="auto">
          <a:xfrm>
            <a:off x="2195736" y="1341470"/>
            <a:ext cx="6480176" cy="852490"/>
            <a:chOff x="1306" y="2442"/>
            <a:chExt cx="4082" cy="537"/>
          </a:xfrm>
        </p:grpSpPr>
        <p:sp>
          <p:nvSpPr>
            <p:cNvPr id="83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85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 Box 241"/>
            <p:cNvSpPr txBox="1">
              <a:spLocks noChangeArrowheads="1"/>
            </p:cNvSpPr>
            <p:nvPr/>
          </p:nvSpPr>
          <p:spPr bwMode="gray">
            <a:xfrm>
              <a:off x="2135" y="2442"/>
              <a:ext cx="1806" cy="36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MySQL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编程基础</a:t>
              </a:r>
              <a:endParaRPr lang="zh-CN" altLang="en-US" sz="32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9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Group 238"/>
          <p:cNvGrpSpPr>
            <a:grpSpLocks/>
          </p:cNvGrpSpPr>
          <p:nvPr/>
        </p:nvGrpSpPr>
        <p:grpSpPr bwMode="auto">
          <a:xfrm>
            <a:off x="2195736" y="2370913"/>
            <a:ext cx="6480176" cy="669926"/>
            <a:chOff x="1306" y="2557"/>
            <a:chExt cx="4082" cy="422"/>
          </a:xfrm>
        </p:grpSpPr>
        <p:sp>
          <p:nvSpPr>
            <p:cNvPr id="12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41"/>
            <p:cNvSpPr txBox="1">
              <a:spLocks noChangeArrowheads="1"/>
            </p:cNvSpPr>
            <p:nvPr/>
          </p:nvSpPr>
          <p:spPr bwMode="gray">
            <a:xfrm>
              <a:off x="2122" y="2557"/>
              <a:ext cx="2132" cy="3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程序控制流语句</a:t>
              </a:r>
              <a:endPara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" name="Group 238"/>
          <p:cNvGrpSpPr>
            <a:grpSpLocks/>
          </p:cNvGrpSpPr>
          <p:nvPr/>
        </p:nvGrpSpPr>
        <p:grpSpPr bwMode="auto">
          <a:xfrm>
            <a:off x="2207765" y="3236588"/>
            <a:ext cx="6467475" cy="668338"/>
            <a:chOff x="1306" y="2558"/>
            <a:chExt cx="4074" cy="421"/>
          </a:xfrm>
        </p:grpSpPr>
        <p:sp>
          <p:nvSpPr>
            <p:cNvPr id="125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3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6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 Box 241"/>
            <p:cNvSpPr txBox="1">
              <a:spLocks noChangeArrowheads="1"/>
            </p:cNvSpPr>
            <p:nvPr/>
          </p:nvSpPr>
          <p:spPr bwMode="gray">
            <a:xfrm>
              <a:off x="2370" y="2558"/>
              <a:ext cx="108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存储过程</a:t>
              </a:r>
              <a:endParaRPr lang="zh-CN" altLang="en-US" sz="3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9" name="Group 238"/>
          <p:cNvGrpSpPr>
            <a:grpSpLocks/>
          </p:cNvGrpSpPr>
          <p:nvPr/>
        </p:nvGrpSpPr>
        <p:grpSpPr bwMode="auto">
          <a:xfrm>
            <a:off x="2195736" y="4166342"/>
            <a:ext cx="6480175" cy="674688"/>
            <a:chOff x="1306" y="2554"/>
            <a:chExt cx="4082" cy="425"/>
          </a:xfrm>
        </p:grpSpPr>
        <p:sp>
          <p:nvSpPr>
            <p:cNvPr id="13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3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 Box 241"/>
            <p:cNvSpPr txBox="1">
              <a:spLocks noChangeArrowheads="1"/>
            </p:cNvSpPr>
            <p:nvPr/>
          </p:nvSpPr>
          <p:spPr bwMode="gray">
            <a:xfrm>
              <a:off x="2620" y="2554"/>
              <a:ext cx="60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游标</a:t>
              </a:r>
              <a:endParaRPr lang="zh-CN" altLang="en-US" sz="3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4" name="Group 238"/>
          <p:cNvGrpSpPr>
            <a:grpSpLocks/>
          </p:cNvGrpSpPr>
          <p:nvPr/>
        </p:nvGrpSpPr>
        <p:grpSpPr bwMode="auto">
          <a:xfrm>
            <a:off x="2195736" y="5035209"/>
            <a:ext cx="6480175" cy="669927"/>
            <a:chOff x="1306" y="2557"/>
            <a:chExt cx="4082" cy="422"/>
          </a:xfrm>
        </p:grpSpPr>
        <p:sp>
          <p:nvSpPr>
            <p:cNvPr id="135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36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 Box 241"/>
            <p:cNvSpPr txBox="1">
              <a:spLocks noChangeArrowheads="1"/>
            </p:cNvSpPr>
            <p:nvPr/>
          </p:nvSpPr>
          <p:spPr bwMode="gray">
            <a:xfrm>
              <a:off x="2317" y="2557"/>
              <a:ext cx="120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0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嵌入式</a:t>
              </a:r>
              <a:r>
                <a:rPr lang="en-US" altLang="zh-CN" sz="30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SQL</a:t>
              </a:r>
              <a:endParaRPr lang="zh-CN" altLang="en-US" sz="30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38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44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 smtClean="0">
                <a:solidFill>
                  <a:srgbClr val="9900CC"/>
                </a:solidFill>
              </a:rPr>
              <a:t>3.2.1  语句块、注释和重置</a:t>
            </a:r>
            <a:r>
              <a:rPr lang="en-US" altLang="zh-CN" sz="3200" b="1" dirty="0" smtClean="0">
                <a:solidFill>
                  <a:srgbClr val="9900CC"/>
                </a:solidFill>
              </a:rPr>
              <a:t> </a:t>
            </a:r>
            <a:r>
              <a:rPr lang="zh-CN" altLang="zh-CN" sz="3200" b="1" dirty="0" smtClean="0">
                <a:solidFill>
                  <a:srgbClr val="9900CC"/>
                </a:solidFill>
              </a:rPr>
              <a:t>命令结束</a:t>
            </a:r>
            <a:r>
              <a:rPr lang="en-US" altLang="zh-CN" sz="3200" b="1" dirty="0" smtClean="0">
                <a:solidFill>
                  <a:srgbClr val="9900CC"/>
                </a:solidFill>
              </a:rPr>
              <a:t> </a:t>
            </a:r>
            <a:r>
              <a:rPr lang="zh-CN" altLang="zh-CN" sz="3200" b="1" dirty="0" smtClean="0">
                <a:solidFill>
                  <a:srgbClr val="9900CC"/>
                </a:solidFill>
              </a:rPr>
              <a:t>标记</a:t>
            </a:r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448675" cy="469235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b="1" noProof="1">
                <a:solidFill>
                  <a:srgbClr val="FF0000"/>
                </a:solidFill>
              </a:rPr>
              <a:t>1. 语句块</a:t>
            </a: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BEGIN</a:t>
            </a: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     SQL语句 ｜ SQL语句块</a:t>
            </a: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 smtClean="0"/>
              <a:t>END</a:t>
            </a:r>
            <a:endParaRPr lang="en-US" sz="2800" noProof="1" smtClean="0"/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endParaRPr sz="2800" noProof="1"/>
          </a:p>
          <a:p>
            <a:pPr indent="-27749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说明：</a:t>
            </a:r>
          </a:p>
          <a:p>
            <a:pPr indent="-27749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① BEGIN…END语句块包含了该程序块的所有处理操作，允许语句块嵌套。</a:t>
            </a:r>
          </a:p>
          <a:p>
            <a:pPr indent="-27749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② 在MySQL中单独使用BEGIN…END语句块没有任何意义，只有将其封装在存储过程、存储函数、触发器等存储程序内部才有意义。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35540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占位符 45057"/>
          <p:cNvSpPr>
            <a:spLocks noGrp="1"/>
          </p:cNvSpPr>
          <p:nvPr>
            <p:ph type="body" idx="1"/>
          </p:nvPr>
        </p:nvSpPr>
        <p:spPr>
          <a:xfrm>
            <a:off x="307975" y="1082675"/>
            <a:ext cx="8528050" cy="51069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sz="2800" b="1" noProof="1">
                <a:solidFill>
                  <a:srgbClr val="FF0000"/>
                </a:solidFill>
              </a:rPr>
              <a:t>2. 注释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800" noProof="1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chemeClr val="accent5">
                    <a:lumMod val="50000"/>
                  </a:schemeClr>
                </a:solidFill>
              </a:rPr>
              <a:t>1）单行注释</a:t>
            </a: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  使用</a:t>
            </a:r>
            <a:r>
              <a:rPr sz="2800" noProof="1" smtClean="0"/>
              <a:t>“#”</a:t>
            </a:r>
            <a:r>
              <a:rPr sz="2800" noProof="1"/>
              <a:t>符号作为单行语句的注释符，写在需要注释的行或</a:t>
            </a:r>
            <a:r>
              <a:rPr lang="zh-CN" sz="2800" noProof="1" smtClean="0"/>
              <a:t>语句</a:t>
            </a:r>
            <a:r>
              <a:rPr lang="zh-CN" altLang="en-US" sz="2800" noProof="1" smtClean="0"/>
              <a:t>上</a:t>
            </a:r>
            <a:r>
              <a:rPr sz="2800" noProof="1" smtClean="0"/>
              <a:t>方</a:t>
            </a:r>
            <a:r>
              <a:rPr sz="2800" noProof="1"/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【例3-24】示例。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 smtClean="0">
                <a:solidFill>
                  <a:srgbClr val="00B050"/>
                </a:solidFill>
              </a:rPr>
              <a:t>##</a:t>
            </a:r>
            <a:r>
              <a:rPr lang="en-US" sz="2800" noProof="1" smtClean="0">
                <a:solidFill>
                  <a:srgbClr val="00B050"/>
                </a:solidFill>
              </a:rPr>
              <a:t> </a:t>
            </a:r>
            <a:r>
              <a:rPr sz="2800" noProof="1" smtClean="0">
                <a:solidFill>
                  <a:srgbClr val="00B050"/>
                </a:solidFill>
              </a:rPr>
              <a:t>取两个数的最大值</a:t>
            </a:r>
            <a:endParaRPr sz="2800" noProof="1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SET  @x=5,@y=6;     </a:t>
            </a:r>
            <a:r>
              <a:rPr sz="2800" noProof="1">
                <a:solidFill>
                  <a:srgbClr val="00B050"/>
                </a:solidFill>
              </a:rPr>
              <a:t> </a:t>
            </a:r>
            <a:r>
              <a:rPr sz="2800" noProof="1" smtClean="0">
                <a:solidFill>
                  <a:srgbClr val="00B050"/>
                </a:solidFill>
              </a:rPr>
              <a:t>##</a:t>
            </a:r>
            <a:r>
              <a:rPr lang="en-US" sz="2800" noProof="1" smtClean="0">
                <a:solidFill>
                  <a:srgbClr val="00B050"/>
                </a:solidFill>
              </a:rPr>
              <a:t> </a:t>
            </a:r>
            <a:r>
              <a:rPr sz="2800" noProof="1" smtClean="0">
                <a:solidFill>
                  <a:srgbClr val="00B050"/>
                </a:solidFill>
              </a:rPr>
              <a:t>定义两个变量并赋值</a:t>
            </a:r>
            <a:endParaRPr sz="2800" noProof="1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SELECT IF(@x&gt;@y,@x,@y) 最大值;  </a:t>
            </a:r>
          </a:p>
        </p:txBody>
      </p:sp>
    </p:spTree>
    <p:extLst>
      <p:ext uri="{BB962C8B-B14F-4D97-AF65-F5344CB8AC3E}">
        <p14:creationId xmlns:p14="http://schemas.microsoft.com/office/powerpoint/2010/main" val="186712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占位符 45057"/>
          <p:cNvSpPr>
            <a:spLocks noGrp="1"/>
          </p:cNvSpPr>
          <p:nvPr>
            <p:ph type="body" idx="1"/>
          </p:nvPr>
        </p:nvSpPr>
        <p:spPr>
          <a:xfrm>
            <a:off x="300038" y="647700"/>
            <a:ext cx="8528050" cy="51069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chemeClr val="accent5">
                    <a:lumMod val="50000"/>
                  </a:schemeClr>
                </a:solidFill>
              </a:rPr>
              <a:t>2）多行注释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  使用/*和*/括起来可以连续书写多行的注释语句。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【例3-25】示例。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rgbClr val="00B050"/>
                </a:solidFill>
              </a:rPr>
              <a:t>/*在使用MySQL执行update的时候，如果不是用主键当where语句，会报错，使用主键用于where语句中则正常。因为MySQL运行在safe-updates模式下，该模式会导致非主键条件下无法执行update或者delete命令，执行命令 SET SQL_SAFE_UPDATES = 0修改下数据库模式。*/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SET SQL_SAFE_UPDATES=0;</a:t>
            </a:r>
          </a:p>
          <a:p>
            <a:pPr marL="0" indent="0"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UPDATE  dept_c  SET  deptno=50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 smtClean="0"/>
              <a:t>WHERE </a:t>
            </a:r>
            <a:r>
              <a:rPr sz="2800" noProof="1"/>
              <a:t>deptno=10;</a:t>
            </a:r>
          </a:p>
        </p:txBody>
      </p:sp>
    </p:spTree>
    <p:extLst>
      <p:ext uri="{BB962C8B-B14F-4D97-AF65-F5344CB8AC3E}">
        <p14:creationId xmlns:p14="http://schemas.microsoft.com/office/powerpoint/2010/main" val="236466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>
          <a:xfrm>
            <a:off x="84138" y="593725"/>
            <a:ext cx="9026525" cy="61658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b="1" noProof="1">
                <a:solidFill>
                  <a:srgbClr val="FF0000"/>
                </a:solidFill>
              </a:rPr>
              <a:t>3. 重置命令结束标记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sz="2800" b="1" noProof="1">
              <a:solidFill>
                <a:srgbClr val="FF0000"/>
              </a:solidFill>
            </a:endParaRP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DELIMITER 符号</a:t>
            </a: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【说明】</a:t>
            </a: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（1）符号可以是一些特殊符号，如两个“#”、两个“@”、两个“$”、两个“%”等。但避免使用反斜杠“/”字符，因为它是MySQL的转义字符。</a:t>
            </a: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（2） 恢复使用分号作为结束标记，执行 DELIMITER ; 命令即可。</a:t>
            </a: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【例3-26】示例。</a:t>
            </a: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DELIMITER @@</a:t>
            </a: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SELECT * FROM emp@@</a:t>
            </a: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endParaRPr sz="2800" noProof="1"/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DELIMITER ;</a:t>
            </a:r>
          </a:p>
          <a:p>
            <a:pPr indent="1206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800" noProof="1"/>
              <a:t>SELECT * FROM emp;</a:t>
            </a:r>
          </a:p>
        </p:txBody>
      </p:sp>
    </p:spTree>
    <p:extLst>
      <p:ext uri="{BB962C8B-B14F-4D97-AF65-F5344CB8AC3E}">
        <p14:creationId xmlns:p14="http://schemas.microsoft.com/office/powerpoint/2010/main" val="7170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5120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7208" cy="883568"/>
          </a:xfrm>
        </p:spPr>
        <p:txBody>
          <a:bodyPr/>
          <a:lstStyle/>
          <a:p>
            <a:r>
              <a:rPr lang="zh-CN" altLang="zh-CN" sz="3600" b="1" dirty="0" smtClean="0">
                <a:solidFill>
                  <a:srgbClr val="9900CC"/>
                </a:solidFill>
              </a:rPr>
              <a:t>3.2.2  存储函数</a:t>
            </a:r>
          </a:p>
        </p:txBody>
      </p:sp>
      <p:sp>
        <p:nvSpPr>
          <p:cNvPr id="33794" name="文本框 99"/>
          <p:cNvSpPr txBox="1">
            <a:spLocks noChangeArrowheads="1"/>
          </p:cNvSpPr>
          <p:nvPr/>
        </p:nvSpPr>
        <p:spPr bwMode="auto">
          <a:xfrm>
            <a:off x="52834" y="1340768"/>
            <a:ext cx="89836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</a:rPr>
              <a:t>1. 存储函数的创建</a:t>
            </a:r>
            <a:endParaRPr lang="zh-CN" altLang="zh-CN" sz="2800" b="1" dirty="0">
              <a:latin typeface="Times New Roman" pitchFamily="18" charset="0"/>
            </a:endParaRPr>
          </a:p>
          <a:p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CREATE FUNCTION 函数名([参数名 参数数据类型[,…]])</a:t>
            </a:r>
          </a:p>
          <a:p>
            <a:r>
              <a:rPr lang="zh-CN" altLang="zh-CN" sz="2800" dirty="0">
                <a:latin typeface="Times New Roman" pitchFamily="18" charset="0"/>
              </a:rPr>
              <a:t> RETURNS  函数返回值的数据类型</a:t>
            </a:r>
            <a:endParaRPr lang="en-US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BEGIN</a:t>
            </a:r>
          </a:p>
          <a:p>
            <a:r>
              <a:rPr lang="en-US" altLang="zh-CN" sz="2800" dirty="0">
                <a:latin typeface="Times New Roman" pitchFamily="18" charset="0"/>
              </a:rPr>
              <a:t>  </a:t>
            </a:r>
            <a:r>
              <a:rPr lang="zh-CN" altLang="zh-CN" sz="2800" dirty="0">
                <a:latin typeface="Times New Roman" pitchFamily="18" charset="0"/>
              </a:rPr>
              <a:t>函数体</a:t>
            </a:r>
            <a:r>
              <a:rPr lang="en-US" altLang="zh-CN" sz="2800" dirty="0">
                <a:latin typeface="Times New Roman" pitchFamily="18" charset="0"/>
              </a:rPr>
              <a:t>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  RETURN  语句;</a:t>
            </a:r>
            <a:endParaRPr lang="en-US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END</a:t>
            </a:r>
          </a:p>
          <a:p>
            <a:endParaRPr lang="en-US" altLang="zh-CN" sz="2800" b="1" dirty="0">
              <a:latin typeface="Times New Roman" pitchFamily="18" charset="0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2.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</a:rPr>
              <a:t>调用存储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函数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SELECT  函数名([参数值[,…]])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755576" y="46459"/>
            <a:ext cx="8388424" cy="430213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 smtClean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zh-CN" altLang="en-US" sz="2200" b="1" dirty="0" smtClean="0">
                <a:latin typeface="+mj-ea"/>
                <a:ea typeface="+mj-ea"/>
                <a:cs typeface="Arial" panose="020B0604020202020204" pitchFamily="34" charset="0"/>
              </a:rPr>
              <a:t>、本章内容综述</a:t>
            </a:r>
            <a:endParaRPr lang="zh-CN" altLang="en-US" sz="22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圆角矩形 3"/>
          <p:cNvSpPr>
            <a:spLocks noChangeArrowheads="1"/>
          </p:cNvSpPr>
          <p:nvPr/>
        </p:nvSpPr>
        <p:spPr bwMode="auto">
          <a:xfrm>
            <a:off x="1170899" y="692696"/>
            <a:ext cx="7488832" cy="3096344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C1DA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b="1">
              <a:solidFill>
                <a:srgbClr val="FFFF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67544" y="902040"/>
            <a:ext cx="47545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本章内容要点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170899" y="865375"/>
            <a:ext cx="7668344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）掌握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MySQL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的常量的表示及变量的定义及使用；</a:t>
            </a:r>
          </a:p>
          <a:p>
            <a:pPr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）掌握使用控制流语句实现简单及复杂的</a:t>
            </a:r>
            <a:r>
              <a:rPr lang="zh-CN" altLang="en-US" sz="2400" b="1" i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存储函数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  <a:p>
            <a:pPr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）掌握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存储过程的创建及调用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  <a:p>
            <a:pPr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）掌握游标的使用步骤，通过游标实现对每条记录的不同操作。</a:t>
            </a:r>
          </a:p>
          <a:p>
            <a:pPr lvl="0" indent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26" name="圆角矩形 3"/>
          <p:cNvSpPr>
            <a:spLocks noChangeArrowheads="1"/>
          </p:cNvSpPr>
          <p:nvPr/>
        </p:nvSpPr>
        <p:spPr bwMode="auto">
          <a:xfrm>
            <a:off x="1170899" y="4293096"/>
            <a:ext cx="7488832" cy="20437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C1DA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b="1">
              <a:solidFill>
                <a:srgbClr val="FFFF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39552" y="4492277"/>
            <a:ext cx="47545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重难点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4509120"/>
            <a:ext cx="74000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FF0000"/>
                </a:solidFill>
              </a:rPr>
              <a:t>重点：</a:t>
            </a:r>
            <a:r>
              <a:rPr lang="zh-CN" altLang="en-US" sz="2400" dirty="0">
                <a:solidFill>
                  <a:srgbClr val="000000"/>
                </a:solidFill>
              </a:rPr>
              <a:t>存储函数、存储过程的创建、调用及删除、游标的定义与使用</a:t>
            </a:r>
          </a:p>
          <a:p>
            <a:pPr lvl="0"/>
            <a:r>
              <a:rPr lang="zh-CN" altLang="en-US" sz="2400" b="1" dirty="0">
                <a:solidFill>
                  <a:srgbClr val="FF0000"/>
                </a:solidFill>
              </a:rPr>
              <a:t>难点：</a:t>
            </a:r>
            <a:r>
              <a:rPr lang="zh-CN" altLang="en-US" sz="2400" dirty="0">
                <a:solidFill>
                  <a:srgbClr val="000000"/>
                </a:solidFill>
              </a:rPr>
              <a:t>条件及循环语句在存储函数中的使用、带参数的存储过程的创建及调用、结合异常处理的游标应用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26" grpId="0" animBg="1"/>
      <p:bldP spid="29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占位符 52225"/>
          <p:cNvSpPr>
            <a:spLocks noGrp="1" noChangeArrowheads="1"/>
          </p:cNvSpPr>
          <p:nvPr>
            <p:ph type="body" idx="1"/>
          </p:nvPr>
        </p:nvSpPr>
        <p:spPr>
          <a:xfrm>
            <a:off x="88900" y="787400"/>
            <a:ext cx="8966200" cy="1705496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【例3-27】创建存储函数name_fn，根据所给的部门编号deptno值，函数返回该部门的部门名称dname。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800" dirty="0" smtClean="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4" y="3063600"/>
            <a:ext cx="4084773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itchFamily="18" charset="0"/>
                <a:hlinkClick r:id="rId2" action="ppaction://hlinkfile"/>
              </a:rPr>
              <a:t>例题源码</a:t>
            </a:r>
            <a:r>
              <a:rPr lang="en-US" altLang="zh-CN" sz="2800" dirty="0">
                <a:latin typeface="Times New Roman" pitchFamily="18" charset="0"/>
                <a:hlinkClick r:id="rId2" action="ppaction://hlinkfile"/>
              </a:rPr>
              <a:t>\</a:t>
            </a:r>
            <a:r>
              <a:rPr lang="zh-CN" altLang="en-US" sz="2800" dirty="0">
                <a:latin typeface="Times New Roman" pitchFamily="18" charset="0"/>
                <a:hlinkClick r:id="rId2" action="ppaction://hlinkfile"/>
              </a:rPr>
              <a:t>课本</a:t>
            </a:r>
            <a:r>
              <a:rPr lang="en-US" altLang="zh-CN" sz="2800" dirty="0">
                <a:latin typeface="Times New Roman" pitchFamily="18" charset="0"/>
                <a:hlinkClick r:id="rId2" action="ppaction://hlinkfile"/>
              </a:rPr>
              <a:t>-</a:t>
            </a:r>
            <a:r>
              <a:rPr lang="zh-CN" altLang="en-US" sz="2800" dirty="0">
                <a:latin typeface="Times New Roman" pitchFamily="18" charset="0"/>
                <a:hlinkClick r:id="rId2" action="ppaction://hlinkfile"/>
              </a:rPr>
              <a:t>例</a:t>
            </a:r>
            <a:r>
              <a:rPr lang="en-US" altLang="zh-CN" sz="2800" dirty="0">
                <a:latin typeface="Times New Roman" pitchFamily="18" charset="0"/>
                <a:hlinkClick r:id="rId2" action="ppaction://hlinkfile"/>
              </a:rPr>
              <a:t>3-27.sql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53249"/>
          <p:cNvSpPr txBox="1">
            <a:spLocks noChangeArrowheads="1"/>
          </p:cNvSpPr>
          <p:nvPr/>
        </p:nvSpPr>
        <p:spPr bwMode="auto">
          <a:xfrm>
            <a:off x="647700" y="1012825"/>
            <a:ext cx="78486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3. 删除存储函数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DROP FUNCTION 函数名;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注：函数名后面不要加括号。</a:t>
            </a:r>
          </a:p>
          <a:p>
            <a:pPr>
              <a:spcBef>
                <a:spcPct val="50000"/>
              </a:spcBef>
            </a:pPr>
            <a:endParaRPr lang="zh-CN" altLang="en-US" sz="28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【例3-28】删除例3-27创建的name_fn存储函数。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      DROP FUNCTION name_fn;</a:t>
            </a:r>
          </a:p>
        </p:txBody>
      </p:sp>
    </p:spTree>
    <p:extLst>
      <p:ext uri="{BB962C8B-B14F-4D97-AF65-F5344CB8AC3E}">
        <p14:creationId xmlns:p14="http://schemas.microsoft.com/office/powerpoint/2010/main" val="25033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5529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zh-CN" altLang="zh-CN" sz="3200" b="1" dirty="0" smtClean="0">
                <a:solidFill>
                  <a:srgbClr val="9900CC"/>
                </a:solidFill>
              </a:rPr>
              <a:t>3.2.3  条件判断语句</a:t>
            </a:r>
          </a:p>
        </p:txBody>
      </p:sp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>
          <a:xfrm>
            <a:off x="58738" y="1636713"/>
            <a:ext cx="9005887" cy="503264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FF0000"/>
                </a:solidFill>
              </a:rPr>
              <a:t>1. 程序中变量的使用</a:t>
            </a:r>
            <a:endParaRPr lang="zh-CN" altLang="en-US" noProof="1"/>
          </a:p>
          <a:p>
            <a:pPr>
              <a:buFont typeface="Wingdings" panose="05000000000000000000" pitchFamily="2" charset="2"/>
              <a:buNone/>
            </a:pPr>
            <a:r>
              <a:rPr noProof="1">
                <a:solidFill>
                  <a:schemeClr val="accent5">
                    <a:lumMod val="50000"/>
                  </a:schemeClr>
                </a:solidFill>
              </a:rPr>
              <a:t>1）声明变量</a:t>
            </a:r>
          </a:p>
          <a:p>
            <a:pPr>
              <a:buFont typeface="Wingdings" panose="05000000000000000000" pitchFamily="2" charset="2"/>
              <a:buNone/>
            </a:pPr>
            <a:r>
              <a:rPr dirty="0"/>
              <a:t>DECLARE  </a:t>
            </a:r>
            <a:r>
              <a:rPr dirty="0" err="1"/>
              <a:t>局部变量名</a:t>
            </a:r>
            <a:r>
              <a:rPr dirty="0"/>
              <a:t>[,</a:t>
            </a:r>
            <a:r>
              <a:rPr dirty="0" err="1"/>
              <a:t>局部变量名</a:t>
            </a:r>
            <a:r>
              <a:rPr dirty="0"/>
              <a:t>,……]  </a:t>
            </a:r>
            <a:r>
              <a:rPr dirty="0" err="1"/>
              <a:t>数据类型</a:t>
            </a:r>
            <a:r>
              <a:rPr dirty="0"/>
              <a:t>  [DEFAULT  </a:t>
            </a:r>
            <a:r>
              <a:rPr dirty="0" err="1"/>
              <a:t>默认值</a:t>
            </a:r>
            <a:r>
              <a:rPr dirty="0" smtClean="0"/>
              <a:t>];</a:t>
            </a:r>
            <a:endParaRPr lang="en-US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Note</a:t>
            </a:r>
            <a:r>
              <a:rPr lang="en-US" altLang="zh-CN" sz="1800" dirty="0" smtClean="0">
                <a:solidFill>
                  <a:srgbClr val="FF000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r>
              <a:rPr lang="en-US" sz="1800" dirty="0" smtClean="0">
                <a:solidFill>
                  <a:srgbClr val="FF0000"/>
                </a:solidFill>
              </a:rPr>
              <a:t>Declare</a:t>
            </a:r>
            <a:r>
              <a:rPr lang="zh-CN" altLang="en-US" sz="1800" dirty="0" smtClean="0">
                <a:solidFill>
                  <a:srgbClr val="FF0000"/>
                </a:solidFill>
              </a:rPr>
              <a:t>声明的变量前面不能添加</a:t>
            </a:r>
            <a:r>
              <a:rPr lang="en-US" altLang="zh-CN" sz="1800" dirty="0" smtClean="0">
                <a:solidFill>
                  <a:srgbClr val="FF0000"/>
                </a:solidFill>
              </a:rPr>
              <a:t>@</a:t>
            </a:r>
            <a:r>
              <a:rPr lang="zh-CN" altLang="en-US" sz="1800" dirty="0" smtClean="0">
                <a:solidFill>
                  <a:srgbClr val="FF0000"/>
                </a:solidFill>
              </a:rPr>
              <a:t>；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r>
              <a:rPr lang="en-US" altLang="zh-CN" sz="1800" dirty="0" smtClean="0">
                <a:solidFill>
                  <a:srgbClr val="FF0000"/>
                </a:solidFill>
              </a:rPr>
              <a:t>default</a:t>
            </a:r>
            <a:r>
              <a:rPr lang="zh-CN" altLang="en-US" sz="1800" dirty="0" smtClean="0">
                <a:solidFill>
                  <a:srgbClr val="FF0000"/>
                </a:solidFill>
              </a:rPr>
              <a:t>子句用于提供默认值，没给默认值的时候认为是</a:t>
            </a:r>
            <a:r>
              <a:rPr lang="en-US" altLang="zh-CN" sz="1800" dirty="0" smtClean="0">
                <a:solidFill>
                  <a:srgbClr val="FF0000"/>
                </a:solidFill>
              </a:rPr>
              <a:t>null</a:t>
            </a:r>
            <a:endParaRPr sz="1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noProof="1">
                <a:solidFill>
                  <a:schemeClr val="accent5">
                    <a:lumMod val="50000"/>
                  </a:schemeClr>
                </a:solidFill>
              </a:rPr>
              <a:t>2）为变量赋值</a:t>
            </a:r>
          </a:p>
          <a:p>
            <a:pPr>
              <a:buFont typeface="Wingdings" panose="05000000000000000000" pitchFamily="2" charset="2"/>
              <a:buNone/>
            </a:pPr>
            <a:r>
              <a:rPr dirty="0"/>
              <a:t>SET  </a:t>
            </a:r>
            <a:r>
              <a:rPr dirty="0" err="1"/>
              <a:t>局部变量名</a:t>
            </a:r>
            <a:r>
              <a:rPr dirty="0"/>
              <a:t>=表达式1</a:t>
            </a:r>
          </a:p>
          <a:p>
            <a:pPr>
              <a:buFont typeface="Wingdings" panose="05000000000000000000" pitchFamily="2" charset="2"/>
              <a:buNone/>
            </a:pPr>
            <a:r>
              <a:rPr dirty="0"/>
              <a:t>         [,</a:t>
            </a:r>
            <a:r>
              <a:rPr dirty="0" err="1"/>
              <a:t>局部变量名</a:t>
            </a:r>
            <a:r>
              <a:rPr dirty="0"/>
              <a:t>=表达式2,……];</a:t>
            </a:r>
          </a:p>
        </p:txBody>
      </p:sp>
    </p:spTree>
    <p:extLst>
      <p:ext uri="{BB962C8B-B14F-4D97-AF65-F5344CB8AC3E}">
        <p14:creationId xmlns:p14="http://schemas.microsoft.com/office/powerpoint/2010/main" val="174802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占位符 56321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【3-29】创建求任意两个数和的存储函数sum_fn()。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itchFamily="18" charset="0"/>
                <a:hlinkClick r:id="rId2" action="ppaction://hlinkfile"/>
              </a:rPr>
              <a:t>例题源码</a:t>
            </a:r>
            <a:r>
              <a:rPr lang="en-US" altLang="zh-CN" sz="2800" dirty="0" smtClean="0">
                <a:latin typeface="Times New Roman" pitchFamily="18" charset="0"/>
                <a:hlinkClick r:id="rId2" action="ppaction://hlinkfile"/>
              </a:rPr>
              <a:t>\</a:t>
            </a:r>
            <a:r>
              <a:rPr lang="zh-CN" altLang="en-US" sz="2800" dirty="0" smtClean="0">
                <a:latin typeface="Times New Roman" pitchFamily="18" charset="0"/>
                <a:hlinkClick r:id="rId2" action="ppaction://hlinkfile"/>
              </a:rPr>
              <a:t>课本</a:t>
            </a:r>
            <a:r>
              <a:rPr lang="en-US" altLang="zh-CN" sz="2800" dirty="0" smtClean="0">
                <a:latin typeface="Times New Roman" pitchFamily="18" charset="0"/>
                <a:hlinkClick r:id="rId2" action="ppaction://hlinkfile"/>
              </a:rPr>
              <a:t>-</a:t>
            </a:r>
            <a:r>
              <a:rPr lang="zh-CN" altLang="en-US" sz="2800" dirty="0" smtClean="0">
                <a:latin typeface="Times New Roman" pitchFamily="18" charset="0"/>
                <a:hlinkClick r:id="rId2" action="ppaction://hlinkfile"/>
              </a:rPr>
              <a:t>例</a:t>
            </a:r>
            <a:r>
              <a:rPr lang="en-US" altLang="zh-CN" sz="2800" dirty="0" smtClean="0">
                <a:latin typeface="Times New Roman" pitchFamily="18" charset="0"/>
                <a:hlinkClick r:id="rId2" action="ppaction://hlinkfile"/>
              </a:rPr>
              <a:t>3-29.sql</a:t>
            </a:r>
            <a:endParaRPr lang="zh-CN" altLang="zh-CN" sz="2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>
          <a:xfrm>
            <a:off x="68263" y="795338"/>
            <a:ext cx="9005887" cy="42243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FF0000"/>
                </a:solidFill>
              </a:rPr>
              <a:t>2．IF语句</a:t>
            </a:r>
          </a:p>
          <a:p>
            <a:pPr>
              <a:buFont typeface="Wingdings" panose="05000000000000000000" pitchFamily="2" charset="2"/>
              <a:buNone/>
            </a:pPr>
            <a:r>
              <a:rPr noProof="1">
                <a:solidFill>
                  <a:schemeClr val="accent5">
                    <a:lumMod val="50000"/>
                  </a:schemeClr>
                </a:solidFill>
              </a:rPr>
              <a:t>1）形式一</a:t>
            </a:r>
          </a:p>
          <a:p>
            <a:pPr>
              <a:buFont typeface="Wingdings" panose="05000000000000000000" pitchFamily="2" charset="2"/>
              <a:buNone/>
            </a:pPr>
            <a:r>
              <a:t>IF  &lt;条件&gt;  THEN</a:t>
            </a:r>
          </a:p>
          <a:p>
            <a:pPr>
              <a:buFont typeface="Wingdings" panose="05000000000000000000" pitchFamily="2" charset="2"/>
              <a:buNone/>
            </a:pPr>
            <a:r>
              <a:t>      SQL语句块1;</a:t>
            </a:r>
          </a:p>
          <a:p>
            <a:pPr>
              <a:buFont typeface="Wingdings" panose="05000000000000000000" pitchFamily="2" charset="2"/>
              <a:buNone/>
            </a:pPr>
            <a:r>
              <a:t>[ELSE</a:t>
            </a:r>
          </a:p>
          <a:p>
            <a:pPr>
              <a:buFont typeface="Wingdings" panose="05000000000000000000" pitchFamily="2" charset="2"/>
              <a:buNone/>
            </a:pPr>
            <a:r>
              <a:t>      SQL语句块2; ]</a:t>
            </a:r>
          </a:p>
          <a:p>
            <a:pPr>
              <a:buFont typeface="Wingdings" panose="05000000000000000000" pitchFamily="2" charset="2"/>
              <a:buNone/>
            </a:pPr>
            <a:r>
              <a:t>END IF;</a:t>
            </a:r>
          </a:p>
          <a:p>
            <a:pPr>
              <a:buFont typeface="Wingdings" panose="05000000000000000000" pitchFamily="2" charset="2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59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占位符 56321"/>
          <p:cNvSpPr>
            <a:spLocks noGrp="1" noChangeArrowheads="1"/>
          </p:cNvSpPr>
          <p:nvPr>
            <p:ph type="body" idx="1"/>
          </p:nvPr>
        </p:nvSpPr>
        <p:spPr>
          <a:xfrm>
            <a:off x="26988" y="381000"/>
            <a:ext cx="9109075" cy="59972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【例3-30】 创建函数max_int，判断整型变量a和b 的大小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itchFamily="18" charset="0"/>
                <a:hlinkClick r:id="rId3" action="ppaction://hlinkfile"/>
              </a:rPr>
              <a:t>例题源码</a:t>
            </a:r>
            <a:r>
              <a:rPr lang="en-US" altLang="zh-CN" sz="2800" dirty="0" smtClean="0">
                <a:latin typeface="Times New Roman" pitchFamily="18" charset="0"/>
                <a:hlinkClick r:id="rId3" action="ppaction://hlinkfile"/>
              </a:rPr>
              <a:t>\</a:t>
            </a:r>
            <a:r>
              <a:rPr lang="zh-CN" altLang="en-US" sz="2800" dirty="0" smtClean="0">
                <a:latin typeface="Times New Roman" pitchFamily="18" charset="0"/>
                <a:hlinkClick r:id="rId3" action="ppaction://hlinkfile"/>
              </a:rPr>
              <a:t>课本</a:t>
            </a:r>
            <a:r>
              <a:rPr lang="en-US" altLang="zh-CN" sz="2800" dirty="0" smtClean="0">
                <a:latin typeface="Times New Roman" pitchFamily="18" charset="0"/>
                <a:hlinkClick r:id="rId3" action="ppaction://hlinkfile"/>
              </a:rPr>
              <a:t>-</a:t>
            </a:r>
            <a:r>
              <a:rPr lang="zh-CN" altLang="en-US" sz="2800" dirty="0" smtClean="0">
                <a:latin typeface="Times New Roman" pitchFamily="18" charset="0"/>
                <a:hlinkClick r:id="rId3" action="ppaction://hlinkfile"/>
              </a:rPr>
              <a:t>例</a:t>
            </a:r>
            <a:r>
              <a:rPr lang="en-US" altLang="zh-CN" sz="2800" dirty="0" smtClean="0">
                <a:latin typeface="Times New Roman" pitchFamily="18" charset="0"/>
                <a:hlinkClick r:id="rId3" action="ppaction://hlinkfile"/>
              </a:rPr>
              <a:t>3-30.sql</a:t>
            </a:r>
            <a:endParaRPr lang="zh-CN" altLang="zh-CN" sz="2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>
          <a:xfrm>
            <a:off x="68263" y="795338"/>
            <a:ext cx="9005887" cy="5692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noProof="1">
                <a:solidFill>
                  <a:schemeClr val="accent5">
                    <a:lumMod val="50000"/>
                  </a:schemeClr>
                </a:solidFill>
              </a:rPr>
              <a:t>2）形式二</a:t>
            </a:r>
          </a:p>
          <a:p>
            <a:pPr>
              <a:buFont typeface="Wingdings" panose="05000000000000000000" pitchFamily="2" charset="2"/>
              <a:buNone/>
            </a:pPr>
            <a:r>
              <a:t>IF &lt;条件1&gt;  THEN</a:t>
            </a:r>
          </a:p>
          <a:p>
            <a:pPr>
              <a:buFont typeface="Wingdings" panose="05000000000000000000" pitchFamily="2" charset="2"/>
              <a:buNone/>
            </a:pPr>
            <a:r>
              <a:t>     SQL语句块1;</a:t>
            </a:r>
          </a:p>
          <a:p>
            <a:pPr>
              <a:buFont typeface="Wingdings" panose="05000000000000000000" pitchFamily="2" charset="2"/>
              <a:buNone/>
            </a:pPr>
            <a:r>
              <a:t>ELSEIF  &lt;条件2&gt;  THEN</a:t>
            </a:r>
          </a:p>
          <a:p>
            <a:pPr>
              <a:buFont typeface="Wingdings" panose="05000000000000000000" pitchFamily="2" charset="2"/>
              <a:buNone/>
            </a:pPr>
            <a:r>
              <a:t>     SQL语句块2;</a:t>
            </a:r>
          </a:p>
          <a:p>
            <a:pPr>
              <a:buFont typeface="Wingdings" panose="05000000000000000000" pitchFamily="2" charset="2"/>
              <a:buNone/>
            </a:pPr>
            <a:r>
              <a:t>   ……</a:t>
            </a:r>
          </a:p>
          <a:p>
            <a:pPr>
              <a:buFont typeface="Wingdings" panose="05000000000000000000" pitchFamily="2" charset="2"/>
              <a:buNone/>
            </a:pPr>
            <a: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t>     SQL语句块n;</a:t>
            </a:r>
          </a:p>
          <a:p>
            <a:pPr>
              <a:buFont typeface="Wingdings" panose="05000000000000000000" pitchFamily="2" charset="2"/>
              <a:buNone/>
            </a:pPr>
            <a:r>
              <a:t>END IF;</a:t>
            </a:r>
          </a:p>
          <a:p>
            <a:pPr>
              <a:buFont typeface="Wingdings" panose="05000000000000000000" pitchFamily="2" charset="2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20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本占位符 56321"/>
          <p:cNvSpPr>
            <a:spLocks noGrp="1"/>
          </p:cNvSpPr>
          <p:nvPr>
            <p:ph type="body" idx="1"/>
          </p:nvPr>
        </p:nvSpPr>
        <p:spPr>
          <a:xfrm>
            <a:off x="35496" y="548681"/>
            <a:ext cx="9109075" cy="1944216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>
                <a:latin typeface="Times New Roman" panose="02020603050405020304" pitchFamily="2" charset="0"/>
                <a:cs typeface="Times New Roman" panose="02020603050405020304" pitchFamily="2" charset="0"/>
              </a:rPr>
              <a:t>【例3-31】 创建判断某一年是否为闰年的函数leap_year()。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>
                <a:latin typeface="Times New Roman" panose="02020603050405020304" pitchFamily="2" charset="0"/>
                <a:cs typeface="Times New Roman" panose="02020603050405020304" pitchFamily="2" charset="0"/>
              </a:rPr>
              <a:t>      闰年的判断条件为：年值能被4整除但不能被100整除</a:t>
            </a:r>
            <a:r>
              <a:rPr sz="2800" noProof="1" smtClean="0">
                <a:latin typeface="Times New Roman" panose="02020603050405020304" pitchFamily="2" charset="0"/>
                <a:cs typeface="Times New Roman" panose="02020603050405020304" pitchFamily="2" charset="0"/>
              </a:rPr>
              <a:t>，或者能被</a:t>
            </a:r>
            <a:r>
              <a:rPr sz="2800" noProof="1">
                <a:latin typeface="Times New Roman" panose="02020603050405020304" pitchFamily="2" charset="0"/>
                <a:cs typeface="Times New Roman" panose="02020603050405020304" pitchFamily="2" charset="0"/>
              </a:rPr>
              <a:t>400整除</a:t>
            </a:r>
            <a:r>
              <a:rPr sz="2800" noProof="1" smtClean="0">
                <a:latin typeface="Times New Roman" panose="02020603050405020304" pitchFamily="2" charset="0"/>
                <a:cs typeface="Times New Roman" panose="02020603050405020304" pitchFamily="2" charset="0"/>
              </a:rPr>
              <a:t>。</a:t>
            </a:r>
            <a:endParaRPr lang="en-US" sz="2800" noProof="1" smtClean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noProof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noProof="1" smtClean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noProof="1" smtClean="0">
                <a:latin typeface="Times New Roman" panose="02020603050405020304" pitchFamily="2" charset="0"/>
                <a:cs typeface="Times New Roman" panose="02020603050405020304" pitchFamily="2" charset="0"/>
                <a:hlinkClick r:id="rId2" action="ppaction://hlinkfile"/>
              </a:rPr>
              <a:t>例题源码</a:t>
            </a:r>
            <a:r>
              <a:rPr lang="en-US" altLang="zh-CN" sz="2800" noProof="1" smtClean="0">
                <a:latin typeface="Times New Roman" panose="02020603050405020304" pitchFamily="2" charset="0"/>
                <a:cs typeface="Times New Roman" panose="02020603050405020304" pitchFamily="2" charset="0"/>
                <a:hlinkClick r:id="rId2" action="ppaction://hlinkfile"/>
              </a:rPr>
              <a:t>\</a:t>
            </a:r>
            <a:r>
              <a:rPr lang="zh-CN" altLang="en-US" sz="2800" noProof="1" smtClean="0">
                <a:latin typeface="Times New Roman" panose="02020603050405020304" pitchFamily="2" charset="0"/>
                <a:cs typeface="Times New Roman" panose="02020603050405020304" pitchFamily="2" charset="0"/>
                <a:hlinkClick r:id="rId2" action="ppaction://hlinkfile"/>
              </a:rPr>
              <a:t>课本</a:t>
            </a:r>
            <a:r>
              <a:rPr lang="en-US" altLang="zh-CN" sz="2800" noProof="1" smtClean="0">
                <a:latin typeface="Times New Roman" panose="02020603050405020304" pitchFamily="2" charset="0"/>
                <a:cs typeface="Times New Roman" panose="02020603050405020304" pitchFamily="2" charset="0"/>
                <a:hlinkClick r:id="rId2" action="ppaction://hlinkfile"/>
              </a:rPr>
              <a:t>-</a:t>
            </a:r>
            <a:r>
              <a:rPr lang="zh-CN" altLang="en-US" sz="2800" noProof="1" smtClean="0">
                <a:latin typeface="Times New Roman" panose="02020603050405020304" pitchFamily="2" charset="0"/>
                <a:cs typeface="Times New Roman" panose="02020603050405020304" pitchFamily="2" charset="0"/>
                <a:hlinkClick r:id="rId2" action="ppaction://hlinkfile"/>
              </a:rPr>
              <a:t>例</a:t>
            </a:r>
            <a:r>
              <a:rPr lang="en-US" altLang="zh-CN" sz="2800" noProof="1" smtClean="0">
                <a:latin typeface="Times New Roman" panose="02020603050405020304" pitchFamily="2" charset="0"/>
                <a:cs typeface="Times New Roman" panose="02020603050405020304" pitchFamily="2" charset="0"/>
                <a:hlinkClick r:id="rId2" action="ppaction://hlinkfile"/>
              </a:rPr>
              <a:t>3-31.sql</a:t>
            </a:r>
            <a:endParaRPr lang="en-US" sz="2800" noProof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>
          <a:xfrm>
            <a:off x="68263" y="795338"/>
            <a:ext cx="9005887" cy="53609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FF0000"/>
                </a:solidFill>
              </a:rPr>
              <a:t>3．CASE语句</a:t>
            </a:r>
          </a:p>
          <a:p>
            <a:pPr>
              <a:buFont typeface="Wingdings" panose="05000000000000000000" pitchFamily="2" charset="2"/>
              <a:buNone/>
            </a:pPr>
            <a:r>
              <a:rPr noProof="1">
                <a:solidFill>
                  <a:schemeClr val="accent5">
                    <a:lumMod val="50000"/>
                  </a:schemeClr>
                </a:solidFill>
              </a:rPr>
              <a:t>1）形式一</a:t>
            </a:r>
          </a:p>
          <a:p>
            <a:pPr>
              <a:buFont typeface="Wingdings" panose="05000000000000000000" pitchFamily="2" charset="2"/>
              <a:buNone/>
            </a:pPr>
            <a:r>
              <a:t>CASE  &lt;表达式&gt;</a:t>
            </a:r>
          </a:p>
          <a:p>
            <a:pPr>
              <a:buFont typeface="Wingdings" panose="05000000000000000000" pitchFamily="2" charset="2"/>
              <a:buNone/>
            </a:pPr>
            <a:r>
              <a:t>   WHEN   &lt;表达式值1&gt;  THEN   SQL语句块1;</a:t>
            </a:r>
          </a:p>
          <a:p>
            <a:pPr>
              <a:buFont typeface="Wingdings" panose="05000000000000000000" pitchFamily="2" charset="2"/>
              <a:buNone/>
            </a:pPr>
            <a:r>
              <a:t>   WHEN   &lt;表达式值2&gt;  THEN   SQL语句块2;</a:t>
            </a:r>
          </a:p>
          <a:p>
            <a:pPr>
              <a:buFont typeface="Wingdings" panose="05000000000000000000" pitchFamily="2" charset="2"/>
              <a:buNone/>
            </a:pPr>
            <a:r>
              <a:t>   ……</a:t>
            </a:r>
          </a:p>
          <a:p>
            <a:pPr>
              <a:buFont typeface="Wingdings" panose="05000000000000000000" pitchFamily="2" charset="2"/>
              <a:buNone/>
            </a:pPr>
            <a:r>
              <a:t>   WHEN   &lt;表达式值n&gt;  THEN   SQL语句块n;</a:t>
            </a:r>
          </a:p>
          <a:p>
            <a:pPr>
              <a:buFont typeface="Wingdings" panose="05000000000000000000" pitchFamily="2" charset="2"/>
              <a:buNone/>
            </a:pPr>
            <a:r>
              <a:t>  [ ELSE      SQL语句块n+1;  ]</a:t>
            </a:r>
          </a:p>
          <a:p>
            <a:pPr>
              <a:buFont typeface="Wingdings" panose="05000000000000000000" pitchFamily="2" charset="2"/>
              <a:buNone/>
            </a:pPr>
            <a:r>
              <a:t>END;</a:t>
            </a:r>
          </a:p>
          <a:p>
            <a:pPr>
              <a:buFont typeface="Wingdings" panose="05000000000000000000" pitchFamily="2" charset="2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8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占位符 56321"/>
          <p:cNvSpPr>
            <a:spLocks noGrp="1" noChangeArrowheads="1"/>
          </p:cNvSpPr>
          <p:nvPr>
            <p:ph type="body" idx="1"/>
          </p:nvPr>
        </p:nvSpPr>
        <p:spPr>
          <a:xfrm>
            <a:off x="17463" y="812800"/>
            <a:ext cx="9109075" cy="40941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【例3-32】判断显示emp表中前3条记录的姓名和职务。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SELECT  ename 姓名,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latin typeface="Times New Roman" pitchFamily="18" charset="0"/>
              </a:rPr>
              <a:t>CASE job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   WHEN 'SALESMAN' THEN '销售员'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   WHEN 'CLERK'    THEN '管理员'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   ELSE '经理'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  END AS 职务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 FROM EMP  LIMIT 3;</a:t>
            </a:r>
          </a:p>
        </p:txBody>
      </p:sp>
    </p:spTree>
    <p:extLst>
      <p:ext uri="{BB962C8B-B14F-4D97-AF65-F5344CB8AC3E}">
        <p14:creationId xmlns:p14="http://schemas.microsoft.com/office/powerpoint/2010/main" val="8325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98"/>
          <p:cNvSpPr txBox="1">
            <a:spLocks noChangeArrowheads="1"/>
          </p:cNvSpPr>
          <p:nvPr/>
        </p:nvSpPr>
        <p:spPr bwMode="white">
          <a:xfrm>
            <a:off x="2222376" y="3411018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cs typeface="Arial" panose="020B0604020202020204" pitchFamily="34" charset="0"/>
              </a:rPr>
              <a:t>因子图与粒子滤波算法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537245"/>
            <a:ext cx="1666528" cy="6320755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目录</a:t>
            </a:r>
            <a:r>
              <a:rPr lang="en-US" altLang="zh-CN" sz="3200" b="1" dirty="0" smtClean="0">
                <a:solidFill>
                  <a:schemeClr val="bg1"/>
                </a:solidFill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/>
            </a:r>
            <a:br>
              <a:rPr lang="en-US" altLang="zh-CN" sz="3200" b="1" dirty="0">
                <a:solidFill>
                  <a:schemeClr val="bg1"/>
                </a:solidFill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zh-CN" altLang="en-US" b="1" dirty="0">
                <a:solidFill>
                  <a:schemeClr val="bg1"/>
                </a:solidFill>
              </a:rPr>
              <a:t/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238"/>
          <p:cNvGrpSpPr>
            <a:grpSpLocks/>
          </p:cNvGrpSpPr>
          <p:nvPr/>
        </p:nvGrpSpPr>
        <p:grpSpPr bwMode="auto">
          <a:xfrm>
            <a:off x="2123728" y="1801648"/>
            <a:ext cx="6480176" cy="852490"/>
            <a:chOff x="1306" y="2442"/>
            <a:chExt cx="4082" cy="537"/>
          </a:xfrm>
        </p:grpSpPr>
        <p:sp>
          <p:nvSpPr>
            <p:cNvPr id="83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85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 Box 241"/>
            <p:cNvSpPr txBox="1">
              <a:spLocks noChangeArrowheads="1"/>
            </p:cNvSpPr>
            <p:nvPr/>
          </p:nvSpPr>
          <p:spPr bwMode="gray">
            <a:xfrm>
              <a:off x="2135" y="2442"/>
              <a:ext cx="2016" cy="40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MySQL</a:t>
              </a:r>
              <a:r>
                <a:rPr lang="zh-CN" altLang="en-US" sz="36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编程基础</a:t>
              </a:r>
              <a:endParaRPr lang="zh-CN" altLang="en-US" sz="36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9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Group 238"/>
          <p:cNvGrpSpPr>
            <a:grpSpLocks/>
          </p:cNvGrpSpPr>
          <p:nvPr/>
        </p:nvGrpSpPr>
        <p:grpSpPr bwMode="auto">
          <a:xfrm>
            <a:off x="2123728" y="2831091"/>
            <a:ext cx="6480176" cy="669926"/>
            <a:chOff x="1306" y="2557"/>
            <a:chExt cx="4082" cy="422"/>
          </a:xfrm>
        </p:grpSpPr>
        <p:sp>
          <p:nvSpPr>
            <p:cNvPr id="12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41"/>
            <p:cNvSpPr txBox="1">
              <a:spLocks noChangeArrowheads="1"/>
            </p:cNvSpPr>
            <p:nvPr/>
          </p:nvSpPr>
          <p:spPr bwMode="gray">
            <a:xfrm>
              <a:off x="2122" y="2557"/>
              <a:ext cx="186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0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程序控制流语句</a:t>
              </a:r>
              <a:endParaRPr lang="zh-CN" alt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" name="Group 238"/>
          <p:cNvGrpSpPr>
            <a:grpSpLocks/>
          </p:cNvGrpSpPr>
          <p:nvPr/>
        </p:nvGrpSpPr>
        <p:grpSpPr bwMode="auto">
          <a:xfrm>
            <a:off x="2135757" y="3696766"/>
            <a:ext cx="6467475" cy="668338"/>
            <a:chOff x="1306" y="2558"/>
            <a:chExt cx="4074" cy="421"/>
          </a:xfrm>
        </p:grpSpPr>
        <p:sp>
          <p:nvSpPr>
            <p:cNvPr id="125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3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6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 Box 241"/>
            <p:cNvSpPr txBox="1">
              <a:spLocks noChangeArrowheads="1"/>
            </p:cNvSpPr>
            <p:nvPr/>
          </p:nvSpPr>
          <p:spPr bwMode="gray">
            <a:xfrm>
              <a:off x="2370" y="2558"/>
              <a:ext cx="108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存储过程</a:t>
              </a:r>
              <a:endParaRPr lang="zh-CN" altLang="en-US" sz="3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9" name="Group 238"/>
          <p:cNvGrpSpPr>
            <a:grpSpLocks/>
          </p:cNvGrpSpPr>
          <p:nvPr/>
        </p:nvGrpSpPr>
        <p:grpSpPr bwMode="auto">
          <a:xfrm>
            <a:off x="2123728" y="4626520"/>
            <a:ext cx="6480175" cy="674688"/>
            <a:chOff x="1306" y="2554"/>
            <a:chExt cx="4082" cy="425"/>
          </a:xfrm>
        </p:grpSpPr>
        <p:sp>
          <p:nvSpPr>
            <p:cNvPr id="13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3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 Box 241"/>
            <p:cNvSpPr txBox="1">
              <a:spLocks noChangeArrowheads="1"/>
            </p:cNvSpPr>
            <p:nvPr/>
          </p:nvSpPr>
          <p:spPr bwMode="gray">
            <a:xfrm>
              <a:off x="2620" y="2554"/>
              <a:ext cx="60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游标</a:t>
              </a:r>
              <a:endParaRPr lang="zh-CN" altLang="en-US" sz="3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85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>
          <a:xfrm>
            <a:off x="68263" y="795338"/>
            <a:ext cx="9005887" cy="5692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noProof="1">
                <a:solidFill>
                  <a:schemeClr val="accent5">
                    <a:lumMod val="50000"/>
                  </a:schemeClr>
                </a:solidFill>
              </a:rPr>
              <a:t>2）形式二</a:t>
            </a:r>
          </a:p>
          <a:p>
            <a:pPr>
              <a:buFont typeface="Wingdings" panose="05000000000000000000" pitchFamily="2" charset="2"/>
              <a:buNone/>
            </a:pPr>
            <a:r>
              <a:t>CASE</a:t>
            </a:r>
          </a:p>
          <a:p>
            <a:pPr>
              <a:buFont typeface="Wingdings" panose="05000000000000000000" pitchFamily="2" charset="2"/>
              <a:buNone/>
            </a:pPr>
            <a:r>
              <a:t>  WHEN   &lt;条件1&gt;  THEN   SQL语句块1;</a:t>
            </a:r>
          </a:p>
          <a:p>
            <a:pPr>
              <a:buFont typeface="Wingdings" panose="05000000000000000000" pitchFamily="2" charset="2"/>
              <a:buNone/>
            </a:pPr>
            <a:r>
              <a:t>  WHEN   &lt;条件2&gt;  THEN   SQL语句块2;</a:t>
            </a:r>
          </a:p>
          <a:p>
            <a:pPr>
              <a:buFont typeface="Wingdings" panose="05000000000000000000" pitchFamily="2" charset="2"/>
              <a:buNone/>
            </a:pPr>
            <a:r>
              <a:t>  ……</a:t>
            </a:r>
          </a:p>
          <a:p>
            <a:pPr>
              <a:buFont typeface="Wingdings" panose="05000000000000000000" pitchFamily="2" charset="2"/>
              <a:buNone/>
            </a:pPr>
            <a:r>
              <a:t>  WHEN   &lt;条件n&gt;  THEN   SQL语句块n;</a:t>
            </a:r>
          </a:p>
          <a:p>
            <a:pPr>
              <a:buFont typeface="Wingdings" panose="05000000000000000000" pitchFamily="2" charset="2"/>
              <a:buNone/>
            </a:pPr>
            <a:r>
              <a:t>  ELSE    SQL语句块n+1;</a:t>
            </a:r>
          </a:p>
          <a:p>
            <a:pPr>
              <a:buFont typeface="Wingdings" panose="05000000000000000000" pitchFamily="2" charset="2"/>
              <a:buNone/>
            </a:pPr>
            <a:r>
              <a:t>END;</a:t>
            </a:r>
          </a:p>
          <a:p>
            <a:pPr>
              <a:buFont typeface="Wingdings" panose="05000000000000000000" pitchFamily="2" charset="2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71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占位符 56321"/>
          <p:cNvSpPr>
            <a:spLocks noGrp="1" noChangeArrowheads="1"/>
          </p:cNvSpPr>
          <p:nvPr>
            <p:ph type="body" idx="1"/>
          </p:nvPr>
        </p:nvSpPr>
        <p:spPr>
          <a:xfrm>
            <a:off x="17463" y="1163638"/>
            <a:ext cx="9109075" cy="5210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itchFamily="18" charset="0"/>
              </a:rPr>
              <a:t>【例3-33】 判断显示emp表前3条记录的姓名ename、基本工资sal和工资等级。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itchFamily="18" charset="0"/>
              </a:rPr>
              <a:t>SELECT ename,sal,CASE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itchFamily="18" charset="0"/>
              </a:rPr>
              <a:t>   WHEN  sal BETWEEN 700 AND 1200 THEN '一级'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itchFamily="18" charset="0"/>
              </a:rPr>
              <a:t>   WHEN  sal BETWEEN 1201 AND 1400 THEN '二级'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itchFamily="18" charset="0"/>
              </a:rPr>
              <a:t>   WHEN  sal BETWEEN 1401 AND 2000 THEN '三级'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itchFamily="18" charset="0"/>
              </a:rPr>
              <a:t>   WHEN  sal BETWEEN 2001 AND 3000 THEN '四级'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itchFamily="18" charset="0"/>
              </a:rPr>
              <a:t>   ELSE  '五级'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itchFamily="18" charset="0"/>
              </a:rPr>
              <a:t>  END 工资等级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itchFamily="18" charset="0"/>
              </a:rPr>
              <a:t>  FROM  emp   LIMIT  3;</a:t>
            </a:r>
          </a:p>
        </p:txBody>
      </p:sp>
    </p:spTree>
    <p:extLst>
      <p:ext uri="{BB962C8B-B14F-4D97-AF65-F5344CB8AC3E}">
        <p14:creationId xmlns:p14="http://schemas.microsoft.com/office/powerpoint/2010/main" val="149383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58369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/>
          <a:lstStyle/>
          <a:p>
            <a:r>
              <a:rPr lang="zh-CN" altLang="zh-CN" sz="3200" b="1" smtClean="0">
                <a:solidFill>
                  <a:srgbClr val="9900CC"/>
                </a:solidFill>
              </a:rPr>
              <a:t>3.2.4  循环语句</a:t>
            </a:r>
          </a:p>
        </p:txBody>
      </p:sp>
      <p:sp>
        <p:nvSpPr>
          <p:cNvPr id="47106" name="文本占位符 58370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1．LOOP循环</a:t>
            </a:r>
            <a:endParaRPr lang="zh-CN" altLang="en-US" sz="28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标签：LOOP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  SQL语句块;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  IF &lt;条件表达式&gt; THEN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    LEAVE  标签;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  END IF;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END LOOP; </a:t>
            </a:r>
          </a:p>
        </p:txBody>
      </p:sp>
    </p:spTree>
    <p:extLst>
      <p:ext uri="{BB962C8B-B14F-4D97-AF65-F5344CB8AC3E}">
        <p14:creationId xmlns:p14="http://schemas.microsoft.com/office/powerpoint/2010/main" val="2481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占位符 5939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4557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itchFamily="18" charset="0"/>
              </a:rPr>
              <a:t>【例3-34】LOOP循环语句示例。创建sum_fn()存储函数，返回1~n的和。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itchFamily="18" charset="0"/>
                <a:hlinkClick r:id="rId2" action="ppaction://hlinkfile"/>
              </a:rPr>
              <a:t>例题源码</a:t>
            </a:r>
            <a:r>
              <a:rPr lang="en-US" altLang="zh-CN" sz="2000" dirty="0" smtClean="0">
                <a:latin typeface="Times New Roman" pitchFamily="18" charset="0"/>
                <a:hlinkClick r:id="rId2" action="ppaction://hlinkfile"/>
              </a:rPr>
              <a:t>\</a:t>
            </a:r>
            <a:r>
              <a:rPr lang="zh-CN" altLang="en-US" sz="2000" dirty="0" smtClean="0">
                <a:latin typeface="Times New Roman" pitchFamily="18" charset="0"/>
                <a:hlinkClick r:id="rId2" action="ppaction://hlinkfile"/>
              </a:rPr>
              <a:t>课本</a:t>
            </a:r>
            <a:r>
              <a:rPr lang="en-US" altLang="zh-CN" sz="2000" dirty="0" smtClean="0">
                <a:latin typeface="Times New Roman" pitchFamily="18" charset="0"/>
                <a:hlinkClick r:id="rId2" action="ppaction://hlinkfile"/>
              </a:rPr>
              <a:t>-</a:t>
            </a:r>
            <a:r>
              <a:rPr lang="zh-CN" altLang="en-US" sz="2000" dirty="0" smtClean="0">
                <a:latin typeface="Times New Roman" pitchFamily="18" charset="0"/>
                <a:hlinkClick r:id="rId2" action="ppaction://hlinkfile"/>
              </a:rPr>
              <a:t>例</a:t>
            </a:r>
            <a:r>
              <a:rPr lang="en-US" altLang="zh-CN" sz="2000" dirty="0" smtClean="0">
                <a:latin typeface="Times New Roman" pitchFamily="18" charset="0"/>
                <a:hlinkClick r:id="rId2" action="ppaction://hlinkfile"/>
              </a:rPr>
              <a:t>3-34.sql</a:t>
            </a:r>
            <a:endParaRPr lang="zh-CN" altLang="en-US" sz="2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占位符 58370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2．WHILE循环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WHILE  &lt;条件表达式&gt;   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    SQL语句块;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END WHILE;</a:t>
            </a:r>
          </a:p>
        </p:txBody>
      </p:sp>
    </p:spTree>
    <p:extLst>
      <p:ext uri="{BB962C8B-B14F-4D97-AF65-F5344CB8AC3E}">
        <p14:creationId xmlns:p14="http://schemas.microsoft.com/office/powerpoint/2010/main" val="374801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占位符 5939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81575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【例3-35】WHILE循环语句示例。创建sum_fn()存储函数，返回1~n的和。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itchFamily="18" charset="0"/>
                <a:hlinkClick r:id="rId2" action="ppaction://hlinkfile"/>
              </a:rPr>
              <a:t>例题源码</a:t>
            </a:r>
            <a:r>
              <a:rPr lang="en-US" altLang="zh-CN" sz="2400" dirty="0" smtClean="0">
                <a:latin typeface="Times New Roman" pitchFamily="18" charset="0"/>
                <a:hlinkClick r:id="rId2" action="ppaction://hlinkfile"/>
              </a:rPr>
              <a:t>\</a:t>
            </a:r>
            <a:r>
              <a:rPr lang="zh-CN" altLang="en-US" sz="2400" dirty="0" smtClean="0">
                <a:latin typeface="Times New Roman" pitchFamily="18" charset="0"/>
                <a:hlinkClick r:id="rId2" action="ppaction://hlinkfile"/>
              </a:rPr>
              <a:t>课本</a:t>
            </a:r>
            <a:r>
              <a:rPr lang="en-US" altLang="zh-CN" sz="2400" dirty="0" smtClean="0">
                <a:latin typeface="Times New Roman" pitchFamily="18" charset="0"/>
                <a:hlinkClick r:id="rId2" action="ppaction://hlinkfile"/>
              </a:rPr>
              <a:t>-</a:t>
            </a:r>
            <a:r>
              <a:rPr lang="zh-CN" altLang="en-US" sz="2400" dirty="0" smtClean="0">
                <a:latin typeface="Times New Roman" pitchFamily="18" charset="0"/>
                <a:hlinkClick r:id="rId2" action="ppaction://hlinkfile"/>
              </a:rPr>
              <a:t>例</a:t>
            </a:r>
            <a:r>
              <a:rPr lang="en-US" altLang="zh-CN" sz="2400" dirty="0" smtClean="0">
                <a:latin typeface="Times New Roman" pitchFamily="18" charset="0"/>
                <a:hlinkClick r:id="rId2" action="ppaction://hlinkfile"/>
              </a:rPr>
              <a:t>3-35.sql</a:t>
            </a:r>
            <a:endParaRPr lang="zh-CN" altLang="en-US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占位符 58370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</a:rPr>
              <a:t>3．REPEAT循环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REPEAT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     SQL语句块;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     UNTILE  &lt;条件表达式&gt;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END REPEAT;</a:t>
            </a:r>
          </a:p>
        </p:txBody>
      </p:sp>
    </p:spTree>
    <p:extLst>
      <p:ext uri="{BB962C8B-B14F-4D97-AF65-F5344CB8AC3E}">
        <p14:creationId xmlns:p14="http://schemas.microsoft.com/office/powerpoint/2010/main" val="35897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占位符 5939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229600" cy="10153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Times New Roman" pitchFamily="18" charset="0"/>
              </a:rPr>
              <a:t>【例3-36】REPEAT循环语句示例。创建sum_fn()存储函数，返回1~n的和。</a:t>
            </a:r>
            <a:endParaRPr lang="en-US" altLang="zh-CN" sz="22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Times New Roman" pitchFamily="18" charset="0"/>
                <a:hlinkClick r:id="rId2" action="ppaction://hlinkfile"/>
              </a:rPr>
              <a:t>例题源码</a:t>
            </a:r>
            <a:r>
              <a:rPr lang="en-US" altLang="zh-CN" sz="2200" dirty="0" smtClean="0">
                <a:latin typeface="Times New Roman" pitchFamily="18" charset="0"/>
                <a:hlinkClick r:id="rId2" action="ppaction://hlinkfile"/>
              </a:rPr>
              <a:t>\</a:t>
            </a:r>
            <a:r>
              <a:rPr lang="zh-CN" altLang="en-US" sz="2200" dirty="0" smtClean="0">
                <a:latin typeface="Times New Roman" pitchFamily="18" charset="0"/>
                <a:hlinkClick r:id="rId2" action="ppaction://hlinkfile"/>
              </a:rPr>
              <a:t>课本</a:t>
            </a:r>
            <a:r>
              <a:rPr lang="en-US" altLang="zh-CN" sz="2200" dirty="0" smtClean="0">
                <a:latin typeface="Times New Roman" pitchFamily="18" charset="0"/>
                <a:hlinkClick r:id="rId2" action="ppaction://hlinkfile"/>
              </a:rPr>
              <a:t>-</a:t>
            </a:r>
            <a:r>
              <a:rPr lang="zh-CN" altLang="en-US" sz="2200" dirty="0" smtClean="0">
                <a:latin typeface="Times New Roman" pitchFamily="18" charset="0"/>
                <a:hlinkClick r:id="rId2" action="ppaction://hlinkfile"/>
              </a:rPr>
              <a:t>例</a:t>
            </a:r>
            <a:r>
              <a:rPr lang="en-US" altLang="zh-CN" sz="2200" dirty="0" smtClean="0">
                <a:latin typeface="Times New Roman" pitchFamily="18" charset="0"/>
                <a:hlinkClick r:id="rId2" action="ppaction://hlinkfile"/>
              </a:rPr>
              <a:t>3-36.sql</a:t>
            </a:r>
            <a:endParaRPr lang="zh-CN" altLang="en-US" sz="22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98"/>
          <p:cNvSpPr txBox="1">
            <a:spLocks noChangeArrowheads="1"/>
          </p:cNvSpPr>
          <p:nvPr/>
        </p:nvSpPr>
        <p:spPr bwMode="white">
          <a:xfrm>
            <a:off x="2294384" y="295084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cs typeface="Arial" panose="020B0604020202020204" pitchFamily="34" charset="0"/>
              </a:rPr>
              <a:t>因子图与粒子滤波算法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537245"/>
            <a:ext cx="1666528" cy="6320755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目录</a:t>
            </a:r>
            <a:r>
              <a:rPr lang="en-US" altLang="zh-CN" sz="3200" b="1" dirty="0" smtClean="0">
                <a:solidFill>
                  <a:schemeClr val="bg1"/>
                </a:solidFill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/>
            </a:r>
            <a:br>
              <a:rPr lang="en-US" altLang="zh-CN" sz="3200" b="1" dirty="0">
                <a:solidFill>
                  <a:schemeClr val="bg1"/>
                </a:solidFill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zh-CN" altLang="en-US" b="1" dirty="0">
                <a:solidFill>
                  <a:schemeClr val="bg1"/>
                </a:solidFill>
              </a:rPr>
              <a:t/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238"/>
          <p:cNvGrpSpPr>
            <a:grpSpLocks/>
          </p:cNvGrpSpPr>
          <p:nvPr/>
        </p:nvGrpSpPr>
        <p:grpSpPr bwMode="auto">
          <a:xfrm>
            <a:off x="2195736" y="1341470"/>
            <a:ext cx="6480176" cy="852490"/>
            <a:chOff x="1306" y="2442"/>
            <a:chExt cx="4082" cy="537"/>
          </a:xfrm>
        </p:grpSpPr>
        <p:sp>
          <p:nvSpPr>
            <p:cNvPr id="83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85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 Box 241"/>
            <p:cNvSpPr txBox="1">
              <a:spLocks noChangeArrowheads="1"/>
            </p:cNvSpPr>
            <p:nvPr/>
          </p:nvSpPr>
          <p:spPr bwMode="gray">
            <a:xfrm>
              <a:off x="2135" y="2442"/>
              <a:ext cx="1806" cy="36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MySQL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编程基础</a:t>
              </a:r>
              <a:endParaRPr lang="zh-CN" altLang="en-US" sz="32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9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Group 238"/>
          <p:cNvGrpSpPr>
            <a:grpSpLocks/>
          </p:cNvGrpSpPr>
          <p:nvPr/>
        </p:nvGrpSpPr>
        <p:grpSpPr bwMode="auto">
          <a:xfrm>
            <a:off x="2195736" y="2370913"/>
            <a:ext cx="6480176" cy="669926"/>
            <a:chOff x="1306" y="2557"/>
            <a:chExt cx="4082" cy="422"/>
          </a:xfrm>
        </p:grpSpPr>
        <p:sp>
          <p:nvSpPr>
            <p:cNvPr id="12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41"/>
            <p:cNvSpPr txBox="1">
              <a:spLocks noChangeArrowheads="1"/>
            </p:cNvSpPr>
            <p:nvPr/>
          </p:nvSpPr>
          <p:spPr bwMode="gray">
            <a:xfrm>
              <a:off x="2122" y="2557"/>
              <a:ext cx="2132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程序控制流语句</a:t>
              </a:r>
              <a:endPara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" name="Group 238"/>
          <p:cNvGrpSpPr>
            <a:grpSpLocks/>
          </p:cNvGrpSpPr>
          <p:nvPr/>
        </p:nvGrpSpPr>
        <p:grpSpPr bwMode="auto">
          <a:xfrm>
            <a:off x="2207765" y="3236588"/>
            <a:ext cx="6467475" cy="668338"/>
            <a:chOff x="1306" y="2558"/>
            <a:chExt cx="4074" cy="421"/>
          </a:xfrm>
        </p:grpSpPr>
        <p:sp>
          <p:nvSpPr>
            <p:cNvPr id="125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3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6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 Box 241"/>
            <p:cNvSpPr txBox="1">
              <a:spLocks noChangeArrowheads="1"/>
            </p:cNvSpPr>
            <p:nvPr/>
          </p:nvSpPr>
          <p:spPr bwMode="gray">
            <a:xfrm>
              <a:off x="2370" y="2558"/>
              <a:ext cx="1154" cy="36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 algn="ctr">
              <a:solidFill>
                <a:schemeClr val="bg2">
                  <a:lumMod val="20000"/>
                  <a:lumOff val="80000"/>
                </a:schemeClr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存储过程</a:t>
              </a:r>
              <a:endPara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9" name="Group 238"/>
          <p:cNvGrpSpPr>
            <a:grpSpLocks/>
          </p:cNvGrpSpPr>
          <p:nvPr/>
        </p:nvGrpSpPr>
        <p:grpSpPr bwMode="auto">
          <a:xfrm>
            <a:off x="2195736" y="4166342"/>
            <a:ext cx="6480175" cy="674688"/>
            <a:chOff x="1306" y="2554"/>
            <a:chExt cx="4082" cy="425"/>
          </a:xfrm>
        </p:grpSpPr>
        <p:sp>
          <p:nvSpPr>
            <p:cNvPr id="13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3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 Box 241"/>
            <p:cNvSpPr txBox="1">
              <a:spLocks noChangeArrowheads="1"/>
            </p:cNvSpPr>
            <p:nvPr/>
          </p:nvSpPr>
          <p:spPr bwMode="gray">
            <a:xfrm>
              <a:off x="2620" y="2554"/>
              <a:ext cx="60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游标</a:t>
              </a:r>
              <a:endParaRPr lang="zh-CN" altLang="en-US" sz="3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65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6553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zh-CN" altLang="zh-CN" sz="3600" b="1" smtClean="0">
                <a:solidFill>
                  <a:srgbClr val="9900CC"/>
                </a:solidFill>
              </a:rPr>
              <a:t>3.3.1  创建存储过程</a:t>
            </a:r>
          </a:p>
        </p:txBody>
      </p:sp>
      <p:sp>
        <p:nvSpPr>
          <p:cNvPr id="54274" name="文本占位符 65538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6292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CREATE  PROCEDURE 存储过程名()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  过程体;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END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【例3-37】创建存储过程emp_p，在emp表中查询职工编号为7369员工的姓名和工作。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DELIMITER @@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CREATE PROCEDURE emp_p()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 SELECT  ename,job FROM  emp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    WHERE  empno=7369;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END@@</a:t>
            </a:r>
          </a:p>
        </p:txBody>
      </p:sp>
    </p:spTree>
    <p:extLst>
      <p:ext uri="{BB962C8B-B14F-4D97-AF65-F5344CB8AC3E}">
        <p14:creationId xmlns:p14="http://schemas.microsoft.com/office/powerpoint/2010/main" val="3662186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15200" cy="667544"/>
          </a:xfrm>
        </p:spPr>
        <p:txBody>
          <a:bodyPr/>
          <a:lstStyle/>
          <a:p>
            <a:r>
              <a:rPr lang="zh-CN" altLang="en-US" dirty="0" smtClean="0"/>
              <a:t>问题导入：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712968" cy="5733256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语言的判断结构和循环结构以及函数作用是什么？</a:t>
            </a:r>
            <a:endParaRPr lang="en-US" altLang="zh-CN" dirty="0" smtClean="0"/>
          </a:p>
          <a:p>
            <a:r>
              <a:rPr lang="zh-CN" altLang="en-US" dirty="0" smtClean="0"/>
              <a:t>存储函数的创建格式是什么？在存储函数中能够像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语言一样传递参数吗？</a:t>
            </a:r>
            <a:endParaRPr lang="en-US" altLang="zh-CN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static void main(String[] args) {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[]s= {72,66,80,56,98,100};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for(int i=0;i&lt;s.length;i++) {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int n=s[i]/10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   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 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求商运算</a:t>
            </a: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endParaRPr lang="en-US" altLang="zh-CN" sz="2400" kern="12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switch</a:t>
            </a: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(n) {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case 6:System.out.println("及格");break;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default</a:t>
            </a: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:System.out.println("不及格");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}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kern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444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65537"/>
          <p:cNvSpPr>
            <a:spLocks noGrp="1" noChangeArrowheads="1"/>
          </p:cNvSpPr>
          <p:nvPr>
            <p:ph type="title"/>
          </p:nvPr>
        </p:nvSpPr>
        <p:spPr>
          <a:xfrm>
            <a:off x="457200" y="608013"/>
            <a:ext cx="8229600" cy="762000"/>
          </a:xfrm>
        </p:spPr>
        <p:txBody>
          <a:bodyPr/>
          <a:lstStyle/>
          <a:p>
            <a:r>
              <a:rPr lang="zh-CN" altLang="zh-CN" sz="3600" b="1" smtClean="0">
                <a:solidFill>
                  <a:srgbClr val="9900CC"/>
                </a:solidFill>
              </a:rPr>
              <a:t>3.3.2  调用存储过程</a:t>
            </a:r>
          </a:p>
        </p:txBody>
      </p:sp>
      <p:sp>
        <p:nvSpPr>
          <p:cNvPr id="55298" name="文本占位符 65538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7320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</a:t>
            </a:r>
            <a:r>
              <a:rPr lang="zh-CN" altLang="zh-CN" sz="2400" dirty="0" smtClean="0">
                <a:latin typeface="Times New Roman" pitchFamily="18" charset="0"/>
              </a:rPr>
              <a:t>CALL  存储过程名();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【例3-38】调用执行例3-37所创建的存储过程。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DELIMITER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CALL emp_p();</a:t>
            </a:r>
          </a:p>
        </p:txBody>
      </p:sp>
    </p:spTree>
    <p:extLst>
      <p:ext uri="{BB962C8B-B14F-4D97-AF65-F5344CB8AC3E}">
        <p14:creationId xmlns:p14="http://schemas.microsoft.com/office/powerpoint/2010/main" val="1832907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686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 smtClean="0">
                <a:solidFill>
                  <a:srgbClr val="9900CC"/>
                </a:solidFill>
              </a:rPr>
              <a:t>3.3.3  存储过程的参数</a:t>
            </a:r>
          </a:p>
        </p:txBody>
      </p:sp>
      <p:sp>
        <p:nvSpPr>
          <p:cNvPr id="56322" name="文本占位符 68610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带参数的存储过程创建语法格式如下。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800" dirty="0" smtClean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CREATE PROCEDURE 存储过程名</a:t>
            </a:r>
            <a:r>
              <a:rPr lang="en-US" altLang="zh-CN" sz="2800" dirty="0" smtClean="0">
                <a:latin typeface="Times New Roman" pitchFamily="18" charset="0"/>
              </a:rPr>
              <a:t>(</a:t>
            </a:r>
            <a:endParaRPr lang="zh-CN" altLang="zh-CN" sz="2800" dirty="0" smtClean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 [ IN | OUT | INOUT]  参数1  数据类型,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  [ IN | OUT | INOUT]  参数2  数据类型,……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</a:rPr>
              <a:t>)</a:t>
            </a:r>
            <a:endParaRPr lang="zh-CN" altLang="zh-CN" sz="2800" dirty="0" smtClean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BEGIN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  过程体；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47957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71184" cy="451520"/>
          </a:xfrm>
        </p:spPr>
        <p:txBody>
          <a:bodyPr/>
          <a:lstStyle/>
          <a:p>
            <a:r>
              <a:rPr lang="zh-CN" altLang="en-US" sz="3200" dirty="0" smtClean="0"/>
              <a:t>存储过程的参数示例</a:t>
            </a:r>
            <a:endParaRPr lang="zh-CN" altLang="en-US" sz="32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68303"/>
              </p:ext>
            </p:extLst>
          </p:nvPr>
        </p:nvGraphicFramePr>
        <p:xfrm>
          <a:off x="395536" y="1124744"/>
          <a:ext cx="8229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392488"/>
                <a:gridCol w="23249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程序示例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 </a:t>
                      </a:r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输入参数：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由调用者传入，只能够被存储过程读取。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例题源码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\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课本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-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例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3-39-40-41.sql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</a:t>
                      </a:r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输出参数：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参数值由存储过程写入。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INOUT</a:t>
                      </a:r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输入输出函数：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同时具有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参数和</a:t>
                      </a:r>
                      <a:r>
                        <a:rPr lang="en-US" altLang="zh-CN" dirty="0" smtClean="0"/>
                        <a:t>OUT</a:t>
                      </a:r>
                      <a:r>
                        <a:rPr lang="zh-CN" altLang="en-US" dirty="0" smtClean="0"/>
                        <a:t>参数的特性，在过程中可以读取和写入该类型的参数。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5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686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smtClean="0">
                <a:solidFill>
                  <a:srgbClr val="9900CC"/>
                </a:solidFill>
              </a:rPr>
              <a:t>3.3.4  删除存储过程</a:t>
            </a:r>
          </a:p>
        </p:txBody>
      </p:sp>
      <p:sp>
        <p:nvSpPr>
          <p:cNvPr id="60418" name="文本占位符 68610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itchFamily="18" charset="0"/>
              </a:rPr>
              <a:t>     </a:t>
            </a:r>
            <a:r>
              <a:rPr lang="zh-CN" altLang="zh-CN" sz="2800" smtClean="0">
                <a:latin typeface="Times New Roman" pitchFamily="18" charset="0"/>
              </a:rPr>
              <a:t>DROP PROCEDURE 存储过程名;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800" smtClean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800" smtClean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itchFamily="18" charset="0"/>
              </a:rPr>
              <a:t>【例3-42】删除已创建的存储过程emp_p。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itchFamily="18" charset="0"/>
              </a:rPr>
              <a:t>        DROP PROCEDURE emp_p;</a:t>
            </a:r>
          </a:p>
        </p:txBody>
      </p:sp>
    </p:spTree>
    <p:extLst>
      <p:ext uri="{BB962C8B-B14F-4D97-AF65-F5344CB8AC3E}">
        <p14:creationId xmlns:p14="http://schemas.microsoft.com/office/powerpoint/2010/main" val="6438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98"/>
          <p:cNvSpPr txBox="1">
            <a:spLocks noChangeArrowheads="1"/>
          </p:cNvSpPr>
          <p:nvPr/>
        </p:nvSpPr>
        <p:spPr bwMode="white">
          <a:xfrm>
            <a:off x="2150368" y="333901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cs typeface="Arial" panose="020B0604020202020204" pitchFamily="34" charset="0"/>
              </a:rPr>
              <a:t>因子图与粒子滤波算法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537245"/>
            <a:ext cx="1666528" cy="6320755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目录</a:t>
            </a:r>
            <a:r>
              <a:rPr lang="en-US" altLang="zh-CN" sz="3200" b="1" dirty="0" smtClean="0">
                <a:solidFill>
                  <a:schemeClr val="bg1"/>
                </a:solidFill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/>
            </a:r>
            <a:br>
              <a:rPr lang="en-US" altLang="zh-CN" sz="3200" b="1" dirty="0">
                <a:solidFill>
                  <a:schemeClr val="bg1"/>
                </a:solidFill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zh-CN" altLang="en-US" b="1" dirty="0">
                <a:solidFill>
                  <a:schemeClr val="bg1"/>
                </a:solidFill>
              </a:rPr>
              <a:t/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238"/>
          <p:cNvGrpSpPr>
            <a:grpSpLocks/>
          </p:cNvGrpSpPr>
          <p:nvPr/>
        </p:nvGrpSpPr>
        <p:grpSpPr bwMode="auto">
          <a:xfrm>
            <a:off x="2051720" y="1729640"/>
            <a:ext cx="6480176" cy="852490"/>
            <a:chOff x="1306" y="2442"/>
            <a:chExt cx="4082" cy="537"/>
          </a:xfrm>
        </p:grpSpPr>
        <p:sp>
          <p:nvSpPr>
            <p:cNvPr id="83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85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 Box 241"/>
            <p:cNvSpPr txBox="1">
              <a:spLocks noChangeArrowheads="1"/>
            </p:cNvSpPr>
            <p:nvPr/>
          </p:nvSpPr>
          <p:spPr bwMode="gray">
            <a:xfrm>
              <a:off x="2135" y="2442"/>
              <a:ext cx="1806" cy="36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MySQL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编程基础</a:t>
              </a:r>
              <a:endParaRPr lang="zh-CN" altLang="en-US" sz="32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9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Group 238"/>
          <p:cNvGrpSpPr>
            <a:grpSpLocks/>
          </p:cNvGrpSpPr>
          <p:nvPr/>
        </p:nvGrpSpPr>
        <p:grpSpPr bwMode="auto">
          <a:xfrm>
            <a:off x="2051720" y="2759083"/>
            <a:ext cx="6480176" cy="669926"/>
            <a:chOff x="1306" y="2557"/>
            <a:chExt cx="4082" cy="422"/>
          </a:xfrm>
        </p:grpSpPr>
        <p:sp>
          <p:nvSpPr>
            <p:cNvPr id="12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41"/>
            <p:cNvSpPr txBox="1">
              <a:spLocks noChangeArrowheads="1"/>
            </p:cNvSpPr>
            <p:nvPr/>
          </p:nvSpPr>
          <p:spPr bwMode="gray">
            <a:xfrm>
              <a:off x="2122" y="2557"/>
              <a:ext cx="2132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程序控制流语句</a:t>
              </a:r>
              <a:endPara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" name="Group 238"/>
          <p:cNvGrpSpPr>
            <a:grpSpLocks/>
          </p:cNvGrpSpPr>
          <p:nvPr/>
        </p:nvGrpSpPr>
        <p:grpSpPr bwMode="auto">
          <a:xfrm>
            <a:off x="2063749" y="3624758"/>
            <a:ext cx="6467475" cy="668338"/>
            <a:chOff x="1306" y="2558"/>
            <a:chExt cx="4074" cy="421"/>
          </a:xfrm>
        </p:grpSpPr>
        <p:sp>
          <p:nvSpPr>
            <p:cNvPr id="125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3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6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 Box 241"/>
            <p:cNvSpPr txBox="1">
              <a:spLocks noChangeArrowheads="1"/>
            </p:cNvSpPr>
            <p:nvPr/>
          </p:nvSpPr>
          <p:spPr bwMode="gray">
            <a:xfrm>
              <a:off x="2370" y="2558"/>
              <a:ext cx="102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存储过程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9" name="Group 238"/>
          <p:cNvGrpSpPr>
            <a:grpSpLocks/>
          </p:cNvGrpSpPr>
          <p:nvPr/>
        </p:nvGrpSpPr>
        <p:grpSpPr bwMode="auto">
          <a:xfrm>
            <a:off x="2051720" y="4554512"/>
            <a:ext cx="6480175" cy="674688"/>
            <a:chOff x="1306" y="2554"/>
            <a:chExt cx="4082" cy="425"/>
          </a:xfrm>
        </p:grpSpPr>
        <p:sp>
          <p:nvSpPr>
            <p:cNvPr id="13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3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 Box 241"/>
            <p:cNvSpPr txBox="1">
              <a:spLocks noChangeArrowheads="1"/>
            </p:cNvSpPr>
            <p:nvPr/>
          </p:nvSpPr>
          <p:spPr bwMode="gray">
            <a:xfrm>
              <a:off x="2620" y="2554"/>
              <a:ext cx="601" cy="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游标</a:t>
              </a:r>
              <a:endParaRPr lang="zh-CN" altLang="en-US" sz="3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6236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文本占位符 71682"/>
          <p:cNvSpPr>
            <a:spLocks noGrp="1" noChangeArrowheads="1"/>
          </p:cNvSpPr>
          <p:nvPr>
            <p:ph type="body" idx="1"/>
          </p:nvPr>
        </p:nvSpPr>
        <p:spPr>
          <a:xfrm>
            <a:off x="263525" y="990600"/>
            <a:ext cx="87376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3600" b="1" dirty="0" smtClean="0">
                <a:solidFill>
                  <a:srgbClr val="9900CC"/>
                </a:solidFill>
                <a:latin typeface="Times New Roman" pitchFamily="18" charset="0"/>
              </a:rPr>
              <a:t>3.4.1  游标定义和使用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1．声明游标</a:t>
            </a:r>
            <a:endParaRPr lang="zh-CN" alt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      DECLARE  游标名 CURSOR  FOR  SELECT语句;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2．打开游标</a:t>
            </a:r>
            <a:endParaRPr lang="zh-CN" alt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      OPEN   游标名;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3．提取数据</a:t>
            </a:r>
            <a:endParaRPr lang="zh-CN" alt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      FETCH  游标名  INTO   变量名1[，变量名2……];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4．关闭游标</a:t>
            </a:r>
            <a:endParaRPr lang="zh-CN" alt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      CLOSE  游标名;</a:t>
            </a:r>
          </a:p>
        </p:txBody>
      </p:sp>
    </p:spTree>
    <p:extLst>
      <p:ext uri="{BB962C8B-B14F-4D97-AF65-F5344CB8AC3E}">
        <p14:creationId xmlns:p14="http://schemas.microsoft.com/office/powerpoint/2010/main" val="39630673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文本占位符 72705"/>
          <p:cNvSpPr>
            <a:spLocks noGrp="1" noChangeArrowheads="1"/>
          </p:cNvSpPr>
          <p:nvPr>
            <p:ph type="body" idx="1"/>
          </p:nvPr>
        </p:nvSpPr>
        <p:spPr>
          <a:xfrm>
            <a:off x="228600" y="409575"/>
            <a:ext cx="8686800" cy="2803401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【例3-43】创建存储过程emp_p，用游标提取emp表中7788雇员的姓名和职务。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hlinkClick r:id="rId2" action="ppaction://hlinkfile"/>
              </a:rPr>
              <a:t>例题源码</a:t>
            </a:r>
            <a:r>
              <a:rPr lang="en-US" altLang="zh-CN" sz="2400" dirty="0" smtClean="0">
                <a:latin typeface="Times New Roman" pitchFamily="18" charset="0"/>
                <a:hlinkClick r:id="rId2" action="ppaction://hlinkfile"/>
              </a:rPr>
              <a:t>\</a:t>
            </a:r>
            <a:r>
              <a:rPr lang="zh-CN" altLang="en-US" sz="2400" dirty="0" smtClean="0">
                <a:latin typeface="Times New Roman" pitchFamily="18" charset="0"/>
                <a:hlinkClick r:id="rId2" action="ppaction://hlinkfile"/>
              </a:rPr>
              <a:t>课本</a:t>
            </a:r>
            <a:r>
              <a:rPr lang="en-US" altLang="zh-CN" sz="2400" dirty="0" smtClean="0">
                <a:latin typeface="Times New Roman" pitchFamily="18" charset="0"/>
                <a:hlinkClick r:id="rId2" action="ppaction://hlinkfile"/>
              </a:rPr>
              <a:t>-</a:t>
            </a:r>
            <a:r>
              <a:rPr lang="zh-CN" altLang="en-US" sz="2400" dirty="0" smtClean="0">
                <a:latin typeface="Times New Roman" pitchFamily="18" charset="0"/>
                <a:hlinkClick r:id="rId2" action="ppaction://hlinkfile"/>
              </a:rPr>
              <a:t>例</a:t>
            </a:r>
            <a:r>
              <a:rPr lang="en-US" altLang="zh-CN" sz="2400" dirty="0" smtClean="0">
                <a:latin typeface="Times New Roman" pitchFamily="18" charset="0"/>
                <a:hlinkClick r:id="rId2" action="ppaction://hlinkfile"/>
              </a:rPr>
              <a:t>3-43.sql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dirty="0" smtClean="0">
                <a:latin typeface="Times New Roman" pitchFamily="18" charset="0"/>
              </a:rPr>
              <a:t>【例3-44】</a:t>
            </a:r>
            <a:r>
              <a:rPr lang="zh-CN" altLang="zh-CN" sz="2400" dirty="0">
                <a:latin typeface="Times New Roman" pitchFamily="18" charset="0"/>
              </a:rPr>
              <a:t>创建存储过程emp_p1，用游标显示工资最高的前3名雇员的姓名和工资。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439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73729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zh-CN" altLang="zh-CN" sz="4000" b="1" smtClean="0">
                <a:solidFill>
                  <a:srgbClr val="9900CC"/>
                </a:solidFill>
              </a:rPr>
              <a:t>3.4.2  异常处理</a:t>
            </a:r>
          </a:p>
        </p:txBody>
      </p:sp>
      <p:sp>
        <p:nvSpPr>
          <p:cNvPr id="66562" name="文本占位符 73730"/>
          <p:cNvSpPr>
            <a:spLocks noGrp="1" noChangeArrowheads="1"/>
          </p:cNvSpPr>
          <p:nvPr>
            <p:ph type="body" idx="1"/>
          </p:nvPr>
        </p:nvSpPr>
        <p:spPr>
          <a:xfrm>
            <a:off x="261938" y="1701800"/>
            <a:ext cx="8229600" cy="4463504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DECLARE 错误处理</a:t>
            </a:r>
            <a:r>
              <a:rPr lang="zh-CN" altLang="zh-CN" sz="2400" dirty="0" smtClean="0">
                <a:latin typeface="Times New Roman" pitchFamily="18" charset="0"/>
              </a:rPr>
              <a:t>类型</a:t>
            </a:r>
            <a:r>
              <a:rPr lang="en-US" altLang="zh-CN" sz="2400" dirty="0" smtClean="0">
                <a:latin typeface="Times New Roman" pitchFamily="18" charset="0"/>
              </a:rPr>
              <a:t>(CONTINUE|EXIT)</a:t>
            </a:r>
            <a:r>
              <a:rPr lang="zh-CN" altLang="zh-CN" sz="2400" dirty="0" smtClean="0">
                <a:latin typeface="Times New Roman" pitchFamily="18" charset="0"/>
              </a:rPr>
              <a:t> </a:t>
            </a:r>
            <a:endParaRPr lang="zh-CN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   HANDLER FOR 错误触发条件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     自定义错误处理程序;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Times New Roman" pitchFamily="18" charset="0"/>
              </a:rPr>
              <a:t>错误触发条件。错误触发条件定义了自定义错误处理程序运行的时机。错误触发条件的形式如下:</a:t>
            </a:r>
          </a:p>
          <a:p>
            <a:pPr>
              <a:lnSpc>
                <a:spcPct val="90000"/>
              </a:lnSpc>
              <a:buNone/>
            </a:pPr>
            <a:r>
              <a:rPr lang="zh-CN" altLang="zh-CN" sz="2400" dirty="0" smtClean="0">
                <a:latin typeface="Times New Roman" pitchFamily="18" charset="0"/>
              </a:rPr>
              <a:t>SQLSTATE  </a:t>
            </a:r>
            <a:r>
              <a:rPr lang="zh-CN" altLang="zh-CN" sz="2400" dirty="0" smtClean="0">
                <a:latin typeface="Times New Roman" pitchFamily="18" charset="0"/>
              </a:rPr>
              <a:t>‘ANSI</a:t>
            </a:r>
            <a:r>
              <a:rPr lang="zh-CN" altLang="zh-CN" sz="2400" dirty="0" smtClean="0">
                <a:latin typeface="Times New Roman" pitchFamily="18" charset="0"/>
              </a:rPr>
              <a:t>标准</a:t>
            </a:r>
            <a:r>
              <a:rPr lang="zh-CN" altLang="zh-CN" sz="2400" dirty="0" smtClean="0">
                <a:latin typeface="Times New Roman" pitchFamily="18" charset="0"/>
              </a:rPr>
              <a:t>错误代码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</a:rPr>
              <a:t>参考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</a:rPr>
              <a:t>https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</a:rPr>
              <a:t>://www.xuebuyuan.com/1653712.html</a:t>
            </a:r>
            <a:endParaRPr lang="zh-CN" altLang="zh-CN" sz="12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dirty="0" smtClean="0">
                <a:latin typeface="Times New Roman" pitchFamily="18" charset="0"/>
              </a:rPr>
              <a:t>｜MySQL</a:t>
            </a:r>
            <a:r>
              <a:rPr lang="zh-CN" altLang="zh-CN" sz="2400" dirty="0" smtClean="0">
                <a:latin typeface="Times New Roman" pitchFamily="18" charset="0"/>
              </a:rPr>
              <a:t>错误代码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1200" dirty="0" smtClean="0">
                <a:latin typeface="Times New Roman" pitchFamily="18" charset="0"/>
              </a:rPr>
              <a:t>参考：</a:t>
            </a:r>
            <a:r>
              <a:rPr lang="en-US" altLang="zh-CN" sz="1200" i="1" dirty="0">
                <a:solidFill>
                  <a:srgbClr val="FF0000"/>
                </a:solidFill>
                <a:latin typeface="Times New Roman" pitchFamily="18" charset="0"/>
              </a:rPr>
              <a:t>https://www.cnblogs.com/skillCoding/archive/2011/09/07/2169932.html</a:t>
            </a:r>
            <a:endParaRPr lang="zh-CN" altLang="zh-CN" sz="1200" i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｜SQLWARNING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｜NOT FOUND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｜</a:t>
            </a:r>
            <a:r>
              <a:rPr lang="zh-CN" altLang="zh-CN" sz="2400" dirty="0" smtClean="0">
                <a:latin typeface="Times New Roman" pitchFamily="18" charset="0"/>
              </a:rPr>
              <a:t>SQLEXCEPION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8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文本占位符 74753"/>
          <p:cNvSpPr>
            <a:spLocks noGrp="1" noChangeArrowheads="1"/>
          </p:cNvSpPr>
          <p:nvPr>
            <p:ph type="body" idx="1"/>
          </p:nvPr>
        </p:nvSpPr>
        <p:spPr>
          <a:xfrm>
            <a:off x="184150" y="458788"/>
            <a:ext cx="8815388" cy="6361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Times New Roman" pitchFamily="18" charset="0"/>
              </a:rPr>
              <a:t>【例3-45】创建存储函数emp_ins_fun，向emp表插入一条记录,empno和ename字段的值为7396, 'MARY'，已知7369雇员编号已存在于emp表中，违背了主键约束。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>
              <a:buNone/>
            </a:pPr>
            <a:r>
              <a:rPr lang="zh-CN" altLang="zh-CN" sz="2400" dirty="0">
                <a:latin typeface="Times New Roman" pitchFamily="18" charset="0"/>
              </a:rPr>
              <a:t>【例3-46】创建存储过程emp_up_pro，使用游标更新emp_c表（与emp表相同）中的comm值。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itchFamily="18" charset="0"/>
                <a:hlinkClick r:id="rId2" action="ppaction://hlinkfile"/>
              </a:rPr>
              <a:t>例题源码</a:t>
            </a:r>
            <a:r>
              <a:rPr lang="en-US" altLang="zh-CN" sz="2400" dirty="0" smtClean="0">
                <a:latin typeface="Times New Roman" pitchFamily="18" charset="0"/>
                <a:hlinkClick r:id="rId2" action="ppaction://hlinkfile"/>
              </a:rPr>
              <a:t>\</a:t>
            </a:r>
            <a:r>
              <a:rPr lang="zh-CN" altLang="en-US" sz="2400" dirty="0" smtClean="0">
                <a:latin typeface="Times New Roman" pitchFamily="18" charset="0"/>
                <a:hlinkClick r:id="rId2" action="ppaction://hlinkfile"/>
              </a:rPr>
              <a:t>课本</a:t>
            </a:r>
            <a:r>
              <a:rPr lang="en-US" altLang="zh-CN" sz="2400" dirty="0" smtClean="0">
                <a:latin typeface="Times New Roman" pitchFamily="18" charset="0"/>
                <a:hlinkClick r:id="rId2" action="ppaction://hlinkfile"/>
              </a:rPr>
              <a:t>-</a:t>
            </a:r>
            <a:r>
              <a:rPr lang="zh-CN" altLang="en-US" sz="2400" dirty="0" smtClean="0">
                <a:latin typeface="Times New Roman" pitchFamily="18" charset="0"/>
                <a:hlinkClick r:id="rId2" action="ppaction://hlinkfile"/>
              </a:rPr>
              <a:t>例</a:t>
            </a:r>
            <a:r>
              <a:rPr lang="en-US" altLang="zh-CN" sz="2400" dirty="0" smtClean="0">
                <a:latin typeface="Times New Roman" pitchFamily="18" charset="0"/>
                <a:hlinkClick r:id="rId2" action="ppaction://hlinkfile"/>
              </a:rPr>
              <a:t>3-45-46.sql</a:t>
            </a:r>
            <a:endParaRPr lang="zh-CN" altLang="zh-CN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2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98"/>
          <p:cNvSpPr txBox="1">
            <a:spLocks noChangeArrowheads="1"/>
          </p:cNvSpPr>
          <p:nvPr/>
        </p:nvSpPr>
        <p:spPr bwMode="white">
          <a:xfrm>
            <a:off x="2294384" y="295084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cs typeface="Arial" panose="020B0604020202020204" pitchFamily="34" charset="0"/>
              </a:rPr>
              <a:t>因子图与粒子滤波算法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537245"/>
            <a:ext cx="1666528" cy="6320755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目录</a:t>
            </a:r>
            <a:r>
              <a:rPr lang="en-US" altLang="zh-CN" sz="3200" b="1" dirty="0" smtClean="0">
                <a:solidFill>
                  <a:schemeClr val="bg1"/>
                </a:solidFill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/>
            </a:r>
            <a:br>
              <a:rPr lang="en-US" altLang="zh-CN" sz="3200" b="1" dirty="0">
                <a:solidFill>
                  <a:schemeClr val="bg1"/>
                </a:solidFill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zh-CN" altLang="en-US" b="1" dirty="0">
                <a:solidFill>
                  <a:schemeClr val="bg1"/>
                </a:solidFill>
              </a:rPr>
              <a:t/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238"/>
          <p:cNvGrpSpPr>
            <a:grpSpLocks/>
          </p:cNvGrpSpPr>
          <p:nvPr/>
        </p:nvGrpSpPr>
        <p:grpSpPr bwMode="auto">
          <a:xfrm>
            <a:off x="2195736" y="1341470"/>
            <a:ext cx="6480176" cy="852490"/>
            <a:chOff x="1306" y="2442"/>
            <a:chExt cx="4082" cy="537"/>
          </a:xfrm>
        </p:grpSpPr>
        <p:sp>
          <p:nvSpPr>
            <p:cNvPr id="83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85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 Box 241"/>
            <p:cNvSpPr txBox="1">
              <a:spLocks noChangeArrowheads="1"/>
            </p:cNvSpPr>
            <p:nvPr/>
          </p:nvSpPr>
          <p:spPr bwMode="gray">
            <a:xfrm>
              <a:off x="2135" y="2442"/>
              <a:ext cx="1806" cy="36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MySQL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+mj-ea"/>
                  <a:ea typeface="+mj-ea"/>
                  <a:cs typeface="Arial" panose="020B0604020202020204" pitchFamily="34" charset="0"/>
                </a:rPr>
                <a:t>编程基础</a:t>
              </a:r>
              <a:endParaRPr lang="zh-CN" altLang="en-US" sz="32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9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Group 238"/>
          <p:cNvGrpSpPr>
            <a:grpSpLocks/>
          </p:cNvGrpSpPr>
          <p:nvPr/>
        </p:nvGrpSpPr>
        <p:grpSpPr bwMode="auto">
          <a:xfrm>
            <a:off x="2195736" y="2370913"/>
            <a:ext cx="6480176" cy="669926"/>
            <a:chOff x="1306" y="2557"/>
            <a:chExt cx="4082" cy="422"/>
          </a:xfrm>
        </p:grpSpPr>
        <p:sp>
          <p:nvSpPr>
            <p:cNvPr id="12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41"/>
            <p:cNvSpPr txBox="1">
              <a:spLocks noChangeArrowheads="1"/>
            </p:cNvSpPr>
            <p:nvPr/>
          </p:nvSpPr>
          <p:spPr bwMode="gray">
            <a:xfrm>
              <a:off x="2122" y="2557"/>
              <a:ext cx="2132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程序控制流语句</a:t>
              </a:r>
              <a:endPara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" name="Group 238"/>
          <p:cNvGrpSpPr>
            <a:grpSpLocks/>
          </p:cNvGrpSpPr>
          <p:nvPr/>
        </p:nvGrpSpPr>
        <p:grpSpPr bwMode="auto">
          <a:xfrm>
            <a:off x="2207765" y="3236588"/>
            <a:ext cx="6467475" cy="668338"/>
            <a:chOff x="1306" y="2558"/>
            <a:chExt cx="4074" cy="421"/>
          </a:xfrm>
        </p:grpSpPr>
        <p:sp>
          <p:nvSpPr>
            <p:cNvPr id="125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3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26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 Box 241"/>
            <p:cNvSpPr txBox="1">
              <a:spLocks noChangeArrowheads="1"/>
            </p:cNvSpPr>
            <p:nvPr/>
          </p:nvSpPr>
          <p:spPr bwMode="gray">
            <a:xfrm>
              <a:off x="2370" y="2558"/>
              <a:ext cx="102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存储过程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9" name="Group 238"/>
          <p:cNvGrpSpPr>
            <a:grpSpLocks/>
          </p:cNvGrpSpPr>
          <p:nvPr/>
        </p:nvGrpSpPr>
        <p:grpSpPr bwMode="auto">
          <a:xfrm>
            <a:off x="2195736" y="4166342"/>
            <a:ext cx="6480175" cy="674688"/>
            <a:chOff x="1306" y="2554"/>
            <a:chExt cx="4082" cy="425"/>
          </a:xfrm>
        </p:grpSpPr>
        <p:sp>
          <p:nvSpPr>
            <p:cNvPr id="130" name="Line 239"/>
            <p:cNvSpPr>
              <a:spLocks noChangeShapeType="1"/>
            </p:cNvSpPr>
            <p:nvPr/>
          </p:nvSpPr>
          <p:spPr bwMode="gray">
            <a:xfrm>
              <a:off x="1446" y="2906"/>
              <a:ext cx="394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3000" b="1"/>
            </a:p>
          </p:txBody>
        </p:sp>
        <p:sp>
          <p:nvSpPr>
            <p:cNvPr id="131" name="Rectangle 240"/>
            <p:cNvSpPr>
              <a:spLocks noChangeArrowheads="1"/>
            </p:cNvSpPr>
            <p:nvPr/>
          </p:nvSpPr>
          <p:spPr bwMode="gray">
            <a:xfrm rot="3419336">
              <a:off x="1306" y="2623"/>
              <a:ext cx="249" cy="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 sz="3000" b="1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 Box 241"/>
            <p:cNvSpPr txBox="1">
              <a:spLocks noChangeArrowheads="1"/>
            </p:cNvSpPr>
            <p:nvPr/>
          </p:nvSpPr>
          <p:spPr bwMode="gray">
            <a:xfrm>
              <a:off x="2620" y="2554"/>
              <a:ext cx="601" cy="3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lvl="0" eaLnBrk="1" hangingPunct="1">
                <a:spcBef>
                  <a:spcPct val="50000"/>
                </a:spcBef>
              </a:pPr>
              <a:r>
                <a:rPr lang="zh-CN" altLang="en-US" sz="3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游标</a:t>
              </a:r>
              <a:endParaRPr lang="zh-CN" altLang="en-US" sz="3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3" name="Text Box 242"/>
            <p:cNvSpPr txBox="1">
              <a:spLocks noChangeArrowheads="1"/>
            </p:cNvSpPr>
            <p:nvPr/>
          </p:nvSpPr>
          <p:spPr bwMode="gray">
            <a:xfrm>
              <a:off x="1331" y="2630"/>
              <a:ext cx="26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US" altLang="zh-CN" sz="3000" b="1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30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3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60168"/>
          </a:xfrm>
        </p:spPr>
        <p:txBody>
          <a:bodyPr/>
          <a:lstStyle/>
          <a:p>
            <a:r>
              <a:rPr lang="zh-CN" altLang="en-US" dirty="0" smtClean="0"/>
              <a:t>基础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/>
              <a:t>常量与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常用的系统函数</a:t>
            </a:r>
            <a:endParaRPr lang="en-US" altLang="zh-CN" dirty="0" smtClean="0"/>
          </a:p>
          <a:p>
            <a:r>
              <a:rPr lang="zh-CN" altLang="en-US" dirty="0" smtClean="0"/>
              <a:t>程序控制流语句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语句块、注释和 重置 命令结束标志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存储函数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条件判断语句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833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095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smtClean="0">
                <a:solidFill>
                  <a:schemeClr val="bg2"/>
                </a:solidFill>
              </a:rPr>
              <a:t>3.6  </a:t>
            </a:r>
            <a:r>
              <a:rPr lang="zh-CN" altLang="en-US" b="1" smtClean="0">
                <a:solidFill>
                  <a:schemeClr val="bg2"/>
                </a:solidFill>
              </a:rPr>
              <a:t>小 结</a:t>
            </a:r>
          </a:p>
        </p:txBody>
      </p:sp>
      <p:sp>
        <p:nvSpPr>
          <p:cNvPr id="82946" name="文本占位符 109570"/>
          <p:cNvSpPr>
            <a:spLocks noGrp="1" noChangeArrowheads="1"/>
          </p:cNvSpPr>
          <p:nvPr>
            <p:ph type="body" idx="1"/>
          </p:nvPr>
        </p:nvSpPr>
        <p:spPr>
          <a:xfrm>
            <a:off x="25400" y="1676400"/>
            <a:ext cx="9248775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Times New Roman" pitchFamily="18" charset="0"/>
              </a:rPr>
              <a:t>本章介绍了MySQL编程的基础知识，变量的声明和使用，及编程中常用的系统函数。</a:t>
            </a:r>
          </a:p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Times New Roman" pitchFamily="18" charset="0"/>
              </a:rPr>
              <a:t>存储程序中的IF语句可执行简单条件判断、二重分支判断和多重分支判断。当使用IF语句时，注意END IF是两个词，而ELSEIF是一个词。CASE语句执行多重分支判断。LOOP语句、WHILE语句和REPEAT语句执行循环控制操作的方法。</a:t>
            </a:r>
          </a:p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Times New Roman" pitchFamily="18" charset="0"/>
              </a:rPr>
              <a:t>在使用SELECT语句查询数据库时，查询返回的数据存放在结果集中。用户在得到结果集后，需要逐行逐列地获取其中存储的数据，从而在应用程序中使用这些值，游标机制可完成此类的操作。</a:t>
            </a:r>
          </a:p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Times New Roman" pitchFamily="18" charset="0"/>
              </a:rPr>
              <a:t>当存储程序运行错误时，可以使用异常处理的方法来处理发生的错误。</a:t>
            </a:r>
          </a:p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Times New Roman" pitchFamily="18" charset="0"/>
              </a:rPr>
              <a:t>存储过程是指用于执行特定操作的SQL语句的集合，在需要时可以直接调用，提高代码的重用性和共享性。</a:t>
            </a:r>
          </a:p>
          <a:p>
            <a:pPr>
              <a:lnSpc>
                <a:spcPct val="90000"/>
              </a:lnSpc>
            </a:pPr>
            <a:endParaRPr lang="zh-CN" altLang="zh-CN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0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5123"/>
          <p:cNvSpPr>
            <a:spLocks noChangeArrowheads="1"/>
          </p:cNvSpPr>
          <p:nvPr/>
        </p:nvSpPr>
        <p:spPr bwMode="auto">
          <a:xfrm>
            <a:off x="0" y="476672"/>
            <a:ext cx="518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3200" b="1" dirty="0">
                <a:solidFill>
                  <a:srgbClr val="9900CC"/>
                </a:solidFill>
              </a:rPr>
              <a:t>3.1.1  常量与变量</a:t>
            </a:r>
            <a:r>
              <a:rPr lang="zh-CN" altLang="en-US" sz="3200" b="1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5125" name="矩形 5124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1. </a:t>
            </a:r>
            <a:r>
              <a:rPr sz="2800" noProof="1" smtClean="0"/>
              <a:t>常量</a:t>
            </a:r>
            <a:endParaRPr lang="en-US" sz="2800" noProof="1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noProof="1"/>
              <a:t> </a:t>
            </a:r>
            <a:r>
              <a:rPr lang="en-US" sz="2800" noProof="1" smtClean="0"/>
              <a:t>    </a:t>
            </a:r>
            <a:r>
              <a:rPr lang="zh-CN" altLang="en-US" sz="2800" noProof="1" smtClean="0"/>
              <a:t>程序运行过程中，程序本身不能够改变其值的数据称之为常量。</a:t>
            </a:r>
            <a:endParaRPr lang="en-US" altLang="zh-CN" sz="2800" noProof="1" smtClean="0"/>
          </a:p>
          <a:p>
            <a:pPr marL="914400" lvl="1" indent="-514350">
              <a:spcBef>
                <a:spcPts val="0"/>
              </a:spcBef>
              <a:buFont typeface="+mj-ea"/>
              <a:buAutoNum type="circleNumDbPlain"/>
            </a:pPr>
            <a:r>
              <a:rPr lang="zh-CN" altLang="en-US" noProof="1" smtClean="0"/>
              <a:t>字符串常量： </a:t>
            </a:r>
            <a:r>
              <a:rPr lang="en-US" altLang="zh-CN" noProof="1" smtClean="0"/>
              <a:t>‘employee’</a:t>
            </a:r>
          </a:p>
          <a:p>
            <a:pPr marL="914400" lvl="1" indent="-514350">
              <a:spcBef>
                <a:spcPts val="0"/>
              </a:spcBef>
              <a:buFont typeface="+mj-ea"/>
              <a:buAutoNum type="circleNumDbPlain"/>
            </a:pPr>
            <a:r>
              <a:rPr lang="zh-CN" altLang="en-US" noProof="1"/>
              <a:t>数值</a:t>
            </a:r>
            <a:r>
              <a:rPr lang="zh-CN" altLang="en-US" noProof="1" smtClean="0"/>
              <a:t>常量： </a:t>
            </a:r>
            <a:r>
              <a:rPr lang="en-US" altLang="zh-CN" noProof="1" smtClean="0"/>
              <a:t>1250</a:t>
            </a:r>
          </a:p>
          <a:p>
            <a:pPr marL="914400" lvl="1" indent="-514350">
              <a:spcBef>
                <a:spcPts val="0"/>
              </a:spcBef>
              <a:buFont typeface="+mj-ea"/>
              <a:buAutoNum type="circleNumDbPlain"/>
            </a:pPr>
            <a:r>
              <a:rPr lang="zh-CN" altLang="en-US" noProof="1" smtClean="0"/>
              <a:t>日期和时间常量： </a:t>
            </a:r>
            <a:r>
              <a:rPr lang="en-US" altLang="zh-CN" sz="2400" noProof="1" smtClean="0"/>
              <a:t>‘2020/10/18’   ‘2010-10-18 10:30:20’</a:t>
            </a:r>
          </a:p>
          <a:p>
            <a:pPr marL="914400" lvl="1" indent="-514350">
              <a:spcBef>
                <a:spcPts val="0"/>
              </a:spcBef>
              <a:buFont typeface="+mj-ea"/>
              <a:buAutoNum type="circleNumDbPlain"/>
            </a:pPr>
            <a:r>
              <a:rPr lang="zh-CN" altLang="en-US" noProof="1"/>
              <a:t>布尔</a:t>
            </a:r>
            <a:r>
              <a:rPr lang="zh-CN" altLang="en-US" noProof="1" smtClean="0"/>
              <a:t>值常量： </a:t>
            </a:r>
            <a:r>
              <a:rPr lang="en-US" altLang="zh-CN" noProof="1" smtClean="0"/>
              <a:t>true  false</a:t>
            </a:r>
          </a:p>
          <a:p>
            <a:pPr marL="914400" lvl="1" indent="-514350">
              <a:spcBef>
                <a:spcPts val="0"/>
              </a:spcBef>
              <a:buFont typeface="+mj-ea"/>
              <a:buAutoNum type="circleNumDbPlain"/>
            </a:pPr>
            <a:r>
              <a:rPr lang="en-US" noProof="1" smtClean="0"/>
              <a:t>NULL</a:t>
            </a:r>
            <a:r>
              <a:rPr lang="zh-CN" altLang="en-US" noProof="1" smtClean="0"/>
              <a:t>值： </a:t>
            </a:r>
            <a:r>
              <a:rPr lang="en-US" altLang="zh-CN" noProof="1" smtClean="0"/>
              <a:t>NULL</a:t>
            </a:r>
            <a:endParaRPr lang="en-US" noProof="1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noProof="1" smtClean="0"/>
              <a:t>2. </a:t>
            </a:r>
            <a:r>
              <a:rPr lang="zh-CN" altLang="en-US" sz="2800" noProof="1" smtClean="0"/>
              <a:t>变量</a:t>
            </a:r>
            <a:endParaRPr lang="en-US" altLang="zh-CN"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noProof="1" smtClean="0"/>
              <a:t>    </a:t>
            </a:r>
            <a:r>
              <a:rPr lang="zh-CN" altLang="en-US" sz="2800" noProof="1" smtClean="0"/>
              <a:t>程序运行过程中能够改变其值的数据称之为变量。</a:t>
            </a:r>
            <a:endParaRPr lang="en-US" altLang="zh-CN" sz="2800" noProof="1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noProof="1" smtClean="0"/>
              <a:t>局部变量</a:t>
            </a:r>
            <a:endParaRPr lang="en-US" altLang="zh-CN" noProof="1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noProof="1" smtClean="0"/>
              <a:t>全局变量</a:t>
            </a:r>
            <a:endParaRPr lang="en-US" altLang="zh-CN" noProof="1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noProof="1"/>
              <a:t> </a:t>
            </a:r>
            <a:r>
              <a:rPr lang="en-US" sz="2800" noProof="1" smtClean="0"/>
              <a:t>    </a:t>
            </a: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endParaRPr sz="2800" noProof="1"/>
          </a:p>
        </p:txBody>
      </p:sp>
    </p:spTree>
    <p:extLst>
      <p:ext uri="{BB962C8B-B14F-4D97-AF65-F5344CB8AC3E}">
        <p14:creationId xmlns:p14="http://schemas.microsoft.com/office/powerpoint/2010/main" val="1864440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5123"/>
          <p:cNvSpPr>
            <a:spLocks noChangeArrowheads="1"/>
          </p:cNvSpPr>
          <p:nvPr/>
        </p:nvSpPr>
        <p:spPr bwMode="auto">
          <a:xfrm>
            <a:off x="35496" y="684560"/>
            <a:ext cx="518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3200" b="1" dirty="0">
                <a:solidFill>
                  <a:srgbClr val="9900CC"/>
                </a:solidFill>
              </a:rPr>
              <a:t>3.1.1  常量与变量</a:t>
            </a:r>
            <a:r>
              <a:rPr lang="zh-CN" altLang="en-US" sz="3200" b="1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5125" name="矩形 5124"/>
          <p:cNvSpPr/>
          <p:nvPr/>
        </p:nvSpPr>
        <p:spPr>
          <a:xfrm>
            <a:off x="0" y="1620838"/>
            <a:ext cx="9144000" cy="4967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rgbClr val="C00000"/>
                </a:solidFill>
              </a:rPr>
              <a:t>1. 常量</a:t>
            </a: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>
                <a:solidFill>
                  <a:schemeClr val="accent5">
                    <a:lumMod val="50000"/>
                  </a:schemeClr>
                </a:solidFill>
              </a:rPr>
              <a:t>1）字符串常量</a:t>
            </a: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      字符串常量指用单引号或双引号括起来的字符序列。在MySQL中推荐使用单引号。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【例3-1】查询表emp中ename值为SCOTT的雇员信息。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SELECT  *  FROM  emp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sz="2800" noProof="1"/>
              <a:t> </a:t>
            </a:r>
            <a:r>
              <a:rPr sz="2800" noProof="1" smtClean="0"/>
              <a:t>WHERE  </a:t>
            </a:r>
            <a:r>
              <a:rPr sz="2800" noProof="1"/>
              <a:t>ename='SCOTT';</a:t>
            </a:r>
          </a:p>
          <a:p>
            <a:pPr marL="0" indent="0">
              <a:buFont typeface="Wingdings" panose="05000000000000000000" pitchFamily="2" charset="2"/>
              <a:buNone/>
            </a:pPr>
            <a:endParaRPr sz="2800" noProof="1"/>
          </a:p>
        </p:txBody>
      </p:sp>
    </p:spTree>
    <p:extLst>
      <p:ext uri="{BB962C8B-B14F-4D97-AF65-F5344CB8AC3E}">
        <p14:creationId xmlns:p14="http://schemas.microsoft.com/office/powerpoint/2010/main" val="79111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6145"/>
          <p:cNvSpPr>
            <a:spLocks noGrp="1"/>
          </p:cNvSpPr>
          <p:nvPr>
            <p:ph type="body" idx="1"/>
          </p:nvPr>
        </p:nvSpPr>
        <p:spPr>
          <a:xfrm>
            <a:off x="179512" y="764704"/>
            <a:ext cx="8856984" cy="5601171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>
                <a:solidFill>
                  <a:schemeClr val="accent5">
                    <a:lumMod val="50000"/>
                  </a:schemeClr>
                </a:solidFill>
              </a:rPr>
              <a:t>2）数值常量</a:t>
            </a: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数值常量可以分为整数常量和小数常量。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【例3-2】将表emp中，SCOTT雇员的comm值改为1250（要求用科学记数法表示）。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800" noProof="1"/>
              <a:t> UPDATE emp  SET  </a:t>
            </a:r>
            <a:r>
              <a:rPr sz="2800" noProof="1" smtClean="0"/>
              <a:t>COMM</a:t>
            </a:r>
            <a:r>
              <a:rPr lang="en-US" sz="2800" noProof="1" smtClean="0"/>
              <a:t> </a:t>
            </a:r>
            <a:r>
              <a:rPr sz="2800" noProof="1" smtClean="0"/>
              <a:t>=</a:t>
            </a:r>
            <a:r>
              <a:rPr lang="en-US" sz="2800" noProof="1" smtClean="0"/>
              <a:t> </a:t>
            </a:r>
            <a:r>
              <a:rPr sz="2800" noProof="1" smtClean="0"/>
              <a:t>1.25E+3</a:t>
            </a:r>
            <a:endParaRPr sz="2800" noProof="1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noProof="1" smtClean="0"/>
              <a:t> </a:t>
            </a:r>
            <a:r>
              <a:rPr sz="2800" noProof="1" smtClean="0"/>
              <a:t>WHERE </a:t>
            </a:r>
            <a:r>
              <a:rPr sz="2800" noProof="1"/>
              <a:t>ename='SCOTT';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sz="2800" noProof="1"/>
          </a:p>
        </p:txBody>
      </p:sp>
    </p:spTree>
    <p:extLst>
      <p:ext uri="{BB962C8B-B14F-4D97-AF65-F5344CB8AC3E}">
        <p14:creationId xmlns:p14="http://schemas.microsoft.com/office/powerpoint/2010/main" val="28620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11521</TotalTime>
  <Words>2764</Words>
  <Application>Microsoft Office PowerPoint</Application>
  <PresentationFormat>全屏显示(4:3)</PresentationFormat>
  <Paragraphs>498</Paragraphs>
  <Slides>61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Pixel</vt:lpstr>
      <vt:lpstr>PowerPoint 演示文稿</vt:lpstr>
      <vt:lpstr>目录  Contents </vt:lpstr>
      <vt:lpstr>PowerPoint 演示文稿</vt:lpstr>
      <vt:lpstr>目录  Contents </vt:lpstr>
      <vt:lpstr>问题导入：</vt:lpstr>
      <vt:lpstr>Mysql编程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 </vt:lpstr>
      <vt:lpstr>3.2.1  语句块、注释和重置 命令结束 标记</vt:lpstr>
      <vt:lpstr>PowerPoint 演示文稿</vt:lpstr>
      <vt:lpstr>PowerPoint 演示文稿</vt:lpstr>
      <vt:lpstr>PowerPoint 演示文稿</vt:lpstr>
      <vt:lpstr>3.2.2  存储函数</vt:lpstr>
      <vt:lpstr>PowerPoint 演示文稿</vt:lpstr>
      <vt:lpstr>PowerPoint 演示文稿</vt:lpstr>
      <vt:lpstr>3.2.3  条件判断语句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3.2.4  循环语句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 </vt:lpstr>
      <vt:lpstr>3.3.1  创建存储过程</vt:lpstr>
      <vt:lpstr>3.3.2  调用存储过程</vt:lpstr>
      <vt:lpstr>3.3.3  存储过程的参数</vt:lpstr>
      <vt:lpstr>存储过程的参数示例</vt:lpstr>
      <vt:lpstr>3.3.4  删除存储过程</vt:lpstr>
      <vt:lpstr>目录  Contents </vt:lpstr>
      <vt:lpstr>PowerPoint 演示文稿</vt:lpstr>
      <vt:lpstr>PowerPoint 演示文稿</vt:lpstr>
      <vt:lpstr>3.4.2  异常处理</vt:lpstr>
      <vt:lpstr>PowerPoint 演示文稿</vt:lpstr>
      <vt:lpstr>目录  Contents </vt:lpstr>
      <vt:lpstr>3.6  小 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Administrator</cp:lastModifiedBy>
  <cp:revision>443</cp:revision>
  <cp:lastPrinted>1601-01-01T00:00:00Z</cp:lastPrinted>
  <dcterms:created xsi:type="dcterms:W3CDTF">1601-01-01T00:00:00Z</dcterms:created>
  <dcterms:modified xsi:type="dcterms:W3CDTF">2020-10-16T07:26:38Z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