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63" r:id="rId2"/>
    <p:sldId id="387" r:id="rId3"/>
    <p:sldId id="377" r:id="rId4"/>
    <p:sldId id="402" r:id="rId5"/>
    <p:sldId id="401" r:id="rId6"/>
    <p:sldId id="378" r:id="rId7"/>
    <p:sldId id="388" r:id="rId8"/>
    <p:sldId id="403" r:id="rId9"/>
    <p:sldId id="404" r:id="rId10"/>
    <p:sldId id="391" r:id="rId11"/>
    <p:sldId id="405" r:id="rId12"/>
    <p:sldId id="406" r:id="rId13"/>
    <p:sldId id="407" r:id="rId14"/>
    <p:sldId id="408" r:id="rId15"/>
    <p:sldId id="409" r:id="rId16"/>
    <p:sldId id="410" r:id="rId17"/>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varScale="1">
        <p:scale>
          <a:sx n="63" d="100"/>
          <a:sy n="63" d="100"/>
        </p:scale>
        <p:origin x="72" y="396"/>
      </p:cViewPr>
      <p:guideLst>
        <p:guide orient="horz" pos="2159"/>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noProof="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noProof="1"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CC05F45F-124F-4F80-B51D-F6C07343075E}" type="datetimeFigureOut">
              <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2022/6/30</a:t>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868"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11269" name="备注占位符 4"/>
          <p:cNvSpPr>
            <a:spLocks noGrp="1" noChangeArrowheads="1"/>
          </p:cNvSpPr>
          <p:nvPr>
            <p:ph type="body" sz="quarter" idx="4294967295"/>
          </p:nvPr>
        </p:nvSpPr>
        <p:spPr bwMode="auto">
          <a:xfrm>
            <a:off x="685800" y="4400550"/>
            <a:ext cx="5486400" cy="3600450"/>
          </a:xfrm>
          <a:prstGeom prst="rect">
            <a:avLst/>
          </a:prstGeom>
          <a:no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457200" marR="0" lvl="1"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hangingPunct="1">
              <a:defRPr sz="1200" noProof="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fld id="{9A0DB2DC-4C9A-4742-B13C-FB6460FD3503}" type="slidenum">
              <a:rPr lang="en-US" altLang="en-US" sz="1200" dirty="0"/>
              <a:t>‹#›</a:t>
            </a:fld>
            <a:endParaRPr lang="en-US" altLang="en-US" sz="1200" dirty="0"/>
          </a:p>
        </p:txBody>
      </p:sp>
    </p:spTree>
    <p:extLst>
      <p:ext uri="{BB962C8B-B14F-4D97-AF65-F5344CB8AC3E}">
        <p14:creationId xmlns:p14="http://schemas.microsoft.com/office/powerpoint/2010/main" val="250667701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miter lim="800000"/>
          </a:ln>
        </p:spPr>
      </p:sp>
      <p:sp>
        <p:nvSpPr>
          <p:cNvPr id="37891" name="备注占位符 2"/>
          <p:cNvSpPr>
            <a:spLocks noGrp="1"/>
          </p:cNvSpPr>
          <p:nvPr>
            <p:ph type="body"/>
          </p:nvPr>
        </p:nvSpPr>
        <p:spPr/>
        <p:txBody>
          <a:bodyPr wrap="square" lIns="91440" tIns="45720" rIns="91440" bIns="45720" anchor="t" anchorCtr="0"/>
          <a:lstStyle/>
          <a:p>
            <a:pPr lvl="0" eaLnBrk="1" hangingPunct="1"/>
            <a:r>
              <a:rPr lang="en-US" altLang="zh-CN" dirty="0"/>
              <a:t/>
            </a:r>
            <a:br>
              <a:rPr lang="en-US" altLang="zh-CN" dirty="0"/>
            </a:br>
            <a:endParaRPr lang="zh-CN" altLang="en-US" dirty="0"/>
          </a:p>
        </p:txBody>
      </p:sp>
      <p:sp>
        <p:nvSpPr>
          <p:cNvPr id="3789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en-US" sz="1200" dirty="0"/>
              <a:t>1</a:t>
            </a:fld>
            <a:endParaRPr lang="en-US" altLang="en-US" sz="1200" dirty="0"/>
          </a:p>
        </p:txBody>
      </p:sp>
    </p:spTree>
    <p:extLst>
      <p:ext uri="{BB962C8B-B14F-4D97-AF65-F5344CB8AC3E}">
        <p14:creationId xmlns:p14="http://schemas.microsoft.com/office/powerpoint/2010/main" val="667287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miter lim="800000"/>
          </a:ln>
        </p:spPr>
      </p:sp>
      <p:sp>
        <p:nvSpPr>
          <p:cNvPr id="37891" name="备注占位符 2"/>
          <p:cNvSpPr>
            <a:spLocks noGrp="1"/>
          </p:cNvSpPr>
          <p:nvPr>
            <p:ph type="body"/>
          </p:nvPr>
        </p:nvSpPr>
        <p:spPr/>
        <p:txBody>
          <a:bodyPr wrap="square" lIns="91440" tIns="45720" rIns="91440" bIns="45720" anchor="t" anchorCtr="0"/>
          <a:lstStyle/>
          <a:p>
            <a:pPr lvl="0" eaLnBrk="1" hangingPunct="1"/>
            <a:r>
              <a:rPr lang="en-US" altLang="zh-CN" dirty="0"/>
              <a:t/>
            </a:r>
            <a:br>
              <a:rPr lang="en-US" altLang="zh-CN" dirty="0"/>
            </a:br>
            <a:endParaRPr lang="zh-CN" altLang="en-US" dirty="0"/>
          </a:p>
        </p:txBody>
      </p:sp>
      <p:sp>
        <p:nvSpPr>
          <p:cNvPr id="3789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en-US" sz="1200" dirty="0"/>
              <a:t>12</a:t>
            </a:fld>
            <a:endParaRPr lang="en-US" altLang="en-US" sz="1200" dirty="0"/>
          </a:p>
        </p:txBody>
      </p:sp>
    </p:spTree>
    <p:extLst>
      <p:ext uri="{BB962C8B-B14F-4D97-AF65-F5344CB8AC3E}">
        <p14:creationId xmlns:p14="http://schemas.microsoft.com/office/powerpoint/2010/main" val="2742144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miter lim="800000"/>
          </a:ln>
        </p:spPr>
      </p:sp>
      <p:sp>
        <p:nvSpPr>
          <p:cNvPr id="37891" name="备注占位符 2"/>
          <p:cNvSpPr>
            <a:spLocks noGrp="1"/>
          </p:cNvSpPr>
          <p:nvPr>
            <p:ph type="body"/>
          </p:nvPr>
        </p:nvSpPr>
        <p:spPr/>
        <p:txBody>
          <a:bodyPr wrap="square" lIns="91440" tIns="45720" rIns="91440" bIns="45720" anchor="t" anchorCtr="0"/>
          <a:lstStyle/>
          <a:p>
            <a:pPr lvl="0" eaLnBrk="1" hangingPunct="1"/>
            <a:r>
              <a:rPr lang="en-US" altLang="zh-CN" dirty="0"/>
              <a:t/>
            </a:r>
            <a:br>
              <a:rPr lang="en-US" altLang="zh-CN" dirty="0"/>
            </a:br>
            <a:endParaRPr lang="zh-CN" altLang="en-US" dirty="0"/>
          </a:p>
        </p:txBody>
      </p:sp>
      <p:sp>
        <p:nvSpPr>
          <p:cNvPr id="3789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en-US" sz="1200" dirty="0"/>
              <a:t>13</a:t>
            </a:fld>
            <a:endParaRPr lang="en-US" altLang="en-US" sz="1200" dirty="0"/>
          </a:p>
        </p:txBody>
      </p:sp>
    </p:spTree>
    <p:extLst>
      <p:ext uri="{BB962C8B-B14F-4D97-AF65-F5344CB8AC3E}">
        <p14:creationId xmlns:p14="http://schemas.microsoft.com/office/powerpoint/2010/main" val="3653817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miter lim="800000"/>
          </a:ln>
        </p:spPr>
      </p:sp>
      <p:sp>
        <p:nvSpPr>
          <p:cNvPr id="37891" name="备注占位符 2"/>
          <p:cNvSpPr>
            <a:spLocks noGrp="1"/>
          </p:cNvSpPr>
          <p:nvPr>
            <p:ph type="body"/>
          </p:nvPr>
        </p:nvSpPr>
        <p:spPr/>
        <p:txBody>
          <a:bodyPr wrap="square" lIns="91440" tIns="45720" rIns="91440" bIns="45720" anchor="t" anchorCtr="0"/>
          <a:lstStyle/>
          <a:p>
            <a:pPr lvl="0" eaLnBrk="1" hangingPunct="1"/>
            <a:r>
              <a:rPr lang="en-US" altLang="zh-CN" dirty="0"/>
              <a:t/>
            </a:r>
            <a:br>
              <a:rPr lang="en-US" altLang="zh-CN" dirty="0"/>
            </a:br>
            <a:endParaRPr lang="zh-CN" altLang="en-US" dirty="0"/>
          </a:p>
        </p:txBody>
      </p:sp>
      <p:sp>
        <p:nvSpPr>
          <p:cNvPr id="3789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en-US" sz="1200" dirty="0"/>
              <a:t>14</a:t>
            </a:fld>
            <a:endParaRPr lang="en-US" altLang="en-US" sz="1200" dirty="0"/>
          </a:p>
        </p:txBody>
      </p:sp>
    </p:spTree>
    <p:extLst>
      <p:ext uri="{BB962C8B-B14F-4D97-AF65-F5344CB8AC3E}">
        <p14:creationId xmlns:p14="http://schemas.microsoft.com/office/powerpoint/2010/main" val="987699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miter lim="800000"/>
          </a:ln>
        </p:spPr>
      </p:sp>
      <p:sp>
        <p:nvSpPr>
          <p:cNvPr id="37891" name="备注占位符 2"/>
          <p:cNvSpPr>
            <a:spLocks noGrp="1"/>
          </p:cNvSpPr>
          <p:nvPr>
            <p:ph type="body"/>
          </p:nvPr>
        </p:nvSpPr>
        <p:spPr/>
        <p:txBody>
          <a:bodyPr wrap="square" lIns="91440" tIns="45720" rIns="91440" bIns="45720" anchor="t" anchorCtr="0"/>
          <a:lstStyle/>
          <a:p>
            <a:pPr lvl="0" eaLnBrk="1" hangingPunct="1"/>
            <a:r>
              <a:rPr lang="en-US" altLang="zh-CN" dirty="0"/>
              <a:t/>
            </a:r>
            <a:br>
              <a:rPr lang="en-US" altLang="zh-CN" dirty="0"/>
            </a:br>
            <a:endParaRPr lang="zh-CN" altLang="en-US" dirty="0"/>
          </a:p>
        </p:txBody>
      </p:sp>
      <p:sp>
        <p:nvSpPr>
          <p:cNvPr id="3789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en-US" sz="1200" dirty="0"/>
              <a:t>15</a:t>
            </a:fld>
            <a:endParaRPr lang="en-US" altLang="en-US" sz="1200" dirty="0"/>
          </a:p>
        </p:txBody>
      </p:sp>
    </p:spTree>
    <p:extLst>
      <p:ext uri="{BB962C8B-B14F-4D97-AF65-F5344CB8AC3E}">
        <p14:creationId xmlns:p14="http://schemas.microsoft.com/office/powerpoint/2010/main" val="2120430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miter lim="800000"/>
          </a:ln>
        </p:spPr>
      </p:sp>
      <p:sp>
        <p:nvSpPr>
          <p:cNvPr id="37891" name="备注占位符 2"/>
          <p:cNvSpPr>
            <a:spLocks noGrp="1"/>
          </p:cNvSpPr>
          <p:nvPr>
            <p:ph type="body"/>
          </p:nvPr>
        </p:nvSpPr>
        <p:spPr/>
        <p:txBody>
          <a:bodyPr wrap="square" lIns="91440" tIns="45720" rIns="91440" bIns="45720" anchor="t" anchorCtr="0"/>
          <a:lstStyle/>
          <a:p>
            <a:pPr lvl="0" eaLnBrk="1" hangingPunct="1"/>
            <a:r>
              <a:rPr lang="en-US" altLang="zh-CN" dirty="0"/>
              <a:t/>
            </a:r>
            <a:br>
              <a:rPr lang="en-US" altLang="zh-CN" dirty="0"/>
            </a:br>
            <a:endParaRPr lang="zh-CN" altLang="en-US" dirty="0"/>
          </a:p>
        </p:txBody>
      </p:sp>
      <p:sp>
        <p:nvSpPr>
          <p:cNvPr id="3789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en-US" sz="1200" dirty="0"/>
              <a:t>16</a:t>
            </a:fld>
            <a:endParaRPr lang="en-US" altLang="en-US" sz="1200" dirty="0"/>
          </a:p>
        </p:txBody>
      </p:sp>
    </p:spTree>
    <p:extLst>
      <p:ext uri="{BB962C8B-B14F-4D97-AF65-F5344CB8AC3E}">
        <p14:creationId xmlns:p14="http://schemas.microsoft.com/office/powerpoint/2010/main" val="135411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miter lim="800000"/>
          </a:ln>
        </p:spPr>
      </p:sp>
      <p:sp>
        <p:nvSpPr>
          <p:cNvPr id="37891" name="备注占位符 2"/>
          <p:cNvSpPr>
            <a:spLocks noGrp="1"/>
          </p:cNvSpPr>
          <p:nvPr>
            <p:ph type="body"/>
          </p:nvPr>
        </p:nvSpPr>
        <p:spPr/>
        <p:txBody>
          <a:bodyPr wrap="square" lIns="91440" tIns="45720" rIns="91440" bIns="45720" anchor="t" anchorCtr="0"/>
          <a:lstStyle/>
          <a:p>
            <a:pPr lvl="0" eaLnBrk="1" hangingPunct="1"/>
            <a:r>
              <a:rPr lang="en-US" altLang="zh-CN" dirty="0"/>
              <a:t/>
            </a:r>
            <a:br>
              <a:rPr lang="en-US" altLang="zh-CN" dirty="0"/>
            </a:br>
            <a:endParaRPr lang="zh-CN" altLang="en-US" dirty="0"/>
          </a:p>
        </p:txBody>
      </p:sp>
      <p:sp>
        <p:nvSpPr>
          <p:cNvPr id="3789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en-US" sz="1200" dirty="0"/>
              <a:t>2</a:t>
            </a:fld>
            <a:endParaRPr lang="en-US" altLang="en-US" sz="1200" dirty="0"/>
          </a:p>
        </p:txBody>
      </p:sp>
    </p:spTree>
    <p:extLst>
      <p:ext uri="{BB962C8B-B14F-4D97-AF65-F5344CB8AC3E}">
        <p14:creationId xmlns:p14="http://schemas.microsoft.com/office/powerpoint/2010/main" val="1107277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miter lim="800000"/>
          </a:ln>
        </p:spPr>
      </p:sp>
      <p:sp>
        <p:nvSpPr>
          <p:cNvPr id="37891" name="备注占位符 2"/>
          <p:cNvSpPr>
            <a:spLocks noGrp="1"/>
          </p:cNvSpPr>
          <p:nvPr>
            <p:ph type="body"/>
          </p:nvPr>
        </p:nvSpPr>
        <p:spPr/>
        <p:txBody>
          <a:bodyPr wrap="square" lIns="91440" tIns="45720" rIns="91440" bIns="45720" anchor="t" anchorCtr="0"/>
          <a:lstStyle/>
          <a:p>
            <a:pPr lvl="0" eaLnBrk="1" hangingPunct="1"/>
            <a:r>
              <a:rPr lang="en-US" altLang="zh-CN" dirty="0"/>
              <a:t/>
            </a:r>
            <a:br>
              <a:rPr lang="en-US" altLang="zh-CN" dirty="0"/>
            </a:br>
            <a:endParaRPr lang="zh-CN" altLang="en-US" dirty="0"/>
          </a:p>
        </p:txBody>
      </p:sp>
      <p:sp>
        <p:nvSpPr>
          <p:cNvPr id="3789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en-US" sz="1200" dirty="0"/>
              <a:t>3</a:t>
            </a:fld>
            <a:endParaRPr lang="en-US" altLang="en-US" sz="1200" dirty="0"/>
          </a:p>
        </p:txBody>
      </p:sp>
    </p:spTree>
    <p:extLst>
      <p:ext uri="{BB962C8B-B14F-4D97-AF65-F5344CB8AC3E}">
        <p14:creationId xmlns:p14="http://schemas.microsoft.com/office/powerpoint/2010/main" val="2306267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miter lim="800000"/>
          </a:ln>
        </p:spPr>
      </p:sp>
      <p:sp>
        <p:nvSpPr>
          <p:cNvPr id="37891" name="备注占位符 2"/>
          <p:cNvSpPr>
            <a:spLocks noGrp="1"/>
          </p:cNvSpPr>
          <p:nvPr>
            <p:ph type="body"/>
          </p:nvPr>
        </p:nvSpPr>
        <p:spPr/>
        <p:txBody>
          <a:bodyPr wrap="square" lIns="91440" tIns="45720" rIns="91440" bIns="45720" anchor="t" anchorCtr="0"/>
          <a:lstStyle/>
          <a:p>
            <a:pPr lvl="0" eaLnBrk="1" hangingPunct="1"/>
            <a:r>
              <a:rPr lang="en-US" altLang="zh-CN" dirty="0"/>
              <a:t/>
            </a:r>
            <a:br>
              <a:rPr lang="en-US" altLang="zh-CN" dirty="0"/>
            </a:br>
            <a:endParaRPr lang="zh-CN" altLang="en-US" dirty="0"/>
          </a:p>
        </p:txBody>
      </p:sp>
      <p:sp>
        <p:nvSpPr>
          <p:cNvPr id="3789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en-US" sz="1200" dirty="0"/>
              <a:t>6</a:t>
            </a:fld>
            <a:endParaRPr lang="en-US" altLang="en-US" sz="1200" dirty="0"/>
          </a:p>
        </p:txBody>
      </p:sp>
    </p:spTree>
    <p:extLst>
      <p:ext uri="{BB962C8B-B14F-4D97-AF65-F5344CB8AC3E}">
        <p14:creationId xmlns:p14="http://schemas.microsoft.com/office/powerpoint/2010/main" val="1671711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miter lim="800000"/>
          </a:ln>
        </p:spPr>
      </p:sp>
      <p:sp>
        <p:nvSpPr>
          <p:cNvPr id="37891" name="备注占位符 2"/>
          <p:cNvSpPr>
            <a:spLocks noGrp="1"/>
          </p:cNvSpPr>
          <p:nvPr>
            <p:ph type="body"/>
          </p:nvPr>
        </p:nvSpPr>
        <p:spPr/>
        <p:txBody>
          <a:bodyPr wrap="square" lIns="91440" tIns="45720" rIns="91440" bIns="45720" anchor="t" anchorCtr="0"/>
          <a:lstStyle/>
          <a:p>
            <a:pPr lvl="0" eaLnBrk="1" hangingPunct="1"/>
            <a:r>
              <a:rPr lang="en-US" altLang="zh-CN" dirty="0"/>
              <a:t/>
            </a:r>
            <a:br>
              <a:rPr lang="en-US" altLang="zh-CN" dirty="0"/>
            </a:br>
            <a:endParaRPr lang="zh-CN" altLang="en-US" dirty="0"/>
          </a:p>
        </p:txBody>
      </p:sp>
      <p:sp>
        <p:nvSpPr>
          <p:cNvPr id="3789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en-US" sz="1200" dirty="0"/>
              <a:t>7</a:t>
            </a:fld>
            <a:endParaRPr lang="en-US" altLang="en-US" sz="1200" dirty="0"/>
          </a:p>
        </p:txBody>
      </p:sp>
    </p:spTree>
    <p:extLst>
      <p:ext uri="{BB962C8B-B14F-4D97-AF65-F5344CB8AC3E}">
        <p14:creationId xmlns:p14="http://schemas.microsoft.com/office/powerpoint/2010/main" val="3821775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miter lim="800000"/>
          </a:ln>
        </p:spPr>
      </p:sp>
      <p:sp>
        <p:nvSpPr>
          <p:cNvPr id="37891" name="备注占位符 2"/>
          <p:cNvSpPr>
            <a:spLocks noGrp="1"/>
          </p:cNvSpPr>
          <p:nvPr>
            <p:ph type="body"/>
          </p:nvPr>
        </p:nvSpPr>
        <p:spPr/>
        <p:txBody>
          <a:bodyPr wrap="square" lIns="91440" tIns="45720" rIns="91440" bIns="45720" anchor="t" anchorCtr="0"/>
          <a:lstStyle/>
          <a:p>
            <a:pPr lvl="0" eaLnBrk="1" hangingPunct="1"/>
            <a:r>
              <a:rPr lang="en-US" altLang="zh-CN" dirty="0"/>
              <a:t/>
            </a:r>
            <a:br>
              <a:rPr lang="en-US" altLang="zh-CN" dirty="0"/>
            </a:br>
            <a:endParaRPr lang="zh-CN" altLang="en-US" dirty="0"/>
          </a:p>
        </p:txBody>
      </p:sp>
      <p:sp>
        <p:nvSpPr>
          <p:cNvPr id="3789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en-US" sz="1200" dirty="0"/>
              <a:t>8</a:t>
            </a:fld>
            <a:endParaRPr lang="en-US" altLang="en-US" sz="1200" dirty="0"/>
          </a:p>
        </p:txBody>
      </p:sp>
    </p:spTree>
    <p:extLst>
      <p:ext uri="{BB962C8B-B14F-4D97-AF65-F5344CB8AC3E}">
        <p14:creationId xmlns:p14="http://schemas.microsoft.com/office/powerpoint/2010/main" val="3686110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miter lim="800000"/>
          </a:ln>
        </p:spPr>
      </p:sp>
      <p:sp>
        <p:nvSpPr>
          <p:cNvPr id="37891" name="备注占位符 2"/>
          <p:cNvSpPr>
            <a:spLocks noGrp="1"/>
          </p:cNvSpPr>
          <p:nvPr>
            <p:ph type="body"/>
          </p:nvPr>
        </p:nvSpPr>
        <p:spPr/>
        <p:txBody>
          <a:bodyPr wrap="square" lIns="91440" tIns="45720" rIns="91440" bIns="45720" anchor="t" anchorCtr="0"/>
          <a:lstStyle/>
          <a:p>
            <a:pPr lvl="0" eaLnBrk="1" hangingPunct="1"/>
            <a:r>
              <a:rPr lang="en-US" altLang="zh-CN" dirty="0"/>
              <a:t/>
            </a:r>
            <a:br>
              <a:rPr lang="en-US" altLang="zh-CN" dirty="0"/>
            </a:br>
            <a:endParaRPr lang="zh-CN" altLang="en-US" dirty="0"/>
          </a:p>
        </p:txBody>
      </p:sp>
      <p:sp>
        <p:nvSpPr>
          <p:cNvPr id="3789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en-US" sz="1200" dirty="0"/>
              <a:t>9</a:t>
            </a:fld>
            <a:endParaRPr lang="en-US" altLang="en-US" sz="1200" dirty="0"/>
          </a:p>
        </p:txBody>
      </p:sp>
    </p:spTree>
    <p:extLst>
      <p:ext uri="{BB962C8B-B14F-4D97-AF65-F5344CB8AC3E}">
        <p14:creationId xmlns:p14="http://schemas.microsoft.com/office/powerpoint/2010/main" val="454438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miter lim="800000"/>
          </a:ln>
        </p:spPr>
      </p:sp>
      <p:sp>
        <p:nvSpPr>
          <p:cNvPr id="37891" name="备注占位符 2"/>
          <p:cNvSpPr>
            <a:spLocks noGrp="1"/>
          </p:cNvSpPr>
          <p:nvPr>
            <p:ph type="body"/>
          </p:nvPr>
        </p:nvSpPr>
        <p:spPr/>
        <p:txBody>
          <a:bodyPr wrap="square" lIns="91440" tIns="45720" rIns="91440" bIns="45720" anchor="t" anchorCtr="0"/>
          <a:lstStyle/>
          <a:p>
            <a:pPr lvl="0" eaLnBrk="1" hangingPunct="1"/>
            <a:r>
              <a:rPr lang="en-US" altLang="zh-CN" dirty="0"/>
              <a:t/>
            </a:r>
            <a:br>
              <a:rPr lang="en-US" altLang="zh-CN" dirty="0"/>
            </a:br>
            <a:endParaRPr lang="zh-CN" altLang="en-US" dirty="0"/>
          </a:p>
        </p:txBody>
      </p:sp>
      <p:sp>
        <p:nvSpPr>
          <p:cNvPr id="3789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en-US" sz="1200" dirty="0"/>
              <a:t>10</a:t>
            </a:fld>
            <a:endParaRPr lang="en-US" altLang="en-US" sz="1200" dirty="0"/>
          </a:p>
        </p:txBody>
      </p:sp>
    </p:spTree>
    <p:extLst>
      <p:ext uri="{BB962C8B-B14F-4D97-AF65-F5344CB8AC3E}">
        <p14:creationId xmlns:p14="http://schemas.microsoft.com/office/powerpoint/2010/main" val="3643408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miter lim="800000"/>
          </a:ln>
        </p:spPr>
      </p:sp>
      <p:sp>
        <p:nvSpPr>
          <p:cNvPr id="37891" name="备注占位符 2"/>
          <p:cNvSpPr>
            <a:spLocks noGrp="1"/>
          </p:cNvSpPr>
          <p:nvPr>
            <p:ph type="body"/>
          </p:nvPr>
        </p:nvSpPr>
        <p:spPr/>
        <p:txBody>
          <a:bodyPr wrap="square" lIns="91440" tIns="45720" rIns="91440" bIns="45720" anchor="t" anchorCtr="0"/>
          <a:lstStyle/>
          <a:p>
            <a:pPr lvl="0" eaLnBrk="1" hangingPunct="1"/>
            <a:r>
              <a:rPr lang="en-US" altLang="zh-CN" dirty="0"/>
              <a:t/>
            </a:r>
            <a:br>
              <a:rPr lang="en-US" altLang="zh-CN" dirty="0"/>
            </a:br>
            <a:endParaRPr lang="zh-CN" altLang="en-US" dirty="0"/>
          </a:p>
        </p:txBody>
      </p:sp>
      <p:sp>
        <p:nvSpPr>
          <p:cNvPr id="3789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en-US" sz="1200" dirty="0"/>
              <a:t>11</a:t>
            </a:fld>
            <a:endParaRPr lang="en-US" altLang="en-US" sz="1200" dirty="0"/>
          </a:p>
        </p:txBody>
      </p:sp>
    </p:spTree>
    <p:extLst>
      <p:ext uri="{BB962C8B-B14F-4D97-AF65-F5344CB8AC3E}">
        <p14:creationId xmlns:p14="http://schemas.microsoft.com/office/powerpoint/2010/main" val="473939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23850" y="476250"/>
            <a:ext cx="6781800" cy="2133600"/>
          </a:xfrm>
        </p:spPr>
        <p:txBody>
          <a:bodyPr/>
          <a:lstStyle>
            <a:lvl1pPr algn="r">
              <a:defRPr sz="4800"/>
            </a:lvl1pPr>
          </a:lstStyle>
          <a:p>
            <a:pPr lvl="0"/>
            <a:endParaRPr lang="zh-CN" altLang="en-US" noProof="0"/>
          </a:p>
        </p:txBody>
      </p:sp>
      <p:sp>
        <p:nvSpPr>
          <p:cNvPr id="2051" name="Rectangle 3"/>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zh-CN" altLang="en-US" noProof="0"/>
              <a:t>单击此处编辑母版副标题样式</a:t>
            </a:r>
          </a:p>
        </p:txBody>
      </p:sp>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p:cNvSpPr>
            <a:spLocks noGrp="1" noChangeArrowheads="1"/>
          </p:cNvSpPr>
          <p:nvPr>
            <p:ph type="dt" sz="half" idx="2"/>
          </p:nvPr>
        </p:nvSpPr>
        <p:spPr bwMode="auto">
          <a:xfrm>
            <a:off x="457200" y="6248400"/>
            <a:ext cx="2133600" cy="45720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8400"/>
            <a:ext cx="2895600" cy="45720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bwMode="auto">
          <a:xfrm>
            <a:off x="6902450" y="476250"/>
            <a:ext cx="2133600" cy="457200"/>
          </a:xfrm>
          <a:prstGeom prst="rect">
            <a:avLst/>
          </a:prstGeom>
        </p:spPr>
        <p:txBody>
          <a:bodyPr vert="horz" wrap="square" lIns="91440" tIns="45720" rIns="91440" bIns="45720" numCol="1" anchor="t" anchorCtr="0" compatLnSpc="1"/>
          <a:lstStyle/>
          <a:p>
            <a:pPr algn="r" eaLnBrk="1" hangingPunct="1"/>
            <a:fld id="{9A0DB2DC-4C9A-4742-B13C-FB6460FD3503}" type="slidenum">
              <a:rPr lang="en-US" altLang="en-US" sz="2800" b="1" i="1" dirty="0">
                <a:solidFill>
                  <a:srgbClr val="0099CC"/>
                </a:solidFill>
                <a:effectLst>
                  <a:outerShdw blurRad="38100" dist="38100" dir="2700000">
                    <a:srgbClr val="000000"/>
                  </a:outerShdw>
                </a:effectLst>
                <a:latin typeface="Times New Roman" panose="02020603050405020304" pitchFamily="18" charset="0"/>
                <a:cs typeface="Times New Roman" panose="02020603050405020304" pitchFamily="18" charset="0"/>
              </a:rPr>
              <a:t>‹#›</a:t>
            </a:fld>
            <a:endParaRPr lang="en-US" altLang="en-US" sz="2800" b="1" i="1" dirty="0">
              <a:solidFill>
                <a:srgbClr val="0099CC"/>
              </a:solidFill>
              <a:effectLst>
                <a:outerShdw blurRad="38100" dist="38100" dir="2700000">
                  <a:srgbClr val="000000"/>
                </a:outerShdw>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p:cNvSpPr>
            <a:spLocks noGrp="1" noChangeArrowheads="1"/>
          </p:cNvSpPr>
          <p:nvPr>
            <p:ph type="dt" sz="half" idx="2"/>
          </p:nvPr>
        </p:nvSpPr>
        <p:spPr bwMode="auto">
          <a:xfrm>
            <a:off x="457200" y="6248400"/>
            <a:ext cx="2133600" cy="45720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8400"/>
            <a:ext cx="2895600" cy="45720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bwMode="auto">
          <a:xfrm>
            <a:off x="6902450" y="476250"/>
            <a:ext cx="2133600" cy="457200"/>
          </a:xfrm>
          <a:prstGeom prst="rect">
            <a:avLst/>
          </a:prstGeom>
        </p:spPr>
        <p:txBody>
          <a:bodyPr vert="horz" wrap="square" lIns="91440" tIns="45720" rIns="91440" bIns="45720" numCol="1" anchor="t" anchorCtr="0" compatLnSpc="1"/>
          <a:lstStyle/>
          <a:p>
            <a:pPr algn="r" eaLnBrk="1" hangingPunct="1"/>
            <a:fld id="{9A0DB2DC-4C9A-4742-B13C-FB6460FD3503}" type="slidenum">
              <a:rPr lang="en-US" altLang="en-US" sz="2800" b="1" i="1" dirty="0">
                <a:solidFill>
                  <a:srgbClr val="0099CC"/>
                </a:solidFill>
                <a:effectLst>
                  <a:outerShdw blurRad="38100" dist="38100" dir="2700000">
                    <a:srgbClr val="000000"/>
                  </a:outerShdw>
                </a:effectLst>
                <a:latin typeface="Times New Roman" panose="02020603050405020304" pitchFamily="18" charset="0"/>
                <a:cs typeface="Times New Roman" panose="02020603050405020304" pitchFamily="18" charset="0"/>
              </a:rPr>
              <a:t>‹#›</a:t>
            </a:fld>
            <a:endParaRPr lang="en-US" altLang="en-US" sz="2800" b="1" i="1" dirty="0">
              <a:solidFill>
                <a:srgbClr val="0099CC"/>
              </a:solidFill>
              <a:effectLst>
                <a:outerShdw blurRad="38100" dist="38100" dir="2700000">
                  <a:srgbClr val="000000"/>
                </a:outerShdw>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p:cNvSpPr>
            <a:spLocks noGrp="1"/>
          </p:cNvSpPr>
          <p:nvPr>
            <p:ph type="dt" sz="half" idx="2"/>
          </p:nvPr>
        </p:nvSpPr>
        <p:spPr bwMode="auto">
          <a:xfrm>
            <a:off x="457200" y="6248400"/>
            <a:ext cx="2133600" cy="45720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p:cNvSpPr>
          <p:nvPr>
            <p:ph type="ftr" sz="quarter" idx="3"/>
          </p:nvPr>
        </p:nvSpPr>
        <p:spPr bwMode="auto">
          <a:xfrm>
            <a:off x="3124200" y="6248400"/>
            <a:ext cx="2895600" cy="45720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bwMode="auto">
          <a:xfrm>
            <a:off x="6902450" y="476250"/>
            <a:ext cx="2133600" cy="457200"/>
          </a:xfrm>
          <a:prstGeom prst="rect">
            <a:avLst/>
          </a:prstGeom>
        </p:spPr>
        <p:txBody>
          <a:bodyPr vert="horz" wrap="square" lIns="91440" tIns="45720" rIns="91440" bIns="45720" numCol="1" anchor="t" anchorCtr="0" compatLnSpc="1"/>
          <a:lstStyle/>
          <a:p>
            <a:pPr algn="r" eaLnBrk="1" hangingPunct="1"/>
            <a:fld id="{9A0DB2DC-4C9A-4742-B13C-FB6460FD3503}" type="slidenum">
              <a:rPr lang="en-US" altLang="en-US" sz="2800" b="1" i="1" dirty="0">
                <a:solidFill>
                  <a:srgbClr val="0099CC"/>
                </a:solidFill>
                <a:effectLst>
                  <a:outerShdw blurRad="38100" dist="38100" dir="2700000">
                    <a:srgbClr val="000000"/>
                  </a:outerShdw>
                </a:effectLst>
                <a:latin typeface="Times New Roman" panose="02020603050405020304" pitchFamily="18" charset="0"/>
                <a:cs typeface="Times New Roman" panose="02020603050405020304" pitchFamily="18" charset="0"/>
              </a:rPr>
              <a:t>‹#›</a:t>
            </a:fld>
            <a:endParaRPr lang="en-US" altLang="en-US" sz="2800" b="1" i="1" dirty="0">
              <a:solidFill>
                <a:srgbClr val="0099CC"/>
              </a:solidFill>
              <a:effectLst>
                <a:outerShdw blurRad="38100" dist="38100" dir="2700000">
                  <a:srgbClr val="000000"/>
                </a:outerShdw>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灯片编号占位符 5"/>
          <p:cNvSpPr txBox="1"/>
          <p:nvPr/>
        </p:nvSpPr>
        <p:spPr bwMode="auto">
          <a:xfrm>
            <a:off x="6902450" y="476250"/>
            <a:ext cx="2133600" cy="457200"/>
          </a:xfrm>
          <a:prstGeom prst="rect">
            <a:avLst/>
          </a:prstGeom>
          <a:noFill/>
          <a:ln>
            <a:noFill/>
          </a:ln>
          <a:effectLst/>
        </p:spPr>
        <p:txBody>
          <a:bodyPr/>
          <a:lstStyle/>
          <a:p>
            <a:pPr lvl="0" algn="r" eaLnBrk="1" hangingPunct="1"/>
            <a:fld id="{9A0DB2DC-4C9A-4742-B13C-FB6460FD3503}" type="slidenum">
              <a:rPr lang="en-US" altLang="en-US" sz="2800" b="1" i="1" dirty="0">
                <a:solidFill>
                  <a:srgbClr val="0099CC"/>
                </a:solidFill>
                <a:effectLst>
                  <a:outerShdw blurRad="38100" dist="38100" dir="2700000">
                    <a:srgbClr val="000000"/>
                  </a:outerShdw>
                </a:effectLst>
                <a:latin typeface="Times New Roman" panose="02020603050405020304" pitchFamily="18" charset="0"/>
                <a:cs typeface="Times New Roman" panose="02020603050405020304" pitchFamily="18" charset="0"/>
              </a:rPr>
              <a:t>‹#›</a:t>
            </a:fld>
            <a:endParaRPr lang="en-US" altLang="en-US" sz="2800" b="1" i="1" dirty="0">
              <a:solidFill>
                <a:srgbClr val="0099CC"/>
              </a:solidFill>
              <a:effectLst>
                <a:outerShdw blurRad="38100" dist="38100" dir="2700000">
                  <a:srgbClr val="000000"/>
                </a:outerShdw>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8" name="Rectangle 4"/>
          <p:cNvSpPr>
            <a:spLocks noGrp="1" noChangeArrowheads="1"/>
          </p:cNvSpPr>
          <p:nvPr>
            <p:ph type="dt" sz="half" idx="12"/>
          </p:nvPr>
        </p:nvSpPr>
        <p:spPr bwMode="auto">
          <a:xfrm>
            <a:off x="457200" y="6248400"/>
            <a:ext cx="2133600" cy="45720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5"/>
          <p:cNvSpPr>
            <a:spLocks noGrp="1" noChangeArrowheads="1"/>
          </p:cNvSpPr>
          <p:nvPr>
            <p:ph type="ftr" sz="quarter" idx="3"/>
          </p:nvPr>
        </p:nvSpPr>
        <p:spPr bwMode="auto">
          <a:xfrm>
            <a:off x="3124200" y="6248400"/>
            <a:ext cx="2895600" cy="45720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灯片编号占位符 6"/>
          <p:cNvSpPr>
            <a:spLocks noGrp="1"/>
          </p:cNvSpPr>
          <p:nvPr>
            <p:ph type="sldNum" sz="quarter" idx="4"/>
          </p:nvPr>
        </p:nvSpPr>
        <p:spPr bwMode="auto">
          <a:xfrm>
            <a:off x="6553200" y="6248400"/>
            <a:ext cx="2133600" cy="457200"/>
          </a:xfrm>
          <a:prstGeom prst="rect">
            <a:avLst/>
          </a:prstGeom>
        </p:spPr>
        <p:txBody>
          <a:bodyPr vert="horz" wrap="square" lIns="91440" tIns="45720" rIns="91440" bIns="45720" numCol="1" anchor="t" anchorCtr="0" compatLnSpc="1"/>
          <a:lstStyle/>
          <a:p>
            <a:pPr algn="r" eaLnBrk="1" hangingPunct="1"/>
            <a:fld id="{9A0DB2DC-4C9A-4742-B13C-FB6460FD3503}" type="slidenum">
              <a:rPr lang="en-US" altLang="en-US" dirty="0"/>
              <a:t>‹#›</a:t>
            </a:fld>
            <a:endParaRPr lang="en-US"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灯片编号占位符 5"/>
          <p:cNvSpPr txBox="1"/>
          <p:nvPr/>
        </p:nvSpPr>
        <p:spPr bwMode="auto">
          <a:xfrm>
            <a:off x="6902450" y="476250"/>
            <a:ext cx="2133600" cy="457200"/>
          </a:xfrm>
          <a:prstGeom prst="rect">
            <a:avLst/>
          </a:prstGeom>
          <a:noFill/>
          <a:ln>
            <a:noFill/>
          </a:ln>
          <a:effectLst/>
        </p:spPr>
        <p:txBody>
          <a:bodyPr/>
          <a:lstStyle/>
          <a:p>
            <a:pPr lvl="0" algn="r" eaLnBrk="1" hangingPunct="1"/>
            <a:fld id="{9A0DB2DC-4C9A-4742-B13C-FB6460FD3503}" type="slidenum">
              <a:rPr lang="en-US" altLang="en-US" sz="2800" b="1" i="1" dirty="0">
                <a:solidFill>
                  <a:srgbClr val="0099CC"/>
                </a:solidFill>
                <a:effectLst>
                  <a:outerShdw blurRad="38100" dist="38100" dir="2700000">
                    <a:srgbClr val="000000"/>
                  </a:outerShdw>
                </a:effectLst>
                <a:latin typeface="Times New Roman" panose="02020603050405020304" pitchFamily="18" charset="0"/>
                <a:cs typeface="Times New Roman" panose="02020603050405020304" pitchFamily="18" charset="0"/>
              </a:rPr>
              <a:t>‹#›</a:t>
            </a:fld>
            <a:endParaRPr lang="en-US" altLang="en-US" sz="2800" b="1" i="1" dirty="0">
              <a:solidFill>
                <a:srgbClr val="0099CC"/>
              </a:solidFill>
              <a:effectLst>
                <a:outerShdw blurRad="38100" dist="38100" dir="2700000">
                  <a:srgbClr val="000000"/>
                </a:outerShdw>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8" name="Rectangle 4"/>
          <p:cNvSpPr>
            <a:spLocks noGrp="1" noChangeArrowheads="1"/>
          </p:cNvSpPr>
          <p:nvPr>
            <p:ph type="dt" sz="half" idx="12"/>
          </p:nvPr>
        </p:nvSpPr>
        <p:spPr bwMode="auto">
          <a:xfrm>
            <a:off x="457200" y="6248400"/>
            <a:ext cx="2133600" cy="45720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5"/>
          <p:cNvSpPr>
            <a:spLocks noGrp="1" noChangeArrowheads="1"/>
          </p:cNvSpPr>
          <p:nvPr>
            <p:ph type="ftr" sz="quarter" idx="13"/>
          </p:nvPr>
        </p:nvSpPr>
        <p:spPr bwMode="auto">
          <a:xfrm>
            <a:off x="3124200" y="6248400"/>
            <a:ext cx="2895600" cy="45720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Rectangle 6"/>
          <p:cNvSpPr>
            <a:spLocks noGrp="1" noChangeArrowheads="1"/>
          </p:cNvSpPr>
          <p:nvPr>
            <p:ph type="sldNum" sz="quarter" idx="14"/>
          </p:nvPr>
        </p:nvSpPr>
        <p:spPr bwMode="auto">
          <a:xfrm>
            <a:off x="6553200" y="6248400"/>
            <a:ext cx="2133600" cy="457200"/>
          </a:xfrm>
          <a:prstGeom prst="rect">
            <a:avLst/>
          </a:prstGeom>
        </p:spPr>
        <p:txBody>
          <a:bodyPr vert="horz" wrap="square" lIns="91440" tIns="45720" rIns="91440" bIns="45720" numCol="1" anchor="t" anchorCtr="0" compatLnSpc="1"/>
          <a:lstStyle/>
          <a:p>
            <a:pPr algn="r" eaLnBrk="1" hangingPunct="1"/>
            <a:fld id="{9A0DB2DC-4C9A-4742-B13C-FB6460FD3503}" type="slidenum">
              <a:rPr lang="en-US" altLang="en-US" dirty="0"/>
              <a:t>‹#›</a:t>
            </a:fld>
            <a:endParaRPr lang="en-US"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灯片编号占位符 5"/>
          <p:cNvSpPr txBox="1"/>
          <p:nvPr/>
        </p:nvSpPr>
        <p:spPr bwMode="auto">
          <a:xfrm>
            <a:off x="6902450" y="476250"/>
            <a:ext cx="2133600" cy="457200"/>
          </a:xfrm>
          <a:prstGeom prst="rect">
            <a:avLst/>
          </a:prstGeom>
          <a:noFill/>
          <a:ln>
            <a:noFill/>
          </a:ln>
          <a:effectLst/>
        </p:spPr>
        <p:txBody>
          <a:bodyPr/>
          <a:lstStyle/>
          <a:p>
            <a:pPr lvl="0" algn="r" eaLnBrk="1" hangingPunct="1"/>
            <a:fld id="{9A0DB2DC-4C9A-4742-B13C-FB6460FD3503}" type="slidenum">
              <a:rPr lang="en-US" altLang="en-US" sz="2800" b="1" i="1" dirty="0">
                <a:solidFill>
                  <a:srgbClr val="0099CC"/>
                </a:solidFill>
                <a:effectLst>
                  <a:outerShdw blurRad="38100" dist="38100" dir="2700000">
                    <a:srgbClr val="000000"/>
                  </a:outerShdw>
                </a:effectLst>
                <a:latin typeface="Times New Roman" panose="02020603050405020304" pitchFamily="18" charset="0"/>
                <a:cs typeface="Times New Roman" panose="02020603050405020304" pitchFamily="18" charset="0"/>
              </a:rPr>
              <a:t>‹#›</a:t>
            </a:fld>
            <a:endParaRPr lang="en-US" altLang="en-US" sz="2800" b="1" i="1" dirty="0">
              <a:solidFill>
                <a:srgbClr val="0099CC"/>
              </a:solidFill>
              <a:effectLst>
                <a:outerShdw blurRad="38100" dist="38100" dir="2700000">
                  <a:srgbClr val="000000"/>
                </a:outerShdw>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a:xfrm>
            <a:off x="457200" y="404664"/>
            <a:ext cx="7543800" cy="1295400"/>
          </a:xfrm>
        </p:spPr>
        <p:txBody>
          <a:bodyPr/>
          <a:lstStyle/>
          <a:p>
            <a:r>
              <a:rPr lang="zh-CN" altLang="en-US" noProof="1"/>
              <a:t>单击此处编辑母版标题样式</a:t>
            </a:r>
          </a:p>
        </p:txBody>
      </p:sp>
      <p:sp>
        <p:nvSpPr>
          <p:cNvPr id="8" name="Rectangle 4"/>
          <p:cNvSpPr>
            <a:spLocks noGrp="1" noChangeArrowheads="1"/>
          </p:cNvSpPr>
          <p:nvPr>
            <p:ph type="dt" sz="half" idx="2"/>
          </p:nvPr>
        </p:nvSpPr>
        <p:spPr bwMode="auto">
          <a:xfrm>
            <a:off x="457200" y="6248400"/>
            <a:ext cx="2133600" cy="45720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5"/>
          <p:cNvSpPr>
            <a:spLocks noGrp="1" noChangeArrowheads="1"/>
          </p:cNvSpPr>
          <p:nvPr>
            <p:ph type="ftr" sz="quarter" idx="3"/>
          </p:nvPr>
        </p:nvSpPr>
        <p:spPr bwMode="auto">
          <a:xfrm>
            <a:off x="3124200" y="6248400"/>
            <a:ext cx="2895600" cy="45720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灯片编号占位符 4"/>
          <p:cNvSpPr>
            <a:spLocks noGrp="1"/>
          </p:cNvSpPr>
          <p:nvPr>
            <p:ph type="sldNum" sz="quarter" idx="4"/>
          </p:nvPr>
        </p:nvSpPr>
        <p:spPr bwMode="auto">
          <a:xfrm>
            <a:off x="6553200" y="6248400"/>
            <a:ext cx="2133600" cy="457200"/>
          </a:xfrm>
          <a:prstGeom prst="rect">
            <a:avLst/>
          </a:prstGeom>
        </p:spPr>
        <p:txBody>
          <a:bodyPr vert="horz" wrap="square" lIns="91440" tIns="45720" rIns="91440" bIns="45720" numCol="1" anchor="t" anchorCtr="0" compatLnSpc="1"/>
          <a:lstStyle/>
          <a:p>
            <a:pPr algn="r" eaLnBrk="1" hangingPunct="1"/>
            <a:fld id="{9A0DB2DC-4C9A-4742-B13C-FB6460FD3503}" type="slidenum">
              <a:rPr lang="en-US" altLang="en-US" dirty="0"/>
              <a:t>‹#›</a:t>
            </a:fld>
            <a:endParaRPr lang="en-US"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Rectangle 4"/>
          <p:cNvSpPr>
            <a:spLocks noGrp="1" noChangeArrowheads="1"/>
          </p:cNvSpPr>
          <p:nvPr>
            <p:ph type="dt" sz="half" idx="2"/>
          </p:nvPr>
        </p:nvSpPr>
        <p:spPr bwMode="auto">
          <a:xfrm>
            <a:off x="457200" y="6248400"/>
            <a:ext cx="2133600" cy="45720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8400"/>
            <a:ext cx="2895600" cy="45720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bwMode="auto">
          <a:xfrm>
            <a:off x="6902450" y="476250"/>
            <a:ext cx="2133600" cy="457200"/>
          </a:xfrm>
          <a:prstGeom prst="rect">
            <a:avLst/>
          </a:prstGeom>
        </p:spPr>
        <p:txBody>
          <a:bodyPr vert="horz" wrap="square" lIns="91440" tIns="45720" rIns="91440" bIns="45720" numCol="1" anchor="t" anchorCtr="0" compatLnSpc="1"/>
          <a:lstStyle/>
          <a:p>
            <a:pPr algn="r" eaLnBrk="1" hangingPunct="1"/>
            <a:fld id="{9A0DB2DC-4C9A-4742-B13C-FB6460FD3503}" type="slidenum">
              <a:rPr lang="en-US" altLang="en-US" sz="2800" b="1" i="1" dirty="0">
                <a:solidFill>
                  <a:srgbClr val="0099CC"/>
                </a:solidFill>
                <a:effectLst>
                  <a:outerShdw blurRad="38100" dist="38100" dir="2700000">
                    <a:srgbClr val="000000"/>
                  </a:outerShdw>
                </a:effectLst>
                <a:latin typeface="Times New Roman" panose="02020603050405020304" pitchFamily="18" charset="0"/>
                <a:cs typeface="Times New Roman" panose="02020603050405020304" pitchFamily="18" charset="0"/>
              </a:rPr>
              <a:t>‹#›</a:t>
            </a:fld>
            <a:endParaRPr lang="en-US" altLang="en-US" sz="2800" b="1" i="1" dirty="0">
              <a:solidFill>
                <a:srgbClr val="0099CC"/>
              </a:solidFill>
              <a:effectLst>
                <a:outerShdw blurRad="38100" dist="38100" dir="2700000">
                  <a:srgbClr val="000000"/>
                </a:outerShdw>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灯片编号占位符 5"/>
          <p:cNvSpPr txBox="1"/>
          <p:nvPr/>
        </p:nvSpPr>
        <p:spPr bwMode="auto">
          <a:xfrm>
            <a:off x="6902450" y="476250"/>
            <a:ext cx="2133600" cy="457200"/>
          </a:xfrm>
          <a:prstGeom prst="rect">
            <a:avLst/>
          </a:prstGeom>
          <a:noFill/>
          <a:ln>
            <a:noFill/>
          </a:ln>
          <a:effectLst/>
        </p:spPr>
        <p:txBody>
          <a:bodyPr/>
          <a:lstStyle/>
          <a:p>
            <a:pPr lvl="0" algn="r" eaLnBrk="1" hangingPunct="1"/>
            <a:fld id="{9A0DB2DC-4C9A-4742-B13C-FB6460FD3503}" type="slidenum">
              <a:rPr lang="en-US" altLang="en-US" sz="2800" b="1" i="1" dirty="0">
                <a:solidFill>
                  <a:srgbClr val="0099CC"/>
                </a:solidFill>
                <a:effectLst>
                  <a:outerShdw blurRad="38100" dist="38100" dir="2700000">
                    <a:srgbClr val="000000"/>
                  </a:outerShdw>
                </a:effectLst>
                <a:latin typeface="Times New Roman" panose="02020603050405020304" pitchFamily="18" charset="0"/>
                <a:cs typeface="Times New Roman" panose="02020603050405020304" pitchFamily="18" charset="0"/>
              </a:rPr>
              <a:t>‹#›</a:t>
            </a:fld>
            <a:endParaRPr lang="en-US" altLang="en-US" sz="2800" b="1" i="1" dirty="0">
              <a:solidFill>
                <a:srgbClr val="0099CC"/>
              </a:solidFill>
              <a:effectLst>
                <a:outerShdw blurRad="38100" dist="38100" dir="2700000">
                  <a:srgbClr val="000000"/>
                </a:outerShdw>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8" name="Rectangle 4"/>
          <p:cNvSpPr>
            <a:spLocks noGrp="1" noChangeArrowheads="1"/>
          </p:cNvSpPr>
          <p:nvPr>
            <p:ph type="dt" sz="half" idx="12"/>
          </p:nvPr>
        </p:nvSpPr>
        <p:spPr bwMode="auto">
          <a:xfrm>
            <a:off x="457200" y="6248400"/>
            <a:ext cx="2133600" cy="45720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5"/>
          <p:cNvSpPr>
            <a:spLocks noGrp="1" noChangeArrowheads="1"/>
          </p:cNvSpPr>
          <p:nvPr>
            <p:ph type="ftr" sz="quarter" idx="3"/>
          </p:nvPr>
        </p:nvSpPr>
        <p:spPr bwMode="auto">
          <a:xfrm>
            <a:off x="3124200" y="6248400"/>
            <a:ext cx="2895600" cy="45720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Rectangle 6"/>
          <p:cNvSpPr>
            <a:spLocks noGrp="1" noChangeArrowheads="1"/>
          </p:cNvSpPr>
          <p:nvPr>
            <p:ph type="sldNum" sz="quarter" idx="4"/>
          </p:nvPr>
        </p:nvSpPr>
        <p:spPr bwMode="auto">
          <a:xfrm>
            <a:off x="6553200" y="6248400"/>
            <a:ext cx="2133600" cy="457200"/>
          </a:xfrm>
          <a:prstGeom prst="rect">
            <a:avLst/>
          </a:prstGeom>
        </p:spPr>
        <p:txBody>
          <a:bodyPr vert="horz" wrap="square" lIns="91440" tIns="45720" rIns="91440" bIns="45720" numCol="1" anchor="t" anchorCtr="0" compatLnSpc="1"/>
          <a:lstStyle/>
          <a:p>
            <a:pPr algn="r" eaLnBrk="1" hangingPunct="1"/>
            <a:fld id="{9A0DB2DC-4C9A-4742-B13C-FB6460FD3503}" type="slidenum">
              <a:rPr lang="en-US" altLang="en-US" dirty="0"/>
              <a:t>‹#›</a:t>
            </a:fld>
            <a:endParaRPr lang="en-US"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7" name="Rectangle 4"/>
          <p:cNvSpPr>
            <a:spLocks noGrp="1" noChangeArrowheads="1"/>
          </p:cNvSpPr>
          <p:nvPr>
            <p:ph type="dt" sz="half" idx="12"/>
          </p:nvPr>
        </p:nvSpPr>
        <p:spPr bwMode="auto">
          <a:xfrm>
            <a:off x="457200" y="6248400"/>
            <a:ext cx="2133600" cy="45720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8400"/>
            <a:ext cx="2895600" cy="45720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bwMode="auto">
          <a:xfrm>
            <a:off x="6902450" y="476250"/>
            <a:ext cx="2133600" cy="457200"/>
          </a:xfrm>
          <a:prstGeom prst="rect">
            <a:avLst/>
          </a:prstGeom>
        </p:spPr>
        <p:txBody>
          <a:bodyPr vert="horz" wrap="square" lIns="91440" tIns="45720" rIns="91440" bIns="45720" numCol="1" anchor="t" anchorCtr="0" compatLnSpc="1"/>
          <a:lstStyle/>
          <a:p>
            <a:pPr algn="r" eaLnBrk="1" hangingPunct="1"/>
            <a:fld id="{9A0DB2DC-4C9A-4742-B13C-FB6460FD3503}" type="slidenum">
              <a:rPr lang="en-US" altLang="en-US" sz="2800" b="1" i="1" dirty="0">
                <a:solidFill>
                  <a:srgbClr val="0099CC"/>
                </a:solidFill>
                <a:effectLst>
                  <a:outerShdw blurRad="38100" dist="38100" dir="2700000">
                    <a:srgbClr val="000000"/>
                  </a:outerShdw>
                </a:effectLst>
                <a:latin typeface="Times New Roman" panose="02020603050405020304" pitchFamily="18" charset="0"/>
                <a:cs typeface="Times New Roman" panose="02020603050405020304" pitchFamily="18" charset="0"/>
              </a:rPr>
              <a:t>‹#›</a:t>
            </a:fld>
            <a:endParaRPr lang="en-US" altLang="en-US" sz="2800" b="1" i="1" dirty="0">
              <a:solidFill>
                <a:srgbClr val="0099CC"/>
              </a:solidFill>
              <a:effectLst>
                <a:outerShdw blurRad="38100" dist="38100" dir="2700000">
                  <a:srgbClr val="000000"/>
                </a:outerShdw>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5122" name="Rectangle 2"/>
          <p:cNvSpPr>
            <a:spLocks noGrp="1"/>
          </p:cNvSpPr>
          <p:nvPr>
            <p:ph type="title"/>
          </p:nvPr>
        </p:nvSpPr>
        <p:spPr>
          <a:xfrm>
            <a:off x="457200" y="122238"/>
            <a:ext cx="7543800" cy="1295400"/>
          </a:xfrm>
          <a:prstGeom prst="rect">
            <a:avLst/>
          </a:prstGeom>
          <a:noFill/>
          <a:ln w="9525">
            <a:noFill/>
          </a:ln>
        </p:spPr>
        <p:txBody>
          <a:bodyPr anchor="b" anchorCtr="0"/>
          <a:lstStyle/>
          <a:p>
            <a:pPr lvl="0"/>
            <a:r>
              <a:rPr lang="zh-CN" altLang="en-US" dirty="0"/>
              <a:t>单击此处编辑母版标题样式</a:t>
            </a:r>
          </a:p>
        </p:txBody>
      </p:sp>
      <p:sp>
        <p:nvSpPr>
          <p:cNvPr id="5123" name="Rectangle 3"/>
          <p:cNvSpPr>
            <a:spLocks noGrp="1"/>
          </p:cNvSpPr>
          <p:nvPr>
            <p:ph type="body"/>
          </p:nvPr>
        </p:nvSpPr>
        <p:spPr>
          <a:xfrm>
            <a:off x="457200" y="1719263"/>
            <a:ext cx="8229600" cy="4411662"/>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457200" y="6248400"/>
            <a:ext cx="2133600" cy="457200"/>
          </a:xfrm>
          <a:prstGeom prst="rect">
            <a:avLst/>
          </a:prstGeom>
          <a:noFill/>
          <a:ln>
            <a:noFill/>
          </a:ln>
          <a:effectLst/>
        </p:spPr>
        <p:txBody>
          <a:bodyPr vert="horz" wrap="square" lIns="91440" tIns="45720" rIns="91440" bIns="45720" numCol="1" anchor="t" anchorCtr="0" compatLnSpc="1"/>
          <a:lstStyle>
            <a:lvl1pPr algn="l" eaLnBrk="1" hangingPunct="1">
              <a:defRPr sz="1000" b="0" noProof="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lstStyle>
            <a:lvl1pPr eaLnBrk="1" hangingPunct="1">
              <a:defRPr sz="1000" b="0" noProof="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t" anchorCtr="0" compatLnSpc="1"/>
          <a:lstStyle>
            <a:lvl1pPr algn="r">
              <a:defRPr sz="1000"/>
            </a:lvl1pPr>
          </a:lstStyle>
          <a:p>
            <a:pPr lvl="0" eaLnBrk="1" hangingPunct="1"/>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tx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tx2"/>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5pPr>
      <a:lvl6pPr marL="2056130" indent="-316230" algn="l" rtl="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jpg"/><Relationship Id="rId7" Type="http://schemas.openxmlformats.org/officeDocument/2006/relationships/image" Target="../media/image17.jp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jpg"/><Relationship Id="rId4" Type="http://schemas.openxmlformats.org/officeDocument/2006/relationships/image" Target="../media/image14.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arxiv.org/pdf/1903.02740.pdf"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p:nvPr/>
        </p:nvSpPr>
        <p:spPr>
          <a:xfrm>
            <a:off x="161925" y="1196975"/>
            <a:ext cx="8820150" cy="2319338"/>
          </a:xfrm>
          <a:prstGeom prst="rect">
            <a:avLst/>
          </a:prstGeom>
          <a:noFill/>
          <a:ln w="9525">
            <a:noFill/>
            <a:miter lim="800000"/>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3600" b="1" i="0" u="none" strike="noStrike" kern="1200" cap="none" spc="0" normalizeH="0" baseline="0" noProof="1">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290" name="文本框 4"/>
          <p:cNvSpPr txBox="1"/>
          <p:nvPr/>
        </p:nvSpPr>
        <p:spPr>
          <a:xfrm>
            <a:off x="503235" y="1700808"/>
            <a:ext cx="8137530" cy="523220"/>
          </a:xfrm>
          <a:prstGeom prst="rect">
            <a:avLst/>
          </a:prstGeom>
          <a:noFill/>
          <a:ln w="9525">
            <a:noFill/>
          </a:ln>
        </p:spPr>
        <p:txBody>
          <a:bodyPr wrap="square">
            <a:spAutoFit/>
          </a:bodyPr>
          <a:lstStyle/>
          <a:p>
            <a:pPr marR="0" algn="ctr" defTabSz="914400" eaLnBrk="1" hangingPunct="1">
              <a:buClrTx/>
              <a:buSzTx/>
              <a:buFontTx/>
              <a:buNone/>
              <a:defRPr/>
            </a:pPr>
            <a:r>
              <a:rPr lang="en-US" altLang="zh-CN" sz="2800" noProof="1" smtClean="0">
                <a:effectLst>
                  <a:outerShdw blurRad="38100" dist="19050" dir="2700000" algn="tl" rotWithShape="0">
                    <a:schemeClr val="dk1">
                      <a:alpha val="40000"/>
                    </a:schemeClr>
                  </a:outerShdw>
                </a:effectLst>
                <a:latin typeface="+mj-ea"/>
                <a:ea typeface="+mj-ea"/>
                <a:sym typeface="+mn-ea"/>
              </a:rPr>
              <a:t>7.1</a:t>
            </a:r>
            <a:r>
              <a:rPr lang="zh-CN" altLang="en-US" sz="2800" noProof="1" smtClean="0">
                <a:effectLst>
                  <a:outerShdw blurRad="38100" dist="19050" dir="2700000" algn="tl" rotWithShape="0">
                    <a:schemeClr val="dk1">
                      <a:alpha val="40000"/>
                    </a:schemeClr>
                  </a:outerShdw>
                </a:effectLst>
                <a:latin typeface="+mj-ea"/>
                <a:ea typeface="+mj-ea"/>
                <a:sym typeface="+mn-ea"/>
              </a:rPr>
              <a:t>汇报</a:t>
            </a:r>
            <a:endParaRPr kumimoji="0" lang="zh-CN" altLang="en-US" sz="2800" kern="1200" cap="none" spc="0" normalizeH="0" baseline="0" noProof="1">
              <a:effectLst>
                <a:outerShdw blurRad="38100" dist="19050" dir="2700000" algn="tl" rotWithShape="0">
                  <a:schemeClr val="dk1">
                    <a:alpha val="40000"/>
                  </a:schemeClr>
                </a:outerShdw>
              </a:effectLst>
              <a:latin typeface="+mj-ea"/>
              <a:ea typeface="+mj-ea"/>
              <a:cs typeface="+mn-cs"/>
              <a:sym typeface="+mn-ea"/>
            </a:endParaRPr>
          </a:p>
        </p:txBody>
      </p:sp>
      <p:sp>
        <p:nvSpPr>
          <p:cNvPr id="3" name="副标题 2"/>
          <p:cNvSpPr>
            <a:spLocks noGrp="1"/>
          </p:cNvSpPr>
          <p:nvPr>
            <p:ph type="subTitle" idx="1"/>
          </p:nvPr>
        </p:nvSpPr>
        <p:spPr>
          <a:xfrm>
            <a:off x="4572000" y="2613998"/>
            <a:ext cx="3871150" cy="1728494"/>
          </a:xfrm>
        </p:spPr>
        <p:txBody>
          <a:bodyPr>
            <a:normAutofit fontScale="97500"/>
          </a:bodyPr>
          <a:lstStyle/>
          <a:p>
            <a:pPr algn="r"/>
            <a:endParaRPr lang="en-US" altLang="zh-CN" dirty="0"/>
          </a:p>
          <a:p>
            <a:endParaRPr lang="en-US" altLang="zh-CN" dirty="0">
              <a:latin typeface="宋体" panose="02010600030101010101" pitchFamily="2" charset="-122"/>
              <a:ea typeface="宋体" panose="02010600030101010101" pitchFamily="2" charset="-122"/>
            </a:endParaRPr>
          </a:p>
          <a:p>
            <a:pPr algn="ctr"/>
            <a:r>
              <a:rPr lang="zh-CN" altLang="en-US" sz="2900" dirty="0">
                <a:latin typeface="宋体" panose="02010600030101010101" pitchFamily="2" charset="-122"/>
                <a:ea typeface="宋体" panose="02010600030101010101" pitchFamily="2" charset="-122"/>
              </a:rPr>
              <a:t>汇报人：尤泽宇</a:t>
            </a:r>
            <a:endParaRPr lang="en-US" altLang="zh-CN" sz="29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p:nvPr/>
        </p:nvSpPr>
        <p:spPr>
          <a:xfrm>
            <a:off x="161925" y="1196975"/>
            <a:ext cx="8820150" cy="2319338"/>
          </a:xfrm>
          <a:prstGeom prst="rect">
            <a:avLst/>
          </a:prstGeom>
          <a:noFill/>
          <a:ln w="9525">
            <a:noFill/>
            <a:miter lim="800000"/>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3600" b="1" i="0" u="none" strike="noStrike" kern="1200" cap="none" spc="0" normalizeH="0" baseline="0" noProof="1">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文本框 4"/>
          <p:cNvSpPr txBox="1"/>
          <p:nvPr/>
        </p:nvSpPr>
        <p:spPr>
          <a:xfrm>
            <a:off x="714301" y="1493380"/>
            <a:ext cx="4464496" cy="523220"/>
          </a:xfrm>
          <a:prstGeom prst="rect">
            <a:avLst/>
          </a:prstGeom>
          <a:noFill/>
        </p:spPr>
        <p:txBody>
          <a:bodyPr wrap="square" rtlCol="0">
            <a:spAutoFit/>
          </a:bodyPr>
          <a:lstStyle/>
          <a:p>
            <a:r>
              <a:rPr lang="en-US" altLang="zh-CN" sz="2800" dirty="0" smtClean="0"/>
              <a:t>2.</a:t>
            </a:r>
            <a:r>
              <a:rPr lang="zh-CN" altLang="en-US" sz="2800" dirty="0" smtClean="0"/>
              <a:t>实验</a:t>
            </a:r>
            <a:endParaRPr lang="zh-CN" altLang="en-US" sz="2800" dirty="0"/>
          </a:p>
        </p:txBody>
      </p:sp>
      <p:sp>
        <p:nvSpPr>
          <p:cNvPr id="2" name="矩形 1"/>
          <p:cNvSpPr/>
          <p:nvPr/>
        </p:nvSpPr>
        <p:spPr>
          <a:xfrm>
            <a:off x="714301" y="2120125"/>
            <a:ext cx="8034163" cy="369332"/>
          </a:xfrm>
          <a:prstGeom prst="rect">
            <a:avLst/>
          </a:prstGeom>
        </p:spPr>
        <p:txBody>
          <a:bodyPr wrap="square">
            <a:spAutoFit/>
          </a:bodyPr>
          <a:lstStyle/>
          <a:p>
            <a:r>
              <a:rPr lang="en-US" altLang="zh-CN" dirty="0" smtClean="0"/>
              <a:t>2.1</a:t>
            </a:r>
            <a:r>
              <a:rPr lang="zh-CN" altLang="en-US" dirty="0" smtClean="0"/>
              <a:t>损失函数：</a:t>
            </a:r>
            <a:endParaRPr lang="en-US" altLang="zh-CN" dirty="0" smtClean="0"/>
          </a:p>
        </p:txBody>
      </p:sp>
      <p:pic>
        <p:nvPicPr>
          <p:cNvPr id="3074" name="Picture 2" descr="https://img-blog.csdnimg.cn/202105021840238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6307" y="2117167"/>
            <a:ext cx="2505075" cy="466726"/>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714300" y="2633553"/>
            <a:ext cx="8034163" cy="1615827"/>
          </a:xfrm>
          <a:prstGeom prst="rect">
            <a:avLst/>
          </a:prstGeom>
        </p:spPr>
        <p:txBody>
          <a:bodyPr wrap="square">
            <a:spAutoFit/>
          </a:bodyPr>
          <a:lstStyle/>
          <a:p>
            <a:pPr>
              <a:lnSpc>
                <a:spcPct val="150000"/>
              </a:lnSpc>
            </a:pPr>
            <a:r>
              <a:rPr lang="zh-CN" altLang="en-US" dirty="0" smtClean="0"/>
              <a:t>最常见的损失函数是交叉熵损失函数，</a:t>
            </a:r>
            <a:r>
              <a:rPr lang="zh-CN" altLang="en-US" dirty="0"/>
              <a:t>然而，医学图像中的物体，如视盘和视网膜血管，往往在图像中占据很小的区域</a:t>
            </a:r>
            <a:r>
              <a:rPr lang="zh-CN" altLang="en-US" dirty="0" smtClean="0"/>
              <a:t>。交叉</a:t>
            </a:r>
            <a:r>
              <a:rPr lang="zh-CN" altLang="en-US" dirty="0"/>
              <a:t>熵损失对于这类任务不是最优的。本文用</a:t>
            </a:r>
            <a:r>
              <a:rPr lang="en-US" altLang="zh-CN" dirty="0"/>
              <a:t>Dice</a:t>
            </a:r>
            <a:r>
              <a:rPr lang="zh-CN" altLang="en-US" dirty="0"/>
              <a:t>系数损失函数</a:t>
            </a:r>
          </a:p>
          <a:p>
            <a:endParaRPr lang="en-US" altLang="zh-CN" dirty="0" smtClean="0"/>
          </a:p>
        </p:txBody>
      </p:sp>
    </p:spTree>
    <p:extLst>
      <p:ext uri="{BB962C8B-B14F-4D97-AF65-F5344CB8AC3E}">
        <p14:creationId xmlns:p14="http://schemas.microsoft.com/office/powerpoint/2010/main" val="33977184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p:nvPr/>
        </p:nvSpPr>
        <p:spPr>
          <a:xfrm>
            <a:off x="161925" y="1196975"/>
            <a:ext cx="8820150" cy="2319338"/>
          </a:xfrm>
          <a:prstGeom prst="rect">
            <a:avLst/>
          </a:prstGeom>
          <a:noFill/>
          <a:ln w="9525">
            <a:noFill/>
            <a:miter lim="800000"/>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3600" b="1" i="0" u="none" strike="noStrike" kern="1200" cap="none" spc="0" normalizeH="0" baseline="0" noProof="1">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矩形 1"/>
          <p:cNvSpPr/>
          <p:nvPr/>
        </p:nvSpPr>
        <p:spPr>
          <a:xfrm>
            <a:off x="714299" y="1586074"/>
            <a:ext cx="8034163" cy="369332"/>
          </a:xfrm>
          <a:prstGeom prst="rect">
            <a:avLst/>
          </a:prstGeom>
        </p:spPr>
        <p:txBody>
          <a:bodyPr wrap="square">
            <a:spAutoFit/>
          </a:bodyPr>
          <a:lstStyle/>
          <a:p>
            <a:r>
              <a:rPr lang="en-US" altLang="zh-CN" dirty="0" smtClean="0"/>
              <a:t>2.2</a:t>
            </a:r>
            <a:r>
              <a:rPr lang="zh-CN" altLang="en-US" dirty="0"/>
              <a:t> </a:t>
            </a:r>
            <a:r>
              <a:rPr lang="zh-CN" altLang="en-US" dirty="0" smtClean="0"/>
              <a:t>数据</a:t>
            </a:r>
            <a:endParaRPr lang="en-US" altLang="zh-CN" dirty="0" smtClean="0"/>
          </a:p>
        </p:txBody>
      </p:sp>
      <p:sp>
        <p:nvSpPr>
          <p:cNvPr id="9" name="矩形 8"/>
          <p:cNvSpPr/>
          <p:nvPr/>
        </p:nvSpPr>
        <p:spPr>
          <a:xfrm>
            <a:off x="714299" y="1981465"/>
            <a:ext cx="8034163" cy="1200329"/>
          </a:xfrm>
          <a:prstGeom prst="rect">
            <a:avLst/>
          </a:prstGeom>
        </p:spPr>
        <p:txBody>
          <a:bodyPr wrap="square">
            <a:spAutoFit/>
          </a:bodyPr>
          <a:lstStyle/>
          <a:p>
            <a:pPr>
              <a:lnSpc>
                <a:spcPct val="150000"/>
              </a:lnSpc>
            </a:pPr>
            <a:r>
              <a:rPr lang="en-US" altLang="zh-CN" dirty="0" smtClean="0"/>
              <a:t>retinal </a:t>
            </a:r>
            <a:r>
              <a:rPr lang="en-US" altLang="zh-CN" dirty="0"/>
              <a:t>vessel detection</a:t>
            </a:r>
            <a:r>
              <a:rPr lang="zh-CN" altLang="en-US" dirty="0"/>
              <a:t>（视网膜血管）</a:t>
            </a:r>
            <a:r>
              <a:rPr lang="zh-CN" altLang="en-US" dirty="0" smtClean="0"/>
              <a:t>：</a:t>
            </a:r>
            <a:endParaRPr lang="en-US" altLang="zh-CN" dirty="0" smtClean="0"/>
          </a:p>
          <a:p>
            <a:pPr>
              <a:lnSpc>
                <a:spcPct val="150000"/>
              </a:lnSpc>
            </a:pPr>
            <a:r>
              <a:rPr lang="en-US" altLang="zh-CN" i="1" dirty="0" smtClean="0"/>
              <a:t>DRIVE(40</a:t>
            </a:r>
            <a:r>
              <a:rPr lang="zh-CN" altLang="en-US" i="1" dirty="0"/>
              <a:t>幅图像</a:t>
            </a:r>
            <a:r>
              <a:rPr lang="en-US" altLang="zh-CN" i="1" dirty="0"/>
              <a:t>:20</a:t>
            </a:r>
            <a:r>
              <a:rPr lang="zh-CN" altLang="en-US" i="1" dirty="0"/>
              <a:t>幅用于训练、</a:t>
            </a:r>
            <a:r>
              <a:rPr lang="en-US" altLang="zh-CN" i="1" dirty="0"/>
              <a:t>20</a:t>
            </a:r>
            <a:r>
              <a:rPr lang="zh-CN" altLang="en-US" i="1" dirty="0"/>
              <a:t>幅用于测试</a:t>
            </a:r>
            <a:r>
              <a:rPr lang="en-US" altLang="zh-CN" i="1" dirty="0"/>
              <a:t>)</a:t>
            </a:r>
            <a:endParaRPr lang="zh-CN" altLang="en-US" dirty="0"/>
          </a:p>
          <a:p>
            <a:endParaRPr lang="en-US" altLang="zh-CN" dirty="0" smtClean="0"/>
          </a:p>
        </p:txBody>
      </p:sp>
      <p:sp>
        <p:nvSpPr>
          <p:cNvPr id="8" name="矩形 7"/>
          <p:cNvSpPr/>
          <p:nvPr/>
        </p:nvSpPr>
        <p:spPr>
          <a:xfrm>
            <a:off x="714298" y="3190549"/>
            <a:ext cx="8034163" cy="369332"/>
          </a:xfrm>
          <a:prstGeom prst="rect">
            <a:avLst/>
          </a:prstGeom>
        </p:spPr>
        <p:txBody>
          <a:bodyPr wrap="square">
            <a:spAutoFit/>
          </a:bodyPr>
          <a:lstStyle/>
          <a:p>
            <a:r>
              <a:rPr lang="en-US" altLang="zh-CN" dirty="0" smtClean="0"/>
              <a:t>2.3</a:t>
            </a:r>
            <a:r>
              <a:rPr lang="zh-CN" altLang="en-US" dirty="0" smtClean="0"/>
              <a:t> 实验设置</a:t>
            </a:r>
            <a:endParaRPr lang="en-US" altLang="zh-CN" dirty="0" smtClean="0"/>
          </a:p>
        </p:txBody>
      </p:sp>
      <p:sp>
        <p:nvSpPr>
          <p:cNvPr id="10" name="矩形 9"/>
          <p:cNvSpPr/>
          <p:nvPr/>
        </p:nvSpPr>
        <p:spPr>
          <a:xfrm>
            <a:off x="714297" y="3609993"/>
            <a:ext cx="8034163" cy="923330"/>
          </a:xfrm>
          <a:prstGeom prst="rect">
            <a:avLst/>
          </a:prstGeom>
        </p:spPr>
        <p:txBody>
          <a:bodyPr wrap="square">
            <a:spAutoFit/>
          </a:bodyPr>
          <a:lstStyle/>
          <a:p>
            <a:r>
              <a:rPr lang="en-US" altLang="zh-CN" dirty="0" err="1" smtClean="0"/>
              <a:t>pytorch,Windows</a:t>
            </a:r>
            <a:r>
              <a:rPr lang="zh-CN" altLang="en-US" dirty="0" smtClean="0"/>
              <a:t>系统，</a:t>
            </a:r>
            <a:r>
              <a:rPr lang="en-US" altLang="zh-CN" dirty="0" err="1" smtClean="0"/>
              <a:t>Nvidia</a:t>
            </a:r>
            <a:r>
              <a:rPr lang="en-US" altLang="zh-CN" dirty="0" smtClean="0"/>
              <a:t> GeForce 3070</a:t>
            </a:r>
            <a:r>
              <a:rPr lang="zh-CN" altLang="en-US" dirty="0" smtClean="0"/>
              <a:t>显卡，内存</a:t>
            </a:r>
            <a:r>
              <a:rPr lang="en-US" altLang="zh-CN" dirty="0" smtClean="0"/>
              <a:t>8GB</a:t>
            </a:r>
          </a:p>
          <a:p>
            <a:endParaRPr lang="en-US" altLang="zh-CN" dirty="0" smtClean="0"/>
          </a:p>
          <a:p>
            <a:r>
              <a:rPr lang="zh-CN" altLang="en-US" dirty="0" smtClean="0"/>
              <a:t>优化：</a:t>
            </a:r>
            <a:r>
              <a:rPr lang="en-US" altLang="zh-CN" dirty="0" smtClean="0"/>
              <a:t>SGD,</a:t>
            </a:r>
            <a:r>
              <a:rPr lang="zh-CN" altLang="en-US" dirty="0" smtClean="0"/>
              <a:t>批量大小为</a:t>
            </a:r>
            <a:r>
              <a:rPr lang="en-US" altLang="zh-CN" dirty="0" smtClean="0"/>
              <a:t>8</a:t>
            </a:r>
            <a:r>
              <a:rPr lang="zh-CN" altLang="en-US" dirty="0" smtClean="0"/>
              <a:t>，动量为</a:t>
            </a:r>
            <a:r>
              <a:rPr lang="en-US" altLang="zh-CN" dirty="0" smtClean="0"/>
              <a:t>0.9</a:t>
            </a:r>
            <a:r>
              <a:rPr lang="zh-CN" altLang="en-US" dirty="0" smtClean="0"/>
              <a:t>，重量衰减为</a:t>
            </a:r>
            <a:r>
              <a:rPr lang="en-US" altLang="zh-CN" dirty="0" smtClean="0"/>
              <a:t>0.0001</a:t>
            </a:r>
            <a:r>
              <a:rPr lang="zh-CN" altLang="en-US" dirty="0" smtClean="0"/>
              <a:t>；</a:t>
            </a:r>
            <a:endParaRPr lang="en-US" altLang="zh-CN" dirty="0" smtClean="0"/>
          </a:p>
        </p:txBody>
      </p:sp>
    </p:spTree>
    <p:extLst>
      <p:ext uri="{BB962C8B-B14F-4D97-AF65-F5344CB8AC3E}">
        <p14:creationId xmlns:p14="http://schemas.microsoft.com/office/powerpoint/2010/main" val="39633873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p:nvPr/>
        </p:nvSpPr>
        <p:spPr>
          <a:xfrm>
            <a:off x="161925" y="1196975"/>
            <a:ext cx="8820150" cy="2319338"/>
          </a:xfrm>
          <a:prstGeom prst="rect">
            <a:avLst/>
          </a:prstGeom>
          <a:noFill/>
          <a:ln w="9525">
            <a:noFill/>
            <a:miter lim="800000"/>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3600" b="1" i="0" u="none" strike="noStrike" kern="1200" cap="none" spc="0" normalizeH="0" baseline="0" noProof="1">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矩形 1"/>
          <p:cNvSpPr/>
          <p:nvPr/>
        </p:nvSpPr>
        <p:spPr>
          <a:xfrm>
            <a:off x="714299" y="1586074"/>
            <a:ext cx="8034163" cy="369332"/>
          </a:xfrm>
          <a:prstGeom prst="rect">
            <a:avLst/>
          </a:prstGeom>
        </p:spPr>
        <p:txBody>
          <a:bodyPr wrap="square">
            <a:spAutoFit/>
          </a:bodyPr>
          <a:lstStyle/>
          <a:p>
            <a:r>
              <a:rPr lang="en-US" altLang="zh-CN" dirty="0" smtClean="0"/>
              <a:t>2.4</a:t>
            </a:r>
            <a:r>
              <a:rPr lang="zh-CN" altLang="en-US" dirty="0" smtClean="0"/>
              <a:t> 评估及结果</a:t>
            </a:r>
            <a:endParaRPr lang="en-US" altLang="zh-CN" dirty="0" smtClean="0"/>
          </a:p>
        </p:txBody>
      </p:sp>
      <p:sp>
        <p:nvSpPr>
          <p:cNvPr id="9" name="矩形 8"/>
          <p:cNvSpPr/>
          <p:nvPr/>
        </p:nvSpPr>
        <p:spPr>
          <a:xfrm>
            <a:off x="714299" y="1981465"/>
            <a:ext cx="8034163" cy="873957"/>
          </a:xfrm>
          <a:prstGeom prst="rect">
            <a:avLst/>
          </a:prstGeom>
        </p:spPr>
        <p:txBody>
          <a:bodyPr wrap="square">
            <a:spAutoFit/>
          </a:bodyPr>
          <a:lstStyle/>
          <a:p>
            <a:pPr>
              <a:lnSpc>
                <a:spcPct val="150000"/>
              </a:lnSpc>
            </a:pPr>
            <a:r>
              <a:rPr lang="zh-CN" altLang="en-US" dirty="0"/>
              <a:t>为了比较血管检测的性能，我们计算了灵敏度</a:t>
            </a:r>
            <a:r>
              <a:rPr lang="en-US" altLang="zh-CN" dirty="0"/>
              <a:t>(Sen)</a:t>
            </a:r>
            <a:r>
              <a:rPr lang="zh-CN" altLang="en-US" dirty="0"/>
              <a:t>和准确性</a:t>
            </a:r>
            <a:r>
              <a:rPr lang="en-US" altLang="zh-CN" dirty="0"/>
              <a:t>(</a:t>
            </a:r>
            <a:r>
              <a:rPr lang="en-US" altLang="zh-CN" dirty="0" err="1"/>
              <a:t>Acc</a:t>
            </a:r>
            <a:r>
              <a:rPr lang="en-US" altLang="zh-CN" dirty="0"/>
              <a:t>)</a:t>
            </a:r>
            <a:r>
              <a:rPr lang="zh-CN" altLang="en-US" dirty="0"/>
              <a:t>两个评价</a:t>
            </a:r>
            <a:r>
              <a:rPr lang="zh-CN" altLang="en-US" dirty="0" smtClean="0"/>
              <a:t>指标。</a:t>
            </a:r>
            <a:endParaRPr lang="en-US" altLang="zh-CN" dirty="0" smtClean="0"/>
          </a:p>
        </p:txBody>
      </p:sp>
      <p:pic>
        <p:nvPicPr>
          <p:cNvPr id="6146" name="Picture 2" descr="https://img-blog.csdnimg.cn/2021050218553953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4699" y="2881481"/>
            <a:ext cx="2563763" cy="1403852"/>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714299" y="2881481"/>
            <a:ext cx="5369869" cy="2116028"/>
          </a:xfrm>
          <a:prstGeom prst="rect">
            <a:avLst/>
          </a:prstGeom>
          <a:noFill/>
        </p:spPr>
        <p:txBody>
          <a:bodyPr wrap="square" rtlCol="0">
            <a:spAutoFit/>
          </a:bodyPr>
          <a:lstStyle/>
          <a:p>
            <a:pPr>
              <a:lnSpc>
                <a:spcPct val="150000"/>
              </a:lnSpc>
            </a:pPr>
            <a:r>
              <a:rPr lang="zh-CN" altLang="en-US" dirty="0"/>
              <a:t>式中，</a:t>
            </a:r>
            <a:r>
              <a:rPr lang="en-US" altLang="zh-CN" dirty="0"/>
              <a:t>T P</a:t>
            </a:r>
            <a:r>
              <a:rPr lang="zh-CN" altLang="en-US" dirty="0"/>
              <a:t>、</a:t>
            </a:r>
            <a:r>
              <a:rPr lang="en-US" altLang="zh-CN" dirty="0"/>
              <a:t>T N</a:t>
            </a:r>
            <a:r>
              <a:rPr lang="zh-CN" altLang="en-US" dirty="0"/>
              <a:t>、</a:t>
            </a:r>
            <a:r>
              <a:rPr lang="en-US" altLang="zh-CN" dirty="0"/>
              <a:t>F P</a:t>
            </a:r>
            <a:r>
              <a:rPr lang="zh-CN" altLang="en-US" dirty="0"/>
              <a:t>和</a:t>
            </a:r>
            <a:r>
              <a:rPr lang="en-US" altLang="zh-CN" dirty="0"/>
              <a:t>F N</a:t>
            </a:r>
            <a:r>
              <a:rPr lang="zh-CN" altLang="en-US" dirty="0"/>
              <a:t>分别表示真阳性、真阴性、假阳性和假阴性的数量。此外，我们还引入</a:t>
            </a:r>
            <a:r>
              <a:rPr lang="zh-CN" altLang="en-US" dirty="0" smtClean="0"/>
              <a:t>了接受者操作特征曲线</a:t>
            </a:r>
            <a:r>
              <a:rPr lang="zh-CN" altLang="en-US" dirty="0"/>
              <a:t>下面积</a:t>
            </a:r>
            <a:r>
              <a:rPr lang="en-US" altLang="zh-CN" dirty="0"/>
              <a:t>(area under receiver operation characteristic curve, AUC)</a:t>
            </a:r>
            <a:r>
              <a:rPr lang="zh-CN" altLang="en-US" dirty="0"/>
              <a:t>来衡量分割性能。</a:t>
            </a:r>
          </a:p>
        </p:txBody>
      </p:sp>
      <p:pic>
        <p:nvPicPr>
          <p:cNvPr id="4" name="图片 3"/>
          <p:cNvPicPr>
            <a:picLocks noChangeAspect="1"/>
          </p:cNvPicPr>
          <p:nvPr/>
        </p:nvPicPr>
        <p:blipFill>
          <a:blip r:embed="rId4"/>
          <a:stretch>
            <a:fillRect/>
          </a:stretch>
        </p:blipFill>
        <p:spPr>
          <a:xfrm>
            <a:off x="899592" y="5157192"/>
            <a:ext cx="3542857" cy="1447619"/>
          </a:xfrm>
          <a:prstGeom prst="rect">
            <a:avLst/>
          </a:prstGeom>
        </p:spPr>
      </p:pic>
    </p:spTree>
    <p:extLst>
      <p:ext uri="{BB962C8B-B14F-4D97-AF65-F5344CB8AC3E}">
        <p14:creationId xmlns:p14="http://schemas.microsoft.com/office/powerpoint/2010/main" val="29196716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p:nvPr/>
        </p:nvSpPr>
        <p:spPr>
          <a:xfrm>
            <a:off x="161925" y="1196975"/>
            <a:ext cx="8820150" cy="2319338"/>
          </a:xfrm>
          <a:prstGeom prst="rect">
            <a:avLst/>
          </a:prstGeom>
          <a:noFill/>
          <a:ln w="9525">
            <a:noFill/>
            <a:miter lim="800000"/>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3600" b="1" i="0" u="none" strike="noStrike" kern="1200" cap="none" spc="0" normalizeH="0" baseline="0" noProof="1">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矩形 1"/>
          <p:cNvSpPr/>
          <p:nvPr/>
        </p:nvSpPr>
        <p:spPr>
          <a:xfrm>
            <a:off x="714299" y="1586074"/>
            <a:ext cx="8034163" cy="369332"/>
          </a:xfrm>
          <a:prstGeom prst="rect">
            <a:avLst/>
          </a:prstGeom>
        </p:spPr>
        <p:txBody>
          <a:bodyPr wrap="square">
            <a:spAutoFit/>
          </a:bodyPr>
          <a:lstStyle/>
          <a:p>
            <a:r>
              <a:rPr lang="en-US" altLang="zh-CN" dirty="0" smtClean="0"/>
              <a:t>2.4</a:t>
            </a:r>
            <a:r>
              <a:rPr lang="zh-CN" altLang="en-US" dirty="0" smtClean="0"/>
              <a:t> 分割效果对比图</a:t>
            </a:r>
            <a:endParaRPr lang="en-US" altLang="zh-CN" dirty="0" smtClean="0"/>
          </a:p>
        </p:txBody>
      </p:sp>
      <p:pic>
        <p:nvPicPr>
          <p:cNvPr id="4" name="图片 3"/>
          <p:cNvPicPr>
            <a:picLocks noChangeAspect="1"/>
          </p:cNvPicPr>
          <p:nvPr/>
        </p:nvPicPr>
        <p:blipFill>
          <a:blip r:embed="rId3"/>
          <a:stretch>
            <a:fillRect/>
          </a:stretch>
        </p:blipFill>
        <p:spPr>
          <a:xfrm>
            <a:off x="714299" y="2132856"/>
            <a:ext cx="7314085" cy="3733333"/>
          </a:xfrm>
          <a:prstGeom prst="rect">
            <a:avLst/>
          </a:prstGeom>
        </p:spPr>
      </p:pic>
    </p:spTree>
    <p:extLst>
      <p:ext uri="{BB962C8B-B14F-4D97-AF65-F5344CB8AC3E}">
        <p14:creationId xmlns:p14="http://schemas.microsoft.com/office/powerpoint/2010/main" val="22813705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p:nvPr/>
        </p:nvSpPr>
        <p:spPr>
          <a:xfrm>
            <a:off x="161925" y="1196975"/>
            <a:ext cx="8820150" cy="2319338"/>
          </a:xfrm>
          <a:prstGeom prst="rect">
            <a:avLst/>
          </a:prstGeom>
          <a:noFill/>
          <a:ln w="9525">
            <a:noFill/>
            <a:miter lim="800000"/>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3600" b="1" i="0" u="none" strike="noStrike" kern="1200" cap="none" spc="0" normalizeH="0" baseline="0" noProof="1">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矩形 1"/>
          <p:cNvSpPr/>
          <p:nvPr/>
        </p:nvSpPr>
        <p:spPr>
          <a:xfrm>
            <a:off x="714299" y="1586074"/>
            <a:ext cx="8034163" cy="369332"/>
          </a:xfrm>
          <a:prstGeom prst="rect">
            <a:avLst/>
          </a:prstGeom>
        </p:spPr>
        <p:txBody>
          <a:bodyPr wrap="square">
            <a:spAutoFit/>
          </a:bodyPr>
          <a:lstStyle/>
          <a:p>
            <a:r>
              <a:rPr lang="en-US" altLang="zh-CN" dirty="0" smtClean="0"/>
              <a:t>2.4</a:t>
            </a:r>
            <a:r>
              <a:rPr lang="zh-CN" altLang="en-US" dirty="0" smtClean="0"/>
              <a:t> 性能指标对比表</a:t>
            </a:r>
            <a:endParaRPr lang="en-US" altLang="zh-CN" dirty="0" smtClean="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299" y="2060848"/>
            <a:ext cx="4577781" cy="3162283"/>
          </a:xfrm>
          <a:prstGeom prst="rect">
            <a:avLst/>
          </a:prstGeom>
        </p:spPr>
      </p:pic>
      <p:sp>
        <p:nvSpPr>
          <p:cNvPr id="5" name="文本框 4"/>
          <p:cNvSpPr txBox="1"/>
          <p:nvPr/>
        </p:nvSpPr>
        <p:spPr>
          <a:xfrm>
            <a:off x="714299" y="5320056"/>
            <a:ext cx="6954045" cy="646331"/>
          </a:xfrm>
          <a:prstGeom prst="rect">
            <a:avLst/>
          </a:prstGeom>
          <a:noFill/>
        </p:spPr>
        <p:txBody>
          <a:bodyPr wrap="square" rtlCol="0">
            <a:spAutoFit/>
          </a:bodyPr>
          <a:lstStyle/>
          <a:p>
            <a:r>
              <a:rPr lang="zh-CN" altLang="en-US" dirty="0"/>
              <a:t>通过对比，</a:t>
            </a:r>
            <a:r>
              <a:rPr lang="en-US" altLang="zh-CN" dirty="0"/>
              <a:t>CE-Net</a:t>
            </a:r>
            <a:r>
              <a:rPr lang="zh-CN" altLang="en-US" dirty="0"/>
              <a:t>在</a:t>
            </a:r>
            <a:r>
              <a:rPr lang="en-US" altLang="zh-CN" dirty="0"/>
              <a:t>Sen</a:t>
            </a:r>
            <a:r>
              <a:rPr lang="zh-CN" altLang="en-US" dirty="0"/>
              <a:t>、</a:t>
            </a:r>
            <a:r>
              <a:rPr lang="en-US" altLang="zh-CN" dirty="0" err="1"/>
              <a:t>Acc</a:t>
            </a:r>
            <a:r>
              <a:rPr lang="zh-CN" altLang="en-US" dirty="0"/>
              <a:t>和</a:t>
            </a:r>
            <a:r>
              <a:rPr lang="en-US" altLang="zh-CN" dirty="0"/>
              <a:t>AUC</a:t>
            </a:r>
            <a:r>
              <a:rPr lang="zh-CN" altLang="en-US" dirty="0"/>
              <a:t>中分别达到</a:t>
            </a:r>
            <a:r>
              <a:rPr lang="en-US" altLang="zh-CN" dirty="0"/>
              <a:t>0.8309</a:t>
            </a:r>
            <a:r>
              <a:rPr lang="zh-CN" altLang="en-US" dirty="0"/>
              <a:t>、</a:t>
            </a:r>
            <a:r>
              <a:rPr lang="en-US" altLang="zh-CN" dirty="0"/>
              <a:t>0.9545</a:t>
            </a:r>
            <a:r>
              <a:rPr lang="zh-CN" altLang="en-US" dirty="0"/>
              <a:t>和</a:t>
            </a:r>
            <a:r>
              <a:rPr lang="en-US" altLang="zh-CN" dirty="0"/>
              <a:t>0.9779</a:t>
            </a:r>
            <a:r>
              <a:rPr lang="zh-CN" altLang="en-US" dirty="0"/>
              <a:t>，优于其他方法。</a:t>
            </a:r>
          </a:p>
        </p:txBody>
      </p:sp>
    </p:spTree>
    <p:extLst>
      <p:ext uri="{BB962C8B-B14F-4D97-AF65-F5344CB8AC3E}">
        <p14:creationId xmlns:p14="http://schemas.microsoft.com/office/powerpoint/2010/main" val="33042451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p:nvPr/>
        </p:nvSpPr>
        <p:spPr>
          <a:xfrm>
            <a:off x="161925" y="1196975"/>
            <a:ext cx="8820150" cy="2319338"/>
          </a:xfrm>
          <a:prstGeom prst="rect">
            <a:avLst/>
          </a:prstGeom>
          <a:noFill/>
          <a:ln w="9525">
            <a:noFill/>
            <a:miter lim="800000"/>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3600" b="1" i="0" u="none" strike="noStrike" kern="1200" cap="none" spc="0" normalizeH="0" baseline="0" noProof="1">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矩形 1"/>
          <p:cNvSpPr/>
          <p:nvPr/>
        </p:nvSpPr>
        <p:spPr>
          <a:xfrm>
            <a:off x="714299" y="1586074"/>
            <a:ext cx="8034163" cy="369332"/>
          </a:xfrm>
          <a:prstGeom prst="rect">
            <a:avLst/>
          </a:prstGeom>
        </p:spPr>
        <p:txBody>
          <a:bodyPr wrap="square">
            <a:spAutoFit/>
          </a:bodyPr>
          <a:lstStyle/>
          <a:p>
            <a:r>
              <a:rPr lang="en-US" altLang="zh-CN" dirty="0" smtClean="0"/>
              <a:t>2.4</a:t>
            </a:r>
            <a:r>
              <a:rPr lang="zh-CN" altLang="en-US" dirty="0" smtClean="0"/>
              <a:t> 训练损失</a:t>
            </a:r>
            <a:endParaRPr lang="en-US" altLang="zh-CN"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547" y="2276872"/>
            <a:ext cx="3962400" cy="2802333"/>
          </a:xfrm>
          <a:prstGeom prst="rect">
            <a:avLst/>
          </a:prstGeom>
        </p:spPr>
      </p:pic>
      <p:sp>
        <p:nvSpPr>
          <p:cNvPr id="6" name="文本框 5"/>
          <p:cNvSpPr txBox="1"/>
          <p:nvPr/>
        </p:nvSpPr>
        <p:spPr>
          <a:xfrm>
            <a:off x="827584" y="5229200"/>
            <a:ext cx="7128792" cy="1477328"/>
          </a:xfrm>
          <a:prstGeom prst="rect">
            <a:avLst/>
          </a:prstGeom>
          <a:noFill/>
        </p:spPr>
        <p:txBody>
          <a:bodyPr wrap="square" rtlCol="0">
            <a:spAutoFit/>
          </a:bodyPr>
          <a:lstStyle/>
          <a:p>
            <a:pPr>
              <a:lnSpc>
                <a:spcPct val="150000"/>
              </a:lnSpc>
            </a:pPr>
            <a:r>
              <a:rPr lang="zh-CN" altLang="en-US" dirty="0"/>
              <a:t>橙色线表示通过预先训练的权重进行微调的训练损失，而蓝色线表示从头到尾训练的损失。</a:t>
            </a:r>
          </a:p>
          <a:p>
            <a:r>
              <a:rPr lang="zh-CN" altLang="en-US" dirty="0"/>
              <a:t/>
            </a:r>
            <a:br>
              <a:rPr lang="zh-CN" altLang="en-US" dirty="0"/>
            </a:br>
            <a:endParaRPr lang="zh-CN" altLang="en-US" dirty="0"/>
          </a:p>
        </p:txBody>
      </p:sp>
    </p:spTree>
    <p:extLst>
      <p:ext uri="{BB962C8B-B14F-4D97-AF65-F5344CB8AC3E}">
        <p14:creationId xmlns:p14="http://schemas.microsoft.com/office/powerpoint/2010/main" val="13849689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p:nvPr/>
        </p:nvSpPr>
        <p:spPr>
          <a:xfrm>
            <a:off x="161925" y="1196975"/>
            <a:ext cx="8820150" cy="2319338"/>
          </a:xfrm>
          <a:prstGeom prst="rect">
            <a:avLst/>
          </a:prstGeom>
          <a:noFill/>
          <a:ln w="9525">
            <a:noFill/>
            <a:miter lim="800000"/>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3600" b="1" i="0" u="none" strike="noStrike" kern="1200" cap="none" spc="0" normalizeH="0" baseline="0" noProof="1">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矩形 1"/>
          <p:cNvSpPr/>
          <p:nvPr/>
        </p:nvSpPr>
        <p:spPr>
          <a:xfrm>
            <a:off x="714299" y="1586074"/>
            <a:ext cx="8034163" cy="369332"/>
          </a:xfrm>
          <a:prstGeom prst="rect">
            <a:avLst/>
          </a:prstGeom>
        </p:spPr>
        <p:txBody>
          <a:bodyPr wrap="square">
            <a:spAutoFit/>
          </a:bodyPr>
          <a:lstStyle/>
          <a:p>
            <a:r>
              <a:rPr lang="en-US" altLang="zh-CN" dirty="0" smtClean="0"/>
              <a:t>2.4</a:t>
            </a:r>
            <a:r>
              <a:rPr lang="zh-CN" altLang="en-US" dirty="0" smtClean="0"/>
              <a:t> 原始图 标签图 预测图（实验结果演示）</a:t>
            </a:r>
            <a:endParaRPr lang="en-US" altLang="zh-CN" dirty="0" smtClean="0"/>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3379" y="2132856"/>
            <a:ext cx="1629544" cy="1629544"/>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6739" y="3965394"/>
            <a:ext cx="1656184" cy="1656184"/>
          </a:xfrm>
          <a:prstGeom prst="rect">
            <a:avLst/>
          </a:prstGeom>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27784" y="2132856"/>
            <a:ext cx="1629544" cy="1629544"/>
          </a:xfrm>
          <a:prstGeom prst="rect">
            <a:avLst/>
          </a:prstGeom>
        </p:spPr>
      </p:pic>
      <p:pic>
        <p:nvPicPr>
          <p:cNvPr id="9" name="图片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72000" y="2144296"/>
            <a:ext cx="1618104" cy="1618104"/>
          </a:xfrm>
          <a:prstGeom prst="rect">
            <a:avLst/>
          </a:prstGeom>
        </p:spPr>
      </p:pic>
      <p:pic>
        <p:nvPicPr>
          <p:cNvPr id="10" name="图片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54424" y="3992034"/>
            <a:ext cx="1629544" cy="1629544"/>
          </a:xfrm>
          <a:prstGeom prst="rect">
            <a:avLst/>
          </a:prstGeom>
        </p:spPr>
      </p:pic>
      <p:pic>
        <p:nvPicPr>
          <p:cNvPr id="11" name="图片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572000" y="3992034"/>
            <a:ext cx="1629544" cy="1629544"/>
          </a:xfrm>
          <a:prstGeom prst="rect">
            <a:avLst/>
          </a:prstGeom>
        </p:spPr>
      </p:pic>
    </p:spTree>
    <p:extLst>
      <p:ext uri="{BB962C8B-B14F-4D97-AF65-F5344CB8AC3E}">
        <p14:creationId xmlns:p14="http://schemas.microsoft.com/office/powerpoint/2010/main" val="1545515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p:nvPr/>
        </p:nvSpPr>
        <p:spPr>
          <a:xfrm>
            <a:off x="161925" y="1196975"/>
            <a:ext cx="8820150" cy="2319338"/>
          </a:xfrm>
          <a:prstGeom prst="rect">
            <a:avLst/>
          </a:prstGeom>
          <a:noFill/>
          <a:ln w="9525">
            <a:noFill/>
            <a:miter lim="800000"/>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3600" b="1" i="0" u="none" strike="noStrike" kern="1200" cap="none" spc="0" normalizeH="0" baseline="0" noProof="1">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文本框 4"/>
          <p:cNvSpPr txBox="1"/>
          <p:nvPr/>
        </p:nvSpPr>
        <p:spPr>
          <a:xfrm>
            <a:off x="714301" y="1493380"/>
            <a:ext cx="4464496" cy="523220"/>
          </a:xfrm>
          <a:prstGeom prst="rect">
            <a:avLst/>
          </a:prstGeom>
          <a:noFill/>
        </p:spPr>
        <p:txBody>
          <a:bodyPr wrap="square" rtlCol="0">
            <a:spAutoFit/>
          </a:bodyPr>
          <a:lstStyle/>
          <a:p>
            <a:r>
              <a:rPr lang="en-US" altLang="zh-CN" sz="2800" dirty="0" smtClean="0"/>
              <a:t>0.</a:t>
            </a:r>
            <a:r>
              <a:rPr lang="zh-CN" altLang="en-US" sz="2800" dirty="0" smtClean="0"/>
              <a:t>工作</a:t>
            </a:r>
            <a:endParaRPr lang="zh-CN" altLang="en-US" sz="2800" dirty="0"/>
          </a:p>
        </p:txBody>
      </p:sp>
      <p:sp>
        <p:nvSpPr>
          <p:cNvPr id="2" name="矩形 1"/>
          <p:cNvSpPr/>
          <p:nvPr/>
        </p:nvSpPr>
        <p:spPr>
          <a:xfrm>
            <a:off x="714301" y="2128339"/>
            <a:ext cx="8034163" cy="646331"/>
          </a:xfrm>
          <a:prstGeom prst="rect">
            <a:avLst/>
          </a:prstGeom>
        </p:spPr>
        <p:txBody>
          <a:bodyPr wrap="square">
            <a:spAutoFit/>
          </a:bodyPr>
          <a:lstStyle/>
          <a:p>
            <a:r>
              <a:rPr lang="zh-CN" altLang="en-US" dirty="0" smtClean="0"/>
              <a:t>本星期研究</a:t>
            </a:r>
            <a:r>
              <a:rPr lang="en-US" altLang="zh-CN" dirty="0" smtClean="0"/>
              <a:t>U-Net</a:t>
            </a:r>
            <a:r>
              <a:rPr lang="zh-CN" altLang="en-US" dirty="0" smtClean="0"/>
              <a:t>拓展网络，去从中获得思路灵感。阅读了论文</a:t>
            </a:r>
            <a:r>
              <a:rPr lang="en-US" altLang="zh-CN" dirty="0" smtClean="0"/>
              <a:t>CE-Net</a:t>
            </a:r>
            <a:r>
              <a:rPr lang="zh-CN" altLang="en-US" dirty="0" smtClean="0"/>
              <a:t>，并对其提供的代码进行实验。</a:t>
            </a:r>
            <a:endParaRPr lang="zh-CN" altLang="en-US" dirty="0"/>
          </a:p>
        </p:txBody>
      </p:sp>
    </p:spTree>
    <p:extLst>
      <p:ext uri="{BB962C8B-B14F-4D97-AF65-F5344CB8AC3E}">
        <p14:creationId xmlns:p14="http://schemas.microsoft.com/office/powerpoint/2010/main" val="3148104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p:nvPr/>
        </p:nvSpPr>
        <p:spPr>
          <a:xfrm>
            <a:off x="161925" y="1196975"/>
            <a:ext cx="8820150" cy="2319338"/>
          </a:xfrm>
          <a:prstGeom prst="rect">
            <a:avLst/>
          </a:prstGeom>
          <a:noFill/>
          <a:ln w="9525">
            <a:noFill/>
            <a:miter lim="800000"/>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3600" b="1" i="0" u="none" strike="noStrike" kern="1200" cap="none" spc="0" normalizeH="0" baseline="0" noProof="1">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文本框 4"/>
          <p:cNvSpPr txBox="1"/>
          <p:nvPr/>
        </p:nvSpPr>
        <p:spPr>
          <a:xfrm>
            <a:off x="714301" y="1493380"/>
            <a:ext cx="4464496" cy="523220"/>
          </a:xfrm>
          <a:prstGeom prst="rect">
            <a:avLst/>
          </a:prstGeom>
          <a:noFill/>
        </p:spPr>
        <p:txBody>
          <a:bodyPr wrap="square" rtlCol="0">
            <a:spAutoFit/>
          </a:bodyPr>
          <a:lstStyle/>
          <a:p>
            <a:r>
              <a:rPr lang="en-US" altLang="zh-CN" sz="2800" dirty="0"/>
              <a:t>1</a:t>
            </a:r>
            <a:r>
              <a:rPr lang="en-US" altLang="zh-CN" sz="2800" dirty="0" smtClean="0"/>
              <a:t>.</a:t>
            </a:r>
            <a:r>
              <a:rPr lang="zh-CN" altLang="en-US" sz="2800" dirty="0" smtClean="0"/>
              <a:t>论文部分</a:t>
            </a:r>
            <a:endParaRPr lang="zh-CN" altLang="en-US" sz="2800" dirty="0"/>
          </a:p>
        </p:txBody>
      </p:sp>
      <p:sp>
        <p:nvSpPr>
          <p:cNvPr id="8" name="文本框 7">
            <a:extLst>
              <a:ext uri="{FF2B5EF4-FFF2-40B4-BE49-F238E27FC236}">
                <a16:creationId xmlns:a16="http://schemas.microsoft.com/office/drawing/2014/main" xmlns="" id="{BA2B61CB-4281-4A31-8CF3-32CDA9164EA8}"/>
              </a:ext>
            </a:extLst>
          </p:cNvPr>
          <p:cNvSpPr txBox="1"/>
          <p:nvPr/>
        </p:nvSpPr>
        <p:spPr>
          <a:xfrm>
            <a:off x="714301" y="2299612"/>
            <a:ext cx="8106171" cy="369332"/>
          </a:xfrm>
          <a:prstGeom prst="rect">
            <a:avLst/>
          </a:prstGeom>
          <a:noFill/>
        </p:spPr>
        <p:txBody>
          <a:bodyPr wrap="square" rtlCol="0">
            <a:spAutoFit/>
          </a:bodyPr>
          <a:lstStyle/>
          <a:p>
            <a:r>
              <a:rPr lang="en-US" altLang="zh-CN" b="1" dirty="0" smtClean="0"/>
              <a:t>CE-Net: </a:t>
            </a:r>
            <a:r>
              <a:rPr lang="en-US" altLang="zh-CN" b="1" dirty="0"/>
              <a:t>Context Encoder Network for 2D </a:t>
            </a:r>
            <a:r>
              <a:rPr lang="en-US" altLang="zh-CN" b="1" dirty="0" smtClean="0"/>
              <a:t>Medical Image </a:t>
            </a:r>
            <a:r>
              <a:rPr lang="en-US" altLang="zh-CN" b="1" dirty="0"/>
              <a:t>Segmentation</a:t>
            </a:r>
            <a:endParaRPr lang="zh-CN" altLang="en-US" dirty="0"/>
          </a:p>
        </p:txBody>
      </p:sp>
      <p:sp>
        <p:nvSpPr>
          <p:cNvPr id="2" name="矩形 1"/>
          <p:cNvSpPr/>
          <p:nvPr/>
        </p:nvSpPr>
        <p:spPr>
          <a:xfrm>
            <a:off x="708258" y="2767290"/>
            <a:ext cx="5729907" cy="369332"/>
          </a:xfrm>
          <a:prstGeom prst="rect">
            <a:avLst/>
          </a:prstGeom>
        </p:spPr>
        <p:txBody>
          <a:bodyPr wrap="square">
            <a:spAutoFit/>
          </a:bodyPr>
          <a:lstStyle/>
          <a:p>
            <a:r>
              <a:rPr lang="zh-CN" altLang="en-US" dirty="0"/>
              <a:t>面向</a:t>
            </a:r>
            <a:r>
              <a:rPr lang="en-US" altLang="zh-CN" dirty="0"/>
              <a:t>2D</a:t>
            </a:r>
            <a:r>
              <a:rPr lang="zh-CN" altLang="en-US" dirty="0"/>
              <a:t>医学图像分割的上下文编码器网络</a:t>
            </a:r>
          </a:p>
        </p:txBody>
      </p:sp>
      <p:sp>
        <p:nvSpPr>
          <p:cNvPr id="3" name="文本框 2"/>
          <p:cNvSpPr txBox="1"/>
          <p:nvPr/>
        </p:nvSpPr>
        <p:spPr>
          <a:xfrm>
            <a:off x="708258" y="3234968"/>
            <a:ext cx="6816070" cy="369332"/>
          </a:xfrm>
          <a:prstGeom prst="rect">
            <a:avLst/>
          </a:prstGeom>
          <a:noFill/>
        </p:spPr>
        <p:txBody>
          <a:bodyPr wrap="square" rtlCol="0">
            <a:spAutoFit/>
          </a:bodyPr>
          <a:lstStyle/>
          <a:p>
            <a:r>
              <a:rPr lang="zh-CN" altLang="en-US" dirty="0" smtClean="0"/>
              <a:t>论文地址：</a:t>
            </a:r>
            <a:r>
              <a:rPr lang="en-US" altLang="zh-CN" dirty="0">
                <a:hlinkClick r:id="rId3"/>
              </a:rPr>
              <a:t>https://arxiv.org/pdf/1903.02740.pdf</a:t>
            </a:r>
            <a:endParaRPr lang="zh-CN" altLang="en-US" dirty="0"/>
          </a:p>
        </p:txBody>
      </p:sp>
    </p:spTree>
    <p:extLst>
      <p:ext uri="{BB962C8B-B14F-4D97-AF65-F5344CB8AC3E}">
        <p14:creationId xmlns:p14="http://schemas.microsoft.com/office/powerpoint/2010/main" val="10354531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39552" y="1504074"/>
            <a:ext cx="6336704" cy="369332"/>
          </a:xfrm>
          <a:prstGeom prst="rect">
            <a:avLst/>
          </a:prstGeom>
          <a:noFill/>
        </p:spPr>
        <p:txBody>
          <a:bodyPr wrap="square" rtlCol="0">
            <a:spAutoFit/>
          </a:bodyPr>
          <a:lstStyle/>
          <a:p>
            <a:r>
              <a:rPr lang="en-US" altLang="zh-CN" dirty="0" smtClean="0"/>
              <a:t>1.1 </a:t>
            </a:r>
            <a:r>
              <a:rPr lang="zh-CN" altLang="en-US" dirty="0" smtClean="0"/>
              <a:t>针对问题</a:t>
            </a:r>
            <a:endParaRPr lang="zh-CN" altLang="en-US" dirty="0"/>
          </a:p>
        </p:txBody>
      </p:sp>
      <p:sp>
        <p:nvSpPr>
          <p:cNvPr id="2" name="文本框 1"/>
          <p:cNvSpPr txBox="1"/>
          <p:nvPr/>
        </p:nvSpPr>
        <p:spPr>
          <a:xfrm>
            <a:off x="539552" y="1988840"/>
            <a:ext cx="7488832" cy="869533"/>
          </a:xfrm>
          <a:prstGeom prst="rect">
            <a:avLst/>
          </a:prstGeom>
          <a:noFill/>
        </p:spPr>
        <p:txBody>
          <a:bodyPr wrap="square" rtlCol="0">
            <a:spAutoFit/>
          </a:bodyPr>
          <a:lstStyle/>
          <a:p>
            <a:pPr>
              <a:lnSpc>
                <a:spcPct val="150000"/>
              </a:lnSpc>
            </a:pPr>
            <a:r>
              <a:rPr lang="en-US" altLang="zh-CN" dirty="0" smtClean="0"/>
              <a:t>U-net</a:t>
            </a:r>
            <a:r>
              <a:rPr lang="zh-CN" altLang="en-US" dirty="0" smtClean="0"/>
              <a:t>及其</a:t>
            </a:r>
            <a:r>
              <a:rPr lang="zh-CN" altLang="en-US" dirty="0"/>
              <a:t>变体存在限制，连续的</a:t>
            </a:r>
            <a:r>
              <a:rPr lang="en-US" altLang="zh-CN" dirty="0"/>
              <a:t>pooling</a:t>
            </a:r>
            <a:r>
              <a:rPr lang="zh-CN" altLang="en-US" dirty="0"/>
              <a:t>和交错的卷积运算会导致一些空间信息的丢失。</a:t>
            </a:r>
          </a:p>
        </p:txBody>
      </p:sp>
    </p:spTree>
    <p:extLst>
      <p:ext uri="{BB962C8B-B14F-4D97-AF65-F5344CB8AC3E}">
        <p14:creationId xmlns:p14="http://schemas.microsoft.com/office/powerpoint/2010/main" val="1418292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880175"/>
            <a:ext cx="7417750" cy="4651677"/>
          </a:xfrm>
          <a:prstGeom prst="rect">
            <a:avLst/>
          </a:prstGeom>
        </p:spPr>
      </p:pic>
      <p:sp>
        <p:nvSpPr>
          <p:cNvPr id="5" name="文本框 4"/>
          <p:cNvSpPr txBox="1"/>
          <p:nvPr/>
        </p:nvSpPr>
        <p:spPr>
          <a:xfrm>
            <a:off x="539552" y="1504074"/>
            <a:ext cx="6336704" cy="369332"/>
          </a:xfrm>
          <a:prstGeom prst="rect">
            <a:avLst/>
          </a:prstGeom>
          <a:noFill/>
        </p:spPr>
        <p:txBody>
          <a:bodyPr wrap="square" rtlCol="0">
            <a:spAutoFit/>
          </a:bodyPr>
          <a:lstStyle/>
          <a:p>
            <a:r>
              <a:rPr lang="en-US" altLang="zh-CN" dirty="0" smtClean="0"/>
              <a:t>1.2 CE-Net</a:t>
            </a:r>
            <a:r>
              <a:rPr lang="zh-CN" altLang="en-US" dirty="0" smtClean="0"/>
              <a:t>网络结构</a:t>
            </a:r>
            <a:endParaRPr lang="zh-CN" altLang="en-US" dirty="0"/>
          </a:p>
        </p:txBody>
      </p:sp>
    </p:spTree>
    <p:extLst>
      <p:ext uri="{BB962C8B-B14F-4D97-AF65-F5344CB8AC3E}">
        <p14:creationId xmlns:p14="http://schemas.microsoft.com/office/powerpoint/2010/main" val="418691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p:nvPr/>
        </p:nvSpPr>
        <p:spPr>
          <a:xfrm>
            <a:off x="161925" y="1196975"/>
            <a:ext cx="8820150" cy="2319338"/>
          </a:xfrm>
          <a:prstGeom prst="rect">
            <a:avLst/>
          </a:prstGeom>
          <a:noFill/>
          <a:ln w="9525">
            <a:noFill/>
            <a:miter lim="800000"/>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3600" b="1" i="0" u="none" strike="noStrike" kern="1200" cap="none" spc="0" normalizeH="0" baseline="0" noProof="1">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文本框 8"/>
          <p:cNvSpPr txBox="1"/>
          <p:nvPr/>
        </p:nvSpPr>
        <p:spPr>
          <a:xfrm>
            <a:off x="395536" y="1541036"/>
            <a:ext cx="7890147" cy="2554545"/>
          </a:xfrm>
          <a:prstGeom prst="rect">
            <a:avLst/>
          </a:prstGeom>
          <a:noFill/>
        </p:spPr>
        <p:txBody>
          <a:bodyPr wrap="square" rtlCol="0">
            <a:spAutoFit/>
          </a:bodyPr>
          <a:lstStyle/>
          <a:p>
            <a:r>
              <a:rPr lang="en-US" altLang="zh-CN" sz="2000" dirty="0" smtClean="0"/>
              <a:t>1.3 </a:t>
            </a:r>
            <a:r>
              <a:rPr lang="zh-CN" altLang="en-US" sz="2000" dirty="0" smtClean="0"/>
              <a:t>创新点</a:t>
            </a:r>
            <a:endParaRPr lang="en-US" altLang="zh-CN" sz="2000" dirty="0" smtClean="0"/>
          </a:p>
          <a:p>
            <a:endParaRPr lang="en-US" altLang="zh-CN" sz="2000" dirty="0" smtClean="0"/>
          </a:p>
          <a:p>
            <a:pPr>
              <a:lnSpc>
                <a:spcPct val="150000"/>
              </a:lnSpc>
            </a:pPr>
            <a:r>
              <a:rPr lang="zh-CN" altLang="en-US" sz="2000" dirty="0" smtClean="0"/>
              <a:t>提出</a:t>
            </a:r>
            <a:r>
              <a:rPr lang="zh-CN" altLang="en-US" sz="2000" dirty="0"/>
              <a:t>了一种用于医学图像分割的</a:t>
            </a:r>
            <a:r>
              <a:rPr lang="zh-CN" altLang="en-US" sz="2000" dirty="0" smtClean="0"/>
              <a:t>网络结构</a:t>
            </a:r>
            <a:r>
              <a:rPr lang="en-US" altLang="zh-CN" sz="2000" dirty="0" smtClean="0"/>
              <a:t>CE-Net</a:t>
            </a:r>
            <a:r>
              <a:rPr lang="zh-CN" altLang="en-US" sz="2000" dirty="0" smtClean="0"/>
              <a:t>，</a:t>
            </a:r>
            <a:r>
              <a:rPr lang="zh-CN" altLang="en-US" sz="2000" dirty="0"/>
              <a:t>创新点在于在传统的</a:t>
            </a:r>
            <a:r>
              <a:rPr lang="en-US" altLang="zh-CN" sz="2000" dirty="0"/>
              <a:t>encoder-decoder</a:t>
            </a:r>
            <a:r>
              <a:rPr lang="zh-CN" altLang="en-US" sz="2000" dirty="0"/>
              <a:t>结构中间加入了</a:t>
            </a:r>
            <a:r>
              <a:rPr lang="en-US" altLang="zh-CN" sz="2000" dirty="0"/>
              <a:t>context extractor</a:t>
            </a:r>
            <a:r>
              <a:rPr lang="zh-CN" altLang="en-US" sz="2000" dirty="0"/>
              <a:t>，用来减少由于池化和卷积导致的信息损失。</a:t>
            </a:r>
          </a:p>
          <a:p>
            <a:pPr>
              <a:lnSpc>
                <a:spcPct val="150000"/>
              </a:lnSpc>
            </a:pPr>
            <a:endParaRPr lang="en-US" altLang="zh-CN" sz="2000" dirty="0" smtClean="0"/>
          </a:p>
        </p:txBody>
      </p:sp>
      <p:pic>
        <p:nvPicPr>
          <p:cNvPr id="4" name="Picture 2" descr="https://img-blog.csdnimg.cn/img_convert/acad22ecc3c080057b7da0149410ff8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4581128"/>
            <a:ext cx="2520280" cy="202298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51920" y="4590064"/>
            <a:ext cx="3313294" cy="2077769"/>
          </a:xfrm>
          <a:prstGeom prst="rect">
            <a:avLst/>
          </a:prstGeom>
        </p:spPr>
      </p:pic>
      <p:sp>
        <p:nvSpPr>
          <p:cNvPr id="2" name="文本框 1"/>
          <p:cNvSpPr txBox="1"/>
          <p:nvPr/>
        </p:nvSpPr>
        <p:spPr>
          <a:xfrm>
            <a:off x="539552" y="4324300"/>
            <a:ext cx="2088232" cy="276999"/>
          </a:xfrm>
          <a:prstGeom prst="rect">
            <a:avLst/>
          </a:prstGeom>
          <a:noFill/>
        </p:spPr>
        <p:txBody>
          <a:bodyPr wrap="square" rtlCol="0">
            <a:spAutoFit/>
          </a:bodyPr>
          <a:lstStyle/>
          <a:p>
            <a:r>
              <a:rPr lang="zh-CN" altLang="en-US" sz="1200" dirty="0" smtClean="0"/>
              <a:t>传统</a:t>
            </a:r>
            <a:r>
              <a:rPr lang="en-US" altLang="zh-CN" sz="1200" dirty="0" smtClean="0"/>
              <a:t>U-Net</a:t>
            </a:r>
            <a:endParaRPr lang="zh-CN" altLang="en-US" sz="1200" dirty="0"/>
          </a:p>
        </p:txBody>
      </p:sp>
      <p:sp>
        <p:nvSpPr>
          <p:cNvPr id="8" name="文本框 7"/>
          <p:cNvSpPr txBox="1"/>
          <p:nvPr/>
        </p:nvSpPr>
        <p:spPr>
          <a:xfrm>
            <a:off x="3779912" y="4320040"/>
            <a:ext cx="2088232" cy="276999"/>
          </a:xfrm>
          <a:prstGeom prst="rect">
            <a:avLst/>
          </a:prstGeom>
          <a:noFill/>
        </p:spPr>
        <p:txBody>
          <a:bodyPr wrap="square" rtlCol="0">
            <a:spAutoFit/>
          </a:bodyPr>
          <a:lstStyle/>
          <a:p>
            <a:r>
              <a:rPr lang="zh-CN" altLang="en-US" sz="1200" dirty="0" smtClean="0"/>
              <a:t>创新</a:t>
            </a:r>
            <a:r>
              <a:rPr lang="en-US" altLang="zh-CN" sz="1200" dirty="0" smtClean="0"/>
              <a:t>CE-Net</a:t>
            </a:r>
            <a:endParaRPr lang="zh-CN" altLang="en-US" sz="1200" dirty="0"/>
          </a:p>
        </p:txBody>
      </p:sp>
    </p:spTree>
    <p:extLst>
      <p:ext uri="{BB962C8B-B14F-4D97-AF65-F5344CB8AC3E}">
        <p14:creationId xmlns:p14="http://schemas.microsoft.com/office/powerpoint/2010/main" val="25416266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p:nvPr/>
        </p:nvSpPr>
        <p:spPr>
          <a:xfrm>
            <a:off x="161925" y="1196975"/>
            <a:ext cx="8820150" cy="2319338"/>
          </a:xfrm>
          <a:prstGeom prst="rect">
            <a:avLst/>
          </a:prstGeom>
          <a:noFill/>
          <a:ln w="9525">
            <a:noFill/>
            <a:miter lim="800000"/>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3600" b="1" i="0" u="none" strike="noStrike" kern="1200" cap="none" spc="0" normalizeH="0" baseline="0" noProof="1">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文本框 8"/>
          <p:cNvSpPr txBox="1"/>
          <p:nvPr/>
        </p:nvSpPr>
        <p:spPr>
          <a:xfrm>
            <a:off x="395536" y="1484784"/>
            <a:ext cx="3338004" cy="707886"/>
          </a:xfrm>
          <a:prstGeom prst="rect">
            <a:avLst/>
          </a:prstGeom>
          <a:noFill/>
        </p:spPr>
        <p:txBody>
          <a:bodyPr wrap="square" rtlCol="0">
            <a:spAutoFit/>
          </a:bodyPr>
          <a:lstStyle/>
          <a:p>
            <a:r>
              <a:rPr lang="en-US" altLang="zh-CN" sz="2000" dirty="0" smtClean="0"/>
              <a:t>1.4 </a:t>
            </a:r>
            <a:r>
              <a:rPr lang="zh-CN" altLang="en-US" sz="2000" dirty="0" smtClean="0"/>
              <a:t>文章贡献</a:t>
            </a:r>
            <a:endParaRPr lang="en-US" altLang="zh-CN" sz="2000" dirty="0" smtClean="0"/>
          </a:p>
          <a:p>
            <a:endParaRPr lang="en-US" altLang="zh-CN" sz="2000" dirty="0" smtClean="0"/>
          </a:p>
        </p:txBody>
      </p:sp>
      <p:sp>
        <p:nvSpPr>
          <p:cNvPr id="2" name="文本框 1"/>
          <p:cNvSpPr txBox="1"/>
          <p:nvPr/>
        </p:nvSpPr>
        <p:spPr>
          <a:xfrm>
            <a:off x="388586" y="1956429"/>
            <a:ext cx="8143854" cy="923330"/>
          </a:xfrm>
          <a:prstGeom prst="rect">
            <a:avLst/>
          </a:prstGeom>
          <a:noFill/>
        </p:spPr>
        <p:txBody>
          <a:bodyPr wrap="square" rtlCol="0">
            <a:spAutoFit/>
          </a:bodyPr>
          <a:lstStyle/>
          <a:p>
            <a:pPr>
              <a:lnSpc>
                <a:spcPct val="150000"/>
              </a:lnSpc>
            </a:pPr>
            <a:r>
              <a:rPr lang="en-US" altLang="zh-CN" dirty="0" smtClean="0"/>
              <a:t>1.</a:t>
            </a:r>
            <a:r>
              <a:rPr lang="zh-CN" altLang="en-US" dirty="0" smtClean="0"/>
              <a:t>提出</a:t>
            </a:r>
            <a:r>
              <a:rPr lang="zh-CN" altLang="en-US" dirty="0"/>
              <a:t>了一个</a:t>
            </a:r>
            <a:r>
              <a:rPr lang="en-US" altLang="zh-CN" dirty="0"/>
              <a:t>DAC</a:t>
            </a:r>
            <a:r>
              <a:rPr lang="zh-CN" altLang="en-US" dirty="0"/>
              <a:t>模块和一个</a:t>
            </a:r>
            <a:r>
              <a:rPr lang="en-US" altLang="zh-CN" dirty="0"/>
              <a:t>RMP</a:t>
            </a:r>
            <a:r>
              <a:rPr lang="zh-CN" altLang="en-US" dirty="0"/>
              <a:t>模块来捕获更多的高级特征并保留更多的空间信息。</a:t>
            </a:r>
          </a:p>
        </p:txBody>
      </p:sp>
      <p:sp>
        <p:nvSpPr>
          <p:cNvPr id="8" name="文本框 7"/>
          <p:cNvSpPr txBox="1"/>
          <p:nvPr/>
        </p:nvSpPr>
        <p:spPr>
          <a:xfrm>
            <a:off x="388586" y="2952124"/>
            <a:ext cx="8143854" cy="1285032"/>
          </a:xfrm>
          <a:prstGeom prst="rect">
            <a:avLst/>
          </a:prstGeom>
          <a:noFill/>
        </p:spPr>
        <p:txBody>
          <a:bodyPr wrap="square" rtlCol="0">
            <a:spAutoFit/>
          </a:bodyPr>
          <a:lstStyle/>
          <a:p>
            <a:pPr>
              <a:lnSpc>
                <a:spcPct val="150000"/>
              </a:lnSpc>
            </a:pPr>
            <a:r>
              <a:rPr lang="en-US" altLang="zh-CN" dirty="0"/>
              <a:t>2</a:t>
            </a:r>
            <a:r>
              <a:rPr lang="en-US" altLang="zh-CN" dirty="0" smtClean="0"/>
              <a:t>.</a:t>
            </a:r>
            <a:r>
              <a:rPr lang="zh-CN" altLang="en-US" dirty="0" smtClean="0"/>
              <a:t>将</a:t>
            </a:r>
            <a:r>
              <a:rPr lang="zh-CN" altLang="en-US" dirty="0"/>
              <a:t>该方法应用于不同的任务，包括视盘分割、视网膜血管检测、肺分割、细胞轮廓分割和视网膜光学相干断层扫描层分割。结果表明，在这些不同的任务中，所提出的方法优于最先进的方法。</a:t>
            </a:r>
          </a:p>
        </p:txBody>
      </p:sp>
    </p:spTree>
    <p:extLst>
      <p:ext uri="{BB962C8B-B14F-4D97-AF65-F5344CB8AC3E}">
        <p14:creationId xmlns:p14="http://schemas.microsoft.com/office/powerpoint/2010/main" val="20914921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p:nvPr/>
        </p:nvSpPr>
        <p:spPr>
          <a:xfrm>
            <a:off x="161925" y="1196975"/>
            <a:ext cx="8820150" cy="2319338"/>
          </a:xfrm>
          <a:prstGeom prst="rect">
            <a:avLst/>
          </a:prstGeom>
          <a:noFill/>
          <a:ln w="9525">
            <a:noFill/>
            <a:miter lim="800000"/>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3600" b="1" i="0" u="none" strike="noStrike" kern="1200" cap="none" spc="0" normalizeH="0" baseline="0" noProof="1">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文本框 8"/>
          <p:cNvSpPr txBox="1"/>
          <p:nvPr/>
        </p:nvSpPr>
        <p:spPr>
          <a:xfrm>
            <a:off x="395536" y="1484784"/>
            <a:ext cx="3338004" cy="707886"/>
          </a:xfrm>
          <a:prstGeom prst="rect">
            <a:avLst/>
          </a:prstGeom>
          <a:noFill/>
        </p:spPr>
        <p:txBody>
          <a:bodyPr wrap="square" rtlCol="0">
            <a:spAutoFit/>
          </a:bodyPr>
          <a:lstStyle/>
          <a:p>
            <a:r>
              <a:rPr lang="en-US" altLang="zh-CN" sz="2000" dirty="0" smtClean="0"/>
              <a:t>1.5 DAC block</a:t>
            </a:r>
          </a:p>
          <a:p>
            <a:endParaRPr lang="en-US" altLang="zh-CN" sz="2000" dirty="0" smtClean="0"/>
          </a:p>
        </p:txBody>
      </p:sp>
      <p:sp>
        <p:nvSpPr>
          <p:cNvPr id="2" name="文本框 1"/>
          <p:cNvSpPr txBox="1"/>
          <p:nvPr/>
        </p:nvSpPr>
        <p:spPr>
          <a:xfrm>
            <a:off x="388586" y="1956429"/>
            <a:ext cx="8143854" cy="869533"/>
          </a:xfrm>
          <a:prstGeom prst="rect">
            <a:avLst/>
          </a:prstGeom>
          <a:noFill/>
        </p:spPr>
        <p:txBody>
          <a:bodyPr wrap="square" rtlCol="0">
            <a:spAutoFit/>
          </a:bodyPr>
          <a:lstStyle/>
          <a:p>
            <a:pPr>
              <a:lnSpc>
                <a:spcPct val="150000"/>
              </a:lnSpc>
            </a:pPr>
            <a:r>
              <a:rPr lang="zh-CN" altLang="en-US" dirty="0"/>
              <a:t>通过注入具有多尺度空洞卷积的四个级联分支来捕获更广泛和更深的语义特征，使用快捷连接来防止梯度消失问题。</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077" y="3293887"/>
            <a:ext cx="3453843" cy="3010492"/>
          </a:xfrm>
          <a:prstGeom prst="rect">
            <a:avLst/>
          </a:prstGeom>
        </p:spPr>
      </p:pic>
      <p:sp>
        <p:nvSpPr>
          <p:cNvPr id="10" name="文本框 9"/>
          <p:cNvSpPr txBox="1"/>
          <p:nvPr/>
        </p:nvSpPr>
        <p:spPr>
          <a:xfrm>
            <a:off x="395536" y="2896353"/>
            <a:ext cx="8143854" cy="456535"/>
          </a:xfrm>
          <a:prstGeom prst="rect">
            <a:avLst/>
          </a:prstGeom>
          <a:noFill/>
        </p:spPr>
        <p:txBody>
          <a:bodyPr wrap="square" rtlCol="0">
            <a:spAutoFit/>
          </a:bodyPr>
          <a:lstStyle/>
          <a:p>
            <a:pPr>
              <a:lnSpc>
                <a:spcPct val="150000"/>
              </a:lnSpc>
            </a:pPr>
            <a:r>
              <a:rPr lang="zh-CN" altLang="en-US" dirty="0" smtClean="0"/>
              <a:t>灵感来源：</a:t>
            </a:r>
            <a:r>
              <a:rPr lang="zh-CN" altLang="en-US" dirty="0"/>
              <a:t>编码器</a:t>
            </a:r>
            <a:r>
              <a:rPr lang="en-US" altLang="zh-CN" dirty="0"/>
              <a:t>-</a:t>
            </a:r>
            <a:r>
              <a:rPr lang="zh-CN" altLang="en-US" dirty="0"/>
              <a:t>解码器和</a:t>
            </a:r>
            <a:r>
              <a:rPr lang="en-US" altLang="zh-CN" dirty="0"/>
              <a:t>Inception-</a:t>
            </a:r>
            <a:r>
              <a:rPr lang="en-US" altLang="zh-CN" dirty="0" err="1"/>
              <a:t>ResNet</a:t>
            </a:r>
            <a:endParaRPr lang="zh-CN" altLang="en-US" dirty="0"/>
          </a:p>
        </p:txBody>
      </p:sp>
    </p:spTree>
    <p:extLst>
      <p:ext uri="{BB962C8B-B14F-4D97-AF65-F5344CB8AC3E}">
        <p14:creationId xmlns:p14="http://schemas.microsoft.com/office/powerpoint/2010/main" val="39664253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p:nvPr/>
        </p:nvSpPr>
        <p:spPr>
          <a:xfrm>
            <a:off x="161925" y="1196975"/>
            <a:ext cx="8820150" cy="2319338"/>
          </a:xfrm>
          <a:prstGeom prst="rect">
            <a:avLst/>
          </a:prstGeom>
          <a:noFill/>
          <a:ln w="9525">
            <a:noFill/>
            <a:miter lim="800000"/>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3600" b="1" i="0" u="none" strike="noStrike" kern="1200" cap="none" spc="0" normalizeH="0" baseline="0" noProof="1">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文本框 8"/>
          <p:cNvSpPr txBox="1"/>
          <p:nvPr/>
        </p:nvSpPr>
        <p:spPr>
          <a:xfrm>
            <a:off x="395536" y="1484784"/>
            <a:ext cx="3338004" cy="707886"/>
          </a:xfrm>
          <a:prstGeom prst="rect">
            <a:avLst/>
          </a:prstGeom>
          <a:noFill/>
        </p:spPr>
        <p:txBody>
          <a:bodyPr wrap="square" rtlCol="0">
            <a:spAutoFit/>
          </a:bodyPr>
          <a:lstStyle/>
          <a:p>
            <a:r>
              <a:rPr lang="en-US" altLang="zh-CN" sz="2000" dirty="0" smtClean="0"/>
              <a:t>1.5 RMP block</a:t>
            </a:r>
          </a:p>
          <a:p>
            <a:endParaRPr lang="en-US" altLang="zh-CN" sz="2000" dirty="0" smtClean="0"/>
          </a:p>
        </p:txBody>
      </p:sp>
      <p:sp>
        <p:nvSpPr>
          <p:cNvPr id="2" name="文本框 1"/>
          <p:cNvSpPr txBox="1"/>
          <p:nvPr/>
        </p:nvSpPr>
        <p:spPr>
          <a:xfrm>
            <a:off x="388586" y="1956429"/>
            <a:ext cx="8143854" cy="869533"/>
          </a:xfrm>
          <a:prstGeom prst="rect">
            <a:avLst/>
          </a:prstGeom>
          <a:noFill/>
        </p:spPr>
        <p:txBody>
          <a:bodyPr wrap="square" rtlCol="0">
            <a:spAutoFit/>
          </a:bodyPr>
          <a:lstStyle/>
          <a:p>
            <a:pPr>
              <a:lnSpc>
                <a:spcPct val="150000"/>
              </a:lnSpc>
            </a:pPr>
            <a:r>
              <a:rPr lang="zh-CN" altLang="en-US" dirty="0"/>
              <a:t>通过采用各种大小的池化操作进一步编码从</a:t>
            </a:r>
            <a:r>
              <a:rPr lang="en-US" altLang="zh-CN" dirty="0"/>
              <a:t>DAC</a:t>
            </a:r>
            <a:r>
              <a:rPr lang="zh-CN" altLang="en-US" dirty="0"/>
              <a:t>中提取的目标的多尺度上下文特征，而没有额外的学习权重。</a:t>
            </a:r>
          </a:p>
        </p:txBody>
      </p:sp>
      <p:sp>
        <p:nvSpPr>
          <p:cNvPr id="10" name="文本框 9"/>
          <p:cNvSpPr txBox="1"/>
          <p:nvPr/>
        </p:nvSpPr>
        <p:spPr>
          <a:xfrm>
            <a:off x="395536" y="2896353"/>
            <a:ext cx="8143854" cy="456535"/>
          </a:xfrm>
          <a:prstGeom prst="rect">
            <a:avLst/>
          </a:prstGeom>
          <a:noFill/>
        </p:spPr>
        <p:txBody>
          <a:bodyPr wrap="square" rtlCol="0">
            <a:spAutoFit/>
          </a:bodyPr>
          <a:lstStyle/>
          <a:p>
            <a:pPr>
              <a:lnSpc>
                <a:spcPct val="150000"/>
              </a:lnSpc>
            </a:pPr>
            <a:r>
              <a:rPr lang="zh-CN" altLang="en-US" dirty="0" smtClean="0"/>
              <a:t>灵感来源：</a:t>
            </a:r>
            <a:r>
              <a:rPr lang="zh-CN" altLang="en-US" dirty="0"/>
              <a:t>编码器</a:t>
            </a:r>
            <a:r>
              <a:rPr lang="en-US" altLang="zh-CN" dirty="0"/>
              <a:t>-</a:t>
            </a:r>
            <a:r>
              <a:rPr lang="zh-CN" altLang="en-US" dirty="0"/>
              <a:t>解码器和</a:t>
            </a:r>
            <a:r>
              <a:rPr lang="en-US" altLang="zh-CN" dirty="0"/>
              <a:t>Inception-</a:t>
            </a:r>
            <a:r>
              <a:rPr lang="en-US" altLang="zh-CN" dirty="0" err="1"/>
              <a:t>ResNet</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3804122"/>
            <a:ext cx="4543425" cy="2343150"/>
          </a:xfrm>
          <a:prstGeom prst="rect">
            <a:avLst/>
          </a:prstGeom>
        </p:spPr>
      </p:pic>
    </p:spTree>
    <p:extLst>
      <p:ext uri="{BB962C8B-B14F-4D97-AF65-F5344CB8AC3E}">
        <p14:creationId xmlns:p14="http://schemas.microsoft.com/office/powerpoint/2010/main" val="3819972736"/>
      </p:ext>
    </p:extLst>
  </p:cSld>
  <p:clrMapOvr>
    <a:masterClrMapping/>
  </p:clrMapOvr>
  <p:timing>
    <p:tnLst>
      <p:par>
        <p:cTn id="1" dur="indefinite" restart="never" nodeType="tmRoot"/>
      </p:par>
    </p:tn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spAutoFit/>
      </a:bodyPr>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spAutoFit/>
      </a:bodyPr>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2947</TotalTime>
  <Words>579</Words>
  <Application>Microsoft Office PowerPoint</Application>
  <PresentationFormat>全屏显示(4:3)</PresentationFormat>
  <Paragraphs>75</Paragraphs>
  <Slides>16</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黑体</vt:lpstr>
      <vt:lpstr>宋体</vt:lpstr>
      <vt:lpstr>Arial</vt:lpstr>
      <vt:lpstr>Calibri</vt:lpstr>
      <vt:lpstr>Times New Roman</vt:lpstr>
      <vt:lpstr>Wingdings</vt:lpstr>
      <vt:lpstr>Network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cp:lastModifiedBy>
  <cp:revision>90</cp:revision>
  <dcterms:created xsi:type="dcterms:W3CDTF">2019-12-23T10:06:00Z</dcterms:created>
  <dcterms:modified xsi:type="dcterms:W3CDTF">2022-06-30T10:15:45Z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ICV">
    <vt:lpwstr>5DC4FD12D15A4DD2B96EA1BA08422FD0</vt:lpwstr>
  </property>
</Properties>
</file>