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数据库综合实训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冯玉翔</a:t>
            </a:r>
          </a:p>
        </p:txBody>
      </p:sp>
    </p:spTree>
    <p:extLst>
      <p:ext uri="{BB962C8B-B14F-4D97-AF65-F5344CB8AC3E}">
        <p14:creationId xmlns:p14="http://schemas.microsoft.com/office/powerpoint/2010/main" val="7746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实训时间安排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5.25~6.28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周；</a:t>
            </a:r>
            <a:endParaRPr lang="en-US" altLang="zh-CN" dirty="0"/>
          </a:p>
          <a:p>
            <a:r>
              <a:rPr lang="zh-CN" altLang="en-US" dirty="0"/>
              <a:t>每周</a:t>
            </a:r>
            <a:r>
              <a:rPr lang="en-US" altLang="zh-CN" dirty="0"/>
              <a:t>8</a:t>
            </a:r>
            <a:r>
              <a:rPr lang="zh-CN" altLang="en-US" dirty="0"/>
              <a:t>学时：</a:t>
            </a:r>
            <a:endParaRPr lang="en-US" altLang="zh-CN" dirty="0"/>
          </a:p>
          <a:p>
            <a:pPr lvl="1"/>
            <a:r>
              <a:rPr lang="zh-CN" altLang="en-US" dirty="0"/>
              <a:t>周一下午</a:t>
            </a:r>
            <a:r>
              <a:rPr lang="en-US" altLang="zh-CN" dirty="0"/>
              <a:t>5~8</a:t>
            </a:r>
            <a:r>
              <a:rPr lang="zh-CN" altLang="en-US" dirty="0"/>
              <a:t>节课；</a:t>
            </a:r>
            <a:endParaRPr lang="en-US" altLang="zh-CN" dirty="0"/>
          </a:p>
          <a:p>
            <a:pPr lvl="1"/>
            <a:r>
              <a:rPr lang="zh-CN" altLang="en-US" dirty="0"/>
              <a:t>周五下午</a:t>
            </a:r>
            <a:r>
              <a:rPr lang="en-US" altLang="zh-CN" dirty="0"/>
              <a:t>5~8</a:t>
            </a:r>
            <a:r>
              <a:rPr lang="zh-CN" altLang="en-US" dirty="0"/>
              <a:t>节课；</a:t>
            </a:r>
            <a:endParaRPr lang="en-US" altLang="zh-CN" dirty="0"/>
          </a:p>
          <a:p>
            <a:pPr lvl="1"/>
            <a:r>
              <a:rPr lang="zh-CN" altLang="en-US" dirty="0"/>
              <a:t>如遇答辩等学院工作，临时群内通知时间变更。</a:t>
            </a:r>
            <a:endParaRPr lang="en-US" altLang="zh-CN" dirty="0"/>
          </a:p>
          <a:p>
            <a:r>
              <a:rPr lang="zh-CN" altLang="en-US" dirty="0"/>
              <a:t>线上形式：</a:t>
            </a:r>
            <a:endParaRPr lang="en-US" altLang="zh-CN" dirty="0"/>
          </a:p>
          <a:p>
            <a:pPr lvl="1"/>
            <a:r>
              <a:rPr lang="en-US" altLang="zh-CN" dirty="0"/>
              <a:t>QQ</a:t>
            </a:r>
            <a:r>
              <a:rPr lang="zh-CN" altLang="en-US" dirty="0"/>
              <a:t>群课堂；</a:t>
            </a:r>
            <a:endParaRPr lang="en-US" altLang="zh-CN" dirty="0"/>
          </a:p>
          <a:p>
            <a:pPr lvl="1"/>
            <a:r>
              <a:rPr lang="en-US" altLang="zh-CN" dirty="0"/>
              <a:t>QQ</a:t>
            </a:r>
            <a:r>
              <a:rPr lang="zh-CN" altLang="en-US" dirty="0"/>
              <a:t>群讨论；</a:t>
            </a:r>
            <a:endParaRPr lang="en-US" altLang="zh-CN" dirty="0"/>
          </a:p>
          <a:p>
            <a:pPr lvl="1"/>
            <a:r>
              <a:rPr lang="zh-CN" altLang="en-US" dirty="0"/>
              <a:t>腾讯会议小组报告；</a:t>
            </a:r>
            <a:endParaRPr lang="en-US" altLang="zh-CN" dirty="0"/>
          </a:p>
          <a:p>
            <a:pPr lvl="1"/>
            <a:r>
              <a:rPr lang="zh-CN" altLang="en-US" dirty="0"/>
              <a:t>请将</a:t>
            </a:r>
            <a:r>
              <a:rPr lang="en-US" altLang="zh-CN" dirty="0"/>
              <a:t>QQ</a:t>
            </a:r>
            <a:r>
              <a:rPr lang="zh-CN" altLang="en-US" dirty="0"/>
              <a:t>升级到最新版本，安装腾讯会议（需共享桌面、开摄像头、麦克风）</a:t>
            </a:r>
            <a:endParaRPr lang="en-US" altLang="zh-CN" dirty="0"/>
          </a:p>
          <a:p>
            <a:r>
              <a:rPr lang="zh-CN" altLang="en-US" dirty="0"/>
              <a:t>线上点名。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6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5FD36-FAB1-4C9D-A84C-88C78679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实训工作形式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C436E-766F-4E37-A43F-E2F5A9D0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贯彻软件工程方法论；</a:t>
            </a:r>
            <a:endParaRPr lang="en-US" altLang="zh-CN" dirty="0"/>
          </a:p>
          <a:p>
            <a:r>
              <a:rPr lang="en-US" altLang="zh-CN" dirty="0"/>
              <a:t>4~6</a:t>
            </a:r>
            <a:r>
              <a:rPr lang="zh-CN" altLang="en-US" dirty="0"/>
              <a:t>人自由分组，组内分工；</a:t>
            </a:r>
            <a:endParaRPr lang="en-US" altLang="zh-CN" dirty="0"/>
          </a:p>
          <a:p>
            <a:pPr lvl="1"/>
            <a:r>
              <a:rPr lang="zh-CN" altLang="en-US" dirty="0"/>
              <a:t>不建议小组人数少于</a:t>
            </a:r>
            <a:r>
              <a:rPr lang="en-US" altLang="zh-CN" dirty="0"/>
              <a:t>3</a:t>
            </a:r>
            <a:r>
              <a:rPr lang="zh-CN" altLang="en-US" dirty="0"/>
              <a:t>人，也不允许超过</a:t>
            </a:r>
            <a:r>
              <a:rPr lang="en-US" altLang="zh-CN" dirty="0"/>
              <a:t>5</a:t>
            </a:r>
            <a:r>
              <a:rPr lang="zh-CN" altLang="en-US" dirty="0"/>
              <a:t>人；</a:t>
            </a:r>
            <a:endParaRPr lang="en-US" altLang="zh-CN" dirty="0"/>
          </a:p>
          <a:p>
            <a:pPr lvl="1"/>
            <a:r>
              <a:rPr lang="zh-CN" altLang="en-US" dirty="0"/>
              <a:t>每组选出组长</a:t>
            </a:r>
            <a:endParaRPr lang="en-US" altLang="zh-CN" dirty="0"/>
          </a:p>
          <a:p>
            <a:pPr lvl="2"/>
            <a:r>
              <a:rPr lang="zh-CN" altLang="en-US" dirty="0"/>
              <a:t>负责管理小组成果；</a:t>
            </a:r>
            <a:endParaRPr lang="en-US" altLang="zh-CN" dirty="0"/>
          </a:p>
          <a:p>
            <a:pPr lvl="2"/>
            <a:r>
              <a:rPr lang="zh-CN" altLang="en-US" dirty="0"/>
              <a:t>负责组内评分；</a:t>
            </a:r>
            <a:endParaRPr lang="en-US" altLang="zh-CN" dirty="0"/>
          </a:p>
          <a:p>
            <a:pPr lvl="1"/>
            <a:r>
              <a:rPr lang="zh-CN" altLang="en-US" dirty="0"/>
              <a:t>小组形式提交课程报告；</a:t>
            </a:r>
            <a:endParaRPr lang="en-US" altLang="zh-CN" dirty="0"/>
          </a:p>
          <a:p>
            <a:r>
              <a:rPr lang="zh-CN" altLang="en-US" dirty="0"/>
              <a:t>迭代式开发，注意保留文档和代码的历史版本；</a:t>
            </a:r>
            <a:endParaRPr lang="en-US" altLang="zh-CN" dirty="0"/>
          </a:p>
          <a:p>
            <a:pPr lvl="1"/>
            <a:r>
              <a:rPr lang="zh-CN" altLang="en-US" dirty="0"/>
              <a:t>组长维护本组的</a:t>
            </a:r>
            <a:r>
              <a:rPr lang="en-US" altLang="zh-CN" dirty="0" err="1"/>
              <a:t>github</a:t>
            </a:r>
            <a:r>
              <a:rPr lang="zh-CN" altLang="en-US" dirty="0"/>
              <a:t>账号；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240D6-648C-42E4-A547-994007C4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实训内容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F433D-A20F-43CB-AB45-32219682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数据库的设计与使用！</a:t>
            </a:r>
            <a:endParaRPr lang="en-US" altLang="zh-CN" dirty="0"/>
          </a:p>
          <a:p>
            <a:r>
              <a:rPr lang="zh-CN" altLang="en-US" dirty="0"/>
              <a:t>电商系统的后台设计：</a:t>
            </a:r>
            <a:endParaRPr lang="en-US" altLang="zh-CN" dirty="0"/>
          </a:p>
          <a:p>
            <a:pPr lvl="1"/>
            <a:r>
              <a:rPr lang="zh-CN" altLang="en-US" dirty="0"/>
              <a:t>商品的定义；</a:t>
            </a:r>
            <a:endParaRPr lang="en-US" altLang="zh-CN" dirty="0"/>
          </a:p>
          <a:p>
            <a:pPr lvl="1"/>
            <a:r>
              <a:rPr lang="zh-CN" altLang="en-US" dirty="0"/>
              <a:t>商品的使用（加购物车等）；</a:t>
            </a:r>
            <a:endParaRPr lang="en-US" altLang="zh-CN" dirty="0"/>
          </a:p>
          <a:p>
            <a:pPr lvl="1"/>
            <a:r>
              <a:rPr lang="zh-CN" altLang="en-US" dirty="0"/>
              <a:t>统计分析；</a:t>
            </a:r>
            <a:endParaRPr lang="en-US" altLang="zh-CN" dirty="0"/>
          </a:p>
          <a:p>
            <a:r>
              <a:rPr lang="zh-CN" altLang="en-US" dirty="0"/>
              <a:t>简单的界面应用（可任选前端环境）；</a:t>
            </a:r>
            <a:endParaRPr lang="en-US" altLang="zh-CN" dirty="0"/>
          </a:p>
          <a:p>
            <a:r>
              <a:rPr lang="zh-CN" altLang="en-US" dirty="0"/>
              <a:t>文档写作；</a:t>
            </a:r>
          </a:p>
        </p:txBody>
      </p:sp>
    </p:spTree>
    <p:extLst>
      <p:ext uri="{BB962C8B-B14F-4D97-AF65-F5344CB8AC3E}">
        <p14:creationId xmlns:p14="http://schemas.microsoft.com/office/powerpoint/2010/main" val="12247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209DA-63A8-4DF6-88CE-88DA254F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E6407-4D25-46A0-8302-AC93FA0D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过程管理：</a:t>
            </a:r>
            <a:endParaRPr lang="en-US" altLang="zh-CN" dirty="0"/>
          </a:p>
          <a:p>
            <a:pPr lvl="1"/>
            <a:r>
              <a:rPr lang="zh-CN" altLang="en-US" dirty="0"/>
              <a:t>每周一布置任务；</a:t>
            </a:r>
            <a:endParaRPr lang="en-US" altLang="zh-CN" dirty="0"/>
          </a:p>
          <a:p>
            <a:pPr lvl="1"/>
            <a:r>
              <a:rPr lang="zh-CN" altLang="en-US" dirty="0"/>
              <a:t>每周五一周工作总结报告会；</a:t>
            </a:r>
            <a:endParaRPr lang="en-US" altLang="zh-CN" dirty="0"/>
          </a:p>
          <a:p>
            <a:r>
              <a:rPr lang="zh-CN" altLang="en-US" dirty="0"/>
              <a:t>每个阶段目标检查：</a:t>
            </a:r>
            <a:endParaRPr lang="en-US" altLang="zh-CN" dirty="0"/>
          </a:p>
          <a:p>
            <a:pPr lvl="1"/>
            <a:r>
              <a:rPr lang="zh-CN" altLang="en-US" dirty="0"/>
              <a:t>组长周五汇报小组工作；</a:t>
            </a:r>
            <a:endParaRPr lang="en-US" altLang="zh-CN" dirty="0"/>
          </a:p>
          <a:p>
            <a:pPr lvl="1"/>
            <a:r>
              <a:rPr lang="zh-CN" altLang="en-US" dirty="0"/>
              <a:t>完成当前阶段文档；</a:t>
            </a:r>
            <a:endParaRPr lang="en-US" altLang="zh-CN" dirty="0"/>
          </a:p>
          <a:p>
            <a:r>
              <a:rPr lang="zh-CN" altLang="en-US" dirty="0"/>
              <a:t>第一周：团队组建和需求分析；（目标：任务书和需求文档）</a:t>
            </a:r>
            <a:endParaRPr lang="en-US" altLang="zh-CN" dirty="0"/>
          </a:p>
          <a:p>
            <a:r>
              <a:rPr lang="zh-CN" altLang="en-US" dirty="0"/>
              <a:t>第二周：系统设计；（目标：用例和架构文档）</a:t>
            </a:r>
            <a:endParaRPr lang="en-US" altLang="zh-CN" dirty="0"/>
          </a:p>
          <a:p>
            <a:r>
              <a:rPr lang="zh-CN" altLang="en-US" dirty="0"/>
              <a:t>第三</a:t>
            </a:r>
            <a:r>
              <a:rPr lang="en-US" altLang="zh-CN" dirty="0"/>
              <a:t>~</a:t>
            </a:r>
            <a:r>
              <a:rPr lang="zh-CN" altLang="en-US" dirty="0"/>
              <a:t>四周：系统实现；（目标：系统和实现文档）</a:t>
            </a:r>
            <a:endParaRPr lang="en-US" altLang="zh-CN" dirty="0"/>
          </a:p>
          <a:p>
            <a:r>
              <a:rPr lang="zh-CN" altLang="en-US" dirty="0"/>
              <a:t>第五周：完善和总结；（目标：总结报告和答辩会）</a:t>
            </a:r>
          </a:p>
        </p:txBody>
      </p:sp>
    </p:spTree>
    <p:extLst>
      <p:ext uri="{BB962C8B-B14F-4D97-AF65-F5344CB8AC3E}">
        <p14:creationId xmlns:p14="http://schemas.microsoft.com/office/powerpoint/2010/main" val="205333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分组报告</a:t>
            </a:r>
            <a:r>
              <a:rPr lang="en-US" altLang="zh-CN" dirty="0"/>
              <a:t>+</a:t>
            </a:r>
            <a:r>
              <a:rPr lang="zh-CN" altLang="en-US" dirty="0"/>
              <a:t>答辩；</a:t>
            </a:r>
            <a:endParaRPr lang="en-US" altLang="zh-CN" dirty="0"/>
          </a:p>
          <a:p>
            <a:r>
              <a:rPr lang="zh-CN" altLang="en-US" dirty="0"/>
              <a:t>个人得分</a:t>
            </a:r>
            <a:r>
              <a:rPr lang="en-US" altLang="zh-CN" dirty="0"/>
              <a:t>=</a:t>
            </a:r>
            <a:r>
              <a:rPr lang="zh-CN" altLang="en-US" dirty="0"/>
              <a:t>小组</a:t>
            </a:r>
            <a:r>
              <a:rPr lang="zh-CN" altLang="zh-CN" dirty="0"/>
              <a:t>作品分数（</a:t>
            </a:r>
            <a:r>
              <a:rPr lang="en-US" altLang="zh-CN" dirty="0"/>
              <a:t>70%</a:t>
            </a:r>
            <a:r>
              <a:rPr lang="zh-CN" altLang="zh-CN" dirty="0"/>
              <a:t>）和组内分数（</a:t>
            </a:r>
            <a:r>
              <a:rPr lang="en-US" altLang="zh-CN" dirty="0"/>
              <a:t>30%</a:t>
            </a:r>
            <a:r>
              <a:rPr lang="zh-CN" altLang="zh-CN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组内分数由项目经理（组长）给出。</a:t>
            </a:r>
            <a:endParaRPr lang="en-US" altLang="zh-CN" dirty="0"/>
          </a:p>
          <a:p>
            <a:pPr lvl="1"/>
            <a:r>
              <a:rPr lang="zh-CN" altLang="en-US" dirty="0"/>
              <a:t>小组分数由教师打分（</a:t>
            </a:r>
            <a:r>
              <a:rPr lang="en-US" altLang="zh-CN" dirty="0"/>
              <a:t>80%</a:t>
            </a:r>
            <a:r>
              <a:rPr lang="zh-CN" altLang="en-US" dirty="0"/>
              <a:t>）和同行评议打分（</a:t>
            </a:r>
            <a:r>
              <a:rPr lang="en-US" altLang="zh-CN" dirty="0"/>
              <a:t>20%</a:t>
            </a:r>
            <a:r>
              <a:rPr lang="zh-CN" altLang="en-US" dirty="0"/>
              <a:t>）组成？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16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790637409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腾讯会议号，每次上课前在</a:t>
            </a:r>
            <a:r>
              <a:rPr lang="en-US" altLang="zh-CN" dirty="0"/>
              <a:t>QQ</a:t>
            </a:r>
            <a:r>
              <a:rPr lang="zh-CN" altLang="en-US" dirty="0"/>
              <a:t>群发布；</a:t>
            </a:r>
          </a:p>
        </p:txBody>
      </p:sp>
    </p:spTree>
    <p:extLst>
      <p:ext uri="{BB962C8B-B14F-4D97-AF65-F5344CB8AC3E}">
        <p14:creationId xmlns:p14="http://schemas.microsoft.com/office/powerpoint/2010/main" val="168414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374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数据库综合实训</vt:lpstr>
      <vt:lpstr>实训时间安排</vt:lpstr>
      <vt:lpstr>实训工作形式</vt:lpstr>
      <vt:lpstr>实训内容</vt:lpstr>
      <vt:lpstr>基本工作计划</vt:lpstr>
      <vt:lpstr>评分标准</vt:lpstr>
      <vt:lpstr>交流方式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软件开发综合实训</dc:title>
  <dc:creator>冯玉翔</dc:creator>
  <cp:lastModifiedBy>冯 玉翔</cp:lastModifiedBy>
  <cp:revision>8</cp:revision>
  <dcterms:modified xsi:type="dcterms:W3CDTF">2020-05-25T00:34:18Z</dcterms:modified>
</cp:coreProperties>
</file>