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69" r:id="rId6"/>
    <p:sldId id="259" r:id="rId7"/>
    <p:sldId id="262" r:id="rId8"/>
    <p:sldId id="263" r:id="rId9"/>
    <p:sldId id="265" r:id="rId10"/>
    <p:sldId id="266" r:id="rId11"/>
    <p:sldId id="272" r:id="rId12"/>
    <p:sldId id="268" r:id="rId13"/>
    <p:sldId id="271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212BC6-BC95-4C8C-88D4-577D8864E9E9}" type="datetimeFigureOut">
              <a:rPr lang="zh-CN" altLang="en-US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B9E8AE-9D7B-4E8E-89EE-E04FF62C4F2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34250" y="381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43998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2860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158115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4063" y="25161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5DAF-BE1E-4F91-8215-84873315D037}" type="datetime1">
              <a:rPr lang="zh-CN" altLang="en-US"/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30B21-E319-4EFF-BDBF-60A7CDCD74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6BE1A-41DB-40F7-82E4-68FCF017DA3C}" type="datetime1">
              <a:rPr lang="zh-CN" altLang="en-US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BB04C-CAE2-4F84-98E9-918E6DED41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546E1-AEB6-4BF7-97A2-2C630D231790}" type="datetime1">
              <a:rPr lang="zh-CN" altLang="en-US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2630D-CE32-45F1-B1C2-C089EBA5F7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AEF85-18FA-4EDB-A00B-436E4E569771}" type="datetime1">
              <a:rPr lang="zh-CN" altLang="en-US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BE649-7F81-4A96-BF23-83B2D0BA37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9"/>
          <p:cNvCxnSpPr>
            <a:cxnSpLocks noChangeShapeType="1"/>
          </p:cNvCxnSpPr>
          <p:nvPr/>
        </p:nvCxn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57150" algn="ctr">
            <a:solidFill>
              <a:schemeClr val="tx2"/>
            </a:solidFill>
            <a:round/>
          </a:ln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A3824-C5BB-4B59-BBC0-DCD2DB8FA5F8}" type="datetime1">
              <a:rPr lang="zh-CN" altLang="en-US"/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CF5B6-E117-472E-AC5D-810A2A6187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F3DD-F902-4260-AE12-D41D64810924}" type="datetime1">
              <a:rPr lang="zh-CN" altLang="en-US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E0B05-3646-436F-816D-289602D034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C0959-9BB1-4493-83F0-457E49ECC60F}" type="datetime1">
              <a:rPr lang="zh-CN" altLang="en-US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2F973-0990-4458-95F7-ED1224CCE1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4537E-1FB2-477F-8027-EFCB0A9F4A67}" type="datetime1">
              <a:rPr lang="zh-CN" altLang="en-US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DE8DD-CDA0-4CF1-B6F2-24F50735B8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B9528-5A87-4E78-B40C-D4B9B0438149}" type="datetime1">
              <a:rPr lang="zh-CN" altLang="en-US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0DE03-6B86-48AC-A28F-D6359FA4D8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7A047-116A-4F6C-B4BB-7965074D69B6}" type="datetime1">
              <a:rPr lang="zh-CN" altLang="en-US"/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530B5-2824-4A6B-9E32-81D9C7F5B5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40D89-5C5A-4BAC-9198-29AFF81A7116}" type="datetime1">
              <a:rPr lang="zh-CN" altLang="en-US"/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AED1F-0929-4047-85F5-7C2F7FC94A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AB57-2842-495E-9225-508417C09D31}" type="datetime1">
              <a:rPr lang="zh-CN" altLang="en-US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CF6D2-DEE6-4D9E-AB60-D765B8EF11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E652D-CA37-40EF-908F-61984559EC17}" type="datetime1">
              <a:rPr lang="zh-CN" altLang="en-US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7B99B-FBB3-48A8-B084-5B377E4591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第二级</a:t>
            </a:r>
            <a:endParaRPr lang="en-US" altLang="zh-CN" smtClean="0"/>
          </a:p>
          <a:p>
            <a:pPr lvl="2"/>
            <a:r>
              <a:rPr lang="en-US" altLang="zh-CN" smtClean="0"/>
              <a:t>第三级</a:t>
            </a:r>
            <a:endParaRPr lang="en-US" altLang="zh-CN" smtClean="0"/>
          </a:p>
          <a:p>
            <a:pPr lvl="3"/>
            <a:r>
              <a:rPr lang="en-US" altLang="zh-CN" smtClean="0"/>
              <a:t>第四级</a:t>
            </a:r>
            <a:endParaRPr lang="en-US" altLang="zh-CN" smtClean="0"/>
          </a:p>
          <a:p>
            <a:pPr lvl="4"/>
            <a:r>
              <a:rPr lang="en-US" altLang="zh-CN" smtClean="0"/>
              <a:t>第五级</a:t>
            </a:r>
            <a:endParaRPr lang="en-US" altLang="zh-CN" smtClean="0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097B1B-1B11-4087-BFCE-716718EC4E07}" type="datetime1">
              <a:rPr lang="zh-CN" altLang="en-US"/>
            </a:fld>
            <a:endParaRPr lang="zh-CN" altLang="en-US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4675" y="64341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38EF519-108A-4BD7-A22B-4869B88D39C5}" type="slidenum">
              <a:rPr lang="zh-CN" altLang="en-US"/>
            </a:fld>
            <a:endParaRPr lang="zh-CN" altLang="en-US"/>
          </a:p>
        </p:txBody>
      </p:sp>
      <p:grpSp>
        <p:nvGrpSpPr>
          <p:cNvPr id="1032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Operating Systems</a:t>
            </a:r>
            <a:br>
              <a:rPr lang="en-US" altLang="zh-CN" smtClean="0"/>
            </a:br>
            <a:r>
              <a:rPr lang="en-US" altLang="zh-CN" smtClean="0"/>
              <a:t>Lab One</a:t>
            </a:r>
            <a:endParaRPr lang="zh-CN" altLang="en-US" smtClean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实验内容三：</a:t>
            </a:r>
            <a:r>
              <a:rPr lang="en-US" altLang="zh-CN" smtClean="0"/>
              <a:t>Vi </a:t>
            </a:r>
            <a:r>
              <a:rPr lang="zh-CN" altLang="en-US" smtClean="0"/>
              <a:t>编辑器（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mtClean="0"/>
              <a:t>练习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用</a:t>
            </a:r>
            <a:r>
              <a:rPr lang="en-US" altLang="zh-CN" b="1" smtClean="0">
                <a:solidFill>
                  <a:srgbClr val="FF0000"/>
                </a:solidFill>
              </a:rPr>
              <a:t>vi</a:t>
            </a:r>
            <a:r>
              <a:rPr lang="zh-CN" altLang="en-US" b="1" smtClean="0">
                <a:solidFill>
                  <a:srgbClr val="FF0000"/>
                </a:solidFill>
              </a:rPr>
              <a:t>创建一个</a:t>
            </a:r>
            <a:r>
              <a:rPr lang="en-US" altLang="zh-CN" b="1" smtClean="0">
                <a:solidFill>
                  <a:srgbClr val="FF0000"/>
                </a:solidFill>
              </a:rPr>
              <a:t>abc.txt</a:t>
            </a:r>
            <a:r>
              <a:rPr lang="zh-CN" altLang="en-US" b="1" smtClean="0">
                <a:solidFill>
                  <a:srgbClr val="FF0000"/>
                </a:solidFill>
              </a:rPr>
              <a:t>文件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在文件中使用</a:t>
            </a:r>
            <a:r>
              <a:rPr lang="en-US" altLang="zh-CN" b="1" smtClean="0">
                <a:solidFill>
                  <a:srgbClr val="FF0000"/>
                </a:solidFill>
              </a:rPr>
              <a:t>i</a:t>
            </a:r>
            <a:r>
              <a:rPr lang="en-US" altLang="zh-CN" b="1" smtClean="0">
                <a:solidFill>
                  <a:srgbClr val="FF0000"/>
                </a:solidFill>
              </a:rPr>
              <a:t>,a</a:t>
            </a:r>
            <a:r>
              <a:rPr lang="zh-CN" altLang="en-US" b="1" smtClean="0">
                <a:solidFill>
                  <a:srgbClr val="FF0000"/>
                </a:solidFill>
              </a:rPr>
              <a:t>命令进行文字的插入和添加；</a:t>
            </a:r>
            <a:endParaRPr lang="zh-CN" altLang="en-US" b="1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用命令</a:t>
            </a:r>
            <a:r>
              <a:rPr lang="en-US" altLang="zh-CN" b="1" smtClean="0">
                <a:solidFill>
                  <a:srgbClr val="FF0000"/>
                </a:solidFill>
              </a:rPr>
              <a:t>x,dd</a:t>
            </a:r>
            <a:r>
              <a:rPr lang="zh-CN" altLang="en-US" b="1" smtClean="0">
                <a:solidFill>
                  <a:srgbClr val="FF0000"/>
                </a:solidFill>
              </a:rPr>
              <a:t>进行一个字符和整行字符的删除，用命令</a:t>
            </a:r>
            <a:r>
              <a:rPr lang="en-US" altLang="zh-CN" b="1" smtClean="0">
                <a:solidFill>
                  <a:srgbClr val="FF0000"/>
                </a:solidFill>
              </a:rPr>
              <a:t>yy,cc,p</a:t>
            </a:r>
            <a:r>
              <a:rPr lang="zh-CN" altLang="en-US" b="1" smtClean="0">
                <a:solidFill>
                  <a:srgbClr val="FF0000"/>
                </a:solidFill>
              </a:rPr>
              <a:t>进行字符的复制和粘贴； </a:t>
            </a:r>
            <a:endParaRPr lang="zh-CN" altLang="en-US" b="1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用命令</a:t>
            </a:r>
            <a:r>
              <a:rPr lang="en-US" altLang="zh-CN" b="1" smtClean="0">
                <a:solidFill>
                  <a:srgbClr val="FF0000"/>
                </a:solidFill>
              </a:rPr>
              <a:t>w,wq</a:t>
            </a:r>
            <a:r>
              <a:rPr lang="zh-CN" altLang="en-US" b="1" smtClean="0">
                <a:solidFill>
                  <a:srgbClr val="FF0000"/>
                </a:solidFill>
              </a:rPr>
              <a:t>进行存盘和存盘退出，用命令</a:t>
            </a:r>
            <a:r>
              <a:rPr lang="en-US" altLang="zh-CN" b="1" smtClean="0">
                <a:solidFill>
                  <a:srgbClr val="FF0000"/>
                </a:solidFill>
              </a:rPr>
              <a:t>q!</a:t>
            </a:r>
            <a:r>
              <a:rPr lang="zh-CN" altLang="en-US" b="1" smtClean="0">
                <a:solidFill>
                  <a:srgbClr val="FF0000"/>
                </a:solidFill>
              </a:rPr>
              <a:t>进行不存盘退出。</a:t>
            </a:r>
            <a:r>
              <a:rPr lang="en-US" altLang="zh-CN" b="1" smtClean="0">
                <a:solidFill>
                  <a:srgbClr val="FF0000"/>
                </a:solidFill>
              </a:rPr>
              <a:t>(</a:t>
            </a:r>
            <a:r>
              <a:rPr lang="zh-CN" altLang="en-US" b="1" smtClean="0">
                <a:solidFill>
                  <a:srgbClr val="FF0000"/>
                </a:solidFill>
              </a:rPr>
              <a:t>特别是你无意中改动了一些系统文件，</a:t>
            </a:r>
            <a:r>
              <a:rPr lang="en-US" altLang="zh-CN" b="1" smtClean="0">
                <a:solidFill>
                  <a:srgbClr val="FF0000"/>
                </a:solidFill>
              </a:rPr>
              <a:t>.bashrc</a:t>
            </a:r>
            <a:r>
              <a:rPr lang="zh-CN" altLang="en-US" b="1" smtClean="0">
                <a:solidFill>
                  <a:srgbClr val="FF0000"/>
                </a:solidFill>
              </a:rPr>
              <a:t>等，就要用</a:t>
            </a:r>
            <a:r>
              <a:rPr lang="en-US" altLang="zh-CN" b="1" smtClean="0">
                <a:solidFill>
                  <a:srgbClr val="FF0000"/>
                </a:solidFill>
              </a:rPr>
              <a:t>q!</a:t>
            </a:r>
            <a:r>
              <a:rPr lang="zh-CN" altLang="en-US" b="1" smtClean="0">
                <a:solidFill>
                  <a:srgbClr val="FF0000"/>
                </a:solidFill>
              </a:rPr>
              <a:t>了，具体是按</a:t>
            </a:r>
            <a:r>
              <a:rPr lang="en-US" altLang="zh-CN" b="1" smtClean="0">
                <a:solidFill>
                  <a:srgbClr val="FF0000"/>
                </a:solidFill>
              </a:rPr>
              <a:t>ESC</a:t>
            </a:r>
            <a:r>
              <a:rPr lang="zh-CN" altLang="en-US" b="1" smtClean="0">
                <a:solidFill>
                  <a:srgbClr val="FF0000"/>
                </a:solidFill>
              </a:rPr>
              <a:t>后，再按</a:t>
            </a:r>
            <a:r>
              <a:rPr lang="en-US" altLang="zh-CN" b="1" smtClean="0">
                <a:solidFill>
                  <a:srgbClr val="FF0000"/>
                </a:solidFill>
              </a:rPr>
              <a:t>shift</a:t>
            </a:r>
            <a:r>
              <a:rPr lang="zh-CN" altLang="en-US" b="1" smtClean="0">
                <a:solidFill>
                  <a:srgbClr val="FF0000"/>
                </a:solidFill>
              </a:rPr>
              <a:t>键</a:t>
            </a:r>
            <a:r>
              <a:rPr lang="en-US" altLang="zh-CN" b="1" smtClean="0">
                <a:solidFill>
                  <a:srgbClr val="FF0000"/>
                </a:solidFill>
              </a:rPr>
              <a:t>+</a:t>
            </a:r>
            <a:r>
              <a:rPr lang="zh-CN" altLang="en-US" b="1" smtClean="0">
                <a:solidFill>
                  <a:srgbClr val="FF0000"/>
                </a:solidFill>
              </a:rPr>
              <a:t>：，后键入</a:t>
            </a:r>
            <a:r>
              <a:rPr lang="en-US" altLang="zh-CN" b="1" smtClean="0">
                <a:solidFill>
                  <a:srgbClr val="FF0000"/>
                </a:solidFill>
              </a:rPr>
              <a:t>q!</a:t>
            </a:r>
            <a:r>
              <a:rPr lang="zh-CN" altLang="en-US" b="1" smtClean="0">
                <a:solidFill>
                  <a:srgbClr val="FF0000"/>
                </a:solidFill>
              </a:rPr>
              <a:t>回车即可。</a:t>
            </a:r>
            <a:endParaRPr lang="zh-CN" altLang="en-US" b="1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提示：</a:t>
            </a:r>
            <a:r>
              <a:rPr lang="en-US" altLang="zh-CN" b="1" smtClean="0">
                <a:solidFill>
                  <a:srgbClr val="FF0000"/>
                </a:solidFill>
              </a:rPr>
              <a:t>vi</a:t>
            </a:r>
            <a:r>
              <a:rPr lang="zh-CN" altLang="en-US" b="1" smtClean="0">
                <a:solidFill>
                  <a:srgbClr val="FF0000"/>
                </a:solidFill>
              </a:rPr>
              <a:t>有命令状态和编辑状态，在编辑状态时按</a:t>
            </a:r>
            <a:r>
              <a:rPr lang="en-US" altLang="zh-CN" b="1" smtClean="0">
                <a:solidFill>
                  <a:srgbClr val="FF0000"/>
                </a:solidFill>
              </a:rPr>
              <a:t>ESC</a:t>
            </a:r>
            <a:r>
              <a:rPr lang="zh-CN" altLang="en-US" b="1" smtClean="0">
                <a:solidFill>
                  <a:srgbClr val="FF0000"/>
                </a:solidFill>
              </a:rPr>
              <a:t>键切换到命令行状态。</a:t>
            </a: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实验内容四：编译</a:t>
            </a:r>
            <a:r>
              <a:rPr lang="en-US" altLang="zh-CN" smtClean="0"/>
              <a:t>C/</a:t>
            </a:r>
            <a:r>
              <a:rPr lang="zh-CN" altLang="en-US" smtClean="0"/>
              <a:t> </a:t>
            </a:r>
            <a:r>
              <a:rPr lang="en-US" altLang="zh-CN" smtClean="0"/>
              <a:t>C++</a:t>
            </a:r>
            <a:r>
              <a:rPr lang="zh-CN" altLang="en-US" smtClean="0"/>
              <a:t>程序</a:t>
            </a:r>
            <a:endParaRPr lang="zh-CN" altLang="en-US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u"/>
            </a:pPr>
            <a:r>
              <a:rPr lang="en-US" altLang="zh-CN" smtClean="0"/>
              <a:t>GNU</a:t>
            </a:r>
            <a:r>
              <a:rPr lang="zh-CN" altLang="en-US" smtClean="0"/>
              <a:t>编译器</a:t>
            </a:r>
            <a:r>
              <a:rPr lang="en-US" altLang="zh-CN" smtClean="0"/>
              <a:t>gcc</a:t>
            </a:r>
            <a:endParaRPr lang="en-US" altLang="zh-CN" smtClean="0"/>
          </a:p>
          <a:p>
            <a:pPr marL="800100" lvl="1" indent="-457200" eaLnBrk="1" hangingPunct="1">
              <a:buFont typeface="Wingdings" panose="05000000000000000000" pitchFamily="2" charset="2"/>
              <a:buChar char="u"/>
            </a:pPr>
            <a:r>
              <a:rPr lang="en-US" altLang="zh-CN" smtClean="0"/>
              <a:t>C</a:t>
            </a:r>
            <a:r>
              <a:rPr lang="zh-CN" altLang="en-US" smtClean="0"/>
              <a:t>编译器</a:t>
            </a:r>
            <a:endParaRPr lang="en-US" altLang="zh-CN" smtClean="0"/>
          </a:p>
          <a:p>
            <a:pPr marL="800100" lvl="1" indent="-457200" eaLnBrk="1" hangingPunct="1">
              <a:buFont typeface="Wingdings" panose="05000000000000000000" pitchFamily="2" charset="2"/>
              <a:buChar char="u"/>
            </a:pPr>
            <a:r>
              <a:rPr lang="zh-CN" altLang="en-US" smtClean="0"/>
              <a:t>若是编译</a:t>
            </a:r>
            <a:r>
              <a:rPr lang="en-US" altLang="zh-CN" smtClean="0"/>
              <a:t>C++</a:t>
            </a:r>
            <a:r>
              <a:rPr lang="zh-CN" altLang="en-US" smtClean="0"/>
              <a:t>程序，可以用</a:t>
            </a:r>
            <a:r>
              <a:rPr lang="en-US" altLang="zh-CN" smtClean="0"/>
              <a:t>g++</a:t>
            </a:r>
            <a:endParaRPr lang="en-US" altLang="zh-CN" smtClean="0"/>
          </a:p>
          <a:p>
            <a:pPr marL="4572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mtClean="0"/>
              <a:t>编译方法</a:t>
            </a:r>
            <a:r>
              <a:rPr lang="en-US" altLang="zh-CN" smtClean="0"/>
              <a:t>(</a:t>
            </a:r>
            <a:r>
              <a:rPr lang="zh-CN" altLang="en-US" smtClean="0"/>
              <a:t>一）</a:t>
            </a:r>
            <a:r>
              <a:rPr lang="en-US" altLang="zh-CN" smtClean="0"/>
              <a:t>:</a:t>
            </a:r>
            <a:r>
              <a:rPr lang="zh-CN" altLang="en-US" smtClean="0"/>
              <a:t>先编译后链接成可执行文件</a:t>
            </a:r>
            <a:endParaRPr lang="zh-CN" altLang="en-US" smtClean="0"/>
          </a:p>
          <a:p>
            <a:pPr marL="800100" lvl="1" indent="-457200" eaLnBrk="1" hangingPunct="1">
              <a:buFont typeface="Wingdings" panose="05000000000000000000" pitchFamily="2" charset="2"/>
              <a:buChar char="u"/>
            </a:pPr>
            <a:r>
              <a:rPr lang="en-US" altLang="zh-CN" smtClean="0"/>
              <a:t>gcc</a:t>
            </a:r>
            <a:r>
              <a:rPr lang="zh-CN" altLang="en-US" smtClean="0"/>
              <a:t> </a:t>
            </a:r>
            <a:r>
              <a:rPr lang="en-US" altLang="zh-CN" smtClean="0"/>
              <a:t>–c hello.c  (</a:t>
            </a:r>
            <a:r>
              <a:rPr lang="zh-CN" altLang="en-US" smtClean="0"/>
              <a:t>将</a:t>
            </a:r>
            <a:r>
              <a:rPr lang="en-US" altLang="zh-CN" smtClean="0"/>
              <a:t>.c</a:t>
            </a:r>
            <a:r>
              <a:rPr lang="zh-CN" altLang="en-US" smtClean="0"/>
              <a:t>源程序编译成中间文件</a:t>
            </a:r>
            <a:r>
              <a:rPr lang="en-US" altLang="zh-CN" smtClean="0"/>
              <a:t>.obj)</a:t>
            </a:r>
            <a:endParaRPr lang="en-US" altLang="zh-CN" smtClean="0"/>
          </a:p>
          <a:p>
            <a:pPr marL="800100" lvl="1" indent="-457200" eaLnBrk="1" hangingPunct="1">
              <a:buFont typeface="Wingdings" panose="05000000000000000000" pitchFamily="2" charset="2"/>
              <a:buChar char="u"/>
            </a:pPr>
            <a:r>
              <a:rPr lang="en-US" altLang="zh-CN" smtClean="0"/>
              <a:t>gcc  hello.o -o hello(</a:t>
            </a:r>
            <a:r>
              <a:rPr lang="zh-CN" altLang="en-US" smtClean="0"/>
              <a:t>将中间文件</a:t>
            </a:r>
            <a:r>
              <a:rPr lang="en-US" altLang="zh-CN" smtClean="0"/>
              <a:t>.obj</a:t>
            </a:r>
            <a:r>
              <a:rPr lang="zh-CN" altLang="en-US" smtClean="0"/>
              <a:t>链接编译成可执行文件）</a:t>
            </a:r>
            <a:r>
              <a:rPr lang="en-US" altLang="zh-CN" smtClean="0"/>
              <a:t>,</a:t>
            </a:r>
            <a:r>
              <a:rPr lang="zh-CN" altLang="en-US" smtClean="0"/>
              <a:t>独个进行编译，后链接，方便调试。</a:t>
            </a:r>
            <a:endParaRPr lang="zh-CN" altLang="en-US" smtClean="0"/>
          </a:p>
          <a:p>
            <a:pPr marL="4572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mtClean="0"/>
              <a:t>运行</a:t>
            </a:r>
            <a:endParaRPr lang="en-US" altLang="zh-CN" smtClean="0"/>
          </a:p>
          <a:p>
            <a:pPr marL="800100" lvl="1" indent="-457200" eaLnBrk="1" hangingPunct="1">
              <a:buFont typeface="Wingdings" panose="05000000000000000000" pitchFamily="2" charset="2"/>
              <a:buChar char="u"/>
            </a:pPr>
            <a:r>
              <a:rPr lang="en-US" altLang="zh-CN" smtClean="0"/>
              <a:t>./hello</a:t>
            </a:r>
            <a:endParaRPr lang="en-US" altLang="zh-CN" smtClean="0"/>
          </a:p>
          <a:p>
            <a:pPr marL="800100" lvl="1" indent="-457200"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F591A-D316-40D2-B23A-AE44A88B809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实验内容四：编译</a:t>
            </a:r>
            <a:r>
              <a:rPr lang="en-US" altLang="zh-CN" smtClean="0"/>
              <a:t>C/</a:t>
            </a:r>
            <a:r>
              <a:rPr lang="zh-CN" altLang="en-US" smtClean="0"/>
              <a:t> </a:t>
            </a:r>
            <a:r>
              <a:rPr lang="en-US" altLang="zh-CN" smtClean="0"/>
              <a:t>C++</a:t>
            </a:r>
            <a:r>
              <a:rPr lang="zh-CN" altLang="en-US" smtClean="0"/>
              <a:t>程序</a:t>
            </a:r>
            <a:endParaRPr lang="zh-CN" altLang="en-US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mtClean="0"/>
              <a:t>编译方法</a:t>
            </a:r>
            <a:r>
              <a:rPr lang="en-US" altLang="zh-CN" smtClean="0"/>
              <a:t>(</a:t>
            </a:r>
            <a:r>
              <a:rPr lang="zh-CN" altLang="en-US" smtClean="0"/>
              <a:t>二）：一步到位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mtClean="0"/>
              <a:t>gcc</a:t>
            </a:r>
            <a:r>
              <a:rPr lang="zh-CN" altLang="en-US" smtClean="0"/>
              <a:t> </a:t>
            </a:r>
            <a:r>
              <a:rPr lang="en-US" altLang="zh-CN" smtClean="0"/>
              <a:t>hello.c </a:t>
            </a:r>
            <a:r>
              <a:rPr lang="en-US" altLang="zh-CN" smtClean="0"/>
              <a:t>–o hello (</a:t>
            </a:r>
            <a:r>
              <a:rPr lang="zh-CN" altLang="en-US" smtClean="0"/>
              <a:t>将</a:t>
            </a:r>
            <a:r>
              <a:rPr lang="en-US" altLang="zh-CN" smtClean="0"/>
              <a:t>.c</a:t>
            </a:r>
            <a:r>
              <a:rPr lang="zh-CN" altLang="en-US" smtClean="0"/>
              <a:t>源程序编译成可执行文件</a:t>
            </a:r>
            <a:r>
              <a:rPr lang="en-US" altLang="zh-CN" smtClean="0"/>
              <a:t>hello)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mtClean="0"/>
              <a:t>gcc  hello.c module.c </a:t>
            </a:r>
            <a:r>
              <a:rPr lang="en-US" altLang="zh-CN" smtClean="0">
                <a:sym typeface="+mn-ea"/>
              </a:rPr>
              <a:t>–o hello</a:t>
            </a:r>
            <a:r>
              <a:rPr lang="en-US" altLang="zh-CN" smtClean="0"/>
              <a:t>(</a:t>
            </a:r>
            <a:r>
              <a:rPr lang="zh-CN" altLang="en-US" smtClean="0"/>
              <a:t>将多个源文件</a:t>
            </a:r>
            <a:r>
              <a:rPr lang="en-US" altLang="zh-CN" smtClean="0"/>
              <a:t>.c</a:t>
            </a:r>
            <a:r>
              <a:rPr lang="zh-CN" altLang="en-US" smtClean="0"/>
              <a:t>编译成可执行文件）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mtClean="0"/>
              <a:t>运行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mtClean="0"/>
              <a:t>./hello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实验内容四：程序编译</a:t>
            </a:r>
            <a:endParaRPr lang="zh-CN" altLang="en-US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mtClean="0"/>
              <a:t>练习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用</a:t>
            </a:r>
            <a:r>
              <a:rPr lang="en-US" altLang="zh-CN" b="1" smtClean="0">
                <a:solidFill>
                  <a:srgbClr val="FF0000"/>
                </a:solidFill>
              </a:rPr>
              <a:t>vi</a:t>
            </a:r>
            <a:r>
              <a:rPr lang="zh-CN" altLang="en-US" b="1" smtClean="0">
                <a:solidFill>
                  <a:srgbClr val="FF0000"/>
                </a:solidFill>
              </a:rPr>
              <a:t>创建一个</a:t>
            </a:r>
            <a:r>
              <a:rPr lang="en-US" altLang="zh-CN" b="1" smtClean="0">
                <a:solidFill>
                  <a:srgbClr val="FF0000"/>
                </a:solidFill>
              </a:rPr>
              <a:t>C/C++</a:t>
            </a:r>
            <a:r>
              <a:rPr lang="zh-CN" altLang="en-US" b="1" smtClean="0">
                <a:solidFill>
                  <a:srgbClr val="FF0000"/>
                </a:solidFill>
              </a:rPr>
              <a:t>程序</a:t>
            </a:r>
            <a:r>
              <a:rPr lang="en-US" altLang="zh-CN" b="1" smtClean="0">
                <a:solidFill>
                  <a:srgbClr val="FF0000"/>
                </a:solidFill>
              </a:rPr>
              <a:t>hello.c</a:t>
            </a:r>
            <a:r>
              <a:rPr lang="zh-CN" altLang="en-US" b="1" smtClean="0">
                <a:solidFill>
                  <a:srgbClr val="FF0000"/>
                </a:solidFill>
              </a:rPr>
              <a:t>（或者</a:t>
            </a:r>
            <a:r>
              <a:rPr lang="en-US" altLang="zh-CN" b="1" smtClean="0">
                <a:solidFill>
                  <a:srgbClr val="FF0000"/>
                </a:solidFill>
              </a:rPr>
              <a:t>hello.cpp)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该程序实现功能为打印行“</a:t>
            </a:r>
            <a:r>
              <a:rPr lang="en-US" altLang="zh-CN" b="1" smtClean="0">
                <a:solidFill>
                  <a:srgbClr val="FF0000"/>
                </a:solidFill>
              </a:rPr>
              <a:t>Hello</a:t>
            </a:r>
            <a:r>
              <a:rPr lang="zh-CN" altLang="en-US" b="1" smtClean="0">
                <a:solidFill>
                  <a:srgbClr val="FF0000"/>
                </a:solidFill>
              </a:rPr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World</a:t>
            </a:r>
            <a:r>
              <a:rPr lang="zh-CN" altLang="en-US" b="1" smtClean="0">
                <a:solidFill>
                  <a:srgbClr val="FF0000"/>
                </a:solidFill>
              </a:rPr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from XXX”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u"/>
            </a:pPr>
            <a:r>
              <a:rPr lang="en-US" altLang="zh-CN" b="1" smtClean="0">
                <a:solidFill>
                  <a:srgbClr val="FF0000"/>
                </a:solidFill>
              </a:rPr>
              <a:t>XXX</a:t>
            </a:r>
            <a:r>
              <a:rPr lang="zh-CN" altLang="en-US" b="1" smtClean="0">
                <a:solidFill>
                  <a:srgbClr val="FF0000"/>
                </a:solidFill>
              </a:rPr>
              <a:t>为自己的名字，如</a:t>
            </a:r>
            <a:r>
              <a:rPr lang="en-US" altLang="zh-CN" b="1" smtClean="0">
                <a:solidFill>
                  <a:srgbClr val="FF0000"/>
                </a:solidFill>
              </a:rPr>
              <a:t>FQ</a:t>
            </a:r>
            <a:r>
              <a:rPr lang="zh-CN" altLang="en-US" b="1" smtClean="0">
                <a:solidFill>
                  <a:srgbClr val="FF0000"/>
                </a:solidFill>
              </a:rPr>
              <a:t>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b="1" smtClean="0">
                <a:solidFill>
                  <a:srgbClr val="FF0000"/>
                </a:solidFill>
              </a:rPr>
              <a:t>编译并运行该程序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u"/>
            </a:pPr>
            <a:endParaRPr lang="zh-CN" alt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373FB9-5051-48E7-8B17-585CF5F11B7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Lab Schedule</a:t>
            </a:r>
            <a:endParaRPr lang="zh-CN" altLang="en-US" smtClean="0"/>
          </a:p>
        </p:txBody>
      </p:sp>
      <p:sp>
        <p:nvSpPr>
          <p:cNvPr id="174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smtClean="0"/>
              <a:t>四次实验课时间安排</a:t>
            </a:r>
            <a:br>
              <a:rPr lang="zh-CN" altLang="en-US" sz="2400" smtClean="0"/>
            </a:br>
            <a:r>
              <a:rPr lang="zh-CN" altLang="en-US" sz="2400" smtClean="0"/>
              <a:t>第</a:t>
            </a:r>
            <a:r>
              <a:rPr lang="en-US" altLang="zh-CN" sz="2400" smtClean="0"/>
              <a:t>10</a:t>
            </a:r>
            <a:r>
              <a:rPr lang="zh-CN" altLang="en-US" sz="2400" smtClean="0"/>
              <a:t>周（</a:t>
            </a:r>
            <a:r>
              <a:rPr lang="en-US" altLang="zh-CN" sz="2400" smtClean="0"/>
              <a:t>11</a:t>
            </a:r>
            <a:r>
              <a:rPr lang="zh-CN" altLang="en-US" sz="2400" smtClean="0"/>
              <a:t>月</a:t>
            </a:r>
            <a:r>
              <a:rPr lang="en-US" altLang="zh-CN" sz="2400" smtClean="0"/>
              <a:t>12</a:t>
            </a:r>
            <a:r>
              <a:rPr lang="zh-CN" altLang="en-US" sz="2400" smtClean="0"/>
              <a:t>日）、</a:t>
            </a:r>
            <a:r>
              <a:rPr lang="en-US" altLang="zh-CN" sz="2400" smtClean="0"/>
              <a:t>12</a:t>
            </a:r>
            <a:r>
              <a:rPr lang="zh-CN" altLang="en-US" sz="2400" smtClean="0"/>
              <a:t>周（</a:t>
            </a:r>
            <a:r>
              <a:rPr lang="en-US" altLang="zh-CN" sz="2400" smtClean="0"/>
              <a:t>11</a:t>
            </a:r>
            <a:r>
              <a:rPr lang="zh-CN" altLang="en-US" sz="2400" smtClean="0"/>
              <a:t>月</a:t>
            </a:r>
            <a:r>
              <a:rPr lang="en-US" altLang="zh-CN" sz="2400" smtClean="0"/>
              <a:t>26</a:t>
            </a:r>
            <a:r>
              <a:rPr lang="zh-CN" altLang="en-US" sz="2400" smtClean="0"/>
              <a:t>日）、</a:t>
            </a:r>
            <a:r>
              <a:rPr lang="en-US" altLang="zh-CN" sz="2400" smtClean="0"/>
              <a:t>14</a:t>
            </a:r>
            <a:r>
              <a:rPr lang="zh-CN" altLang="en-US" sz="2400" smtClean="0"/>
              <a:t>周（</a:t>
            </a:r>
            <a:r>
              <a:rPr lang="en-US" altLang="zh-CN" sz="2400" smtClean="0"/>
              <a:t>12</a:t>
            </a:r>
            <a:r>
              <a:rPr lang="zh-CN" altLang="en-US" sz="2400" smtClean="0"/>
              <a:t>月</a:t>
            </a:r>
            <a:r>
              <a:rPr lang="en-US" altLang="zh-CN" sz="2400" smtClean="0"/>
              <a:t>10</a:t>
            </a:r>
            <a:r>
              <a:rPr lang="zh-CN" altLang="en-US" sz="2400" smtClean="0"/>
              <a:t>日）、</a:t>
            </a:r>
            <a:r>
              <a:rPr lang="en-US" altLang="zh-CN" sz="2400" smtClean="0"/>
              <a:t>16</a:t>
            </a:r>
            <a:r>
              <a:rPr lang="zh-CN" altLang="en-US" sz="2400" smtClean="0"/>
              <a:t>周（</a:t>
            </a:r>
            <a:r>
              <a:rPr lang="en-US" altLang="zh-CN" sz="2400" smtClean="0"/>
              <a:t>12</a:t>
            </a:r>
            <a:r>
              <a:rPr lang="zh-CN" altLang="en-US" sz="2400" smtClean="0"/>
              <a:t>月</a:t>
            </a:r>
            <a:r>
              <a:rPr lang="en-US" altLang="zh-CN" sz="2400" smtClean="0"/>
              <a:t>24</a:t>
            </a:r>
            <a:r>
              <a:rPr lang="zh-CN" altLang="en-US" sz="2400" smtClean="0"/>
              <a:t>日） 周二下午</a:t>
            </a:r>
            <a:r>
              <a:rPr lang="en-US" sz="2400" smtClean="0"/>
              <a:t>5-8</a:t>
            </a:r>
            <a:r>
              <a:rPr lang="zh-CN" altLang="en-US" sz="2400" smtClean="0"/>
              <a:t>节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smtClean="0"/>
              <a:t>地点：</a:t>
            </a:r>
            <a:r>
              <a:rPr lang="en-US" altLang="zh-CN" sz="2400" smtClean="0"/>
              <a:t>B7</a:t>
            </a:r>
            <a:r>
              <a:rPr lang="zh-CN" altLang="en-US" sz="2400" smtClean="0"/>
              <a:t>栋</a:t>
            </a:r>
            <a:r>
              <a:rPr lang="en-US" altLang="zh-CN" sz="2400" smtClean="0"/>
              <a:t> 231, 233</a:t>
            </a:r>
            <a:r>
              <a:rPr lang="zh-CN" altLang="en-US" sz="2400" smtClean="0"/>
              <a:t>，</a:t>
            </a:r>
            <a:r>
              <a:rPr lang="en-US" altLang="zh-CN" sz="2400" smtClean="0"/>
              <a:t>331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smtClean="0"/>
              <a:t>实验报告：交电子版，第</a:t>
            </a:r>
            <a:r>
              <a:rPr lang="en-US" altLang="zh-CN" sz="2400" smtClean="0"/>
              <a:t>4</a:t>
            </a:r>
            <a:r>
              <a:rPr lang="zh-CN" altLang="en-US" sz="2400" smtClean="0"/>
              <a:t>次实验结束后一周将</a:t>
            </a:r>
            <a:r>
              <a:rPr lang="en-US" altLang="zh-CN" sz="2400" smtClean="0"/>
              <a:t>4</a:t>
            </a:r>
            <a:r>
              <a:rPr lang="zh-CN" altLang="en-US" sz="2400" smtClean="0"/>
              <a:t>次的实验报告打包成一压缩文件，交给班的学习委员，后交给助教。实验结果要截个图！实验中有编程的，要提供源代码。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smtClean="0">
                <a:solidFill>
                  <a:srgbClr val="FF0000"/>
                </a:solidFill>
              </a:rPr>
              <a:t>请准时到达实验室！</a:t>
            </a:r>
            <a:endParaRPr lang="zh-CN" altLang="en-US" sz="2400" smtClean="0">
              <a:solidFill>
                <a:srgbClr val="FF0000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DBF11C-B9B4-489E-A68C-C657860C5D9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zh-CN" sz="3600" dirty="0"/>
              <a:t>掌握</a:t>
            </a:r>
            <a:r>
              <a:rPr lang="en-US" altLang="zh-CN" sz="3600" dirty="0"/>
              <a:t>Linux</a:t>
            </a:r>
            <a:r>
              <a:rPr lang="zh-CN" altLang="zh-CN" sz="3600" dirty="0"/>
              <a:t>一般命令格式。</a:t>
            </a:r>
            <a:endParaRPr lang="en-US" altLang="zh-CN" sz="36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zh-CN" sz="3600" dirty="0"/>
              <a:t>掌握有关文件和目录操作的常用命令。</a:t>
            </a:r>
            <a:endParaRPr lang="en-US" altLang="zh-CN" sz="36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3600" dirty="0"/>
              <a:t>学习使用</a:t>
            </a:r>
            <a:r>
              <a:rPr lang="en-US" altLang="zh-CN" sz="3600" dirty="0"/>
              <a:t>Unix</a:t>
            </a:r>
            <a:r>
              <a:rPr lang="zh-CN" altLang="en-US" sz="3600" dirty="0"/>
              <a:t>编辑器</a:t>
            </a:r>
            <a:r>
              <a:rPr lang="en-US" altLang="zh-CN" sz="3600" dirty="0"/>
              <a:t>Vi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3600" dirty="0"/>
              <a:t>编译</a:t>
            </a:r>
            <a:r>
              <a:rPr lang="en-US" altLang="zh-CN" sz="3600" dirty="0"/>
              <a:t>C/C++</a:t>
            </a:r>
            <a:r>
              <a:rPr lang="zh-CN" altLang="en-US" sz="3600" dirty="0"/>
              <a:t>程序。</a:t>
            </a:r>
            <a:endParaRPr lang="zh-CN" altLang="zh-CN" sz="3600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E688B8-6FB4-4AAE-814C-5E5A46E9188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进入</a:t>
            </a:r>
            <a:r>
              <a:rPr lang="en-US" altLang="zh-CN" smtClean="0"/>
              <a:t>Linux</a:t>
            </a:r>
            <a:r>
              <a:rPr lang="zh-CN" altLang="en-US" smtClean="0"/>
              <a:t>系统环境</a:t>
            </a:r>
            <a:endParaRPr lang="zh-CN" altLang="en-US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smtClean="0"/>
              <a:t>开机选择进入</a:t>
            </a:r>
            <a:r>
              <a:rPr lang="en-US" altLang="zh-CN" sz="2400" smtClean="0"/>
              <a:t>UBUNTU</a:t>
            </a:r>
            <a:r>
              <a:rPr lang="zh-CN" altLang="en-US" sz="2400" smtClean="0"/>
              <a:t>系统；不需密码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Ubuntu </a:t>
            </a:r>
            <a:r>
              <a:rPr lang="zh-CN" altLang="en-US" sz="2400" smtClean="0"/>
              <a:t>是 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的一种，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可以说是</a:t>
            </a:r>
            <a:r>
              <a:rPr lang="en-US" altLang="zh-CN" sz="2400" smtClean="0"/>
              <a:t>unix</a:t>
            </a:r>
            <a:r>
              <a:rPr lang="zh-CN" altLang="en-US" sz="2400" smtClean="0"/>
              <a:t>的一种，都是在</a:t>
            </a:r>
            <a:r>
              <a:rPr lang="en-US" altLang="zh-CN" sz="2400" smtClean="0"/>
              <a:t>unix</a:t>
            </a:r>
            <a:r>
              <a:rPr lang="zh-CN" altLang="en-US" sz="2400" smtClean="0"/>
              <a:t>基础上发展出来的，核心技术仍然是</a:t>
            </a:r>
            <a:r>
              <a:rPr lang="en-US" altLang="zh-CN" sz="2400" smtClean="0"/>
              <a:t>unix.</a:t>
            </a:r>
            <a:r>
              <a:rPr lang="zh-CN" altLang="en-US" sz="2400" smtClean="0"/>
              <a:t>如知道的有</a:t>
            </a:r>
            <a:r>
              <a:rPr lang="en-US" altLang="zh-CN" sz="2400" smtClean="0"/>
              <a:t>debian</a:t>
            </a:r>
            <a:r>
              <a:rPr lang="zh-CN" altLang="en-US" sz="2400" smtClean="0"/>
              <a:t>、 </a:t>
            </a:r>
            <a:r>
              <a:rPr lang="en-US" altLang="zh-CN" sz="2400" smtClean="0"/>
              <a:t>fedara</a:t>
            </a:r>
            <a:r>
              <a:rPr lang="zh-CN" altLang="en-US" sz="2400" smtClean="0"/>
              <a:t>、 </a:t>
            </a:r>
            <a:r>
              <a:rPr lang="en-US" altLang="zh-CN" sz="2400" smtClean="0"/>
              <a:t>ubuntu</a:t>
            </a:r>
            <a:r>
              <a:rPr lang="zh-CN" altLang="en-US" sz="2400" smtClean="0"/>
              <a:t>、 </a:t>
            </a:r>
            <a:r>
              <a:rPr lang="en-US" altLang="zh-CN" sz="2400" smtClean="0"/>
              <a:t>redhat</a:t>
            </a:r>
            <a:r>
              <a:rPr lang="zh-CN" altLang="en-US" sz="2400" smtClean="0"/>
              <a:t>等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smtClean="0"/>
              <a:t>是一个多用户、多任务的操作系统；</a:t>
            </a:r>
            <a:r>
              <a:rPr lang="en-US" altLang="zh-CN" sz="2400" smtClean="0"/>
              <a:t>PC</a:t>
            </a:r>
            <a:r>
              <a:rPr lang="zh-CN" altLang="en-US" sz="2400" smtClean="0"/>
              <a:t>上桌面系统常用</a:t>
            </a:r>
            <a:r>
              <a:rPr lang="en-US" altLang="zh-CN" sz="2400" smtClean="0"/>
              <a:t>--ubutu,</a:t>
            </a:r>
            <a:r>
              <a:rPr lang="zh-CN" altLang="en-US" sz="2400" smtClean="0"/>
              <a:t>定制的桌面系统就选</a:t>
            </a:r>
            <a:r>
              <a:rPr lang="en-US" altLang="zh-CN" sz="2400" smtClean="0"/>
              <a:t>Geetoo,</a:t>
            </a:r>
            <a:r>
              <a:rPr lang="zh-CN" altLang="en-US" sz="2400" smtClean="0"/>
              <a:t>稳定的服务器系统</a:t>
            </a:r>
            <a:r>
              <a:rPr lang="en-US" altLang="zh-CN" sz="2400" smtClean="0"/>
              <a:t>--CentOS,</a:t>
            </a:r>
            <a:r>
              <a:rPr lang="zh-CN" altLang="en-US" sz="2400" smtClean="0"/>
              <a:t>非常稳定的服务器系统</a:t>
            </a:r>
            <a:r>
              <a:rPr lang="en-US" altLang="zh-CN" sz="2400" smtClean="0"/>
              <a:t>---FreeBSD.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smtClean="0"/>
              <a:t>在图形界面上进入终端的方法：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、按快捷键</a:t>
            </a:r>
            <a:r>
              <a:rPr lang="en-US" altLang="zh-CN" sz="2400" smtClean="0"/>
              <a:t>CTRL+ALT+T; 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CTRL+ALT+F1—F6</a:t>
            </a:r>
            <a:r>
              <a:rPr lang="zh-CN" altLang="en-US" sz="2400" smtClean="0"/>
              <a:t>；</a:t>
            </a:r>
            <a:r>
              <a:rPr lang="en-US" altLang="zh-CN" sz="2400" smtClean="0"/>
              <a:t>3</a:t>
            </a:r>
            <a:r>
              <a:rPr lang="zh-CN" altLang="en-US" sz="2400" smtClean="0"/>
              <a:t>、直接搜索“终端”并进入；</a:t>
            </a:r>
            <a:r>
              <a:rPr lang="en-US" altLang="zh-CN" sz="2400" smtClean="0"/>
              <a:t>4</a:t>
            </a:r>
            <a:r>
              <a:rPr lang="zh-CN" altLang="en-US" sz="2400" smtClean="0"/>
              <a:t>、鼠标右键选“终端”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smtClean="0"/>
              <a:t>执行一些具有</a:t>
            </a:r>
            <a:r>
              <a:rPr lang="en-US" altLang="zh-CN" sz="2400" smtClean="0"/>
              <a:t>root</a:t>
            </a:r>
            <a:r>
              <a:rPr lang="zh-CN" altLang="en-US" sz="2400" smtClean="0"/>
              <a:t>权限的命令操作时，可用</a:t>
            </a:r>
            <a:r>
              <a:rPr lang="en-US" altLang="zh-CN" sz="2400" smtClean="0"/>
              <a:t>sudo +</a:t>
            </a:r>
            <a:r>
              <a:rPr lang="zh-CN" altLang="en-US" sz="2400" smtClean="0"/>
              <a:t>命令，</a:t>
            </a: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700" smtClean="0"/>
              <a:t> 密码为：</a:t>
            </a:r>
            <a:r>
              <a:rPr lang="en-US" altLang="zh-CN" sz="2700" smtClean="0"/>
              <a:t>root</a:t>
            </a:r>
            <a:endParaRPr lang="en-US" altLang="zh-CN" sz="2700" smtClean="0"/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sz="240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54EA8-5084-4377-A867-6FA70F4AF55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实验内容一：</a:t>
            </a:r>
            <a:r>
              <a:rPr lang="en-US" altLang="zh-CN" smtClean="0"/>
              <a:t>Linux</a:t>
            </a:r>
            <a:r>
              <a:rPr lang="zh-CN" altLang="en-US" smtClean="0"/>
              <a:t>基本命令</a:t>
            </a:r>
            <a:endParaRPr lang="zh-CN" altLang="en-US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zh-CN" sz="2400" smtClean="0"/>
              <a:t>正确地登录和退出系统。</a:t>
            </a:r>
            <a:endParaRPr lang="zh-CN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zh-CN" sz="2400" smtClean="0"/>
              <a:t>熟悉</a:t>
            </a:r>
            <a:r>
              <a:rPr lang="en-US" altLang="zh-CN" sz="2400" smtClean="0"/>
              <a:t>date</a:t>
            </a:r>
            <a:r>
              <a:rPr lang="zh-CN" altLang="zh-CN" sz="2400" smtClean="0"/>
              <a:t>，</a:t>
            </a:r>
            <a:r>
              <a:rPr lang="en-US" altLang="zh-CN" sz="2400" smtClean="0"/>
              <a:t>cal</a:t>
            </a:r>
            <a:r>
              <a:rPr lang="zh-CN" altLang="zh-CN" sz="2400" smtClean="0"/>
              <a:t>，</a:t>
            </a:r>
            <a:r>
              <a:rPr lang="en-US" altLang="zh-CN" sz="2400" smtClean="0"/>
              <a:t>who</a:t>
            </a:r>
            <a:r>
              <a:rPr lang="zh-CN" altLang="zh-CN" sz="2400" smtClean="0"/>
              <a:t>，</a:t>
            </a:r>
            <a:r>
              <a:rPr lang="en-US" altLang="zh-CN" sz="2400" smtClean="0"/>
              <a:t>echo</a:t>
            </a:r>
            <a:r>
              <a:rPr lang="zh-CN" altLang="zh-CN" sz="2400" smtClean="0"/>
              <a:t>，</a:t>
            </a:r>
            <a:r>
              <a:rPr lang="en-US" altLang="zh-CN" sz="2400" smtClean="0"/>
              <a:t>clear</a:t>
            </a:r>
            <a:r>
              <a:rPr lang="zh-CN" altLang="zh-CN" sz="2400" smtClean="0"/>
              <a:t>，</a:t>
            </a:r>
            <a:r>
              <a:rPr lang="en-US" altLang="zh-CN" sz="2400" smtClean="0"/>
              <a:t>password</a:t>
            </a:r>
            <a:r>
              <a:rPr lang="zh-CN" altLang="zh-CN" sz="2400" smtClean="0"/>
              <a:t>等命令。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smtClean="0"/>
              <a:t>浏览文件系统</a:t>
            </a:r>
            <a:endParaRPr lang="en-US" altLang="zh-CN" sz="2400" smtClean="0"/>
          </a:p>
          <a:p>
            <a:pPr marL="685800" lvl="1" indent="-342900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pwd: </a:t>
            </a:r>
            <a:r>
              <a:rPr lang="zh-CN" altLang="en-US" sz="2000" smtClean="0"/>
              <a:t>返回当前工作目录</a:t>
            </a:r>
            <a:endParaRPr lang="en-US" altLang="zh-CN" sz="2000" smtClean="0"/>
          </a:p>
          <a:p>
            <a:pPr marL="685800" lvl="1" indent="-342900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ls –l: </a:t>
            </a:r>
            <a:r>
              <a:rPr lang="zh-CN" altLang="en-US" sz="2000" smtClean="0"/>
              <a:t>显示当前目录信息</a:t>
            </a:r>
            <a:endParaRPr lang="en-US" altLang="zh-CN" sz="2000" smtClean="0"/>
          </a:p>
          <a:p>
            <a:pPr marL="685800" lvl="1" indent="-342900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ls –a: </a:t>
            </a:r>
            <a:r>
              <a:rPr lang="zh-CN" altLang="en-US" sz="2000" smtClean="0"/>
              <a:t>显示当前目录信息，包括隐藏文件和文件夹</a:t>
            </a:r>
            <a:endParaRPr lang="en-US" altLang="zh-CN" sz="2000" smtClean="0"/>
          </a:p>
          <a:p>
            <a:pPr marL="685800" lvl="1" indent="-342900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cd /: </a:t>
            </a:r>
            <a:r>
              <a:rPr lang="zh-CN" altLang="en-US" sz="2000" smtClean="0"/>
              <a:t>将当前工作目录改到根目录</a:t>
            </a:r>
            <a:r>
              <a:rPr lang="en-US" altLang="zh-CN" sz="2000" smtClean="0"/>
              <a:t>(/),cd ..(</a:t>
            </a:r>
            <a:r>
              <a:rPr lang="zh-CN" altLang="en-US" sz="2000" smtClean="0"/>
              <a:t>退回上级目录）</a:t>
            </a:r>
            <a:r>
              <a:rPr lang="en-US" altLang="zh-CN" sz="2000" smtClean="0"/>
              <a:t>cd (</a:t>
            </a:r>
            <a:r>
              <a:rPr lang="zh-CN" altLang="en-US" sz="2000" smtClean="0"/>
              <a:t>退回用户的</a:t>
            </a:r>
            <a:r>
              <a:rPr lang="en-US" altLang="zh-CN" sz="2000" smtClean="0"/>
              <a:t>HOME</a:t>
            </a:r>
            <a:r>
              <a:rPr lang="zh-CN" altLang="en-US" sz="2000" smtClean="0"/>
              <a:t>目录）</a:t>
            </a:r>
            <a:endParaRPr lang="zh-CN" altLang="en-US" sz="2000" smtClean="0"/>
          </a:p>
          <a:p>
            <a:pPr marL="685800" lvl="1" indent="-342900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mkdir: </a:t>
            </a:r>
            <a:r>
              <a:rPr lang="zh-CN" altLang="en-US" sz="2000" smtClean="0"/>
              <a:t>创建子目录 </a:t>
            </a:r>
            <a:r>
              <a:rPr lang="en-US" altLang="zh-CN" sz="2000" smtClean="0"/>
              <a:t>subdir </a:t>
            </a:r>
            <a:r>
              <a:rPr lang="zh-CN" altLang="en-US" sz="2000" smtClean="0"/>
              <a:t>（一般在用户目录下建，如</a:t>
            </a:r>
            <a:r>
              <a:rPr lang="en-US" altLang="zh-CN" sz="2000" smtClean="0"/>
              <a:t>/home/pc)</a:t>
            </a:r>
            <a:endParaRPr lang="en-US" altLang="zh-CN" sz="2000" smtClean="0"/>
          </a:p>
          <a:p>
            <a:pPr marL="685800" lvl="1" indent="-342900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rm –r </a:t>
            </a:r>
            <a:r>
              <a:rPr lang="zh-CN" altLang="en-US" sz="2000" smtClean="0"/>
              <a:t>目录名</a:t>
            </a:r>
            <a:r>
              <a:rPr lang="en-US" altLang="zh-CN" sz="2000" smtClean="0"/>
              <a:t>: </a:t>
            </a:r>
            <a:r>
              <a:rPr lang="zh-CN" altLang="en-US" sz="2000" smtClean="0"/>
              <a:t>删除子目录以及目录里的所有内容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b="1" smtClean="0">
                <a:solidFill>
                  <a:srgbClr val="FF0000"/>
                </a:solidFill>
              </a:rPr>
              <a:t>练习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marL="685800" lvl="1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000" b="1" smtClean="0">
                <a:solidFill>
                  <a:srgbClr val="FF0000"/>
                </a:solidFill>
              </a:rPr>
              <a:t>创建一个你名字的首字母组合的子目录， 如子目录</a:t>
            </a:r>
            <a:r>
              <a:rPr lang="en-US" altLang="zh-CN" sz="2000" b="1" smtClean="0">
                <a:solidFill>
                  <a:srgbClr val="FF0000"/>
                </a:solidFill>
              </a:rPr>
              <a:t>fq</a:t>
            </a:r>
            <a:endParaRPr lang="en-US" altLang="zh-CN" sz="2000" b="1" smtClean="0">
              <a:solidFill>
                <a:srgbClr val="FF0000"/>
              </a:solidFill>
            </a:endParaRPr>
          </a:p>
          <a:p>
            <a:pPr marL="685800" lvl="1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000" b="1" smtClean="0">
                <a:solidFill>
                  <a:srgbClr val="FF0000"/>
                </a:solidFill>
              </a:rPr>
              <a:t>将工作目录更改到你创建的子目录，并用</a:t>
            </a:r>
            <a:r>
              <a:rPr lang="en-US" altLang="zh-CN" sz="2000" b="1" smtClean="0">
                <a:solidFill>
                  <a:srgbClr val="FF0000"/>
                </a:solidFill>
              </a:rPr>
              <a:t>pwd</a:t>
            </a:r>
            <a:r>
              <a:rPr lang="zh-CN" altLang="en-US" sz="2000" b="1" smtClean="0">
                <a:solidFill>
                  <a:srgbClr val="FF0000"/>
                </a:solidFill>
              </a:rPr>
              <a:t>验证</a:t>
            </a:r>
            <a:endParaRPr lang="en-US" altLang="zh-CN" sz="2000" b="1" smtClean="0">
              <a:solidFill>
                <a:srgbClr val="FF0000"/>
              </a:solidFill>
            </a:endParaRPr>
          </a:p>
          <a:p>
            <a:pPr marL="685800" lvl="1" indent="-342900" eaLnBrk="1" hangingPunct="1">
              <a:buFont typeface="Wingdings" panose="05000000000000000000" pitchFamily="2" charset="2"/>
              <a:buChar char="u"/>
            </a:pP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zh-CN" sz="240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FD48B-9641-44DF-AC74-65943604840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实验内容二：文件操作</a:t>
            </a:r>
            <a:endParaRPr lang="zh-CN" altLang="en-US" smtClean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cat “filename”: </a:t>
            </a:r>
            <a:r>
              <a:rPr lang="zh-CN" altLang="en-US" sz="2400" smtClean="0"/>
              <a:t>显示文件内容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cat &gt; “filename”: </a:t>
            </a:r>
            <a:r>
              <a:rPr lang="zh-CN" altLang="en-US" sz="2400" smtClean="0"/>
              <a:t>创建一个文件并将内容写入文件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cat &gt;&gt; “filename”: </a:t>
            </a:r>
            <a:r>
              <a:rPr lang="zh-CN" altLang="en-US" sz="2400" smtClean="0"/>
              <a:t>将内容添加到现有文件末尾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smtClean="0"/>
              <a:t>利用</a:t>
            </a:r>
            <a:r>
              <a:rPr lang="en-US" altLang="zh-CN" sz="2400" smtClean="0"/>
              <a:t>man</a:t>
            </a:r>
            <a:r>
              <a:rPr lang="zh-CN" altLang="en-US" sz="2400" smtClean="0"/>
              <a:t>命令显示命令的使用说明</a:t>
            </a:r>
            <a:endParaRPr lang="en-US" altLang="zh-CN" sz="24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Man date; man cat; man ls ….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b="1" smtClean="0">
                <a:solidFill>
                  <a:srgbClr val="FF0000"/>
                </a:solidFill>
              </a:rPr>
              <a:t>练习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000" b="1" smtClean="0">
                <a:solidFill>
                  <a:srgbClr val="FF0000"/>
                </a:solidFill>
              </a:rPr>
              <a:t>验证当前工作目录为你创建的目录</a:t>
            </a:r>
            <a:endParaRPr lang="en-US" altLang="zh-CN" sz="2000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000" b="1" smtClean="0">
                <a:solidFill>
                  <a:srgbClr val="FF0000"/>
                </a:solidFill>
              </a:rPr>
              <a:t>将日期信息写入文件</a:t>
            </a:r>
            <a:r>
              <a:rPr lang="en-US" altLang="zh-CN" sz="2000" b="1" smtClean="0">
                <a:solidFill>
                  <a:srgbClr val="FF0000"/>
                </a:solidFill>
              </a:rPr>
              <a:t>file1</a:t>
            </a:r>
            <a:endParaRPr lang="en-US" altLang="zh-CN" sz="2000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000" b="1" smtClean="0">
                <a:solidFill>
                  <a:srgbClr val="FF0000"/>
                </a:solidFill>
              </a:rPr>
              <a:t>利用</a:t>
            </a:r>
            <a:r>
              <a:rPr lang="en-US" altLang="zh-CN" sz="2000" b="1" smtClean="0">
                <a:solidFill>
                  <a:srgbClr val="FF0000"/>
                </a:solidFill>
              </a:rPr>
              <a:t>cat</a:t>
            </a:r>
            <a:r>
              <a:rPr lang="zh-CN" altLang="en-US" sz="2000" b="1" smtClean="0">
                <a:solidFill>
                  <a:srgbClr val="FF0000"/>
                </a:solidFill>
              </a:rPr>
              <a:t>命令显示</a:t>
            </a:r>
            <a:r>
              <a:rPr lang="en-US" altLang="zh-CN" sz="2000" b="1" smtClean="0">
                <a:solidFill>
                  <a:srgbClr val="FF0000"/>
                </a:solidFill>
              </a:rPr>
              <a:t>file1</a:t>
            </a:r>
            <a:r>
              <a:rPr lang="zh-CN" altLang="en-US" sz="2000" b="1" smtClean="0">
                <a:solidFill>
                  <a:srgbClr val="FF0000"/>
                </a:solidFill>
              </a:rPr>
              <a:t>内容</a:t>
            </a:r>
            <a:endParaRPr lang="en-US" altLang="zh-CN" sz="2000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000" b="1" smtClean="0">
                <a:solidFill>
                  <a:srgbClr val="FF0000"/>
                </a:solidFill>
              </a:rPr>
              <a:t>在文件</a:t>
            </a:r>
            <a:r>
              <a:rPr lang="en-US" altLang="zh-CN" sz="2000" b="1" smtClean="0">
                <a:solidFill>
                  <a:srgbClr val="FF0000"/>
                </a:solidFill>
              </a:rPr>
              <a:t>file1</a:t>
            </a:r>
            <a:r>
              <a:rPr lang="zh-CN" altLang="en-US" sz="2000" b="1" smtClean="0">
                <a:solidFill>
                  <a:srgbClr val="FF0000"/>
                </a:solidFill>
              </a:rPr>
              <a:t>末尾添加“</a:t>
            </a:r>
            <a:r>
              <a:rPr lang="en-US" altLang="zh-CN" sz="2000" b="1" smtClean="0">
                <a:solidFill>
                  <a:srgbClr val="FF0000"/>
                </a:solidFill>
              </a:rPr>
              <a:t>Hello</a:t>
            </a:r>
            <a:r>
              <a:rPr lang="zh-CN" altLang="en-US" sz="2000" b="1" smtClean="0">
                <a:solidFill>
                  <a:srgbClr val="FF0000"/>
                </a:solidFill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</a:rPr>
              <a:t>Wolrd</a:t>
            </a:r>
            <a:r>
              <a:rPr lang="zh-CN" altLang="en-US" sz="2000" b="1" smtClean="0">
                <a:solidFill>
                  <a:srgbClr val="FF0000"/>
                </a:solidFill>
              </a:rPr>
              <a:t>”信息</a:t>
            </a:r>
            <a:endParaRPr lang="en-US" altLang="zh-CN" sz="2000" b="1" smtClean="0">
              <a:solidFill>
                <a:srgbClr val="FF000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u"/>
            </a:pPr>
            <a:r>
              <a:rPr lang="en-US" altLang="zh-CN" sz="1700" b="1" smtClean="0">
                <a:solidFill>
                  <a:srgbClr val="FF0000"/>
                </a:solidFill>
              </a:rPr>
              <a:t>Cat &gt;&gt; file1.txt (enter)</a:t>
            </a:r>
            <a:endParaRPr lang="en-US" altLang="zh-CN" sz="1700" b="1" smtClean="0">
              <a:solidFill>
                <a:srgbClr val="FF000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u"/>
            </a:pPr>
            <a:r>
              <a:rPr lang="en-US" altLang="zh-CN" sz="1700" b="1" smtClean="0">
                <a:solidFill>
                  <a:srgbClr val="FF0000"/>
                </a:solidFill>
              </a:rPr>
              <a:t>Type “Hello World” (enter) (Ctrl+D)</a:t>
            </a:r>
            <a:endParaRPr lang="en-US" altLang="zh-CN" sz="1700" b="1" smtClean="0">
              <a:solidFill>
                <a:srgbClr val="FF0000"/>
              </a:solidFill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510D6A-A080-4BFE-9663-6106719185B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实验内容二：文件操作 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000" smtClean="0"/>
              <a:t>复制，移动，删除文件操作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1800" b="1" smtClean="0">
                <a:solidFill>
                  <a:srgbClr val="FF0000"/>
                </a:solidFill>
              </a:rPr>
              <a:t>cp file1 file2:</a:t>
            </a:r>
            <a:r>
              <a:rPr lang="zh-CN" altLang="en-US" sz="1800" b="1" smtClean="0">
                <a:solidFill>
                  <a:srgbClr val="FF0000"/>
                </a:solidFill>
              </a:rPr>
              <a:t> </a:t>
            </a:r>
            <a:r>
              <a:rPr lang="en-US" altLang="zh-CN" sz="1800" b="1" smtClean="0">
                <a:solidFill>
                  <a:srgbClr val="FF0000"/>
                </a:solidFill>
              </a:rPr>
              <a:t>copy file1 to file2; </a:t>
            </a:r>
            <a:endParaRPr lang="en-US" altLang="zh-CN" sz="1800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1800" b="1" smtClean="0">
                <a:solidFill>
                  <a:srgbClr val="FF0000"/>
                </a:solidFill>
              </a:rPr>
              <a:t>mv file2 file3: move file2 to file3;</a:t>
            </a:r>
            <a:endParaRPr lang="en-US" altLang="zh-CN" sz="1800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1800" b="1" smtClean="0">
                <a:solidFill>
                  <a:srgbClr val="FF0000"/>
                </a:solidFill>
              </a:rPr>
              <a:t>cat f* </a:t>
            </a:r>
            <a:endParaRPr lang="en-US" altLang="zh-CN" sz="1800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1800" b="1" smtClean="0">
                <a:solidFill>
                  <a:srgbClr val="FF0000"/>
                </a:solidFill>
              </a:rPr>
              <a:t>rm file3</a:t>
            </a:r>
            <a:endParaRPr lang="en-US" altLang="zh-CN" sz="1800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1800" b="1" smtClean="0">
                <a:solidFill>
                  <a:srgbClr val="FF0000"/>
                </a:solidFill>
              </a:rPr>
              <a:t>在运行每条命令之后，用</a:t>
            </a:r>
            <a:r>
              <a:rPr lang="en-US" altLang="zh-CN" sz="1800" b="1" smtClean="0">
                <a:solidFill>
                  <a:srgbClr val="FF0000"/>
                </a:solidFill>
              </a:rPr>
              <a:t>ls –l</a:t>
            </a:r>
            <a:r>
              <a:rPr lang="zh-CN" altLang="en-US" sz="1800" b="1" smtClean="0">
                <a:solidFill>
                  <a:srgbClr val="FF0000"/>
                </a:solidFill>
              </a:rPr>
              <a:t>命令看看目录下的文件有何变化</a:t>
            </a:r>
            <a:endParaRPr lang="en-US" altLang="zh-CN" sz="1800" b="1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zh-CN" sz="2000" smtClean="0"/>
              <a:t>在</a:t>
            </a:r>
            <a:r>
              <a:rPr lang="en-US" altLang="zh-CN" sz="2000" smtClean="0"/>
              <a:t>/etc/passwd</a:t>
            </a:r>
            <a:r>
              <a:rPr lang="zh-CN" altLang="zh-CN" sz="2000" smtClean="0"/>
              <a:t>文件中查找适合你的注册名的行。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zh-CN" sz="2000" smtClean="0"/>
              <a:t>运行</a:t>
            </a:r>
            <a:r>
              <a:rPr lang="en-US" altLang="zh-CN" sz="2000" smtClean="0"/>
              <a:t>ls –l</a:t>
            </a:r>
            <a:r>
              <a:rPr lang="zh-CN" altLang="zh-CN" sz="2000" smtClean="0"/>
              <a:t>，理解各文件的权限是什么？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zh-CN" sz="2000" smtClean="0"/>
              <a:t>用</a:t>
            </a:r>
            <a:r>
              <a:rPr lang="en-US" altLang="zh-CN" sz="2000" smtClean="0"/>
              <a:t>chmod</a:t>
            </a:r>
            <a:r>
              <a:rPr lang="zh-CN" altLang="en-US" sz="2000" smtClean="0"/>
              <a:t>命令更改文件</a:t>
            </a:r>
            <a:r>
              <a:rPr lang="en-US" altLang="zh-CN" sz="2000" smtClean="0"/>
              <a:t>file1</a:t>
            </a:r>
            <a:r>
              <a:rPr lang="zh-CN" altLang="zh-CN" sz="2000" smtClean="0"/>
              <a:t>的权限。</a:t>
            </a:r>
            <a:r>
              <a:rPr lang="zh-CN" altLang="en-US" sz="2000" smtClean="0"/>
              <a:t>(用符号法，如</a:t>
            </a:r>
            <a:r>
              <a:rPr lang="en-US" altLang="zh-CN" sz="2000" smtClean="0"/>
              <a:t>u+x;</a:t>
            </a:r>
            <a:r>
              <a:rPr lang="zh-CN" altLang="en-US" sz="2000" smtClean="0"/>
              <a:t>用八进制表示法，如</a:t>
            </a:r>
            <a:r>
              <a:rPr lang="en-US" altLang="zh-CN" sz="2000" smtClean="0"/>
              <a:t>764</a:t>
            </a:r>
            <a:r>
              <a:rPr lang="zh-CN" altLang="en-US" sz="2000" smtClean="0"/>
              <a:t>，</a:t>
            </a:r>
            <a:r>
              <a:rPr lang="en-US" altLang="zh-CN" sz="2000" smtClean="0"/>
              <a:t>777</a:t>
            </a:r>
            <a:r>
              <a:rPr lang="zh-CN" altLang="en-US" sz="2000" smtClean="0"/>
              <a:t>等）</a:t>
            </a:r>
            <a:r>
              <a:rPr lang="zh-CN" altLang="zh-CN" sz="2000" smtClean="0"/>
              <a:t>。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1800" b="1" smtClean="0">
                <a:solidFill>
                  <a:srgbClr val="FF0000"/>
                </a:solidFill>
              </a:rPr>
              <a:t>给</a:t>
            </a:r>
            <a:r>
              <a:rPr lang="en-US" altLang="zh-CN" sz="1800" b="1" smtClean="0">
                <a:solidFill>
                  <a:srgbClr val="FF0000"/>
                </a:solidFill>
              </a:rPr>
              <a:t>owner</a:t>
            </a:r>
            <a:r>
              <a:rPr lang="zh-CN" altLang="en-US" sz="1800" b="1" smtClean="0">
                <a:solidFill>
                  <a:srgbClr val="FF0000"/>
                </a:solidFill>
              </a:rPr>
              <a:t>用户赋予执行（</a:t>
            </a:r>
            <a:r>
              <a:rPr lang="en-US" altLang="zh-CN" sz="1800" b="1" smtClean="0">
                <a:solidFill>
                  <a:srgbClr val="FF0000"/>
                </a:solidFill>
              </a:rPr>
              <a:t>execution)</a:t>
            </a:r>
            <a:r>
              <a:rPr lang="zh-CN" altLang="en-US" sz="1800" b="1" smtClean="0">
                <a:solidFill>
                  <a:srgbClr val="FF0000"/>
                </a:solidFill>
              </a:rPr>
              <a:t> </a:t>
            </a:r>
            <a:r>
              <a:rPr lang="en-US" altLang="zh-CN" sz="1800" b="1" smtClean="0">
                <a:solidFill>
                  <a:srgbClr val="FF0000"/>
                </a:solidFill>
              </a:rPr>
              <a:t>file1</a:t>
            </a:r>
            <a:r>
              <a:rPr lang="zh-CN" altLang="en-US" sz="1800" b="1" smtClean="0">
                <a:solidFill>
                  <a:srgbClr val="FF0000"/>
                </a:solidFill>
              </a:rPr>
              <a:t>的权限</a:t>
            </a:r>
            <a:endParaRPr lang="en-US" altLang="zh-CN" sz="1800" b="1" smtClean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1800" b="1" smtClean="0">
                <a:solidFill>
                  <a:srgbClr val="FF0000"/>
                </a:solidFill>
              </a:rPr>
              <a:t>给</a:t>
            </a:r>
            <a:r>
              <a:rPr lang="en-US" altLang="zh-CN" sz="1800" b="1" smtClean="0">
                <a:solidFill>
                  <a:srgbClr val="FF0000"/>
                </a:solidFill>
              </a:rPr>
              <a:t>group</a:t>
            </a:r>
            <a:r>
              <a:rPr lang="zh-CN" altLang="en-US" sz="1800" b="1" smtClean="0">
                <a:solidFill>
                  <a:srgbClr val="FF0000"/>
                </a:solidFill>
              </a:rPr>
              <a:t>用户赋予写（</a:t>
            </a:r>
            <a:r>
              <a:rPr lang="en-US" altLang="zh-CN" sz="1800" b="1" smtClean="0">
                <a:solidFill>
                  <a:srgbClr val="FF0000"/>
                </a:solidFill>
              </a:rPr>
              <a:t>write</a:t>
            </a:r>
            <a:r>
              <a:rPr lang="zh-CN" altLang="en-US" sz="1800" b="1" smtClean="0">
                <a:solidFill>
                  <a:srgbClr val="FF0000"/>
                </a:solidFill>
              </a:rPr>
              <a:t>）</a:t>
            </a:r>
            <a:r>
              <a:rPr lang="en-US" altLang="zh-CN" sz="1800" b="1" smtClean="0">
                <a:solidFill>
                  <a:srgbClr val="FF0000"/>
                </a:solidFill>
              </a:rPr>
              <a:t>file1</a:t>
            </a:r>
            <a:r>
              <a:rPr lang="zh-CN" altLang="en-US" sz="1800" b="1" smtClean="0">
                <a:solidFill>
                  <a:srgbClr val="FF0000"/>
                </a:solidFill>
              </a:rPr>
              <a:t>文件的权限</a:t>
            </a:r>
            <a:endParaRPr lang="en-US" altLang="zh-CN" sz="1800" b="1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000" smtClean="0"/>
              <a:t>利用</a:t>
            </a:r>
            <a:r>
              <a:rPr lang="en-US" altLang="zh-CN" sz="2000" smtClean="0"/>
              <a:t>wc</a:t>
            </a:r>
            <a:r>
              <a:rPr lang="zh-CN" altLang="en-US" sz="2000" smtClean="0"/>
              <a:t>命令</a:t>
            </a:r>
            <a:r>
              <a:rPr lang="zh-CN" altLang="zh-CN" sz="2000" smtClean="0"/>
              <a:t>统计</a:t>
            </a:r>
            <a:r>
              <a:rPr lang="en-US" altLang="zh-CN" sz="2000" smtClean="0"/>
              <a:t>file1</a:t>
            </a:r>
            <a:r>
              <a:rPr lang="zh-CN" altLang="zh-CN" sz="2000" smtClean="0"/>
              <a:t>文件的行数、字数。</a:t>
            </a:r>
            <a:endParaRPr lang="en-US" altLang="zh-CN" sz="200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94DB8-4874-4BE3-8C85-C39DD75DA90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实验内容三：学习使用</a:t>
            </a:r>
            <a:r>
              <a:rPr lang="en-US" altLang="zh-CN" smtClean="0"/>
              <a:t>Vi</a:t>
            </a:r>
            <a:r>
              <a:rPr lang="zh-CN" altLang="en-US" smtClean="0"/>
              <a:t>编辑器</a:t>
            </a:r>
            <a:endParaRPr lang="zh-CN" altLang="en-US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Vi – a text based editor under Unix</a:t>
            </a:r>
            <a:r>
              <a:rPr lang="zh-CN" altLang="en-US" sz="2400" smtClean="0"/>
              <a:t>，</a:t>
            </a:r>
            <a:r>
              <a:rPr lang="en-US" altLang="zh-CN" sz="2400" smtClean="0"/>
              <a:t>vim </a:t>
            </a:r>
            <a:r>
              <a:rPr lang="zh-CN" altLang="en-US" sz="2400" smtClean="0"/>
              <a:t>是</a:t>
            </a:r>
            <a:r>
              <a:rPr lang="en-US" altLang="zh-CN" sz="2400" smtClean="0"/>
              <a:t>vi</a:t>
            </a:r>
            <a:r>
              <a:rPr lang="zh-CN" altLang="en-US" sz="2400" smtClean="0"/>
              <a:t>的升级版，完全兼容</a:t>
            </a:r>
            <a:r>
              <a:rPr lang="en-US" altLang="zh-CN" sz="2400" smtClean="0"/>
              <a:t>vi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Starting vi</a:t>
            </a:r>
            <a:endParaRPr lang="en-US" altLang="zh-CN" sz="24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vi “filename” – start at line 1 of file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vi +n “filename” – start at line n of file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vi + “filename” – start at last line of file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vi –r “filename” – recover file after a system crash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Two modes in vi</a:t>
            </a:r>
            <a:endParaRPr lang="en-US" altLang="zh-CN" sz="24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Insertion mode: press “i” or “I” enter this mode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Command mode: press “Esc” enter this mode</a:t>
            </a:r>
            <a:endParaRPr lang="zh-CN" altLang="en-US" sz="200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B26C4E-9DFB-48BE-8E09-5020D5F8D39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实验内容三：</a:t>
            </a:r>
            <a:r>
              <a:rPr lang="en-US" altLang="zh-CN" smtClean="0"/>
              <a:t>Vi </a:t>
            </a:r>
            <a:r>
              <a:rPr lang="zh-CN" altLang="en-US" smtClean="0"/>
              <a:t>编辑器（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Saving files</a:t>
            </a:r>
            <a:endParaRPr lang="en-US" altLang="zh-CN" sz="24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:e “filename” – save current and edit other file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:w – save current editing file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:w “filename” – save as file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:w! “filename” – save as existing file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Leaving vi</a:t>
            </a:r>
            <a:endParaRPr lang="en-US" altLang="zh-CN" sz="24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:q – quit vi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:wq</a:t>
            </a:r>
            <a:r>
              <a:rPr lang="zh-CN" altLang="en-US" sz="2000" smtClean="0"/>
              <a:t> </a:t>
            </a:r>
            <a:r>
              <a:rPr lang="en-US" altLang="zh-CN" sz="2000" smtClean="0"/>
              <a:t>–</a:t>
            </a:r>
            <a:r>
              <a:rPr lang="zh-CN" altLang="en-US" sz="2000" smtClean="0"/>
              <a:t> </a:t>
            </a:r>
            <a:r>
              <a:rPr lang="en-US" altLang="zh-CN" sz="2000" smtClean="0"/>
              <a:t>save file and quit vi</a:t>
            </a:r>
            <a:endParaRPr lang="en-US" altLang="zh-CN" sz="20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000" smtClean="0"/>
              <a:t>:q! – quit vi without saving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Copy: ’yy’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Paste: ‘p’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smtClean="0"/>
              <a:t>Cut: ‘cc’ </a:t>
            </a:r>
            <a:endParaRPr lang="en-US" altLang="zh-CN" sz="2400" smtClean="0"/>
          </a:p>
          <a:p>
            <a:pPr lvl="1" eaLnBrk="1" hangingPunct="1">
              <a:buFont typeface="Wingdings" panose="05000000000000000000" pitchFamily="2" charset="2"/>
              <a:buChar char="u"/>
            </a:pPr>
            <a:endParaRPr lang="zh-CN" altLang="en-US" sz="200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C9FE4-B8BC-438A-A6A7-43D63E8AF16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OS2016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Theme-OS2016</Template>
  <TotalTime>0</TotalTime>
  <Words>2762</Words>
  <Application>WPS 演示</Application>
  <PresentationFormat>全屏显示(4:3)</PresentationFormat>
  <Paragraphs>164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Theme-OS2016</vt:lpstr>
      <vt:lpstr>Operating Systems Lab One</vt:lpstr>
      <vt:lpstr>Lab Schedule</vt:lpstr>
      <vt:lpstr>Contents</vt:lpstr>
      <vt:lpstr>进入Linux系统环境</vt:lpstr>
      <vt:lpstr>实验内容一：Linux基本命令</vt:lpstr>
      <vt:lpstr>实验内容二：文件操作</vt:lpstr>
      <vt:lpstr>实验内容二：文件操作 （2）</vt:lpstr>
      <vt:lpstr>实验内容三：学习使用Vi编辑器</vt:lpstr>
      <vt:lpstr>实验内容三：Vi 编辑器（2）</vt:lpstr>
      <vt:lpstr>实验内容三：Vi 编辑器（2）</vt:lpstr>
      <vt:lpstr>实验内容四：编译C/ C++程序</vt:lpstr>
      <vt:lpstr>实验内容四：编译C/ C++程序</vt:lpstr>
      <vt:lpstr>实验内容四：程序编译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Lab One</dc:title>
  <dc:creator>Qiong</dc:creator>
  <cp:lastModifiedBy>swogh</cp:lastModifiedBy>
  <cp:revision>113</cp:revision>
  <dcterms:created xsi:type="dcterms:W3CDTF">2016-03-27T09:19:00Z</dcterms:created>
  <dcterms:modified xsi:type="dcterms:W3CDTF">2019-10-15T08:20:08Z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