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82" r:id="rId3"/>
    <p:sldId id="274" r:id="rId4"/>
    <p:sldId id="273" r:id="rId5"/>
    <p:sldId id="288" r:id="rId6"/>
    <p:sldId id="262" r:id="rId7"/>
    <p:sldId id="289" r:id="rId8"/>
    <p:sldId id="283" r:id="rId9"/>
    <p:sldId id="284" r:id="rId10"/>
    <p:sldId id="277" r:id="rId11"/>
    <p:sldId id="290" r:id="rId12"/>
    <p:sldId id="292" r:id="rId13"/>
    <p:sldId id="293" r:id="rId14"/>
    <p:sldId id="291" r:id="rId15"/>
    <p:sldId id="267" r:id="rId16"/>
    <p:sldId id="278" r:id="rId17"/>
    <p:sldId id="299" r:id="rId18"/>
    <p:sldId id="269" r:id="rId19"/>
    <p:sldId id="294" r:id="rId20"/>
    <p:sldId id="271" r:id="rId21"/>
    <p:sldId id="287" r:id="rId22"/>
    <p:sldId id="286" r:id="rId23"/>
    <p:sldId id="264" r:id="rId24"/>
    <p:sldId id="300" r:id="rId25"/>
    <p:sldId id="265" r:id="rId26"/>
    <p:sldId id="295" r:id="rId27"/>
    <p:sldId id="296" r:id="rId28"/>
    <p:sldId id="297" r:id="rId29"/>
    <p:sldId id="298" r:id="rId30"/>
    <p:sldId id="26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4D4"/>
    <a:srgbClr val="E53D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6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23812D-5471-4012-B091-50B41AC7129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1C95853-FCD4-4990-B315-EA44128A4BA7}">
      <dgm:prSet phldrT="[Texte]" custT="1"/>
      <dgm:spPr/>
      <dgm:t>
        <a:bodyPr/>
        <a:lstStyle/>
        <a:p>
          <a:r>
            <a:rPr lang="fr-FR" sz="1800" dirty="0" smtClean="0">
              <a:latin typeface="Yu Gothic" panose="020B0400000000000000" pitchFamily="34" charset="-128"/>
              <a:ea typeface="Yu Gothic" panose="020B0400000000000000" pitchFamily="34" charset="-128"/>
            </a:rPr>
            <a:t>Age 1</a:t>
          </a:r>
          <a:endParaRPr lang="fr-FR" sz="1800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6E37CA34-AA31-4771-A9EC-B74AF84D36F1}" type="parTrans" cxnId="{EF1A522D-11B0-4F08-B429-8B613332363D}">
      <dgm:prSet/>
      <dgm:spPr/>
      <dgm:t>
        <a:bodyPr/>
        <a:lstStyle/>
        <a:p>
          <a:endParaRPr lang="fr-FR"/>
        </a:p>
      </dgm:t>
    </dgm:pt>
    <dgm:pt modelId="{B68C8E6F-D43A-496D-8F74-18A9C135CDBA}" type="sibTrans" cxnId="{EF1A522D-11B0-4F08-B429-8B613332363D}">
      <dgm:prSet/>
      <dgm:spPr/>
      <dgm:t>
        <a:bodyPr/>
        <a:lstStyle/>
        <a:p>
          <a:endParaRPr lang="fr-FR"/>
        </a:p>
      </dgm:t>
    </dgm:pt>
    <dgm:pt modelId="{E9B6D08E-997D-4BE7-8D48-AFFDB0EF25A7}">
      <dgm:prSet phldrT="[Texte]" custT="1"/>
      <dgm:spPr/>
      <dgm:t>
        <a:bodyPr/>
        <a:lstStyle/>
        <a:p>
          <a:r>
            <a:rPr lang="fr-FR" sz="1800" dirty="0" smtClean="0">
              <a:latin typeface="Yu Gothic" panose="020B0400000000000000" pitchFamily="34" charset="-128"/>
              <a:ea typeface="Yu Gothic" panose="020B0400000000000000" pitchFamily="34" charset="-128"/>
            </a:rPr>
            <a:t>Age 2</a:t>
          </a:r>
          <a:endParaRPr lang="fr-FR" sz="1800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0FB7A22F-7999-46A6-8075-D8EE7484F897}" type="parTrans" cxnId="{932257C8-7F06-4BEB-8442-00D8FDF01B48}">
      <dgm:prSet/>
      <dgm:spPr/>
      <dgm:t>
        <a:bodyPr/>
        <a:lstStyle/>
        <a:p>
          <a:endParaRPr lang="fr-FR"/>
        </a:p>
      </dgm:t>
    </dgm:pt>
    <dgm:pt modelId="{26F943E3-88F8-4EDA-AD13-2DD0B52C81BC}" type="sibTrans" cxnId="{932257C8-7F06-4BEB-8442-00D8FDF01B48}">
      <dgm:prSet/>
      <dgm:spPr/>
      <dgm:t>
        <a:bodyPr/>
        <a:lstStyle/>
        <a:p>
          <a:endParaRPr lang="fr-FR"/>
        </a:p>
      </dgm:t>
    </dgm:pt>
    <dgm:pt modelId="{B558F795-43C6-4273-A2AB-448E5127D9D0}">
      <dgm:prSet phldrT="[Texte]" custT="1"/>
      <dgm:spPr/>
      <dgm:t>
        <a:bodyPr/>
        <a:lstStyle/>
        <a:p>
          <a:r>
            <a:rPr lang="fr-FR" sz="1800" dirty="0" smtClean="0">
              <a:latin typeface="Yu Gothic" panose="020B0400000000000000" pitchFamily="34" charset="-128"/>
              <a:ea typeface="Yu Gothic" panose="020B0400000000000000" pitchFamily="34" charset="-128"/>
            </a:rPr>
            <a:t>Age 3</a:t>
          </a:r>
          <a:endParaRPr lang="fr-FR" sz="1800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A10BBE98-4332-400B-8018-B8448AA173E8}" type="parTrans" cxnId="{2C89DF5D-951A-43B2-AEF5-3D509C5E9515}">
      <dgm:prSet/>
      <dgm:spPr/>
      <dgm:t>
        <a:bodyPr/>
        <a:lstStyle/>
        <a:p>
          <a:endParaRPr lang="fr-FR"/>
        </a:p>
      </dgm:t>
    </dgm:pt>
    <dgm:pt modelId="{B1C4E7A3-FB6D-4D49-B4C8-96D0EFD73ADE}" type="sibTrans" cxnId="{2C89DF5D-951A-43B2-AEF5-3D509C5E9515}">
      <dgm:prSet/>
      <dgm:spPr/>
      <dgm:t>
        <a:bodyPr/>
        <a:lstStyle/>
        <a:p>
          <a:endParaRPr lang="fr-FR"/>
        </a:p>
      </dgm:t>
    </dgm:pt>
    <dgm:pt modelId="{E43A5B7A-FD10-427D-9416-6173161238F9}">
      <dgm:prSet phldrT="[Texte]" custT="1"/>
      <dgm:spPr/>
      <dgm:t>
        <a:bodyPr/>
        <a:lstStyle/>
        <a:p>
          <a:r>
            <a:rPr lang="fr-FR" sz="1800" dirty="0" smtClean="0">
              <a:latin typeface="Yu Gothic" panose="020B0400000000000000" pitchFamily="34" charset="-128"/>
              <a:ea typeface="Yu Gothic" panose="020B0400000000000000" pitchFamily="34" charset="-128"/>
            </a:rPr>
            <a:t>Age 4</a:t>
          </a:r>
          <a:endParaRPr lang="fr-FR" sz="1800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531491D2-BD1E-4A1E-8B19-25B33C272E8B}" type="parTrans" cxnId="{3DCC46F6-734D-4BB7-8CF8-C664EECD691F}">
      <dgm:prSet/>
      <dgm:spPr/>
      <dgm:t>
        <a:bodyPr/>
        <a:lstStyle/>
        <a:p>
          <a:endParaRPr lang="fr-FR"/>
        </a:p>
      </dgm:t>
    </dgm:pt>
    <dgm:pt modelId="{7E80BC3F-C1CD-4B1C-83C3-F1853109D65D}" type="sibTrans" cxnId="{3DCC46F6-734D-4BB7-8CF8-C664EECD691F}">
      <dgm:prSet/>
      <dgm:spPr/>
      <dgm:t>
        <a:bodyPr/>
        <a:lstStyle/>
        <a:p>
          <a:endParaRPr lang="fr-FR"/>
        </a:p>
      </dgm:t>
    </dgm:pt>
    <dgm:pt modelId="{BD2699E5-1B55-4759-8152-5B8C17EBB53C}">
      <dgm:prSet phldrT="[Texte]" custT="1"/>
      <dgm:spPr/>
      <dgm:t>
        <a:bodyPr/>
        <a:lstStyle/>
        <a:p>
          <a:r>
            <a:rPr lang="fr-FR" sz="1800" dirty="0" smtClean="0">
              <a:latin typeface="Yu Gothic" panose="020B0400000000000000" pitchFamily="34" charset="-128"/>
              <a:ea typeface="Yu Gothic" panose="020B0400000000000000" pitchFamily="34" charset="-128"/>
            </a:rPr>
            <a:t>Age 5</a:t>
          </a:r>
          <a:endParaRPr lang="fr-FR" sz="1800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05D6A808-2E33-4727-A095-37B92944118D}" type="parTrans" cxnId="{A2781C48-D62E-4441-98FE-9669B91CF694}">
      <dgm:prSet/>
      <dgm:spPr/>
      <dgm:t>
        <a:bodyPr/>
        <a:lstStyle/>
        <a:p>
          <a:endParaRPr lang="fr-FR"/>
        </a:p>
      </dgm:t>
    </dgm:pt>
    <dgm:pt modelId="{AD8E5469-7D84-4554-A281-AD6591B5054D}" type="sibTrans" cxnId="{A2781C48-D62E-4441-98FE-9669B91CF694}">
      <dgm:prSet/>
      <dgm:spPr/>
      <dgm:t>
        <a:bodyPr/>
        <a:lstStyle/>
        <a:p>
          <a:endParaRPr lang="fr-FR"/>
        </a:p>
      </dgm:t>
    </dgm:pt>
    <dgm:pt modelId="{FE7D9477-4271-4C3D-ADFA-3815C1BBC0F4}" type="pres">
      <dgm:prSet presAssocID="{A923812D-5471-4012-B091-50B41AC71291}" presName="Name0" presStyleCnt="0">
        <dgm:presLayoutVars>
          <dgm:dir/>
          <dgm:animLvl val="lvl"/>
          <dgm:resizeHandles val="exact"/>
        </dgm:presLayoutVars>
      </dgm:prSet>
      <dgm:spPr/>
    </dgm:pt>
    <dgm:pt modelId="{95249CF2-3235-460F-BEBF-903441EAB903}" type="pres">
      <dgm:prSet presAssocID="{61C95853-FCD4-4990-B315-EA44128A4BA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601632-2081-466E-8231-1436ED632EEB}" type="pres">
      <dgm:prSet presAssocID="{B68C8E6F-D43A-496D-8F74-18A9C135CDBA}" presName="parTxOnlySpace" presStyleCnt="0"/>
      <dgm:spPr/>
    </dgm:pt>
    <dgm:pt modelId="{65449F4E-7FF0-4B77-A29B-B92F9763C667}" type="pres">
      <dgm:prSet presAssocID="{E9B6D08E-997D-4BE7-8D48-AFFDB0EF25A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4F1563-D245-4340-AD7E-BE53DAFC7A4A}" type="pres">
      <dgm:prSet presAssocID="{26F943E3-88F8-4EDA-AD13-2DD0B52C81BC}" presName="parTxOnlySpace" presStyleCnt="0"/>
      <dgm:spPr/>
    </dgm:pt>
    <dgm:pt modelId="{D55DFC63-70FE-4563-BD1A-16EE513139C9}" type="pres">
      <dgm:prSet presAssocID="{B558F795-43C6-4273-A2AB-448E5127D9D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750710-D715-407E-974D-C1C1215389E9}" type="pres">
      <dgm:prSet presAssocID="{B1C4E7A3-FB6D-4D49-B4C8-96D0EFD73ADE}" presName="parTxOnlySpace" presStyleCnt="0"/>
      <dgm:spPr/>
    </dgm:pt>
    <dgm:pt modelId="{6B0C154A-F3A5-49B2-B98A-85896FFDB922}" type="pres">
      <dgm:prSet presAssocID="{E43A5B7A-FD10-427D-9416-6173161238F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962DCA-7FCA-4DDC-BFFD-A4832E3A51E7}" type="pres">
      <dgm:prSet presAssocID="{7E80BC3F-C1CD-4B1C-83C3-F1853109D65D}" presName="parTxOnlySpace" presStyleCnt="0"/>
      <dgm:spPr/>
    </dgm:pt>
    <dgm:pt modelId="{391DCD2A-78CF-4BCD-A3AD-063FE1825819}" type="pres">
      <dgm:prSet presAssocID="{BD2699E5-1B55-4759-8152-5B8C17EBB53C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1FF26DB-1A40-4F8C-9F74-E6159EC37519}" type="presOf" srcId="{B558F795-43C6-4273-A2AB-448E5127D9D0}" destId="{D55DFC63-70FE-4563-BD1A-16EE513139C9}" srcOrd="0" destOrd="0" presId="urn:microsoft.com/office/officeart/2005/8/layout/chevron1"/>
    <dgm:cxn modelId="{3DCC46F6-734D-4BB7-8CF8-C664EECD691F}" srcId="{A923812D-5471-4012-B091-50B41AC71291}" destId="{E43A5B7A-FD10-427D-9416-6173161238F9}" srcOrd="3" destOrd="0" parTransId="{531491D2-BD1E-4A1E-8B19-25B33C272E8B}" sibTransId="{7E80BC3F-C1CD-4B1C-83C3-F1853109D65D}"/>
    <dgm:cxn modelId="{2FB6A5F1-CEF8-416B-99A8-107175ECAD61}" type="presOf" srcId="{BD2699E5-1B55-4759-8152-5B8C17EBB53C}" destId="{391DCD2A-78CF-4BCD-A3AD-063FE1825819}" srcOrd="0" destOrd="0" presId="urn:microsoft.com/office/officeart/2005/8/layout/chevron1"/>
    <dgm:cxn modelId="{EF1A522D-11B0-4F08-B429-8B613332363D}" srcId="{A923812D-5471-4012-B091-50B41AC71291}" destId="{61C95853-FCD4-4990-B315-EA44128A4BA7}" srcOrd="0" destOrd="0" parTransId="{6E37CA34-AA31-4771-A9EC-B74AF84D36F1}" sibTransId="{B68C8E6F-D43A-496D-8F74-18A9C135CDBA}"/>
    <dgm:cxn modelId="{4A9CF3FD-FB84-4F60-83C5-3198EA7CA83A}" type="presOf" srcId="{61C95853-FCD4-4990-B315-EA44128A4BA7}" destId="{95249CF2-3235-460F-BEBF-903441EAB903}" srcOrd="0" destOrd="0" presId="urn:microsoft.com/office/officeart/2005/8/layout/chevron1"/>
    <dgm:cxn modelId="{838D29C1-7748-42BB-A8B4-98F8B814E58D}" type="presOf" srcId="{E9B6D08E-997D-4BE7-8D48-AFFDB0EF25A7}" destId="{65449F4E-7FF0-4B77-A29B-B92F9763C667}" srcOrd="0" destOrd="0" presId="urn:microsoft.com/office/officeart/2005/8/layout/chevron1"/>
    <dgm:cxn modelId="{2C89DF5D-951A-43B2-AEF5-3D509C5E9515}" srcId="{A923812D-5471-4012-B091-50B41AC71291}" destId="{B558F795-43C6-4273-A2AB-448E5127D9D0}" srcOrd="2" destOrd="0" parTransId="{A10BBE98-4332-400B-8018-B8448AA173E8}" sibTransId="{B1C4E7A3-FB6D-4D49-B4C8-96D0EFD73ADE}"/>
    <dgm:cxn modelId="{50773194-036F-45EA-BB05-95478A7F829F}" type="presOf" srcId="{E43A5B7A-FD10-427D-9416-6173161238F9}" destId="{6B0C154A-F3A5-49B2-B98A-85896FFDB922}" srcOrd="0" destOrd="0" presId="urn:microsoft.com/office/officeart/2005/8/layout/chevron1"/>
    <dgm:cxn modelId="{A2781C48-D62E-4441-98FE-9669B91CF694}" srcId="{A923812D-5471-4012-B091-50B41AC71291}" destId="{BD2699E5-1B55-4759-8152-5B8C17EBB53C}" srcOrd="4" destOrd="0" parTransId="{05D6A808-2E33-4727-A095-37B92944118D}" sibTransId="{AD8E5469-7D84-4554-A281-AD6591B5054D}"/>
    <dgm:cxn modelId="{932257C8-7F06-4BEB-8442-00D8FDF01B48}" srcId="{A923812D-5471-4012-B091-50B41AC71291}" destId="{E9B6D08E-997D-4BE7-8D48-AFFDB0EF25A7}" srcOrd="1" destOrd="0" parTransId="{0FB7A22F-7999-46A6-8075-D8EE7484F897}" sibTransId="{26F943E3-88F8-4EDA-AD13-2DD0B52C81BC}"/>
    <dgm:cxn modelId="{91068AF3-4042-46B3-923A-53DABF101DB3}" type="presOf" srcId="{A923812D-5471-4012-B091-50B41AC71291}" destId="{FE7D9477-4271-4C3D-ADFA-3815C1BBC0F4}" srcOrd="0" destOrd="0" presId="urn:microsoft.com/office/officeart/2005/8/layout/chevron1"/>
    <dgm:cxn modelId="{58FF87FE-FC33-483C-9309-4CB7E5DF2F68}" type="presParOf" srcId="{FE7D9477-4271-4C3D-ADFA-3815C1BBC0F4}" destId="{95249CF2-3235-460F-BEBF-903441EAB903}" srcOrd="0" destOrd="0" presId="urn:microsoft.com/office/officeart/2005/8/layout/chevron1"/>
    <dgm:cxn modelId="{3AF6BD78-360E-4BEE-9C55-C4B19334F065}" type="presParOf" srcId="{FE7D9477-4271-4C3D-ADFA-3815C1BBC0F4}" destId="{95601632-2081-466E-8231-1436ED632EEB}" srcOrd="1" destOrd="0" presId="urn:microsoft.com/office/officeart/2005/8/layout/chevron1"/>
    <dgm:cxn modelId="{5D7E91CD-4CF3-410F-AFC7-05A723EE9FD1}" type="presParOf" srcId="{FE7D9477-4271-4C3D-ADFA-3815C1BBC0F4}" destId="{65449F4E-7FF0-4B77-A29B-B92F9763C667}" srcOrd="2" destOrd="0" presId="urn:microsoft.com/office/officeart/2005/8/layout/chevron1"/>
    <dgm:cxn modelId="{C38B0BE1-D951-4B49-B9C2-31C108F91F2D}" type="presParOf" srcId="{FE7D9477-4271-4C3D-ADFA-3815C1BBC0F4}" destId="{774F1563-D245-4340-AD7E-BE53DAFC7A4A}" srcOrd="3" destOrd="0" presId="urn:microsoft.com/office/officeart/2005/8/layout/chevron1"/>
    <dgm:cxn modelId="{1F33D27A-4B01-42DA-AAA5-325DEC4EFC7F}" type="presParOf" srcId="{FE7D9477-4271-4C3D-ADFA-3815C1BBC0F4}" destId="{D55DFC63-70FE-4563-BD1A-16EE513139C9}" srcOrd="4" destOrd="0" presId="urn:microsoft.com/office/officeart/2005/8/layout/chevron1"/>
    <dgm:cxn modelId="{ED0F4024-51BA-4BE8-A6C4-E10CC6018E8A}" type="presParOf" srcId="{FE7D9477-4271-4C3D-ADFA-3815C1BBC0F4}" destId="{1C750710-D715-407E-974D-C1C1215389E9}" srcOrd="5" destOrd="0" presId="urn:microsoft.com/office/officeart/2005/8/layout/chevron1"/>
    <dgm:cxn modelId="{226CB9A5-3FBF-499C-A540-AB119372D8D3}" type="presParOf" srcId="{FE7D9477-4271-4C3D-ADFA-3815C1BBC0F4}" destId="{6B0C154A-F3A5-49B2-B98A-85896FFDB922}" srcOrd="6" destOrd="0" presId="urn:microsoft.com/office/officeart/2005/8/layout/chevron1"/>
    <dgm:cxn modelId="{23A3831E-6EAE-493D-A663-F5B3A777F993}" type="presParOf" srcId="{FE7D9477-4271-4C3D-ADFA-3815C1BBC0F4}" destId="{77962DCA-7FCA-4DDC-BFFD-A4832E3A51E7}" srcOrd="7" destOrd="0" presId="urn:microsoft.com/office/officeart/2005/8/layout/chevron1"/>
    <dgm:cxn modelId="{A29DA116-3AAE-44B9-93BE-DA908D918259}" type="presParOf" srcId="{FE7D9477-4271-4C3D-ADFA-3815C1BBC0F4}" destId="{391DCD2A-78CF-4BCD-A3AD-063FE182581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23812D-5471-4012-B091-50B41AC7129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1C95853-FCD4-4990-B315-EA44128A4BA7}">
      <dgm:prSet phldrT="[Texte]" custT="1"/>
      <dgm:spPr/>
      <dgm:t>
        <a:bodyPr/>
        <a:lstStyle/>
        <a:p>
          <a:pPr algn="ctr"/>
          <a:r>
            <a:rPr lang="fr-FR" sz="1800" dirty="0" smtClean="0">
              <a:latin typeface="Yu Gothic" panose="020B0400000000000000" pitchFamily="34" charset="-128"/>
              <a:ea typeface="Yu Gothic" panose="020B0400000000000000" pitchFamily="34" charset="-128"/>
            </a:rPr>
            <a:t>V1</a:t>
          </a:r>
          <a:endParaRPr lang="fr-FR" sz="1800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6E37CA34-AA31-4771-A9EC-B74AF84D36F1}" type="parTrans" cxnId="{EF1A522D-11B0-4F08-B429-8B613332363D}">
      <dgm:prSet/>
      <dgm:spPr/>
      <dgm:t>
        <a:bodyPr/>
        <a:lstStyle/>
        <a:p>
          <a:endParaRPr lang="fr-FR"/>
        </a:p>
      </dgm:t>
    </dgm:pt>
    <dgm:pt modelId="{B68C8E6F-D43A-496D-8F74-18A9C135CDBA}" type="sibTrans" cxnId="{EF1A522D-11B0-4F08-B429-8B613332363D}">
      <dgm:prSet/>
      <dgm:spPr/>
      <dgm:t>
        <a:bodyPr/>
        <a:lstStyle/>
        <a:p>
          <a:endParaRPr lang="fr-FR"/>
        </a:p>
      </dgm:t>
    </dgm:pt>
    <dgm:pt modelId="{E9B6D08E-997D-4BE7-8D48-AFFDB0EF25A7}">
      <dgm:prSet phldrT="[Texte]" custT="1"/>
      <dgm:spPr/>
      <dgm:t>
        <a:bodyPr/>
        <a:lstStyle/>
        <a:p>
          <a:pPr algn="ctr"/>
          <a:r>
            <a:rPr lang="fr-FR" sz="1800" dirty="0" smtClean="0">
              <a:latin typeface="Yu Gothic" panose="020B0400000000000000" pitchFamily="34" charset="-128"/>
              <a:ea typeface="Yu Gothic" panose="020B0400000000000000" pitchFamily="34" charset="-128"/>
            </a:rPr>
            <a:t>V2</a:t>
          </a:r>
          <a:endParaRPr lang="fr-FR" sz="1800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0FB7A22F-7999-46A6-8075-D8EE7484F897}" type="parTrans" cxnId="{932257C8-7F06-4BEB-8442-00D8FDF01B48}">
      <dgm:prSet/>
      <dgm:spPr/>
      <dgm:t>
        <a:bodyPr/>
        <a:lstStyle/>
        <a:p>
          <a:endParaRPr lang="fr-FR"/>
        </a:p>
      </dgm:t>
    </dgm:pt>
    <dgm:pt modelId="{26F943E3-88F8-4EDA-AD13-2DD0B52C81BC}" type="sibTrans" cxnId="{932257C8-7F06-4BEB-8442-00D8FDF01B48}">
      <dgm:prSet/>
      <dgm:spPr/>
      <dgm:t>
        <a:bodyPr/>
        <a:lstStyle/>
        <a:p>
          <a:endParaRPr lang="fr-FR"/>
        </a:p>
      </dgm:t>
    </dgm:pt>
    <dgm:pt modelId="{B558F795-43C6-4273-A2AB-448E5127D9D0}">
      <dgm:prSet phldrT="[Texte]" custT="1"/>
      <dgm:spPr/>
      <dgm:t>
        <a:bodyPr/>
        <a:lstStyle/>
        <a:p>
          <a:pPr algn="ctr"/>
          <a:r>
            <a:rPr lang="fr-FR" sz="1800" dirty="0" smtClean="0">
              <a:latin typeface="Yu Gothic" panose="020B0400000000000000" pitchFamily="34" charset="-128"/>
              <a:ea typeface="Yu Gothic" panose="020B0400000000000000" pitchFamily="34" charset="-128"/>
            </a:rPr>
            <a:t>V3</a:t>
          </a:r>
          <a:endParaRPr lang="fr-FR" sz="1800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A10BBE98-4332-400B-8018-B8448AA173E8}" type="parTrans" cxnId="{2C89DF5D-951A-43B2-AEF5-3D509C5E9515}">
      <dgm:prSet/>
      <dgm:spPr/>
      <dgm:t>
        <a:bodyPr/>
        <a:lstStyle/>
        <a:p>
          <a:endParaRPr lang="fr-FR"/>
        </a:p>
      </dgm:t>
    </dgm:pt>
    <dgm:pt modelId="{B1C4E7A3-FB6D-4D49-B4C8-96D0EFD73ADE}" type="sibTrans" cxnId="{2C89DF5D-951A-43B2-AEF5-3D509C5E9515}">
      <dgm:prSet/>
      <dgm:spPr/>
      <dgm:t>
        <a:bodyPr/>
        <a:lstStyle/>
        <a:p>
          <a:endParaRPr lang="fr-FR"/>
        </a:p>
      </dgm:t>
    </dgm:pt>
    <dgm:pt modelId="{E43A5B7A-FD10-427D-9416-6173161238F9}">
      <dgm:prSet phldrT="[Texte]" custT="1"/>
      <dgm:spPr/>
      <dgm:t>
        <a:bodyPr/>
        <a:lstStyle/>
        <a:p>
          <a:pPr algn="ctr"/>
          <a:r>
            <a:rPr lang="fr-FR" sz="1800" dirty="0" smtClean="0">
              <a:latin typeface="Yu Gothic" panose="020B0400000000000000" pitchFamily="34" charset="-128"/>
              <a:ea typeface="Yu Gothic" panose="020B0400000000000000" pitchFamily="34" charset="-128"/>
            </a:rPr>
            <a:t>V4 </a:t>
          </a:r>
          <a:endParaRPr lang="fr-FR" sz="1800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531491D2-BD1E-4A1E-8B19-25B33C272E8B}" type="parTrans" cxnId="{3DCC46F6-734D-4BB7-8CF8-C664EECD691F}">
      <dgm:prSet/>
      <dgm:spPr/>
      <dgm:t>
        <a:bodyPr/>
        <a:lstStyle/>
        <a:p>
          <a:endParaRPr lang="fr-FR"/>
        </a:p>
      </dgm:t>
    </dgm:pt>
    <dgm:pt modelId="{7E80BC3F-C1CD-4B1C-83C3-F1853109D65D}" type="sibTrans" cxnId="{3DCC46F6-734D-4BB7-8CF8-C664EECD691F}">
      <dgm:prSet/>
      <dgm:spPr/>
      <dgm:t>
        <a:bodyPr/>
        <a:lstStyle/>
        <a:p>
          <a:endParaRPr lang="fr-FR"/>
        </a:p>
      </dgm:t>
    </dgm:pt>
    <dgm:pt modelId="{BD2699E5-1B55-4759-8152-5B8C17EBB53C}">
      <dgm:prSet phldrT="[Texte]" custT="1"/>
      <dgm:spPr/>
      <dgm:t>
        <a:bodyPr/>
        <a:lstStyle/>
        <a:p>
          <a:pPr algn="ctr"/>
          <a:r>
            <a:rPr lang="fr-FR" sz="1800" dirty="0" smtClean="0">
              <a:latin typeface="Yu Gothic" panose="020B0400000000000000" pitchFamily="34" charset="-128"/>
              <a:ea typeface="Yu Gothic" panose="020B0400000000000000" pitchFamily="34" charset="-128"/>
            </a:rPr>
            <a:t>V5</a:t>
          </a:r>
          <a:endParaRPr lang="fr-FR" sz="1800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05D6A808-2E33-4727-A095-37B92944118D}" type="parTrans" cxnId="{A2781C48-D62E-4441-98FE-9669B91CF694}">
      <dgm:prSet/>
      <dgm:spPr/>
      <dgm:t>
        <a:bodyPr/>
        <a:lstStyle/>
        <a:p>
          <a:endParaRPr lang="fr-FR"/>
        </a:p>
      </dgm:t>
    </dgm:pt>
    <dgm:pt modelId="{AD8E5469-7D84-4554-A281-AD6591B5054D}" type="sibTrans" cxnId="{A2781C48-D62E-4441-98FE-9669B91CF694}">
      <dgm:prSet/>
      <dgm:spPr/>
      <dgm:t>
        <a:bodyPr/>
        <a:lstStyle/>
        <a:p>
          <a:endParaRPr lang="fr-FR"/>
        </a:p>
      </dgm:t>
    </dgm:pt>
    <dgm:pt modelId="{FE7D9477-4271-4C3D-ADFA-3815C1BBC0F4}" type="pres">
      <dgm:prSet presAssocID="{A923812D-5471-4012-B091-50B41AC71291}" presName="Name0" presStyleCnt="0">
        <dgm:presLayoutVars>
          <dgm:dir/>
          <dgm:animLvl val="lvl"/>
          <dgm:resizeHandles val="exact"/>
        </dgm:presLayoutVars>
      </dgm:prSet>
      <dgm:spPr/>
    </dgm:pt>
    <dgm:pt modelId="{95249CF2-3235-460F-BEBF-903441EAB903}" type="pres">
      <dgm:prSet presAssocID="{61C95853-FCD4-4990-B315-EA44128A4BA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601632-2081-466E-8231-1436ED632EEB}" type="pres">
      <dgm:prSet presAssocID="{B68C8E6F-D43A-496D-8F74-18A9C135CDBA}" presName="parTxOnlySpace" presStyleCnt="0"/>
      <dgm:spPr/>
    </dgm:pt>
    <dgm:pt modelId="{65449F4E-7FF0-4B77-A29B-B92F9763C667}" type="pres">
      <dgm:prSet presAssocID="{E9B6D08E-997D-4BE7-8D48-AFFDB0EF25A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4F1563-D245-4340-AD7E-BE53DAFC7A4A}" type="pres">
      <dgm:prSet presAssocID="{26F943E3-88F8-4EDA-AD13-2DD0B52C81BC}" presName="parTxOnlySpace" presStyleCnt="0"/>
      <dgm:spPr/>
    </dgm:pt>
    <dgm:pt modelId="{D55DFC63-70FE-4563-BD1A-16EE513139C9}" type="pres">
      <dgm:prSet presAssocID="{B558F795-43C6-4273-A2AB-448E5127D9D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750710-D715-407E-974D-C1C1215389E9}" type="pres">
      <dgm:prSet presAssocID="{B1C4E7A3-FB6D-4D49-B4C8-96D0EFD73ADE}" presName="parTxOnlySpace" presStyleCnt="0"/>
      <dgm:spPr/>
    </dgm:pt>
    <dgm:pt modelId="{6B0C154A-F3A5-49B2-B98A-85896FFDB922}" type="pres">
      <dgm:prSet presAssocID="{E43A5B7A-FD10-427D-9416-6173161238F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962DCA-7FCA-4DDC-BFFD-A4832E3A51E7}" type="pres">
      <dgm:prSet presAssocID="{7E80BC3F-C1CD-4B1C-83C3-F1853109D65D}" presName="parTxOnlySpace" presStyleCnt="0"/>
      <dgm:spPr/>
    </dgm:pt>
    <dgm:pt modelId="{391DCD2A-78CF-4BCD-A3AD-063FE1825819}" type="pres">
      <dgm:prSet presAssocID="{BD2699E5-1B55-4759-8152-5B8C17EBB53C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1FF26DB-1A40-4F8C-9F74-E6159EC37519}" type="presOf" srcId="{B558F795-43C6-4273-A2AB-448E5127D9D0}" destId="{D55DFC63-70FE-4563-BD1A-16EE513139C9}" srcOrd="0" destOrd="0" presId="urn:microsoft.com/office/officeart/2005/8/layout/chevron1"/>
    <dgm:cxn modelId="{3DCC46F6-734D-4BB7-8CF8-C664EECD691F}" srcId="{A923812D-5471-4012-B091-50B41AC71291}" destId="{E43A5B7A-FD10-427D-9416-6173161238F9}" srcOrd="3" destOrd="0" parTransId="{531491D2-BD1E-4A1E-8B19-25B33C272E8B}" sibTransId="{7E80BC3F-C1CD-4B1C-83C3-F1853109D65D}"/>
    <dgm:cxn modelId="{2FB6A5F1-CEF8-416B-99A8-107175ECAD61}" type="presOf" srcId="{BD2699E5-1B55-4759-8152-5B8C17EBB53C}" destId="{391DCD2A-78CF-4BCD-A3AD-063FE1825819}" srcOrd="0" destOrd="0" presId="urn:microsoft.com/office/officeart/2005/8/layout/chevron1"/>
    <dgm:cxn modelId="{EF1A522D-11B0-4F08-B429-8B613332363D}" srcId="{A923812D-5471-4012-B091-50B41AC71291}" destId="{61C95853-FCD4-4990-B315-EA44128A4BA7}" srcOrd="0" destOrd="0" parTransId="{6E37CA34-AA31-4771-A9EC-B74AF84D36F1}" sibTransId="{B68C8E6F-D43A-496D-8F74-18A9C135CDBA}"/>
    <dgm:cxn modelId="{4A9CF3FD-FB84-4F60-83C5-3198EA7CA83A}" type="presOf" srcId="{61C95853-FCD4-4990-B315-EA44128A4BA7}" destId="{95249CF2-3235-460F-BEBF-903441EAB903}" srcOrd="0" destOrd="0" presId="urn:microsoft.com/office/officeart/2005/8/layout/chevron1"/>
    <dgm:cxn modelId="{838D29C1-7748-42BB-A8B4-98F8B814E58D}" type="presOf" srcId="{E9B6D08E-997D-4BE7-8D48-AFFDB0EF25A7}" destId="{65449F4E-7FF0-4B77-A29B-B92F9763C667}" srcOrd="0" destOrd="0" presId="urn:microsoft.com/office/officeart/2005/8/layout/chevron1"/>
    <dgm:cxn modelId="{2C89DF5D-951A-43B2-AEF5-3D509C5E9515}" srcId="{A923812D-5471-4012-B091-50B41AC71291}" destId="{B558F795-43C6-4273-A2AB-448E5127D9D0}" srcOrd="2" destOrd="0" parTransId="{A10BBE98-4332-400B-8018-B8448AA173E8}" sibTransId="{B1C4E7A3-FB6D-4D49-B4C8-96D0EFD73ADE}"/>
    <dgm:cxn modelId="{50773194-036F-45EA-BB05-95478A7F829F}" type="presOf" srcId="{E43A5B7A-FD10-427D-9416-6173161238F9}" destId="{6B0C154A-F3A5-49B2-B98A-85896FFDB922}" srcOrd="0" destOrd="0" presId="urn:microsoft.com/office/officeart/2005/8/layout/chevron1"/>
    <dgm:cxn modelId="{A2781C48-D62E-4441-98FE-9669B91CF694}" srcId="{A923812D-5471-4012-B091-50B41AC71291}" destId="{BD2699E5-1B55-4759-8152-5B8C17EBB53C}" srcOrd="4" destOrd="0" parTransId="{05D6A808-2E33-4727-A095-37B92944118D}" sibTransId="{AD8E5469-7D84-4554-A281-AD6591B5054D}"/>
    <dgm:cxn modelId="{932257C8-7F06-4BEB-8442-00D8FDF01B48}" srcId="{A923812D-5471-4012-B091-50B41AC71291}" destId="{E9B6D08E-997D-4BE7-8D48-AFFDB0EF25A7}" srcOrd="1" destOrd="0" parTransId="{0FB7A22F-7999-46A6-8075-D8EE7484F897}" sibTransId="{26F943E3-88F8-4EDA-AD13-2DD0B52C81BC}"/>
    <dgm:cxn modelId="{91068AF3-4042-46B3-923A-53DABF101DB3}" type="presOf" srcId="{A923812D-5471-4012-B091-50B41AC71291}" destId="{FE7D9477-4271-4C3D-ADFA-3815C1BBC0F4}" srcOrd="0" destOrd="0" presId="urn:microsoft.com/office/officeart/2005/8/layout/chevron1"/>
    <dgm:cxn modelId="{58FF87FE-FC33-483C-9309-4CB7E5DF2F68}" type="presParOf" srcId="{FE7D9477-4271-4C3D-ADFA-3815C1BBC0F4}" destId="{95249CF2-3235-460F-BEBF-903441EAB903}" srcOrd="0" destOrd="0" presId="urn:microsoft.com/office/officeart/2005/8/layout/chevron1"/>
    <dgm:cxn modelId="{3AF6BD78-360E-4BEE-9C55-C4B19334F065}" type="presParOf" srcId="{FE7D9477-4271-4C3D-ADFA-3815C1BBC0F4}" destId="{95601632-2081-466E-8231-1436ED632EEB}" srcOrd="1" destOrd="0" presId="urn:microsoft.com/office/officeart/2005/8/layout/chevron1"/>
    <dgm:cxn modelId="{5D7E91CD-4CF3-410F-AFC7-05A723EE9FD1}" type="presParOf" srcId="{FE7D9477-4271-4C3D-ADFA-3815C1BBC0F4}" destId="{65449F4E-7FF0-4B77-A29B-B92F9763C667}" srcOrd="2" destOrd="0" presId="urn:microsoft.com/office/officeart/2005/8/layout/chevron1"/>
    <dgm:cxn modelId="{C38B0BE1-D951-4B49-B9C2-31C108F91F2D}" type="presParOf" srcId="{FE7D9477-4271-4C3D-ADFA-3815C1BBC0F4}" destId="{774F1563-D245-4340-AD7E-BE53DAFC7A4A}" srcOrd="3" destOrd="0" presId="urn:microsoft.com/office/officeart/2005/8/layout/chevron1"/>
    <dgm:cxn modelId="{1F33D27A-4B01-42DA-AAA5-325DEC4EFC7F}" type="presParOf" srcId="{FE7D9477-4271-4C3D-ADFA-3815C1BBC0F4}" destId="{D55DFC63-70FE-4563-BD1A-16EE513139C9}" srcOrd="4" destOrd="0" presId="urn:microsoft.com/office/officeart/2005/8/layout/chevron1"/>
    <dgm:cxn modelId="{ED0F4024-51BA-4BE8-A6C4-E10CC6018E8A}" type="presParOf" srcId="{FE7D9477-4271-4C3D-ADFA-3815C1BBC0F4}" destId="{1C750710-D715-407E-974D-C1C1215389E9}" srcOrd="5" destOrd="0" presId="urn:microsoft.com/office/officeart/2005/8/layout/chevron1"/>
    <dgm:cxn modelId="{226CB9A5-3FBF-499C-A540-AB119372D8D3}" type="presParOf" srcId="{FE7D9477-4271-4C3D-ADFA-3815C1BBC0F4}" destId="{6B0C154A-F3A5-49B2-B98A-85896FFDB922}" srcOrd="6" destOrd="0" presId="urn:microsoft.com/office/officeart/2005/8/layout/chevron1"/>
    <dgm:cxn modelId="{23A3831E-6EAE-493D-A663-F5B3A777F993}" type="presParOf" srcId="{FE7D9477-4271-4C3D-ADFA-3815C1BBC0F4}" destId="{77962DCA-7FCA-4DDC-BFFD-A4832E3A51E7}" srcOrd="7" destOrd="0" presId="urn:microsoft.com/office/officeart/2005/8/layout/chevron1"/>
    <dgm:cxn modelId="{A29DA116-3AAE-44B9-93BE-DA908D918259}" type="presParOf" srcId="{FE7D9477-4271-4C3D-ADFA-3815C1BBC0F4}" destId="{391DCD2A-78CF-4BCD-A3AD-063FE182581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23812D-5471-4012-B091-50B41AC7129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1C95853-FCD4-4990-B315-EA44128A4BA7}">
      <dgm:prSet phldrT="[Texte]" custT="1"/>
      <dgm:spPr/>
      <dgm:t>
        <a:bodyPr/>
        <a:lstStyle/>
        <a:p>
          <a:pPr algn="ctr"/>
          <a:r>
            <a:rPr lang="fr-FR" sz="1800" dirty="0" smtClean="0">
              <a:latin typeface="Yu Gothic" panose="020B0400000000000000" pitchFamily="34" charset="-128"/>
              <a:ea typeface="Yu Gothic" panose="020B0400000000000000" pitchFamily="34" charset="-128"/>
            </a:rPr>
            <a:t>V1</a:t>
          </a:r>
          <a:endParaRPr lang="fr-FR" sz="1800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6E37CA34-AA31-4771-A9EC-B74AF84D36F1}" type="parTrans" cxnId="{EF1A522D-11B0-4F08-B429-8B613332363D}">
      <dgm:prSet/>
      <dgm:spPr/>
      <dgm:t>
        <a:bodyPr/>
        <a:lstStyle/>
        <a:p>
          <a:endParaRPr lang="fr-FR"/>
        </a:p>
      </dgm:t>
    </dgm:pt>
    <dgm:pt modelId="{B68C8E6F-D43A-496D-8F74-18A9C135CDBA}" type="sibTrans" cxnId="{EF1A522D-11B0-4F08-B429-8B613332363D}">
      <dgm:prSet/>
      <dgm:spPr/>
      <dgm:t>
        <a:bodyPr/>
        <a:lstStyle/>
        <a:p>
          <a:endParaRPr lang="fr-FR"/>
        </a:p>
      </dgm:t>
    </dgm:pt>
    <dgm:pt modelId="{E9B6D08E-997D-4BE7-8D48-AFFDB0EF25A7}">
      <dgm:prSet phldrT="[Texte]" custT="1"/>
      <dgm:spPr/>
      <dgm:t>
        <a:bodyPr/>
        <a:lstStyle/>
        <a:p>
          <a:pPr algn="ctr"/>
          <a:r>
            <a:rPr lang="fr-FR" sz="1800" dirty="0" smtClean="0">
              <a:latin typeface="Yu Gothic" panose="020B0400000000000000" pitchFamily="34" charset="-128"/>
              <a:ea typeface="Yu Gothic" panose="020B0400000000000000" pitchFamily="34" charset="-128"/>
            </a:rPr>
            <a:t>V2</a:t>
          </a:r>
          <a:endParaRPr lang="fr-FR" sz="1800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0FB7A22F-7999-46A6-8075-D8EE7484F897}" type="parTrans" cxnId="{932257C8-7F06-4BEB-8442-00D8FDF01B48}">
      <dgm:prSet/>
      <dgm:spPr/>
      <dgm:t>
        <a:bodyPr/>
        <a:lstStyle/>
        <a:p>
          <a:endParaRPr lang="fr-FR"/>
        </a:p>
      </dgm:t>
    </dgm:pt>
    <dgm:pt modelId="{26F943E3-88F8-4EDA-AD13-2DD0B52C81BC}" type="sibTrans" cxnId="{932257C8-7F06-4BEB-8442-00D8FDF01B48}">
      <dgm:prSet/>
      <dgm:spPr/>
      <dgm:t>
        <a:bodyPr/>
        <a:lstStyle/>
        <a:p>
          <a:endParaRPr lang="fr-FR"/>
        </a:p>
      </dgm:t>
    </dgm:pt>
    <dgm:pt modelId="{B558F795-43C6-4273-A2AB-448E5127D9D0}">
      <dgm:prSet phldrT="[Texte]" custT="1"/>
      <dgm:spPr/>
      <dgm:t>
        <a:bodyPr/>
        <a:lstStyle/>
        <a:p>
          <a:pPr algn="ctr"/>
          <a:r>
            <a:rPr lang="fr-FR" sz="1800" dirty="0" smtClean="0">
              <a:latin typeface="Yu Gothic" panose="020B0400000000000000" pitchFamily="34" charset="-128"/>
              <a:ea typeface="Yu Gothic" panose="020B0400000000000000" pitchFamily="34" charset="-128"/>
            </a:rPr>
            <a:t>V3</a:t>
          </a:r>
          <a:endParaRPr lang="fr-FR" sz="1800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A10BBE98-4332-400B-8018-B8448AA173E8}" type="parTrans" cxnId="{2C89DF5D-951A-43B2-AEF5-3D509C5E9515}">
      <dgm:prSet/>
      <dgm:spPr/>
      <dgm:t>
        <a:bodyPr/>
        <a:lstStyle/>
        <a:p>
          <a:endParaRPr lang="fr-FR"/>
        </a:p>
      </dgm:t>
    </dgm:pt>
    <dgm:pt modelId="{B1C4E7A3-FB6D-4D49-B4C8-96D0EFD73ADE}" type="sibTrans" cxnId="{2C89DF5D-951A-43B2-AEF5-3D509C5E9515}">
      <dgm:prSet/>
      <dgm:spPr/>
      <dgm:t>
        <a:bodyPr/>
        <a:lstStyle/>
        <a:p>
          <a:endParaRPr lang="fr-FR"/>
        </a:p>
      </dgm:t>
    </dgm:pt>
    <dgm:pt modelId="{E43A5B7A-FD10-427D-9416-6173161238F9}">
      <dgm:prSet phldrT="[Texte]" custT="1"/>
      <dgm:spPr/>
      <dgm:t>
        <a:bodyPr/>
        <a:lstStyle/>
        <a:p>
          <a:pPr algn="ctr"/>
          <a:r>
            <a:rPr lang="fr-FR" sz="1800" dirty="0" smtClean="0">
              <a:latin typeface="Yu Gothic" panose="020B0400000000000000" pitchFamily="34" charset="-128"/>
              <a:ea typeface="Yu Gothic" panose="020B0400000000000000" pitchFamily="34" charset="-128"/>
            </a:rPr>
            <a:t>V4 </a:t>
          </a:r>
          <a:endParaRPr lang="fr-FR" sz="1800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531491D2-BD1E-4A1E-8B19-25B33C272E8B}" type="parTrans" cxnId="{3DCC46F6-734D-4BB7-8CF8-C664EECD691F}">
      <dgm:prSet/>
      <dgm:spPr/>
      <dgm:t>
        <a:bodyPr/>
        <a:lstStyle/>
        <a:p>
          <a:endParaRPr lang="fr-FR"/>
        </a:p>
      </dgm:t>
    </dgm:pt>
    <dgm:pt modelId="{7E80BC3F-C1CD-4B1C-83C3-F1853109D65D}" type="sibTrans" cxnId="{3DCC46F6-734D-4BB7-8CF8-C664EECD691F}">
      <dgm:prSet/>
      <dgm:spPr/>
      <dgm:t>
        <a:bodyPr/>
        <a:lstStyle/>
        <a:p>
          <a:endParaRPr lang="fr-FR"/>
        </a:p>
      </dgm:t>
    </dgm:pt>
    <dgm:pt modelId="{BD2699E5-1B55-4759-8152-5B8C17EBB53C}">
      <dgm:prSet phldrT="[Texte]" custT="1"/>
      <dgm:spPr/>
      <dgm:t>
        <a:bodyPr/>
        <a:lstStyle/>
        <a:p>
          <a:pPr algn="ctr"/>
          <a:r>
            <a:rPr lang="fr-FR" sz="1800" dirty="0" smtClean="0">
              <a:latin typeface="Yu Gothic" panose="020B0400000000000000" pitchFamily="34" charset="-128"/>
              <a:ea typeface="Yu Gothic" panose="020B0400000000000000" pitchFamily="34" charset="-128"/>
            </a:rPr>
            <a:t>V5</a:t>
          </a:r>
          <a:endParaRPr lang="fr-FR" sz="1800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05D6A808-2E33-4727-A095-37B92944118D}" type="parTrans" cxnId="{A2781C48-D62E-4441-98FE-9669B91CF694}">
      <dgm:prSet/>
      <dgm:spPr/>
      <dgm:t>
        <a:bodyPr/>
        <a:lstStyle/>
        <a:p>
          <a:endParaRPr lang="fr-FR"/>
        </a:p>
      </dgm:t>
    </dgm:pt>
    <dgm:pt modelId="{AD8E5469-7D84-4554-A281-AD6591B5054D}" type="sibTrans" cxnId="{A2781C48-D62E-4441-98FE-9669B91CF694}">
      <dgm:prSet/>
      <dgm:spPr/>
      <dgm:t>
        <a:bodyPr/>
        <a:lstStyle/>
        <a:p>
          <a:endParaRPr lang="fr-FR"/>
        </a:p>
      </dgm:t>
    </dgm:pt>
    <dgm:pt modelId="{FE7D9477-4271-4C3D-ADFA-3815C1BBC0F4}" type="pres">
      <dgm:prSet presAssocID="{A923812D-5471-4012-B091-50B41AC71291}" presName="Name0" presStyleCnt="0">
        <dgm:presLayoutVars>
          <dgm:dir/>
          <dgm:animLvl val="lvl"/>
          <dgm:resizeHandles val="exact"/>
        </dgm:presLayoutVars>
      </dgm:prSet>
      <dgm:spPr/>
    </dgm:pt>
    <dgm:pt modelId="{95249CF2-3235-460F-BEBF-903441EAB903}" type="pres">
      <dgm:prSet presAssocID="{61C95853-FCD4-4990-B315-EA44128A4BA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601632-2081-466E-8231-1436ED632EEB}" type="pres">
      <dgm:prSet presAssocID="{B68C8E6F-D43A-496D-8F74-18A9C135CDBA}" presName="parTxOnlySpace" presStyleCnt="0"/>
      <dgm:spPr/>
    </dgm:pt>
    <dgm:pt modelId="{65449F4E-7FF0-4B77-A29B-B92F9763C667}" type="pres">
      <dgm:prSet presAssocID="{E9B6D08E-997D-4BE7-8D48-AFFDB0EF25A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4F1563-D245-4340-AD7E-BE53DAFC7A4A}" type="pres">
      <dgm:prSet presAssocID="{26F943E3-88F8-4EDA-AD13-2DD0B52C81BC}" presName="parTxOnlySpace" presStyleCnt="0"/>
      <dgm:spPr/>
    </dgm:pt>
    <dgm:pt modelId="{D55DFC63-70FE-4563-BD1A-16EE513139C9}" type="pres">
      <dgm:prSet presAssocID="{B558F795-43C6-4273-A2AB-448E5127D9D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750710-D715-407E-974D-C1C1215389E9}" type="pres">
      <dgm:prSet presAssocID="{B1C4E7A3-FB6D-4D49-B4C8-96D0EFD73ADE}" presName="parTxOnlySpace" presStyleCnt="0"/>
      <dgm:spPr/>
    </dgm:pt>
    <dgm:pt modelId="{6B0C154A-F3A5-49B2-B98A-85896FFDB922}" type="pres">
      <dgm:prSet presAssocID="{E43A5B7A-FD10-427D-9416-6173161238F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962DCA-7FCA-4DDC-BFFD-A4832E3A51E7}" type="pres">
      <dgm:prSet presAssocID="{7E80BC3F-C1CD-4B1C-83C3-F1853109D65D}" presName="parTxOnlySpace" presStyleCnt="0"/>
      <dgm:spPr/>
    </dgm:pt>
    <dgm:pt modelId="{391DCD2A-78CF-4BCD-A3AD-063FE1825819}" type="pres">
      <dgm:prSet presAssocID="{BD2699E5-1B55-4759-8152-5B8C17EBB53C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1FF26DB-1A40-4F8C-9F74-E6159EC37519}" type="presOf" srcId="{B558F795-43C6-4273-A2AB-448E5127D9D0}" destId="{D55DFC63-70FE-4563-BD1A-16EE513139C9}" srcOrd="0" destOrd="0" presId="urn:microsoft.com/office/officeart/2005/8/layout/chevron1"/>
    <dgm:cxn modelId="{3DCC46F6-734D-4BB7-8CF8-C664EECD691F}" srcId="{A923812D-5471-4012-B091-50B41AC71291}" destId="{E43A5B7A-FD10-427D-9416-6173161238F9}" srcOrd="3" destOrd="0" parTransId="{531491D2-BD1E-4A1E-8B19-25B33C272E8B}" sibTransId="{7E80BC3F-C1CD-4B1C-83C3-F1853109D65D}"/>
    <dgm:cxn modelId="{2FB6A5F1-CEF8-416B-99A8-107175ECAD61}" type="presOf" srcId="{BD2699E5-1B55-4759-8152-5B8C17EBB53C}" destId="{391DCD2A-78CF-4BCD-A3AD-063FE1825819}" srcOrd="0" destOrd="0" presId="urn:microsoft.com/office/officeart/2005/8/layout/chevron1"/>
    <dgm:cxn modelId="{EF1A522D-11B0-4F08-B429-8B613332363D}" srcId="{A923812D-5471-4012-B091-50B41AC71291}" destId="{61C95853-FCD4-4990-B315-EA44128A4BA7}" srcOrd="0" destOrd="0" parTransId="{6E37CA34-AA31-4771-A9EC-B74AF84D36F1}" sibTransId="{B68C8E6F-D43A-496D-8F74-18A9C135CDBA}"/>
    <dgm:cxn modelId="{4A9CF3FD-FB84-4F60-83C5-3198EA7CA83A}" type="presOf" srcId="{61C95853-FCD4-4990-B315-EA44128A4BA7}" destId="{95249CF2-3235-460F-BEBF-903441EAB903}" srcOrd="0" destOrd="0" presId="urn:microsoft.com/office/officeart/2005/8/layout/chevron1"/>
    <dgm:cxn modelId="{838D29C1-7748-42BB-A8B4-98F8B814E58D}" type="presOf" srcId="{E9B6D08E-997D-4BE7-8D48-AFFDB0EF25A7}" destId="{65449F4E-7FF0-4B77-A29B-B92F9763C667}" srcOrd="0" destOrd="0" presId="urn:microsoft.com/office/officeart/2005/8/layout/chevron1"/>
    <dgm:cxn modelId="{2C89DF5D-951A-43B2-AEF5-3D509C5E9515}" srcId="{A923812D-5471-4012-B091-50B41AC71291}" destId="{B558F795-43C6-4273-A2AB-448E5127D9D0}" srcOrd="2" destOrd="0" parTransId="{A10BBE98-4332-400B-8018-B8448AA173E8}" sibTransId="{B1C4E7A3-FB6D-4D49-B4C8-96D0EFD73ADE}"/>
    <dgm:cxn modelId="{50773194-036F-45EA-BB05-95478A7F829F}" type="presOf" srcId="{E43A5B7A-FD10-427D-9416-6173161238F9}" destId="{6B0C154A-F3A5-49B2-B98A-85896FFDB922}" srcOrd="0" destOrd="0" presId="urn:microsoft.com/office/officeart/2005/8/layout/chevron1"/>
    <dgm:cxn modelId="{A2781C48-D62E-4441-98FE-9669B91CF694}" srcId="{A923812D-5471-4012-B091-50B41AC71291}" destId="{BD2699E5-1B55-4759-8152-5B8C17EBB53C}" srcOrd="4" destOrd="0" parTransId="{05D6A808-2E33-4727-A095-37B92944118D}" sibTransId="{AD8E5469-7D84-4554-A281-AD6591B5054D}"/>
    <dgm:cxn modelId="{932257C8-7F06-4BEB-8442-00D8FDF01B48}" srcId="{A923812D-5471-4012-B091-50B41AC71291}" destId="{E9B6D08E-997D-4BE7-8D48-AFFDB0EF25A7}" srcOrd="1" destOrd="0" parTransId="{0FB7A22F-7999-46A6-8075-D8EE7484F897}" sibTransId="{26F943E3-88F8-4EDA-AD13-2DD0B52C81BC}"/>
    <dgm:cxn modelId="{91068AF3-4042-46B3-923A-53DABF101DB3}" type="presOf" srcId="{A923812D-5471-4012-B091-50B41AC71291}" destId="{FE7D9477-4271-4C3D-ADFA-3815C1BBC0F4}" srcOrd="0" destOrd="0" presId="urn:microsoft.com/office/officeart/2005/8/layout/chevron1"/>
    <dgm:cxn modelId="{58FF87FE-FC33-483C-9309-4CB7E5DF2F68}" type="presParOf" srcId="{FE7D9477-4271-4C3D-ADFA-3815C1BBC0F4}" destId="{95249CF2-3235-460F-BEBF-903441EAB903}" srcOrd="0" destOrd="0" presId="urn:microsoft.com/office/officeart/2005/8/layout/chevron1"/>
    <dgm:cxn modelId="{3AF6BD78-360E-4BEE-9C55-C4B19334F065}" type="presParOf" srcId="{FE7D9477-4271-4C3D-ADFA-3815C1BBC0F4}" destId="{95601632-2081-466E-8231-1436ED632EEB}" srcOrd="1" destOrd="0" presId="urn:microsoft.com/office/officeart/2005/8/layout/chevron1"/>
    <dgm:cxn modelId="{5D7E91CD-4CF3-410F-AFC7-05A723EE9FD1}" type="presParOf" srcId="{FE7D9477-4271-4C3D-ADFA-3815C1BBC0F4}" destId="{65449F4E-7FF0-4B77-A29B-B92F9763C667}" srcOrd="2" destOrd="0" presId="urn:microsoft.com/office/officeart/2005/8/layout/chevron1"/>
    <dgm:cxn modelId="{C38B0BE1-D951-4B49-B9C2-31C108F91F2D}" type="presParOf" srcId="{FE7D9477-4271-4C3D-ADFA-3815C1BBC0F4}" destId="{774F1563-D245-4340-AD7E-BE53DAFC7A4A}" srcOrd="3" destOrd="0" presId="urn:microsoft.com/office/officeart/2005/8/layout/chevron1"/>
    <dgm:cxn modelId="{1F33D27A-4B01-42DA-AAA5-325DEC4EFC7F}" type="presParOf" srcId="{FE7D9477-4271-4C3D-ADFA-3815C1BBC0F4}" destId="{D55DFC63-70FE-4563-BD1A-16EE513139C9}" srcOrd="4" destOrd="0" presId="urn:microsoft.com/office/officeart/2005/8/layout/chevron1"/>
    <dgm:cxn modelId="{ED0F4024-51BA-4BE8-A6C4-E10CC6018E8A}" type="presParOf" srcId="{FE7D9477-4271-4C3D-ADFA-3815C1BBC0F4}" destId="{1C750710-D715-407E-974D-C1C1215389E9}" srcOrd="5" destOrd="0" presId="urn:microsoft.com/office/officeart/2005/8/layout/chevron1"/>
    <dgm:cxn modelId="{226CB9A5-3FBF-499C-A540-AB119372D8D3}" type="presParOf" srcId="{FE7D9477-4271-4C3D-ADFA-3815C1BBC0F4}" destId="{6B0C154A-F3A5-49B2-B98A-85896FFDB922}" srcOrd="6" destOrd="0" presId="urn:microsoft.com/office/officeart/2005/8/layout/chevron1"/>
    <dgm:cxn modelId="{23A3831E-6EAE-493D-A663-F5B3A777F993}" type="presParOf" srcId="{FE7D9477-4271-4C3D-ADFA-3815C1BBC0F4}" destId="{77962DCA-7FCA-4DDC-BFFD-A4832E3A51E7}" srcOrd="7" destOrd="0" presId="urn:microsoft.com/office/officeart/2005/8/layout/chevron1"/>
    <dgm:cxn modelId="{A29DA116-3AAE-44B9-93BE-DA908D918259}" type="presParOf" srcId="{FE7D9477-4271-4C3D-ADFA-3815C1BBC0F4}" destId="{391DCD2A-78CF-4BCD-A3AD-063FE182581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49CF2-3235-460F-BEBF-903441EAB903}">
      <dsp:nvSpPr>
        <dsp:cNvPr id="0" name=""/>
        <dsp:cNvSpPr/>
      </dsp:nvSpPr>
      <dsp:spPr>
        <a:xfrm>
          <a:off x="1378" y="45076"/>
          <a:ext cx="1226479" cy="4905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Age 1</a:t>
          </a:r>
          <a:endParaRPr lang="fr-FR" sz="18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246674" y="45076"/>
        <a:ext cx="735888" cy="490591"/>
      </dsp:txXfrm>
    </dsp:sp>
    <dsp:sp modelId="{65449F4E-7FF0-4B77-A29B-B92F9763C667}">
      <dsp:nvSpPr>
        <dsp:cNvPr id="0" name=""/>
        <dsp:cNvSpPr/>
      </dsp:nvSpPr>
      <dsp:spPr>
        <a:xfrm>
          <a:off x="1105209" y="45076"/>
          <a:ext cx="1226479" cy="4905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Age 2</a:t>
          </a:r>
          <a:endParaRPr lang="fr-FR" sz="18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1350505" y="45076"/>
        <a:ext cx="735888" cy="490591"/>
      </dsp:txXfrm>
    </dsp:sp>
    <dsp:sp modelId="{D55DFC63-70FE-4563-BD1A-16EE513139C9}">
      <dsp:nvSpPr>
        <dsp:cNvPr id="0" name=""/>
        <dsp:cNvSpPr/>
      </dsp:nvSpPr>
      <dsp:spPr>
        <a:xfrm>
          <a:off x="2209040" y="45076"/>
          <a:ext cx="1226479" cy="4905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Age 3</a:t>
          </a:r>
          <a:endParaRPr lang="fr-FR" sz="18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2454336" y="45076"/>
        <a:ext cx="735888" cy="490591"/>
      </dsp:txXfrm>
    </dsp:sp>
    <dsp:sp modelId="{6B0C154A-F3A5-49B2-B98A-85896FFDB922}">
      <dsp:nvSpPr>
        <dsp:cNvPr id="0" name=""/>
        <dsp:cNvSpPr/>
      </dsp:nvSpPr>
      <dsp:spPr>
        <a:xfrm>
          <a:off x="3312871" y="45076"/>
          <a:ext cx="1226479" cy="4905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Age 4</a:t>
          </a:r>
          <a:endParaRPr lang="fr-FR" sz="18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3558167" y="45076"/>
        <a:ext cx="735888" cy="490591"/>
      </dsp:txXfrm>
    </dsp:sp>
    <dsp:sp modelId="{391DCD2A-78CF-4BCD-A3AD-063FE1825819}">
      <dsp:nvSpPr>
        <dsp:cNvPr id="0" name=""/>
        <dsp:cNvSpPr/>
      </dsp:nvSpPr>
      <dsp:spPr>
        <a:xfrm>
          <a:off x="4416702" y="45076"/>
          <a:ext cx="1226479" cy="4905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Age 5</a:t>
          </a:r>
          <a:endParaRPr lang="fr-FR" sz="18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4661998" y="45076"/>
        <a:ext cx="735888" cy="4905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49CF2-3235-460F-BEBF-903441EAB903}">
      <dsp:nvSpPr>
        <dsp:cNvPr id="0" name=""/>
        <dsp:cNvSpPr/>
      </dsp:nvSpPr>
      <dsp:spPr>
        <a:xfrm>
          <a:off x="1378" y="45076"/>
          <a:ext cx="1226479" cy="4905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V1</a:t>
          </a:r>
          <a:endParaRPr lang="fr-FR" sz="18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246674" y="45076"/>
        <a:ext cx="735888" cy="490591"/>
      </dsp:txXfrm>
    </dsp:sp>
    <dsp:sp modelId="{65449F4E-7FF0-4B77-A29B-B92F9763C667}">
      <dsp:nvSpPr>
        <dsp:cNvPr id="0" name=""/>
        <dsp:cNvSpPr/>
      </dsp:nvSpPr>
      <dsp:spPr>
        <a:xfrm>
          <a:off x="1105209" y="45076"/>
          <a:ext cx="1226479" cy="4905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V2</a:t>
          </a:r>
          <a:endParaRPr lang="fr-FR" sz="18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1350505" y="45076"/>
        <a:ext cx="735888" cy="490591"/>
      </dsp:txXfrm>
    </dsp:sp>
    <dsp:sp modelId="{D55DFC63-70FE-4563-BD1A-16EE513139C9}">
      <dsp:nvSpPr>
        <dsp:cNvPr id="0" name=""/>
        <dsp:cNvSpPr/>
      </dsp:nvSpPr>
      <dsp:spPr>
        <a:xfrm>
          <a:off x="2209040" y="45076"/>
          <a:ext cx="1226479" cy="4905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V3</a:t>
          </a:r>
          <a:endParaRPr lang="fr-FR" sz="18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2454336" y="45076"/>
        <a:ext cx="735888" cy="490591"/>
      </dsp:txXfrm>
    </dsp:sp>
    <dsp:sp modelId="{6B0C154A-F3A5-49B2-B98A-85896FFDB922}">
      <dsp:nvSpPr>
        <dsp:cNvPr id="0" name=""/>
        <dsp:cNvSpPr/>
      </dsp:nvSpPr>
      <dsp:spPr>
        <a:xfrm>
          <a:off x="3312871" y="45076"/>
          <a:ext cx="1226479" cy="4905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V4 </a:t>
          </a:r>
          <a:endParaRPr lang="fr-FR" sz="18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3558167" y="45076"/>
        <a:ext cx="735888" cy="490591"/>
      </dsp:txXfrm>
    </dsp:sp>
    <dsp:sp modelId="{391DCD2A-78CF-4BCD-A3AD-063FE1825819}">
      <dsp:nvSpPr>
        <dsp:cNvPr id="0" name=""/>
        <dsp:cNvSpPr/>
      </dsp:nvSpPr>
      <dsp:spPr>
        <a:xfrm>
          <a:off x="4416702" y="45076"/>
          <a:ext cx="1226479" cy="4905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V5</a:t>
          </a:r>
          <a:endParaRPr lang="fr-FR" sz="18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4661998" y="45076"/>
        <a:ext cx="735888" cy="4905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49CF2-3235-460F-BEBF-903441EAB903}">
      <dsp:nvSpPr>
        <dsp:cNvPr id="0" name=""/>
        <dsp:cNvSpPr/>
      </dsp:nvSpPr>
      <dsp:spPr>
        <a:xfrm>
          <a:off x="999" y="11915"/>
          <a:ext cx="889231" cy="3556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V1</a:t>
          </a:r>
          <a:endParaRPr lang="fr-FR" sz="18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178845" y="11915"/>
        <a:ext cx="533539" cy="355692"/>
      </dsp:txXfrm>
    </dsp:sp>
    <dsp:sp modelId="{65449F4E-7FF0-4B77-A29B-B92F9763C667}">
      <dsp:nvSpPr>
        <dsp:cNvPr id="0" name=""/>
        <dsp:cNvSpPr/>
      </dsp:nvSpPr>
      <dsp:spPr>
        <a:xfrm>
          <a:off x="801307" y="11915"/>
          <a:ext cx="889231" cy="3556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V2</a:t>
          </a:r>
          <a:endParaRPr lang="fr-FR" sz="18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979153" y="11915"/>
        <a:ext cx="533539" cy="355692"/>
      </dsp:txXfrm>
    </dsp:sp>
    <dsp:sp modelId="{D55DFC63-70FE-4563-BD1A-16EE513139C9}">
      <dsp:nvSpPr>
        <dsp:cNvPr id="0" name=""/>
        <dsp:cNvSpPr/>
      </dsp:nvSpPr>
      <dsp:spPr>
        <a:xfrm>
          <a:off x="1601614" y="11915"/>
          <a:ext cx="889231" cy="3556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V3</a:t>
          </a:r>
          <a:endParaRPr lang="fr-FR" sz="18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1779460" y="11915"/>
        <a:ext cx="533539" cy="355692"/>
      </dsp:txXfrm>
    </dsp:sp>
    <dsp:sp modelId="{6B0C154A-F3A5-49B2-B98A-85896FFDB922}">
      <dsp:nvSpPr>
        <dsp:cNvPr id="0" name=""/>
        <dsp:cNvSpPr/>
      </dsp:nvSpPr>
      <dsp:spPr>
        <a:xfrm>
          <a:off x="2401922" y="11915"/>
          <a:ext cx="889231" cy="3556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V4 </a:t>
          </a:r>
          <a:endParaRPr lang="fr-FR" sz="18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2579768" y="11915"/>
        <a:ext cx="533539" cy="355692"/>
      </dsp:txXfrm>
    </dsp:sp>
    <dsp:sp modelId="{391DCD2A-78CF-4BCD-A3AD-063FE1825819}">
      <dsp:nvSpPr>
        <dsp:cNvPr id="0" name=""/>
        <dsp:cNvSpPr/>
      </dsp:nvSpPr>
      <dsp:spPr>
        <a:xfrm>
          <a:off x="3202230" y="11915"/>
          <a:ext cx="889231" cy="3556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V5</a:t>
          </a:r>
          <a:endParaRPr lang="fr-FR" sz="18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3380076" y="11915"/>
        <a:ext cx="533539" cy="355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8A6F8-1F8E-47CD-86E6-15A45EB0F6C0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E5041-23FC-468D-8A1A-D2731F44AB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8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233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946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172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712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696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52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899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880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017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129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93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859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780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36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619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948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65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940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891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756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" name="Espace réservé des note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E1A31F-7597-49C3-9361-1C6D8CDD0765}" type="slidenum">
              <a:rPr lang="fr-FR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869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489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324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602-EFCF-4EB0-866E-DFEC14150AE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20DC-5413-4BFD-A189-1EEC176FC4F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7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602-EFCF-4EB0-866E-DFEC14150AE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20DC-5413-4BFD-A189-1EEC176FC4F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2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602-EFCF-4EB0-866E-DFEC14150AE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20DC-5413-4BFD-A189-1EEC176FC4F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9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602-EFCF-4EB0-866E-DFEC14150AE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20DC-5413-4BFD-A189-1EEC176FC4F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5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602-EFCF-4EB0-866E-DFEC14150AE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20DC-5413-4BFD-A189-1EEC176FC4F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602-EFCF-4EB0-866E-DFEC14150AE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20DC-5413-4BFD-A189-1EEC176FC4F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9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602-EFCF-4EB0-866E-DFEC14150AE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20DC-5413-4BFD-A189-1EEC176FC4F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602-EFCF-4EB0-866E-DFEC14150AE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20DC-5413-4BFD-A189-1EEC176FC4F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0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602-EFCF-4EB0-866E-DFEC14150AE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20DC-5413-4BFD-A189-1EEC176FC4F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4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602-EFCF-4EB0-866E-DFEC14150AE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20DC-5413-4BFD-A189-1EEC176FC4F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602-EFCF-4EB0-866E-DFEC14150AE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20DC-5413-4BFD-A189-1EEC176FC4F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5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F602-EFCF-4EB0-866E-DFEC14150AE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820DC-5413-4BFD-A189-1EEC176FC4F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1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22.jpe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21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paris/paris.png" TargetMode="External"/><Relationship Id="rId7" Type="http://schemas.openxmlformats.org/officeDocument/2006/relationships/hyperlink" Target="http://example.com/paris/paris.g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xample.com/paris/paris.txt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com/ark:/67375/6GQ-MLC8GRWC-5.en.txt.v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xample.com/paris?_language=en&amp;_format=text/turtle" TargetMode="External"/><Relationship Id="rId4" Type="http://schemas.openxmlformats.org/officeDocument/2006/relationships/hyperlink" Target="http://example.com/paris.jso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3id.org/cntf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ucTagh/flexible-c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phonemore.com/" TargetMode="External"/><Relationship Id="rId3" Type="http://schemas.openxmlformats.org/officeDocument/2006/relationships/hyperlink" Target="https://www.imt.fr/" TargetMode="External"/><Relationship Id="rId7" Type="http://schemas.openxmlformats.org/officeDocument/2006/relationships/hyperlink" Target="https://www.mamanatural.com/" TargetMode="External"/><Relationship Id="rId2" Type="http://schemas.openxmlformats.org/officeDocument/2006/relationships/hyperlink" Target="https://www.mines-stetienne.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con-library.com/images/" TargetMode="External"/><Relationship Id="rId5" Type="http://schemas.openxmlformats.org/officeDocument/2006/relationships/hyperlink" Target="https://upload.wikimedia.org/" TargetMode="External"/><Relationship Id="rId4" Type="http://schemas.openxmlformats.org/officeDocument/2006/relationships/hyperlink" Target="https://limos.fr/static/limos/limos.png" TargetMode="External"/><Relationship Id="rId9" Type="http://schemas.openxmlformats.org/officeDocument/2006/relationships/hyperlink" Target="https://i.ebayimg.com/images/g/nOwAAAzyxb1SunCU/s-l500.jpg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17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 bwMode="auto">
          <a:xfrm>
            <a:off x="282805" y="976594"/>
            <a:ext cx="11557262" cy="142356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>
                <a:latin typeface="Yu Gothic"/>
                <a:ea typeface="Yu Gothic"/>
              </a:rPr>
              <a:t>Semantic content negotiation for knowledge exchange in heterogeneous systems</a:t>
            </a:r>
            <a:endParaRPr lang="en-US" sz="3600" dirty="0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369623" y="2967581"/>
            <a:ext cx="9452753" cy="40444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fr-FR" b="1" dirty="0" smtClean="0">
                <a:latin typeface="Yu Gothic"/>
                <a:ea typeface="Yu Gothic"/>
              </a:rPr>
              <a:t>Yousouf </a:t>
            </a:r>
            <a:r>
              <a:rPr lang="en-US" b="1" dirty="0" err="1" smtClean="0">
                <a:latin typeface="Yu Gothic"/>
                <a:ea typeface="Yu Gothic"/>
              </a:rPr>
              <a:t>Taghzouti</a:t>
            </a:r>
            <a:endParaRPr lang="en-US" baseline="30000" dirty="0">
              <a:latin typeface="Yu Gothic"/>
              <a:ea typeface="Yu Gothic"/>
            </a:endParaRPr>
          </a:p>
        </p:txBody>
      </p:sp>
      <p:pic>
        <p:nvPicPr>
          <p:cNvPr id="6" name="Imag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531849" y="5604195"/>
            <a:ext cx="984361" cy="9843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pic>
        <p:nvPicPr>
          <p:cNvPr id="7" name="Image 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342825" y="5580956"/>
            <a:ext cx="1462033" cy="10340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910865" y="5580956"/>
            <a:ext cx="1504807" cy="897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sp>
        <p:nvSpPr>
          <p:cNvPr id="9" name="ZoneTexte 6"/>
          <p:cNvSpPr txBox="1"/>
          <p:nvPr/>
        </p:nvSpPr>
        <p:spPr bwMode="auto">
          <a:xfrm>
            <a:off x="7512513" y="90436"/>
            <a:ext cx="467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University of </a:t>
            </a:r>
            <a:r>
              <a:rPr lang="en-US" sz="1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St.Gallen</a:t>
            </a:r>
            <a:r>
              <a:rPr 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- Institute </a:t>
            </a:r>
            <a:r>
              <a:rPr 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of Computer Science</a:t>
            </a:r>
            <a:endParaRPr lang="en-US" sz="1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54" y="5702262"/>
            <a:ext cx="780866" cy="779266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075" y="5683763"/>
            <a:ext cx="842119" cy="81626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119554" y="3421770"/>
            <a:ext cx="9952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yousouf.taghzouti@emse.fr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15251" y="4105896"/>
            <a:ext cx="1776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 smtClean="0">
                <a:latin typeface="Yu Gothic"/>
                <a:ea typeface="Yu Gothic"/>
              </a:rPr>
              <a:t>10</a:t>
            </a:r>
            <a:r>
              <a:rPr lang="fr-FR" baseline="30000" dirty="0" smtClean="0">
                <a:latin typeface="Yu Gothic"/>
                <a:ea typeface="Yu Gothic"/>
              </a:rPr>
              <a:t>th</a:t>
            </a:r>
            <a:r>
              <a:rPr lang="fr-FR" dirty="0" smtClean="0">
                <a:latin typeface="Yu Gothic"/>
                <a:ea typeface="Yu Gothic"/>
              </a:rPr>
              <a:t> </a:t>
            </a:r>
            <a:r>
              <a:rPr lang="en-US" dirty="0" smtClean="0">
                <a:latin typeface="Yu Gothic"/>
                <a:ea typeface="Yu Gothic"/>
              </a:rPr>
              <a:t>June</a:t>
            </a:r>
            <a:r>
              <a:rPr lang="fr-FR" dirty="0" smtClean="0">
                <a:latin typeface="Yu Gothic"/>
                <a:ea typeface="Yu Gothic"/>
              </a:rPr>
              <a:t> </a:t>
            </a:r>
            <a:r>
              <a:rPr lang="fr-FR" dirty="0">
                <a:latin typeface="Yu Gothic"/>
                <a:ea typeface="Yu Gothic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9637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3392" y="323231"/>
            <a:ext cx="11115327" cy="930534"/>
          </a:xfrm>
        </p:spPr>
        <p:txBody>
          <a:bodyPr>
            <a:no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RQ1 =&gt;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What are the characteristics of a CN use case, and how can they be compared and classified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?</a:t>
            </a:r>
            <a:r>
              <a:rPr lang="en-US" baseline="30000" dirty="0">
                <a:latin typeface="Yu Gothic" panose="020B0400000000000000" pitchFamily="34" charset="-128"/>
                <a:ea typeface="Yu Gothic" panose="020B0400000000000000" pitchFamily="34" charset="-128"/>
              </a:rPr>
              <a:t> [9]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88009-39E0-49E0-AB29-767D32044AC5}" type="slidenum">
              <a:rPr lang="fr-FR" smtClean="0"/>
              <a:t>10</a:t>
            </a:fld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433632" y="1904210"/>
            <a:ext cx="24509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CN Dimension:</a:t>
            </a:r>
          </a:p>
          <a:p>
            <a:endParaRPr lang="en-US" b="1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Media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Vocabulary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...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62669" y="2907049"/>
            <a:ext cx="2166536" cy="584775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lgDash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>
            <a:spAutoFit/>
          </a:bodyPr>
          <a:lstStyle/>
          <a:p>
            <a:r>
              <a:rPr lang="fr-FR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Paris est la capitale </a:t>
            </a:r>
            <a:r>
              <a:rPr lang="fr-FR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de France...</a:t>
            </a:r>
            <a:endParaRPr lang="fr-FR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5708448" y="3656421"/>
            <a:ext cx="4092461" cy="916331"/>
            <a:chOff x="4821773" y="4282833"/>
            <a:chExt cx="5644560" cy="1402162"/>
          </a:xfrm>
        </p:grpSpPr>
        <p:graphicFrame>
          <p:nvGraphicFramePr>
            <p:cNvPr id="14" name="Diagramme 13"/>
            <p:cNvGraphicFramePr/>
            <p:nvPr>
              <p:extLst>
                <p:ext uri="{D42A27DB-BD31-4B8C-83A1-F6EECF244321}">
                  <p14:modId xmlns:p14="http://schemas.microsoft.com/office/powerpoint/2010/main" val="1333141592"/>
                </p:ext>
              </p:extLst>
            </p:nvPr>
          </p:nvGraphicFramePr>
          <p:xfrm>
            <a:off x="4821773" y="5104251"/>
            <a:ext cx="5644560" cy="58074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5" name="Groupe 14"/>
            <p:cNvGrpSpPr/>
            <p:nvPr/>
          </p:nvGrpSpPr>
          <p:grpSpPr>
            <a:xfrm>
              <a:off x="5055834" y="4282833"/>
              <a:ext cx="5023034" cy="757850"/>
              <a:chOff x="6330061" y="4954188"/>
              <a:chExt cx="5023034" cy="757850"/>
            </a:xfrm>
          </p:grpSpPr>
          <p:pic>
            <p:nvPicPr>
              <p:cNvPr id="16" name="Image 1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0061" y="4993912"/>
                <a:ext cx="718126" cy="718126"/>
              </a:xfrm>
              <a:prstGeom prst="rect">
                <a:avLst/>
              </a:prstGeom>
            </p:spPr>
          </p:pic>
          <p:pic>
            <p:nvPicPr>
              <p:cNvPr id="17" name="Image 1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6288" y="4983981"/>
                <a:ext cx="718126" cy="718126"/>
              </a:xfrm>
              <a:prstGeom prst="rect">
                <a:avLst/>
              </a:prstGeom>
            </p:spPr>
          </p:pic>
          <p:pic>
            <p:nvPicPr>
              <p:cNvPr id="18" name="Image 1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82515" y="4974050"/>
                <a:ext cx="718126" cy="718126"/>
              </a:xfrm>
              <a:prstGeom prst="rect">
                <a:avLst/>
              </a:prstGeom>
            </p:spPr>
          </p:pic>
          <p:pic>
            <p:nvPicPr>
              <p:cNvPr id="19" name="Image 1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58742" y="4964119"/>
                <a:ext cx="718126" cy="718126"/>
              </a:xfrm>
              <a:prstGeom prst="rect">
                <a:avLst/>
              </a:prstGeom>
            </p:spPr>
          </p:pic>
          <p:pic>
            <p:nvPicPr>
              <p:cNvPr id="20" name="Image 1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34969" y="4954188"/>
                <a:ext cx="718126" cy="718126"/>
              </a:xfrm>
              <a:prstGeom prst="rect">
                <a:avLst/>
              </a:prstGeom>
            </p:spPr>
          </p:pic>
        </p:grpSp>
      </p:grpSp>
      <p:pic>
        <p:nvPicPr>
          <p:cNvPr id="22" name="Imag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8812" y="4755580"/>
            <a:ext cx="2778673" cy="14773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8937" y="4774453"/>
            <a:ext cx="2409761" cy="1490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669" y="1270367"/>
            <a:ext cx="2166536" cy="13540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3" y="1270367"/>
            <a:ext cx="2166536" cy="13096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6" name="Rectangle 25"/>
          <p:cNvSpPr/>
          <p:nvPr/>
        </p:nvSpPr>
        <p:spPr>
          <a:xfrm>
            <a:off x="8608937" y="2870334"/>
            <a:ext cx="2173882" cy="584775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Paris 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is 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the capital 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of France ...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28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3392" y="323231"/>
            <a:ext cx="11115327" cy="930534"/>
          </a:xfrm>
        </p:spPr>
        <p:txBody>
          <a:bodyPr>
            <a:no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RQ1 =&gt;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What are the characteristics of a CN use case, and how can they be compared and classified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?</a:t>
            </a:r>
            <a:r>
              <a:rPr lang="en-US" baseline="30000" dirty="0">
                <a:latin typeface="Yu Gothic" panose="020B0400000000000000" pitchFamily="34" charset="-128"/>
                <a:ea typeface="Yu Gothic" panose="020B0400000000000000" pitchFamily="34" charset="-128"/>
              </a:rPr>
              <a:t> [9]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88009-39E0-49E0-AB29-767D32044AC5}" type="slidenum">
              <a:rPr lang="fr-FR" smtClean="0"/>
              <a:t>11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9636" y="1851273"/>
            <a:ext cx="245096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CN Style:</a:t>
            </a:r>
          </a:p>
          <a:p>
            <a:endParaRPr lang="en-US" b="1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Proactive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Reactive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Transparent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Conditional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Active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Adaptive</a:t>
            </a:r>
          </a:p>
        </p:txBody>
      </p:sp>
    </p:spTree>
    <p:extLst>
      <p:ext uri="{BB962C8B-B14F-4D97-AF65-F5344CB8AC3E}">
        <p14:creationId xmlns:p14="http://schemas.microsoft.com/office/powerpoint/2010/main" val="416631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8184232" y="2039739"/>
            <a:ext cx="1728192" cy="4059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 bwMode="auto">
          <a:xfrm>
            <a:off x="510540" y="426085"/>
            <a:ext cx="11452860" cy="1325563"/>
          </a:xfrm>
        </p:spPr>
        <p:txBody>
          <a:bodyPr>
            <a:normAutofit/>
          </a:bodyPr>
          <a:lstStyle/>
          <a:p>
            <a:pPr lvl="1" algn="l">
              <a:lnSpc>
                <a:spcPct val="150000"/>
              </a:lnSpc>
              <a:defRPr/>
            </a:pPr>
            <a:r>
              <a:rPr lang="en-US" sz="4400" b="1" dirty="0" smtClean="0">
                <a:latin typeface="Yu Gothic"/>
                <a:ea typeface="Yu Gothic"/>
              </a:rPr>
              <a:t>Proactive</a:t>
            </a:r>
            <a:endParaRPr lang="en-US" sz="4400" b="1" baseline="30000" dirty="0">
              <a:latin typeface="Yu Gothic"/>
              <a:ea typeface="Yu Gothic"/>
            </a:endParaRP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A88009-39E0-49E0-AB29-767D32044AC5}" type="slidenum">
              <a:rPr lang="fr-FR"/>
              <a:t>12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4727849" y="3526946"/>
            <a:ext cx="2293502" cy="108509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dirty="0" smtClean="0"/>
              <a:t>URI</a:t>
            </a:r>
          </a:p>
          <a:p>
            <a:pPr algn="ctr">
              <a:defRPr/>
            </a:pPr>
            <a:r>
              <a:rPr lang="fr-FR" dirty="0"/>
              <a:t>http://</a:t>
            </a:r>
            <a:r>
              <a:rPr lang="fr-FR" dirty="0" smtClean="0"/>
              <a:t>example.com/paris</a:t>
            </a:r>
            <a:endParaRPr lang="fr-FR" dirty="0"/>
          </a:p>
        </p:txBody>
      </p:sp>
      <p:cxnSp>
        <p:nvCxnSpPr>
          <p:cNvPr id="10" name="Connecteur droit avec flèche 11"/>
          <p:cNvCxnSpPr>
            <a:cxnSpLocks/>
            <a:stCxn id="11" idx="6"/>
            <a:endCxn id="6" idx="1"/>
          </p:cNvCxnSpPr>
          <p:nvPr/>
        </p:nvCxnSpPr>
        <p:spPr bwMode="auto">
          <a:xfrm flipV="1">
            <a:off x="1366916" y="4069494"/>
            <a:ext cx="3360933" cy="80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8"/>
          <p:cNvSpPr/>
          <p:nvPr/>
        </p:nvSpPr>
        <p:spPr bwMode="auto">
          <a:xfrm>
            <a:off x="9991396" y="2470929"/>
            <a:ext cx="2167818" cy="879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dirty="0" smtClean="0"/>
              <a:t>http</a:t>
            </a:r>
            <a:r>
              <a:rPr lang="fr-FR" dirty="0"/>
              <a:t>://</a:t>
            </a:r>
            <a:r>
              <a:rPr lang="fr-FR" dirty="0" smtClean="0"/>
              <a:t>example.com/paris/paris.png</a:t>
            </a:r>
            <a:endParaRPr lang="fr-FR" dirty="0"/>
          </a:p>
        </p:txBody>
      </p:sp>
      <p:sp>
        <p:nvSpPr>
          <p:cNvPr id="21" name="Rectangle 30"/>
          <p:cNvSpPr/>
          <p:nvPr/>
        </p:nvSpPr>
        <p:spPr bwMode="auto">
          <a:xfrm>
            <a:off x="9991396" y="3590546"/>
            <a:ext cx="2167818" cy="937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dirty="0" smtClean="0"/>
              <a:t>http</a:t>
            </a:r>
            <a:r>
              <a:rPr lang="fr-FR" dirty="0"/>
              <a:t>://</a:t>
            </a:r>
            <a:r>
              <a:rPr lang="fr-FR" dirty="0" smtClean="0"/>
              <a:t>example.com/paris/paris.txt</a:t>
            </a:r>
            <a:endParaRPr lang="fr-FR" dirty="0"/>
          </a:p>
        </p:txBody>
      </p:sp>
      <p:sp>
        <p:nvSpPr>
          <p:cNvPr id="22" name="Rectangle 31"/>
          <p:cNvSpPr/>
          <p:nvPr/>
        </p:nvSpPr>
        <p:spPr bwMode="auto">
          <a:xfrm>
            <a:off x="9982200" y="4725782"/>
            <a:ext cx="2177014" cy="905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dirty="0" smtClean="0"/>
              <a:t>http</a:t>
            </a:r>
            <a:r>
              <a:rPr lang="fr-FR" dirty="0"/>
              <a:t>://</a:t>
            </a:r>
            <a:r>
              <a:rPr lang="fr-FR" dirty="0" smtClean="0"/>
              <a:t>example.com/paris/paris.gp</a:t>
            </a:r>
            <a:endParaRPr lang="fr-FR" dirty="0"/>
          </a:p>
        </p:txBody>
      </p:sp>
      <p:grpSp>
        <p:nvGrpSpPr>
          <p:cNvPr id="23" name="Groupe 33"/>
          <p:cNvGrpSpPr/>
          <p:nvPr/>
        </p:nvGrpSpPr>
        <p:grpSpPr bwMode="auto">
          <a:xfrm>
            <a:off x="668652" y="3719447"/>
            <a:ext cx="725968" cy="1085612"/>
            <a:chOff x="612376" y="3169920"/>
            <a:chExt cx="725968" cy="1085612"/>
          </a:xfrm>
        </p:grpSpPr>
        <p:sp>
          <p:nvSpPr>
            <p:cNvPr id="11" name="Émoticône 6"/>
            <p:cNvSpPr/>
            <p:nvPr/>
          </p:nvSpPr>
          <p:spPr bwMode="auto">
            <a:xfrm>
              <a:off x="640080" y="3169920"/>
              <a:ext cx="670560" cy="716280"/>
            </a:xfrm>
            <a:prstGeom prst="smileyFace">
              <a:avLst>
                <a:gd name="adj" fmla="val 465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24" name="ZoneTexte 32"/>
            <p:cNvSpPr txBox="1"/>
            <p:nvPr/>
          </p:nvSpPr>
          <p:spPr bwMode="auto">
            <a:xfrm>
              <a:off x="612376" y="3886200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Client</a:t>
              </a:r>
            </a:p>
          </p:txBody>
        </p:sp>
      </p:grpSp>
      <p:sp>
        <p:nvSpPr>
          <p:cNvPr id="44" name="ZoneTexte 43"/>
          <p:cNvSpPr txBox="1"/>
          <p:nvPr/>
        </p:nvSpPr>
        <p:spPr>
          <a:xfrm>
            <a:off x="1532915" y="3663351"/>
            <a:ext cx="2409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Request the resource Paris</a:t>
            </a:r>
            <a:endParaRPr lang="en-US" sz="1600" dirty="0"/>
          </a:p>
        </p:txBody>
      </p:sp>
      <p:cxnSp>
        <p:nvCxnSpPr>
          <p:cNvPr id="54" name="Connecteur droit 53"/>
          <p:cNvCxnSpPr>
            <a:stCxn id="27" idx="3"/>
            <a:endCxn id="19" idx="1"/>
          </p:cNvCxnSpPr>
          <p:nvPr/>
        </p:nvCxnSpPr>
        <p:spPr>
          <a:xfrm>
            <a:off x="9552393" y="2902734"/>
            <a:ext cx="439003" cy="7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stCxn id="30" idx="3"/>
            <a:endCxn id="21" idx="1"/>
          </p:cNvCxnSpPr>
          <p:nvPr/>
        </p:nvCxnSpPr>
        <p:spPr>
          <a:xfrm flipV="1">
            <a:off x="9600324" y="4059310"/>
            <a:ext cx="391072" cy="10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32" idx="3"/>
            <a:endCxn id="22" idx="1"/>
          </p:cNvCxnSpPr>
          <p:nvPr/>
        </p:nvCxnSpPr>
        <p:spPr>
          <a:xfrm>
            <a:off x="9552393" y="5169726"/>
            <a:ext cx="429807" cy="8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stCxn id="6" idx="3"/>
            <a:endCxn id="52" idx="1"/>
          </p:cNvCxnSpPr>
          <p:nvPr/>
        </p:nvCxnSpPr>
        <p:spPr>
          <a:xfrm>
            <a:off x="7021351" y="4069494"/>
            <a:ext cx="116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7021351" y="1497192"/>
            <a:ext cx="381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Representations available in the server</a:t>
            </a:r>
            <a:endParaRPr lang="en-US" dirty="0"/>
          </a:p>
        </p:txBody>
      </p:sp>
      <p:sp>
        <p:nvSpPr>
          <p:cNvPr id="83" name="ZoneTexte 82"/>
          <p:cNvSpPr txBox="1"/>
          <p:nvPr/>
        </p:nvSpPr>
        <p:spPr>
          <a:xfrm>
            <a:off x="1822525" y="4143635"/>
            <a:ext cx="1742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accept: image/</a:t>
            </a:r>
            <a:r>
              <a:rPr lang="en-US" sz="1600" dirty="0" err="1" smtClean="0"/>
              <a:t>png</a:t>
            </a:r>
            <a:endParaRPr lang="en-US" sz="1600" dirty="0"/>
          </a:p>
        </p:txBody>
      </p:sp>
      <p:sp>
        <p:nvSpPr>
          <p:cNvPr id="25" name="ZoneTexte 24"/>
          <p:cNvSpPr txBox="1"/>
          <p:nvPr/>
        </p:nvSpPr>
        <p:spPr bwMode="auto">
          <a:xfrm>
            <a:off x="515381" y="6510002"/>
            <a:ext cx="8424936" cy="301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[1] Fielding, R.T., </a:t>
            </a:r>
            <a:r>
              <a:rPr lang="en-US" sz="1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Reschke</a:t>
            </a:r>
            <a:r>
              <a:rPr 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, J.: Hypertext Transfer Protocol (HTTP/1.1): Semantics and Content, 2014.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007" y="2584801"/>
            <a:ext cx="1017386" cy="635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Rectangle 29"/>
          <p:cNvSpPr/>
          <p:nvPr/>
        </p:nvSpPr>
        <p:spPr>
          <a:xfrm>
            <a:off x="8582937" y="3792495"/>
            <a:ext cx="1017387" cy="5539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/>
            </a:solidFill>
            <a:prstDash val="lgDash"/>
          </a:ln>
          <a:effectLst/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Paris est la </a:t>
            </a:r>
            <a:r>
              <a:rPr lang="fr-FR" sz="10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capitale de la France...</a:t>
            </a:r>
            <a:endParaRPr lang="fr-FR" sz="1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870" y="4835674"/>
            <a:ext cx="921523" cy="668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823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903 L -0.17683 0.0375 C -0.21354 0.04815 -0.26875 0.05393 -0.32683 0.05393 C -0.39271 0.05393 -0.44558 0.04815 -0.48229 0.0375 L -0.65899 -0.00903 " pathEditMode="relative" rAng="0" ptsTypes="AAAAA">
                                      <p:cBhvr>
                                        <p:cTn id="7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56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" grpId="0" animBg="1"/>
      <p:bldP spid="19" grpId="0" animBg="1"/>
      <p:bldP spid="21" grpId="0" animBg="1"/>
      <p:bldP spid="21" grpId="1" animBg="1"/>
      <p:bldP spid="22" grpId="0" animBg="1"/>
      <p:bldP spid="22" grpId="1" animBg="1"/>
      <p:bldP spid="44" grpId="0"/>
      <p:bldP spid="82" grpId="0"/>
      <p:bldP spid="83" grpId="0"/>
      <p:bldP spid="30" grpId="0" animBg="1"/>
      <p:bldP spid="3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8184232" y="2039739"/>
            <a:ext cx="1728192" cy="4059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 bwMode="auto">
          <a:xfrm>
            <a:off x="510540" y="426085"/>
            <a:ext cx="11452860" cy="1325563"/>
          </a:xfrm>
        </p:spPr>
        <p:txBody>
          <a:bodyPr>
            <a:normAutofit/>
          </a:bodyPr>
          <a:lstStyle/>
          <a:p>
            <a:pPr lvl="1" algn="l">
              <a:lnSpc>
                <a:spcPct val="150000"/>
              </a:lnSpc>
              <a:defRPr/>
            </a:pPr>
            <a:r>
              <a:rPr lang="en-US" sz="4400" b="1" dirty="0" smtClean="0">
                <a:latin typeface="Yu Gothic"/>
                <a:ea typeface="Yu Gothic"/>
              </a:rPr>
              <a:t>Reactive</a:t>
            </a:r>
            <a:endParaRPr lang="en-US" sz="4400" b="1" baseline="30000" dirty="0">
              <a:latin typeface="Yu Gothic"/>
              <a:ea typeface="Yu Gothic"/>
            </a:endParaRP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A88009-39E0-49E0-AB29-767D32044AC5}" type="slidenum">
              <a:rPr lang="fr-FR"/>
              <a:t>13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4727849" y="3526946"/>
            <a:ext cx="2293502" cy="108509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dirty="0" smtClean="0"/>
              <a:t>URI</a:t>
            </a:r>
          </a:p>
          <a:p>
            <a:pPr algn="ctr">
              <a:defRPr/>
            </a:pPr>
            <a:r>
              <a:rPr lang="fr-FR" dirty="0"/>
              <a:t>http://</a:t>
            </a:r>
            <a:r>
              <a:rPr lang="fr-FR" dirty="0" smtClean="0"/>
              <a:t>example.com/paris</a:t>
            </a:r>
            <a:endParaRPr lang="fr-FR" dirty="0"/>
          </a:p>
        </p:txBody>
      </p:sp>
      <p:cxnSp>
        <p:nvCxnSpPr>
          <p:cNvPr id="10" name="Connecteur droit avec flèche 11"/>
          <p:cNvCxnSpPr>
            <a:cxnSpLocks/>
            <a:stCxn id="11" idx="6"/>
            <a:endCxn id="6" idx="1"/>
          </p:cNvCxnSpPr>
          <p:nvPr/>
        </p:nvCxnSpPr>
        <p:spPr bwMode="auto">
          <a:xfrm flipV="1">
            <a:off x="1366916" y="4069494"/>
            <a:ext cx="3360933" cy="80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8"/>
          <p:cNvSpPr/>
          <p:nvPr/>
        </p:nvSpPr>
        <p:spPr bwMode="auto">
          <a:xfrm>
            <a:off x="9991396" y="2470929"/>
            <a:ext cx="2167818" cy="879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dirty="0" smtClean="0"/>
              <a:t>http</a:t>
            </a:r>
            <a:r>
              <a:rPr lang="fr-FR" dirty="0"/>
              <a:t>://</a:t>
            </a:r>
            <a:r>
              <a:rPr lang="fr-FR" dirty="0" smtClean="0"/>
              <a:t>example.com/paris/paris.png</a:t>
            </a:r>
            <a:endParaRPr lang="fr-FR" dirty="0"/>
          </a:p>
        </p:txBody>
      </p:sp>
      <p:sp>
        <p:nvSpPr>
          <p:cNvPr id="21" name="Rectangle 30"/>
          <p:cNvSpPr/>
          <p:nvPr/>
        </p:nvSpPr>
        <p:spPr bwMode="auto">
          <a:xfrm>
            <a:off x="9991396" y="3590546"/>
            <a:ext cx="2167818" cy="937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fr-FR" dirty="0" smtClean="0"/>
              <a:t>http</a:t>
            </a:r>
            <a:r>
              <a:rPr lang="fr-FR" dirty="0"/>
              <a:t>://</a:t>
            </a:r>
            <a:r>
              <a:rPr lang="fr-FR" dirty="0" smtClean="0"/>
              <a:t>example.com/paris/paris.txt</a:t>
            </a:r>
            <a:endParaRPr lang="fr-FR" dirty="0"/>
          </a:p>
        </p:txBody>
      </p:sp>
      <p:sp>
        <p:nvSpPr>
          <p:cNvPr id="22" name="Rectangle 31"/>
          <p:cNvSpPr/>
          <p:nvPr/>
        </p:nvSpPr>
        <p:spPr bwMode="auto">
          <a:xfrm>
            <a:off x="9982200" y="4725782"/>
            <a:ext cx="2177014" cy="905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dirty="0" smtClean="0"/>
              <a:t>http</a:t>
            </a:r>
            <a:r>
              <a:rPr lang="fr-FR" dirty="0"/>
              <a:t>://</a:t>
            </a:r>
            <a:r>
              <a:rPr lang="fr-FR" dirty="0" smtClean="0"/>
              <a:t>example.com/paris/paris.gp</a:t>
            </a:r>
            <a:endParaRPr lang="fr-FR" dirty="0"/>
          </a:p>
        </p:txBody>
      </p:sp>
      <p:grpSp>
        <p:nvGrpSpPr>
          <p:cNvPr id="23" name="Groupe 33"/>
          <p:cNvGrpSpPr/>
          <p:nvPr/>
        </p:nvGrpSpPr>
        <p:grpSpPr bwMode="auto">
          <a:xfrm>
            <a:off x="668652" y="3719447"/>
            <a:ext cx="725968" cy="1085612"/>
            <a:chOff x="612376" y="3169920"/>
            <a:chExt cx="725968" cy="1085612"/>
          </a:xfrm>
        </p:grpSpPr>
        <p:sp>
          <p:nvSpPr>
            <p:cNvPr id="11" name="Émoticône 6"/>
            <p:cNvSpPr/>
            <p:nvPr/>
          </p:nvSpPr>
          <p:spPr bwMode="auto">
            <a:xfrm>
              <a:off x="640080" y="3169920"/>
              <a:ext cx="670560" cy="716280"/>
            </a:xfrm>
            <a:prstGeom prst="smileyFace">
              <a:avLst>
                <a:gd name="adj" fmla="val 465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24" name="ZoneTexte 32"/>
            <p:cNvSpPr txBox="1"/>
            <p:nvPr/>
          </p:nvSpPr>
          <p:spPr bwMode="auto">
            <a:xfrm>
              <a:off x="612376" y="3886200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Client</a:t>
              </a:r>
            </a:p>
          </p:txBody>
        </p:sp>
      </p:grpSp>
      <p:sp>
        <p:nvSpPr>
          <p:cNvPr id="44" name="ZoneTexte 43"/>
          <p:cNvSpPr txBox="1"/>
          <p:nvPr/>
        </p:nvSpPr>
        <p:spPr>
          <a:xfrm>
            <a:off x="1532915" y="3663351"/>
            <a:ext cx="2409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Request the resource Paris</a:t>
            </a:r>
            <a:endParaRPr lang="en-US" sz="1600" dirty="0"/>
          </a:p>
        </p:txBody>
      </p:sp>
      <p:cxnSp>
        <p:nvCxnSpPr>
          <p:cNvPr id="54" name="Connecteur droit 53"/>
          <p:cNvCxnSpPr>
            <a:stCxn id="27" idx="3"/>
            <a:endCxn id="19" idx="1"/>
          </p:cNvCxnSpPr>
          <p:nvPr/>
        </p:nvCxnSpPr>
        <p:spPr>
          <a:xfrm>
            <a:off x="9552393" y="2902734"/>
            <a:ext cx="439003" cy="7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stCxn id="30" idx="3"/>
            <a:endCxn id="21" idx="1"/>
          </p:cNvCxnSpPr>
          <p:nvPr/>
        </p:nvCxnSpPr>
        <p:spPr>
          <a:xfrm flipV="1">
            <a:off x="9600324" y="4059310"/>
            <a:ext cx="391072" cy="10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32" idx="3"/>
            <a:endCxn id="22" idx="1"/>
          </p:cNvCxnSpPr>
          <p:nvPr/>
        </p:nvCxnSpPr>
        <p:spPr>
          <a:xfrm>
            <a:off x="9552393" y="5169726"/>
            <a:ext cx="429807" cy="8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stCxn id="6" idx="3"/>
            <a:endCxn id="52" idx="1"/>
          </p:cNvCxnSpPr>
          <p:nvPr/>
        </p:nvCxnSpPr>
        <p:spPr>
          <a:xfrm>
            <a:off x="7021351" y="4069494"/>
            <a:ext cx="116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7021351" y="1497192"/>
            <a:ext cx="381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Representations available in the server</a:t>
            </a:r>
            <a:endParaRPr lang="en-US" dirty="0"/>
          </a:p>
        </p:txBody>
      </p:sp>
      <p:sp>
        <p:nvSpPr>
          <p:cNvPr id="83" name="ZoneTexte 82"/>
          <p:cNvSpPr txBox="1"/>
          <p:nvPr/>
        </p:nvSpPr>
        <p:spPr>
          <a:xfrm>
            <a:off x="1464396" y="4143635"/>
            <a:ext cx="3193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Get</a:t>
            </a:r>
            <a:r>
              <a:rPr lang="en-US" sz="1400" dirty="0" smtClean="0"/>
              <a:t>: </a:t>
            </a:r>
            <a:r>
              <a:rPr lang="fr-FR" sz="1400" dirty="0">
                <a:hlinkClick r:id="rId3"/>
              </a:rPr>
              <a:t>http://</a:t>
            </a:r>
            <a:r>
              <a:rPr lang="fr-FR" sz="1400" dirty="0" smtClean="0">
                <a:hlinkClick r:id="rId3"/>
              </a:rPr>
              <a:t>example.com/paris/paris.png</a:t>
            </a:r>
            <a:r>
              <a:rPr lang="fr-FR" sz="1400" dirty="0" smtClean="0"/>
              <a:t> </a:t>
            </a:r>
            <a:endParaRPr lang="fr-FR" sz="1400" dirty="0"/>
          </a:p>
        </p:txBody>
      </p:sp>
      <p:sp>
        <p:nvSpPr>
          <p:cNvPr id="25" name="ZoneTexte 24"/>
          <p:cNvSpPr txBox="1"/>
          <p:nvPr/>
        </p:nvSpPr>
        <p:spPr bwMode="auto">
          <a:xfrm>
            <a:off x="515381" y="6510002"/>
            <a:ext cx="8424936" cy="301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[1] Fielding, R.T., </a:t>
            </a:r>
            <a:r>
              <a:rPr lang="en-US" sz="1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Reschke</a:t>
            </a:r>
            <a:r>
              <a:rPr 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, J.: Hypertext Transfer Protocol (HTTP/1.1): Semantics and Content, 2014.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007" y="2584801"/>
            <a:ext cx="1017386" cy="635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Rectangle 29"/>
          <p:cNvSpPr/>
          <p:nvPr/>
        </p:nvSpPr>
        <p:spPr>
          <a:xfrm>
            <a:off x="8582937" y="3792495"/>
            <a:ext cx="1017387" cy="5539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/>
            </a:solidFill>
            <a:prstDash val="lgDash"/>
          </a:ln>
          <a:effectLst/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Paris est la </a:t>
            </a:r>
            <a:r>
              <a:rPr lang="fr-FR" sz="10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capitale de la France...</a:t>
            </a:r>
            <a:endParaRPr lang="fr-FR" sz="1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870" y="4835674"/>
            <a:ext cx="921523" cy="668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Rectangle 28"/>
          <p:cNvSpPr/>
          <p:nvPr/>
        </p:nvSpPr>
        <p:spPr bwMode="auto">
          <a:xfrm>
            <a:off x="6886082" y="646797"/>
            <a:ext cx="4108469" cy="879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fr-FR" sz="1200" dirty="0"/>
              <a:t>i</a:t>
            </a:r>
            <a:r>
              <a:rPr lang="fr-FR" sz="1200" dirty="0" smtClean="0"/>
              <a:t>mage/</a:t>
            </a:r>
            <a:r>
              <a:rPr lang="fr-FR" sz="1200" dirty="0" err="1" smtClean="0"/>
              <a:t>png</a:t>
            </a:r>
            <a:r>
              <a:rPr lang="fr-FR" sz="1200" dirty="0" smtClean="0"/>
              <a:t> =&gt; </a:t>
            </a:r>
            <a:r>
              <a:rPr lang="fr-FR" sz="1200" dirty="0" smtClean="0">
                <a:hlinkClick r:id="rId3"/>
              </a:rPr>
              <a:t>http</a:t>
            </a:r>
            <a:r>
              <a:rPr lang="fr-FR" sz="1200" dirty="0">
                <a:hlinkClick r:id="rId3"/>
              </a:rPr>
              <a:t>://</a:t>
            </a:r>
            <a:r>
              <a:rPr lang="fr-FR" sz="1200" dirty="0" smtClean="0">
                <a:hlinkClick r:id="rId3"/>
              </a:rPr>
              <a:t>example.com/paris/paris.png</a:t>
            </a:r>
            <a:endParaRPr lang="fr-FR" sz="1200" dirty="0" smtClean="0"/>
          </a:p>
          <a:p>
            <a:pPr>
              <a:defRPr/>
            </a:pPr>
            <a:r>
              <a:rPr lang="fr-FR" sz="1200" dirty="0" err="1"/>
              <a:t>t</a:t>
            </a:r>
            <a:r>
              <a:rPr lang="fr-FR" sz="1200" dirty="0" err="1" smtClean="0"/>
              <a:t>ext</a:t>
            </a:r>
            <a:r>
              <a:rPr lang="fr-FR" sz="1200" dirty="0" smtClean="0"/>
              <a:t>/plain =&gt; </a:t>
            </a:r>
            <a:r>
              <a:rPr lang="fr-FR" sz="1200" dirty="0">
                <a:hlinkClick r:id="rId6"/>
              </a:rPr>
              <a:t>http://</a:t>
            </a:r>
            <a:r>
              <a:rPr lang="fr-FR" sz="1200" dirty="0" smtClean="0">
                <a:hlinkClick r:id="rId6"/>
              </a:rPr>
              <a:t>example.com/paris/paris.txt</a:t>
            </a:r>
            <a:endParaRPr lang="fr-FR" sz="1200" dirty="0" smtClean="0"/>
          </a:p>
          <a:p>
            <a:pPr>
              <a:defRPr/>
            </a:pPr>
            <a:r>
              <a:rPr lang="fr-FR" sz="1200" dirty="0"/>
              <a:t>a</a:t>
            </a:r>
            <a:r>
              <a:rPr lang="fr-FR" sz="1200" dirty="0" smtClean="0"/>
              <a:t>pplication/</a:t>
            </a:r>
            <a:r>
              <a:rPr lang="fr-FR" sz="1200" dirty="0" err="1" smtClean="0"/>
              <a:t>vnd.geoplan</a:t>
            </a:r>
            <a:r>
              <a:rPr lang="fr-FR" sz="1200" dirty="0" smtClean="0"/>
              <a:t> </a:t>
            </a:r>
            <a:r>
              <a:rPr lang="fr-FR" sz="1200" dirty="0"/>
              <a:t>=&gt; </a:t>
            </a:r>
            <a:r>
              <a:rPr lang="fr-FR" sz="1200" dirty="0">
                <a:hlinkClick r:id="rId7"/>
              </a:rPr>
              <a:t>http://</a:t>
            </a:r>
            <a:r>
              <a:rPr lang="fr-FR" sz="1200" dirty="0" smtClean="0">
                <a:hlinkClick r:id="rId7"/>
              </a:rPr>
              <a:t>example.com/paris/paris.gp</a:t>
            </a:r>
            <a:r>
              <a:rPr lang="fr-F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400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139 L -0.55677 0.25579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39" y="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17813 0.04653 C -0.21511 0.05718 -0.27071 0.06296 -0.32917 0.06296 C -0.39545 0.06296 -0.4487 0.05718 -0.48581 0.04653 L -0.66354 -3.7037E-7 " pathEditMode="relative" rAng="0" ptsTypes="AAAAA">
                                      <p:cBhvr>
                                        <p:cTn id="7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77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" grpId="0" animBg="1"/>
      <p:bldP spid="19" grpId="0" animBg="1"/>
      <p:bldP spid="21" grpId="0" animBg="1"/>
      <p:bldP spid="22" grpId="0" animBg="1"/>
      <p:bldP spid="44" grpId="0"/>
      <p:bldP spid="82" grpId="0"/>
      <p:bldP spid="83" grpId="0"/>
      <p:bldP spid="30" grpId="0" animBg="1"/>
      <p:bldP spid="26" grpId="0" animBg="1"/>
      <p:bldP spid="26" grpId="1" animBg="1"/>
      <p:bldP spid="26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3392" y="323231"/>
            <a:ext cx="11115327" cy="930534"/>
          </a:xfrm>
        </p:spPr>
        <p:txBody>
          <a:bodyPr>
            <a:no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RQ1 =&gt;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What are the characteristics of a CN use case, and how can they be compared and classified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? </a:t>
            </a:r>
            <a:r>
              <a:rPr lang="en-US" baseline="30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[</a:t>
            </a:r>
            <a:r>
              <a:rPr lang="en-US" baseline="30000" dirty="0">
                <a:latin typeface="Yu Gothic" panose="020B0400000000000000" pitchFamily="34" charset="-128"/>
                <a:ea typeface="Yu Gothic" panose="020B0400000000000000" pitchFamily="34" charset="-128"/>
              </a:rPr>
              <a:t>9]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88009-39E0-49E0-AB29-767D32044AC5}" type="slidenum">
              <a:rPr lang="fr-FR" smtClean="0"/>
              <a:t>14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84463" y="2296794"/>
            <a:ext cx="1131226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CN Constraint Conveyance Means:</a:t>
            </a:r>
          </a:p>
          <a:p>
            <a:endParaRPr lang="en-US" b="1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Header based techniques</a:t>
            </a: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:</a:t>
            </a:r>
            <a:endParaRPr lang="en-US" b="1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accept | accept-language | accept-encoding | accept-</a:t>
            </a:r>
            <a:r>
              <a:rPr lang="en-US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crs</a:t>
            </a:r>
            <a:r>
              <a:rPr lang="en-US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| accept-profile ...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URI based techniques: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ARK: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3"/>
              </a:rPr>
              <a:t>http://example.com/ark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hlinkClick r:id="rId3"/>
              </a:rPr>
              <a:t>:/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3"/>
              </a:rPr>
              <a:t>67375/6GQ-MLC8GRWC-5.en.txt.v1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Path extension (suffix </a:t>
            </a:r>
            <a:r>
              <a:rPr lang="en-US" u="sng" dirty="0">
                <a:latin typeface="Yu Gothic" panose="020B0400000000000000" pitchFamily="34" charset="-128"/>
                <a:ea typeface="Yu Gothic" panose="020B0400000000000000" pitchFamily="34" charset="-128"/>
              </a:rPr>
              <a:t>patter matching):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hlinkClick r:id="rId4"/>
              </a:rPr>
              <a:t>http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4"/>
              </a:rPr>
              <a:t>://example.com/paris.json</a:t>
            </a:r>
            <a:endParaRPr lang="en-US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Query </a:t>
            </a:r>
            <a:r>
              <a:rPr lang="en-US" u="sng" dirty="0">
                <a:latin typeface="Yu Gothic" panose="020B0400000000000000" pitchFamily="34" charset="-128"/>
                <a:ea typeface="Yu Gothic" panose="020B0400000000000000" pitchFamily="34" charset="-128"/>
              </a:rPr>
              <a:t>String Arguments (QSA</a:t>
            </a:r>
            <a:r>
              <a:rPr lang="en-US" u="sng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):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5"/>
              </a:rPr>
              <a:t>http://example.com/paris?_language=en&amp;_format=text/turtle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</a:p>
        </p:txBody>
      </p:sp>
      <p:sp>
        <p:nvSpPr>
          <p:cNvPr id="9" name="ZoneTexte 8"/>
          <p:cNvSpPr txBox="1"/>
          <p:nvPr/>
        </p:nvSpPr>
        <p:spPr bwMode="auto">
          <a:xfrm>
            <a:off x="623392" y="6415801"/>
            <a:ext cx="8424936" cy="301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[9] 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Taghzouti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Y. et all.: Négociation de contenu sur le web : un état de l’art, 2022.</a:t>
            </a:r>
            <a:endParaRPr lang="en-US" sz="1000" dirty="0">
              <a:solidFill>
                <a:schemeClr val="bg2">
                  <a:lumMod val="2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188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470931"/>
            <a:ext cx="10915650" cy="4926331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88009-39E0-49E0-AB29-767D32044AC5}" type="slidenum">
              <a:rPr lang="fr-FR" smtClean="0"/>
              <a:t>15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6702488" y="5495670"/>
            <a:ext cx="28937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  <a:hlinkClick r:id="rId4"/>
              </a:rPr>
              <a:t>https://w3id.org/cntf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4"/>
              </a:rPr>
              <a:t>/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endParaRPr lang="en-US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4850" y="365125"/>
            <a:ext cx="10648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The C</a:t>
            </a:r>
            <a:r>
              <a:rPr lang="fr-FR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ontent</a:t>
            </a:r>
            <a:r>
              <a:rPr lang="fr-FR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</a:t>
            </a:r>
            <a:r>
              <a:rPr lang="fr-FR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egotiation</a:t>
            </a:r>
            <a:r>
              <a:rPr lang="fr-FR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</a:t>
            </a:r>
            <a:r>
              <a:rPr lang="fr-FR" sz="2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heoretical</a:t>
            </a:r>
            <a:r>
              <a:rPr lang="fr-FR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F</a:t>
            </a:r>
            <a:r>
              <a:rPr lang="fr-FR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ramework </a:t>
            </a:r>
            <a:r>
              <a:rPr lang="fr-FR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b="1" dirty="0">
                <a:latin typeface="Yu Gothic" panose="020B0400000000000000" pitchFamily="34" charset="-128"/>
                <a:ea typeface="Yu Gothic" panose="020B0400000000000000" pitchFamily="34" charset="-128"/>
              </a:rPr>
              <a:t>Portail</a:t>
            </a:r>
            <a:endParaRPr lang="en-US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604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8336" y="419500"/>
            <a:ext cx="11115327" cy="826839"/>
          </a:xfrm>
        </p:spPr>
        <p:txBody>
          <a:bodyPr>
            <a:no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RQ2 =&gt;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How do we formalize in a uniform way the different styles and dimensions of CN?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88009-39E0-49E0-AB29-767D32044AC5}" type="slidenum">
              <a:rPr lang="fr-FR" smtClean="0"/>
              <a:t>16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164932" y="1398309"/>
            <a:ext cx="10370368" cy="599698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 bottom-up formalization</a:t>
            </a:r>
            <a:endParaRPr lang="en-US" sz="2800" b="1" u="sng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709197" y="2189121"/>
            <a:ext cx="11281837" cy="2097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We 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mainly did two 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parts: </a:t>
            </a:r>
            <a:endParaRPr lang="en-US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The 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abstraction of the content on the 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Web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(Only document, Web function, Constraint) </a:t>
            </a:r>
            <a:endParaRPr lang="en-US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The 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request of the 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client and the strategies to response to it.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07467" y="4909800"/>
            <a:ext cx="69770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u="sng" dirty="0">
                <a:latin typeface="Yu Gothic" panose="020B0400000000000000" pitchFamily="34" charset="-128"/>
                <a:ea typeface="Yu Gothic" panose="020B0400000000000000" pitchFamily="34" charset="-128"/>
              </a:rPr>
              <a:t>A research question that stems from this is</a:t>
            </a:r>
            <a:r>
              <a:rPr lang="en-US" sz="2400" u="sng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How 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do we express the constraints to define a subset of the document example Content language?</a:t>
            </a:r>
          </a:p>
        </p:txBody>
      </p:sp>
    </p:spTree>
    <p:extLst>
      <p:ext uri="{BB962C8B-B14F-4D97-AF65-F5344CB8AC3E}">
        <p14:creationId xmlns:p14="http://schemas.microsoft.com/office/powerpoint/2010/main" val="202804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 uiExpand="1" build="p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983432" y="365125"/>
            <a:ext cx="103703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 step towards semantic CN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897345" y="3028890"/>
            <a:ext cx="740491" cy="714376"/>
            <a:chOff x="925920" y="2095500"/>
            <a:chExt cx="740491" cy="714376"/>
          </a:xfrm>
        </p:grpSpPr>
        <p:sp>
          <p:nvSpPr>
            <p:cNvPr id="5" name="Ellipse 4"/>
            <p:cNvSpPr/>
            <p:nvPr/>
          </p:nvSpPr>
          <p:spPr>
            <a:xfrm>
              <a:off x="925920" y="2095500"/>
              <a:ext cx="731069" cy="7143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944739" y="2291731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v1:pr1</a:t>
              </a:r>
              <a:endPara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2793837" y="3028890"/>
            <a:ext cx="783482" cy="714376"/>
            <a:chOff x="925920" y="2095500"/>
            <a:chExt cx="783482" cy="714376"/>
          </a:xfrm>
        </p:grpSpPr>
        <p:sp>
          <p:nvSpPr>
            <p:cNvPr id="12" name="Ellipse 11"/>
            <p:cNvSpPr/>
            <p:nvPr/>
          </p:nvSpPr>
          <p:spPr>
            <a:xfrm>
              <a:off x="925920" y="2095500"/>
              <a:ext cx="731069" cy="7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958876" y="2288859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v1:Adr1</a:t>
              </a:r>
              <a:endParaRPr lang="en-US" sz="12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cxnSp>
        <p:nvCxnSpPr>
          <p:cNvPr id="18" name="Connecteur droit avec flèche 17"/>
          <p:cNvCxnSpPr>
            <a:stCxn id="5" idx="6"/>
            <a:endCxn id="12" idx="2"/>
          </p:cNvCxnSpPr>
          <p:nvPr/>
        </p:nvCxnSpPr>
        <p:spPr>
          <a:xfrm>
            <a:off x="1628414" y="3386078"/>
            <a:ext cx="1165423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5" idx="7"/>
          </p:cNvCxnSpPr>
          <p:nvPr/>
        </p:nvCxnSpPr>
        <p:spPr>
          <a:xfrm flipV="1">
            <a:off x="1521351" y="2219978"/>
            <a:ext cx="1272486" cy="91353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2" idx="6"/>
            <a:endCxn id="46" idx="1"/>
          </p:cNvCxnSpPr>
          <p:nvPr/>
        </p:nvCxnSpPr>
        <p:spPr>
          <a:xfrm>
            <a:off x="3524906" y="3386078"/>
            <a:ext cx="1340478" cy="870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e 43"/>
          <p:cNvGrpSpPr/>
          <p:nvPr/>
        </p:nvGrpSpPr>
        <p:grpSpPr>
          <a:xfrm>
            <a:off x="2793837" y="2015566"/>
            <a:ext cx="949488" cy="439401"/>
            <a:chOff x="3374862" y="1630219"/>
            <a:chExt cx="949488" cy="439401"/>
          </a:xfrm>
        </p:grpSpPr>
        <p:sp>
          <p:nvSpPr>
            <p:cNvPr id="10" name="ZoneTexte 9"/>
            <p:cNvSpPr txBox="1"/>
            <p:nvPr/>
          </p:nvSpPr>
          <p:spPr>
            <a:xfrm>
              <a:off x="3407818" y="1727815"/>
              <a:ext cx="9165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latin typeface="Yu Gothic" panose="020B0400000000000000" pitchFamily="34" charset="-128"/>
                  <a:ea typeface="Yu Gothic" panose="020B0400000000000000" pitchFamily="34" charset="-128"/>
                </a:rPr>
                <a:t>“Yousouf”</a:t>
              </a:r>
              <a:endParaRPr lang="en-US" sz="1100" b="1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43" name="Rectangle à coins arrondis 42"/>
            <p:cNvSpPr/>
            <p:nvPr/>
          </p:nvSpPr>
          <p:spPr>
            <a:xfrm>
              <a:off x="3374862" y="1630219"/>
              <a:ext cx="949488" cy="439401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4832428" y="3166377"/>
            <a:ext cx="949488" cy="439401"/>
            <a:chOff x="3374862" y="1630219"/>
            <a:chExt cx="949488" cy="439401"/>
          </a:xfrm>
        </p:grpSpPr>
        <p:sp>
          <p:nvSpPr>
            <p:cNvPr id="46" name="ZoneTexte 45"/>
            <p:cNvSpPr txBox="1"/>
            <p:nvPr/>
          </p:nvSpPr>
          <p:spPr>
            <a:xfrm>
              <a:off x="3407818" y="1727815"/>
              <a:ext cx="9165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latin typeface="Yu Gothic" panose="020B0400000000000000" pitchFamily="34" charset="-128"/>
                  <a:ea typeface="Yu Gothic" panose="020B0400000000000000" pitchFamily="34" charset="-128"/>
                </a:rPr>
                <a:t>“France”</a:t>
              </a:r>
              <a:endParaRPr lang="en-US" sz="1100" b="1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47" name="Rectangle à coins arrondis 46"/>
            <p:cNvSpPr/>
            <p:nvPr/>
          </p:nvSpPr>
          <p:spPr>
            <a:xfrm>
              <a:off x="3374862" y="1630219"/>
              <a:ext cx="949488" cy="439401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ZoneTexte 49"/>
          <p:cNvSpPr txBox="1"/>
          <p:nvPr/>
        </p:nvSpPr>
        <p:spPr>
          <a:xfrm>
            <a:off x="1276680" y="2328605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v1:hasName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1621666" y="3379009"/>
            <a:ext cx="124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v1:hasAddress</a:t>
            </a:r>
            <a:endParaRPr lang="en-US" sz="1400" dirty="0">
              <a:solidFill>
                <a:schemeClr val="accent4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3534328" y="3407233"/>
            <a:ext cx="124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v1:hasCountry</a:t>
            </a:r>
            <a:endParaRPr lang="en-US" sz="1400" dirty="0">
              <a:solidFill>
                <a:srgbClr val="0070C0"/>
              </a:solidFill>
            </a:endParaRPr>
          </a:p>
        </p:txBody>
      </p:sp>
      <p:grpSp>
        <p:nvGrpSpPr>
          <p:cNvPr id="57" name="Groupe 56"/>
          <p:cNvGrpSpPr/>
          <p:nvPr/>
        </p:nvGrpSpPr>
        <p:grpSpPr>
          <a:xfrm>
            <a:off x="897345" y="5383473"/>
            <a:ext cx="743333" cy="714376"/>
            <a:chOff x="925920" y="2095500"/>
            <a:chExt cx="743333" cy="714376"/>
          </a:xfrm>
        </p:grpSpPr>
        <p:sp>
          <p:nvSpPr>
            <p:cNvPr id="58" name="Ellipse 57"/>
            <p:cNvSpPr/>
            <p:nvPr/>
          </p:nvSpPr>
          <p:spPr>
            <a:xfrm>
              <a:off x="925920" y="2095500"/>
              <a:ext cx="731069" cy="7143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947581" y="2284534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v1:pr1</a:t>
              </a:r>
              <a:endPara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cxnSp>
        <p:nvCxnSpPr>
          <p:cNvPr id="63" name="Connecteur droit avec flèche 62"/>
          <p:cNvCxnSpPr>
            <a:stCxn id="58" idx="6"/>
            <a:endCxn id="71" idx="1"/>
          </p:cNvCxnSpPr>
          <p:nvPr/>
        </p:nvCxnSpPr>
        <p:spPr>
          <a:xfrm>
            <a:off x="1628414" y="5740661"/>
            <a:ext cx="1421748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58" idx="7"/>
          </p:cNvCxnSpPr>
          <p:nvPr/>
        </p:nvCxnSpPr>
        <p:spPr>
          <a:xfrm flipV="1">
            <a:off x="1521351" y="4574561"/>
            <a:ext cx="1272486" cy="91353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e 65"/>
          <p:cNvGrpSpPr/>
          <p:nvPr/>
        </p:nvGrpSpPr>
        <p:grpSpPr>
          <a:xfrm>
            <a:off x="2793837" y="4370149"/>
            <a:ext cx="949488" cy="439401"/>
            <a:chOff x="3374862" y="1630219"/>
            <a:chExt cx="949488" cy="439401"/>
          </a:xfrm>
        </p:grpSpPr>
        <p:sp>
          <p:nvSpPr>
            <p:cNvPr id="67" name="ZoneTexte 66"/>
            <p:cNvSpPr txBox="1"/>
            <p:nvPr/>
          </p:nvSpPr>
          <p:spPr>
            <a:xfrm>
              <a:off x="3407818" y="1727815"/>
              <a:ext cx="9165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latin typeface="Yu Gothic" panose="020B0400000000000000" pitchFamily="34" charset="-128"/>
                  <a:ea typeface="Yu Gothic" panose="020B0400000000000000" pitchFamily="34" charset="-128"/>
                </a:rPr>
                <a:t>“Yousouf”</a:t>
              </a:r>
              <a:endParaRPr lang="en-US" sz="1100" b="1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68" name="Rectangle à coins arrondis 67"/>
            <p:cNvSpPr/>
            <p:nvPr/>
          </p:nvSpPr>
          <p:spPr>
            <a:xfrm>
              <a:off x="3374862" y="1630219"/>
              <a:ext cx="949488" cy="439401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3050162" y="5520960"/>
            <a:ext cx="949488" cy="439401"/>
            <a:chOff x="3374862" y="1630219"/>
            <a:chExt cx="949488" cy="439401"/>
          </a:xfrm>
        </p:grpSpPr>
        <p:sp>
          <p:nvSpPr>
            <p:cNvPr id="70" name="ZoneTexte 69"/>
            <p:cNvSpPr txBox="1"/>
            <p:nvPr/>
          </p:nvSpPr>
          <p:spPr>
            <a:xfrm>
              <a:off x="3407818" y="1727815"/>
              <a:ext cx="9165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latin typeface="Yu Gothic" panose="020B0400000000000000" pitchFamily="34" charset="-128"/>
                  <a:ea typeface="Yu Gothic" panose="020B0400000000000000" pitchFamily="34" charset="-128"/>
                </a:rPr>
                <a:t>“...France”</a:t>
              </a:r>
              <a:endParaRPr lang="en-US" sz="1100" b="1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71" name="Rectangle à coins arrondis 70"/>
            <p:cNvSpPr/>
            <p:nvPr/>
          </p:nvSpPr>
          <p:spPr>
            <a:xfrm>
              <a:off x="3374862" y="1630219"/>
              <a:ext cx="949488" cy="439401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ZoneTexte 71"/>
          <p:cNvSpPr txBox="1"/>
          <p:nvPr/>
        </p:nvSpPr>
        <p:spPr>
          <a:xfrm>
            <a:off x="1276680" y="4683188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v1:hasName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1708274" y="5743093"/>
            <a:ext cx="124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v2:hasAddress</a:t>
            </a:r>
            <a:endParaRPr lang="en-US" sz="1400" dirty="0">
              <a:solidFill>
                <a:srgbClr val="7030A0"/>
              </a:solidFill>
            </a:endParaRPr>
          </a:p>
        </p:txBody>
      </p:sp>
      <p:grpSp>
        <p:nvGrpSpPr>
          <p:cNvPr id="78" name="Groupe 77"/>
          <p:cNvGrpSpPr/>
          <p:nvPr/>
        </p:nvGrpSpPr>
        <p:grpSpPr>
          <a:xfrm>
            <a:off x="495300" y="4081047"/>
            <a:ext cx="4105275" cy="2609850"/>
            <a:chOff x="1076325" y="3695700"/>
            <a:chExt cx="4105275" cy="2609850"/>
          </a:xfrm>
        </p:grpSpPr>
        <p:sp>
          <p:nvSpPr>
            <p:cNvPr id="76" name="Rectangle 75"/>
            <p:cNvSpPr/>
            <p:nvPr/>
          </p:nvSpPr>
          <p:spPr>
            <a:xfrm>
              <a:off x="1076325" y="3695700"/>
              <a:ext cx="4105275" cy="260985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1076325" y="3761303"/>
              <a:ext cx="1145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Data Graph 2</a:t>
              </a:r>
              <a:endParaRPr lang="en-US" sz="1400" u="sng" dirty="0"/>
            </a:p>
          </p:txBody>
        </p:sp>
      </p:grpSp>
      <p:grpSp>
        <p:nvGrpSpPr>
          <p:cNvPr id="79" name="Groupe 78"/>
          <p:cNvGrpSpPr/>
          <p:nvPr/>
        </p:nvGrpSpPr>
        <p:grpSpPr>
          <a:xfrm>
            <a:off x="495300" y="1690688"/>
            <a:ext cx="5524500" cy="2270225"/>
            <a:chOff x="1076325" y="3695700"/>
            <a:chExt cx="4105275" cy="2609850"/>
          </a:xfrm>
        </p:grpSpPr>
        <p:sp>
          <p:nvSpPr>
            <p:cNvPr id="80" name="Rectangle 79"/>
            <p:cNvSpPr/>
            <p:nvPr/>
          </p:nvSpPr>
          <p:spPr>
            <a:xfrm>
              <a:off x="1076325" y="3695700"/>
              <a:ext cx="4105275" cy="260985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1076325" y="3761303"/>
              <a:ext cx="851134" cy="353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Data Graph 1</a:t>
              </a:r>
              <a:endParaRPr lang="en-US" sz="1400" u="sng" dirty="0"/>
            </a:p>
          </p:txBody>
        </p:sp>
      </p:grpSp>
      <p:grpSp>
        <p:nvGrpSpPr>
          <p:cNvPr id="82" name="Groupe 81"/>
          <p:cNvGrpSpPr/>
          <p:nvPr/>
        </p:nvGrpSpPr>
        <p:grpSpPr>
          <a:xfrm>
            <a:off x="6402388" y="1962758"/>
            <a:ext cx="5524500" cy="2270225"/>
            <a:chOff x="1076325" y="3695700"/>
            <a:chExt cx="4105275" cy="2609850"/>
          </a:xfrm>
        </p:grpSpPr>
        <p:sp>
          <p:nvSpPr>
            <p:cNvPr id="83" name="Rectangle 82"/>
            <p:cNvSpPr/>
            <p:nvPr/>
          </p:nvSpPr>
          <p:spPr>
            <a:xfrm>
              <a:off x="1076325" y="3695700"/>
              <a:ext cx="4105275" cy="260985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1076325" y="3761303"/>
              <a:ext cx="930230" cy="353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Shape Graph 1</a:t>
              </a:r>
              <a:endParaRPr lang="en-US" sz="1400" u="sng" dirty="0"/>
            </a:p>
          </p:txBody>
        </p:sp>
      </p:grpSp>
      <p:sp>
        <p:nvSpPr>
          <p:cNvPr id="118" name="Ellipse 117"/>
          <p:cNvSpPr/>
          <p:nvPr/>
        </p:nvSpPr>
        <p:spPr>
          <a:xfrm>
            <a:off x="6820637" y="3279965"/>
            <a:ext cx="731069" cy="714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1" name="Ellipse 120"/>
          <p:cNvSpPr/>
          <p:nvPr/>
        </p:nvSpPr>
        <p:spPr>
          <a:xfrm>
            <a:off x="8717129" y="3279965"/>
            <a:ext cx="731069" cy="714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123" name="Connecteur droit avec flèche 122"/>
          <p:cNvCxnSpPr>
            <a:stCxn id="118" idx="6"/>
            <a:endCxn id="121" idx="2"/>
          </p:cNvCxnSpPr>
          <p:nvPr/>
        </p:nvCxnSpPr>
        <p:spPr>
          <a:xfrm>
            <a:off x="7551706" y="3637153"/>
            <a:ext cx="1165423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>
            <a:stCxn id="118" idx="7"/>
          </p:cNvCxnSpPr>
          <p:nvPr/>
        </p:nvCxnSpPr>
        <p:spPr>
          <a:xfrm flipV="1">
            <a:off x="7444643" y="2471053"/>
            <a:ext cx="1272486" cy="91353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>
            <a:stCxn id="121" idx="6"/>
            <a:endCxn id="131" idx="1"/>
          </p:cNvCxnSpPr>
          <p:nvPr/>
        </p:nvCxnSpPr>
        <p:spPr>
          <a:xfrm>
            <a:off x="9448198" y="3637153"/>
            <a:ext cx="1295916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à coins arrondis 127"/>
          <p:cNvSpPr/>
          <p:nvPr/>
        </p:nvSpPr>
        <p:spPr>
          <a:xfrm>
            <a:off x="8717129" y="2266641"/>
            <a:ext cx="949488" cy="43940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à coins arrondis 130"/>
          <p:cNvSpPr/>
          <p:nvPr/>
        </p:nvSpPr>
        <p:spPr>
          <a:xfrm>
            <a:off x="10744114" y="3417452"/>
            <a:ext cx="949488" cy="43940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/>
          <p:cNvSpPr txBox="1"/>
          <p:nvPr/>
        </p:nvSpPr>
        <p:spPr>
          <a:xfrm>
            <a:off x="7199972" y="2579680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v1:hasName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7535343" y="3640530"/>
            <a:ext cx="124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v1:hasAddress</a:t>
            </a:r>
            <a:endParaRPr lang="en-US" sz="1400" dirty="0">
              <a:solidFill>
                <a:schemeClr val="accent4"/>
              </a:solidFill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9457620" y="3658308"/>
            <a:ext cx="124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v1:hasCountry</a:t>
            </a:r>
            <a:endParaRPr lang="en-US" sz="1400" dirty="0">
              <a:solidFill>
                <a:srgbClr val="0070C0"/>
              </a:solidFill>
            </a:endParaRPr>
          </a:p>
        </p:txBody>
      </p:sp>
      <p:grpSp>
        <p:nvGrpSpPr>
          <p:cNvPr id="149" name="Groupe 148"/>
          <p:cNvGrpSpPr/>
          <p:nvPr/>
        </p:nvGrpSpPr>
        <p:grpSpPr>
          <a:xfrm>
            <a:off x="6402388" y="4437395"/>
            <a:ext cx="5524500" cy="2270225"/>
            <a:chOff x="6452936" y="3614660"/>
            <a:chExt cx="5524500" cy="2270225"/>
          </a:xfrm>
        </p:grpSpPr>
        <p:grpSp>
          <p:nvGrpSpPr>
            <p:cNvPr id="136" name="Groupe 135"/>
            <p:cNvGrpSpPr/>
            <p:nvPr/>
          </p:nvGrpSpPr>
          <p:grpSpPr>
            <a:xfrm>
              <a:off x="6452936" y="3614660"/>
              <a:ext cx="5524500" cy="2270225"/>
              <a:chOff x="1076325" y="3695700"/>
              <a:chExt cx="4105275" cy="2609850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1076325" y="3695700"/>
                <a:ext cx="4105275" cy="260985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ZoneTexte 137"/>
              <p:cNvSpPr txBox="1"/>
              <p:nvPr/>
            </p:nvSpPr>
            <p:spPr>
              <a:xfrm>
                <a:off x="1076325" y="3761303"/>
                <a:ext cx="930230" cy="353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 smtClean="0"/>
                  <a:t>Shape Graph 2</a:t>
                </a:r>
                <a:endParaRPr lang="en-US" sz="1400" u="sng" dirty="0"/>
              </a:p>
            </p:txBody>
          </p:sp>
        </p:grpSp>
        <p:sp>
          <p:nvSpPr>
            <p:cNvPr id="139" name="Ellipse 138"/>
            <p:cNvSpPr/>
            <p:nvPr/>
          </p:nvSpPr>
          <p:spPr>
            <a:xfrm>
              <a:off x="6871185" y="4931867"/>
              <a:ext cx="731069" cy="7143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cxnSp>
          <p:nvCxnSpPr>
            <p:cNvPr id="141" name="Connecteur droit avec flèche 140"/>
            <p:cNvCxnSpPr>
              <a:stCxn id="139" idx="6"/>
            </p:cNvCxnSpPr>
            <p:nvPr/>
          </p:nvCxnSpPr>
          <p:spPr>
            <a:xfrm flipV="1">
              <a:off x="7602254" y="5275114"/>
              <a:ext cx="1314685" cy="1394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avec flèche 141"/>
            <p:cNvCxnSpPr>
              <a:stCxn id="139" idx="7"/>
            </p:cNvCxnSpPr>
            <p:nvPr/>
          </p:nvCxnSpPr>
          <p:spPr>
            <a:xfrm flipV="1">
              <a:off x="7495191" y="4122955"/>
              <a:ext cx="1272486" cy="91353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à coins arrondis 143"/>
            <p:cNvSpPr/>
            <p:nvPr/>
          </p:nvSpPr>
          <p:spPr>
            <a:xfrm>
              <a:off x="8767676" y="3918543"/>
              <a:ext cx="2750971" cy="439401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à coins arrondis 144"/>
            <p:cNvSpPr/>
            <p:nvPr/>
          </p:nvSpPr>
          <p:spPr>
            <a:xfrm>
              <a:off x="8916939" y="5032152"/>
              <a:ext cx="949488" cy="439401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ZoneTexte 145"/>
            <p:cNvSpPr txBox="1"/>
            <p:nvPr/>
          </p:nvSpPr>
          <p:spPr>
            <a:xfrm>
              <a:off x="7250520" y="4231582"/>
              <a:ext cx="1091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6">
                      <a:lumMod val="75000"/>
                    </a:schemeClr>
                  </a:solidFill>
                </a:rPr>
                <a:t>v1:hasName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7" name="ZoneTexte 146"/>
            <p:cNvSpPr txBox="1"/>
            <p:nvPr/>
          </p:nvSpPr>
          <p:spPr>
            <a:xfrm>
              <a:off x="7682114" y="5291487"/>
              <a:ext cx="1241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7030A0"/>
                  </a:solidFill>
                </a:rPr>
                <a:t>v2:hasAddress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52" name="ZoneTexte 151"/>
          <p:cNvSpPr txBox="1"/>
          <p:nvPr/>
        </p:nvSpPr>
        <p:spPr>
          <a:xfrm>
            <a:off x="7990252" y="5775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3" name="ZoneTexte 152"/>
          <p:cNvSpPr txBox="1"/>
          <p:nvPr/>
        </p:nvSpPr>
        <p:spPr>
          <a:xfrm>
            <a:off x="9168130" y="5878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4" name="ZoneTexte 153"/>
          <p:cNvSpPr txBox="1"/>
          <p:nvPr/>
        </p:nvSpPr>
        <p:spPr>
          <a:xfrm>
            <a:off x="8101662" y="52313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5" name="ZoneTexte 154"/>
          <p:cNvSpPr txBox="1"/>
          <p:nvPr/>
        </p:nvSpPr>
        <p:spPr>
          <a:xfrm>
            <a:off x="9745974" y="4778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6" name="ZoneTexte 155"/>
          <p:cNvSpPr txBox="1"/>
          <p:nvPr/>
        </p:nvSpPr>
        <p:spPr>
          <a:xfrm>
            <a:off x="2178468" y="5409442"/>
            <a:ext cx="27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1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7" name="ZoneTexte 156"/>
          <p:cNvSpPr txBox="1"/>
          <p:nvPr/>
        </p:nvSpPr>
        <p:spPr>
          <a:xfrm>
            <a:off x="3413005" y="52313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2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8" name="ZoneTexte 157"/>
          <p:cNvSpPr txBox="1"/>
          <p:nvPr/>
        </p:nvSpPr>
        <p:spPr>
          <a:xfrm>
            <a:off x="2135716" y="4937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59" name="ZoneTexte 158"/>
          <p:cNvSpPr txBox="1"/>
          <p:nvPr/>
        </p:nvSpPr>
        <p:spPr>
          <a:xfrm>
            <a:off x="3140805" y="4072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0" name="ZoneTexte 159"/>
          <p:cNvSpPr txBox="1"/>
          <p:nvPr/>
        </p:nvSpPr>
        <p:spPr>
          <a:xfrm>
            <a:off x="4123255" y="410808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3/4</a:t>
            </a:r>
            <a:endParaRPr lang="en-US" dirty="0"/>
          </a:p>
        </p:txBody>
      </p:sp>
      <p:sp>
        <p:nvSpPr>
          <p:cNvPr id="161" name="ZoneTexte 160"/>
          <p:cNvSpPr txBox="1"/>
          <p:nvPr/>
        </p:nvSpPr>
        <p:spPr>
          <a:xfrm>
            <a:off x="5510493" y="172376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1/4</a:t>
            </a:r>
            <a:endParaRPr lang="en-US" dirty="0"/>
          </a:p>
        </p:txBody>
      </p:sp>
      <p:sp>
        <p:nvSpPr>
          <p:cNvPr id="162" name="ZoneTexte 161"/>
          <p:cNvSpPr txBox="1"/>
          <p:nvPr/>
        </p:nvSpPr>
        <p:spPr>
          <a:xfrm>
            <a:off x="2046663" y="3017033"/>
            <a:ext cx="27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3" name="ZoneTexte 162"/>
          <p:cNvSpPr txBox="1"/>
          <p:nvPr/>
        </p:nvSpPr>
        <p:spPr>
          <a:xfrm>
            <a:off x="3002981" y="2715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4" name="ZoneTexte 163"/>
          <p:cNvSpPr txBox="1"/>
          <p:nvPr/>
        </p:nvSpPr>
        <p:spPr>
          <a:xfrm>
            <a:off x="1722722" y="2040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65" name="ZoneTexte 164"/>
          <p:cNvSpPr txBox="1"/>
          <p:nvPr/>
        </p:nvSpPr>
        <p:spPr>
          <a:xfrm>
            <a:off x="3153824" y="1699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7" name="ZoneTexte 166"/>
          <p:cNvSpPr txBox="1"/>
          <p:nvPr/>
        </p:nvSpPr>
        <p:spPr>
          <a:xfrm>
            <a:off x="3999650" y="5011402"/>
            <a:ext cx="1058303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Selected</a:t>
            </a:r>
            <a:endParaRPr lang="en-US" sz="1600" b="1" dirty="0">
              <a:solidFill>
                <a:schemeClr val="accent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68" name="ZoneTexte 167"/>
          <p:cNvSpPr txBox="1"/>
          <p:nvPr/>
        </p:nvSpPr>
        <p:spPr>
          <a:xfrm>
            <a:off x="4742881" y="2378189"/>
            <a:ext cx="1478290" cy="338554"/>
          </a:xfrm>
          <a:prstGeom prst="rect">
            <a:avLst/>
          </a:prstGeom>
          <a:solidFill>
            <a:srgbClr val="FCD4D4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Not Selected</a:t>
            </a:r>
            <a:endParaRPr lang="en-US" sz="1600" b="1" dirty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017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72" grpId="0"/>
      <p:bldP spid="73" grpId="0"/>
      <p:bldP spid="118" grpId="0" animBg="1"/>
      <p:bldP spid="121" grpId="0" animBg="1"/>
      <p:bldP spid="128" grpId="0" animBg="1"/>
      <p:bldP spid="131" grpId="0" animBg="1"/>
      <p:bldP spid="132" grpId="0"/>
      <p:bldP spid="133" grpId="0"/>
      <p:bldP spid="134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7" grpId="0" animBg="1"/>
      <p:bldP spid="16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83432" y="365125"/>
            <a:ext cx="10370368" cy="1325563"/>
          </a:xfrm>
        </p:spPr>
        <p:txBody>
          <a:bodyPr/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A step towards semantic 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CN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88009-39E0-49E0-AB29-767D32044AC5}" type="slidenum">
              <a:rPr lang="fr-FR" smtClean="0"/>
              <a:t>18</a:t>
            </a:fld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527696" y="1983387"/>
            <a:ext cx="10654653" cy="37491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Yu Gothic" panose="020B0400000000000000" pitchFamily="34" charset="-128"/>
                <a:ea typeface="Yu Gothic" panose="020B0400000000000000" pitchFamily="34" charset="-128"/>
              </a:rPr>
              <a:t>Negotiate variants that use a desired set of vocabularies.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Yu Gothic" panose="020B0400000000000000" pitchFamily="34" charset="-128"/>
                <a:ea typeface="Yu Gothic" panose="020B0400000000000000" pitchFamily="34" charset="-128"/>
              </a:rPr>
              <a:t>Negotiate variants that best validate a set of constraints described as SHACL documents.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Yu Gothic" panose="020B0400000000000000" pitchFamily="34" charset="-128"/>
                <a:ea typeface="Yu Gothic" panose="020B0400000000000000" pitchFamily="34" charset="-128"/>
              </a:rPr>
              <a:t>Enhance the negotiation of (step 2) to take into account the client's preferences for constraint precedence.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Yu Gothic" panose="020B0400000000000000" pitchFamily="34" charset="-128"/>
                <a:ea typeface="Yu Gothic" panose="020B0400000000000000" pitchFamily="34" charset="-128"/>
              </a:rPr>
              <a:t>Proposed an implementation and experimentation of the proposed approaches.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3073722" y="4799135"/>
            <a:ext cx="59083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3"/>
              </a:rPr>
              <a:t>github.com/YoucTagh/flexible-cn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endParaRPr lang="en-US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86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88009-39E0-49E0-AB29-767D32044AC5}" type="slidenum">
              <a:rPr lang="fr-FR" smtClean="0"/>
              <a:t>19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910816" y="1884075"/>
            <a:ext cx="10370368" cy="267849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Future Work </a:t>
            </a:r>
            <a:b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&amp;</a:t>
            </a:r>
            <a:b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Ideas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69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>
          <a:xfrm>
            <a:off x="551397" y="286603"/>
            <a:ext cx="10604283" cy="1472083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Yu Gothic"/>
                <a:ea typeface="Yu Gothic"/>
              </a:rPr>
              <a:t>Educational path</a:t>
            </a:r>
            <a:endParaRPr lang="en-US" b="1" dirty="0">
              <a:latin typeface="Yu Gothic"/>
              <a:ea typeface="Yu Gothic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659968" y="1991769"/>
            <a:ext cx="6137112" cy="230685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fr-FR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Bac in 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mathematics</a:t>
            </a:r>
            <a:r>
              <a:rPr lang="fr-FR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– 2014-2015.</a:t>
            </a:r>
            <a:endParaRPr sz="2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00000"/>
              </a:lnSpc>
              <a:defRPr/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Bachelor's degree in math-info, specialization in informatics - 2015-2018.</a:t>
            </a:r>
          </a:p>
          <a:p>
            <a:pPr>
              <a:lnSpc>
                <a:spcPct val="100000"/>
              </a:lnSpc>
              <a:defRPr/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Master's degree in artificial intelligence - 2018-2020 (with an Erasmus+ semester in Poland).</a:t>
            </a:r>
          </a:p>
          <a:p>
            <a:pPr>
              <a:lnSpc>
                <a:spcPct val="100000"/>
              </a:lnSpc>
              <a:defRPr/>
            </a:pPr>
            <a:r>
              <a:rPr lang="fr-FR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PhD (Semantic Web) - 2020-2023.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endParaRPr lang="fr-FR" sz="2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7" name="Imag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536160" y="1490015"/>
            <a:ext cx="4059882" cy="15079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456959" y="3501759"/>
            <a:ext cx="1579562" cy="1579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Image 6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9696400" y="4201383"/>
            <a:ext cx="1843713" cy="1843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A88009-39E0-49E0-AB29-767D32044AC5}" type="slidenum">
              <a:rPr lang="fr-FR"/>
              <a:t>2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05" y="4495836"/>
            <a:ext cx="1381199" cy="184159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453" y="4495836"/>
            <a:ext cx="1791547" cy="17915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7576" y="6374454"/>
            <a:ext cx="2478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Yu Gothic" panose="020B0400000000000000" pitchFamily="34" charset="-128"/>
                <a:ea typeface="Yu Gothic" panose="020B0400000000000000" pitchFamily="34" charset="-128"/>
              </a:rPr>
              <a:t>Antoine Zimmermann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26791" y="6356350"/>
            <a:ext cx="3346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fr-FR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Maxime Lefrançois</a:t>
            </a:r>
            <a:endParaRPr lang="fr-FR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598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83432" y="365125"/>
            <a:ext cx="10370368" cy="1325563"/>
          </a:xfrm>
        </p:spPr>
        <p:txBody>
          <a:bodyPr/>
          <a:lstStyle/>
          <a:p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Future work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0050" y="1607516"/>
            <a:ext cx="11391900" cy="48313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Yu Gothic" panose="020B0400000000000000" pitchFamily="34" charset="-128"/>
                <a:ea typeface="Yu Gothic" panose="020B0400000000000000" pitchFamily="34" charset="-128"/>
              </a:rPr>
              <a:t>Add some CN implementations to CNTF to be tested directly in the resource</a:t>
            </a:r>
            <a:r>
              <a:rPr lang="en-US" sz="22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22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sz="22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Refine </a:t>
            </a:r>
            <a:r>
              <a:rPr lang="en-US" sz="2200" dirty="0">
                <a:latin typeface="Yu Gothic" panose="020B0400000000000000" pitchFamily="34" charset="-128"/>
                <a:ea typeface="Yu Gothic" panose="020B0400000000000000" pitchFamily="34" charset="-128"/>
              </a:rPr>
              <a:t>the formalization of CN, our initial ideas include: </a:t>
            </a:r>
            <a:endParaRPr lang="en-US" sz="22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Formalize </a:t>
            </a:r>
            <a:r>
              <a:rPr lang="en-US" sz="1800" dirty="0">
                <a:latin typeface="Yu Gothic" panose="020B0400000000000000" pitchFamily="34" charset="-128"/>
                <a:ea typeface="Yu Gothic" panose="020B0400000000000000" pitchFamily="34" charset="-128"/>
              </a:rPr>
              <a:t>the reactive CN style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Formalize </a:t>
            </a:r>
            <a:r>
              <a:rPr lang="en-US" sz="1800" dirty="0">
                <a:latin typeface="Yu Gothic" panose="020B0400000000000000" pitchFamily="34" charset="-128"/>
                <a:ea typeface="Yu Gothic" panose="020B0400000000000000" pitchFamily="34" charset="-128"/>
              </a:rPr>
              <a:t>the way constraints are </a:t>
            </a:r>
            <a:r>
              <a:rPr lang="en-US" sz="1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passed: </a:t>
            </a:r>
          </a:p>
          <a:p>
            <a:pPr lvl="2">
              <a:lnSpc>
                <a:spcPct val="100000"/>
              </a:lnSpc>
            </a:pP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header-based </a:t>
            </a:r>
            <a:r>
              <a:rPr 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and URI-based approach</a:t>
            </a: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sz="18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sz="22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Restrict </a:t>
            </a:r>
            <a:r>
              <a:rPr lang="en-US" sz="2200" dirty="0">
                <a:latin typeface="Yu Gothic" panose="020B0400000000000000" pitchFamily="34" charset="-128"/>
                <a:ea typeface="Yu Gothic" panose="020B0400000000000000" pitchFamily="34" charset="-128"/>
              </a:rPr>
              <a:t>the document class to RDF sources and constraints to SHACL documents and formalize how variant selection is performed</a:t>
            </a:r>
            <a:r>
              <a:rPr lang="en-US" sz="22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22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sz="22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Investigate </a:t>
            </a:r>
            <a:r>
              <a:rPr lang="en-US" sz="2200" dirty="0">
                <a:latin typeface="Yu Gothic" panose="020B0400000000000000" pitchFamily="34" charset="-128"/>
                <a:ea typeface="Yu Gothic" panose="020B0400000000000000" pitchFamily="34" charset="-128"/>
              </a:rPr>
              <a:t>the possibility of leveraging profile containment to add flexibility to semantic CN</a:t>
            </a:r>
            <a:r>
              <a:rPr lang="en-US" sz="2200" baseline="30000" dirty="0">
                <a:latin typeface="Yu Gothic" panose="020B0400000000000000" pitchFamily="34" charset="-128"/>
                <a:ea typeface="Yu Gothic" panose="020B0400000000000000" pitchFamily="34" charset="-128"/>
              </a:rPr>
              <a:t>[10</a:t>
            </a:r>
            <a:r>
              <a:rPr lang="en-US" sz="2200" baseline="30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]</a:t>
            </a:r>
            <a:r>
              <a:rPr lang="en-US" sz="22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fr-FR" sz="2200" baseline="30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88009-39E0-49E0-AB29-767D32044AC5}" type="slidenum">
              <a:rPr lang="fr-FR" smtClean="0"/>
              <a:t>20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 bwMode="auto">
          <a:xfrm>
            <a:off x="623392" y="6415801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[10] </a:t>
            </a:r>
            <a:r>
              <a:rPr lang="en-US" sz="1000" dirty="0" err="1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Leinberger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M. et al.: Deciding SHACL Shape Containment Through Description Logics Reasoning, 2020.</a:t>
            </a:r>
          </a:p>
        </p:txBody>
      </p:sp>
    </p:spTree>
    <p:extLst>
      <p:ext uri="{BB962C8B-B14F-4D97-AF65-F5344CB8AC3E}">
        <p14:creationId xmlns:p14="http://schemas.microsoft.com/office/powerpoint/2010/main" val="279805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83432" y="365125"/>
            <a:ext cx="10370368" cy="1325563"/>
          </a:xfrm>
        </p:spPr>
        <p:txBody>
          <a:bodyPr/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Ideas for </a:t>
            </a: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contributions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2579" y="2371087"/>
            <a:ext cx="11132074" cy="185958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Agent ability negotiation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A2A ability negotiation through a </a:t>
            </a:r>
            <a:r>
              <a:rPr lang="en-US" sz="2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WebSub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mediator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SEM 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exposing only a 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subset of signifiers (Signifier negotiation)</a:t>
            </a:r>
            <a:endParaRPr lang="en-US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Agent </a:t>
            </a: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to Agent communication same as </a:t>
            </a: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1 </a:t>
            </a:r>
            <a:r>
              <a:rPr lang="en-US" sz="2400" smtClean="0">
                <a:latin typeface="Yu Gothic" panose="020B0400000000000000" pitchFamily="34" charset="-128"/>
                <a:ea typeface="Yu Gothic" panose="020B0400000000000000" pitchFamily="34" charset="-128"/>
              </a:rPr>
              <a:t>but general case</a:t>
            </a:r>
            <a:endParaRPr lang="en-US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88009-39E0-49E0-AB29-767D32044AC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83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 bwMode="auto">
          <a:xfrm>
            <a:off x="282805" y="976594"/>
            <a:ext cx="11557262" cy="142356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>
                <a:latin typeface="Yu Gothic"/>
                <a:ea typeface="Yu Gothic"/>
              </a:rPr>
              <a:t>Semantic content negotiation for knowledge exchange in heterogeneous systems</a:t>
            </a:r>
            <a:endParaRPr lang="en-US" sz="3600" dirty="0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369623" y="2967581"/>
            <a:ext cx="9452753" cy="40444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fr-FR" b="1" dirty="0" smtClean="0">
                <a:latin typeface="Yu Gothic"/>
                <a:ea typeface="Yu Gothic"/>
              </a:rPr>
              <a:t>Yousouf </a:t>
            </a:r>
            <a:r>
              <a:rPr lang="en-US" b="1" dirty="0" err="1" smtClean="0">
                <a:latin typeface="Yu Gothic"/>
                <a:ea typeface="Yu Gothic"/>
              </a:rPr>
              <a:t>Taghzouti</a:t>
            </a:r>
            <a:endParaRPr lang="en-US" baseline="30000" dirty="0">
              <a:latin typeface="Yu Gothic"/>
              <a:ea typeface="Yu Gothic"/>
            </a:endParaRPr>
          </a:p>
        </p:txBody>
      </p:sp>
      <p:pic>
        <p:nvPicPr>
          <p:cNvPr id="6" name="Imag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391451" y="5517005"/>
            <a:ext cx="984361" cy="9843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pic>
        <p:nvPicPr>
          <p:cNvPr id="7" name="Image 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202427" y="5493766"/>
            <a:ext cx="1462033" cy="10340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770467" y="5493766"/>
            <a:ext cx="1504807" cy="897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sp>
        <p:nvSpPr>
          <p:cNvPr id="9" name="ZoneTexte 6"/>
          <p:cNvSpPr txBox="1"/>
          <p:nvPr/>
        </p:nvSpPr>
        <p:spPr bwMode="auto">
          <a:xfrm>
            <a:off x="7512513" y="90436"/>
            <a:ext cx="467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University of </a:t>
            </a:r>
            <a:r>
              <a:rPr lang="en-US" sz="1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St.Gallen</a:t>
            </a:r>
            <a:r>
              <a:rPr 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- Institute </a:t>
            </a:r>
            <a:r>
              <a:rPr 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of Computer Science</a:t>
            </a:r>
            <a:endParaRPr lang="en-US" sz="1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56" y="5615072"/>
            <a:ext cx="780866" cy="779266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77" y="5596573"/>
            <a:ext cx="842119" cy="81626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119554" y="3421770"/>
            <a:ext cx="9952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yousouf.taghzouti@emse.fr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15251" y="4105896"/>
            <a:ext cx="17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 smtClean="0">
                <a:latin typeface="Yu Gothic"/>
                <a:ea typeface="Yu Gothic"/>
              </a:rPr>
              <a:t>10</a:t>
            </a:r>
            <a:r>
              <a:rPr lang="fr-FR" baseline="30000" dirty="0" smtClean="0">
                <a:latin typeface="Yu Gothic"/>
                <a:ea typeface="Yu Gothic"/>
              </a:rPr>
              <a:t>th</a:t>
            </a:r>
            <a:r>
              <a:rPr lang="fr-FR" dirty="0" smtClean="0">
                <a:latin typeface="Yu Gothic"/>
                <a:ea typeface="Yu Gothic"/>
              </a:rPr>
              <a:t> </a:t>
            </a:r>
            <a:r>
              <a:rPr lang="fr-FR" dirty="0" err="1" smtClean="0">
                <a:latin typeface="Yu Gothic"/>
                <a:ea typeface="Yu Gothic"/>
              </a:rPr>
              <a:t>June</a:t>
            </a:r>
            <a:r>
              <a:rPr lang="fr-FR" dirty="0" smtClean="0">
                <a:latin typeface="Yu Gothic"/>
                <a:ea typeface="Yu Gothic"/>
              </a:rPr>
              <a:t> </a:t>
            </a:r>
            <a:r>
              <a:rPr lang="fr-FR" dirty="0">
                <a:latin typeface="Yu Gothic"/>
                <a:ea typeface="Yu Gothic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57905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b="1" dirty="0" smtClean="0">
                <a:latin typeface="Yu Gothic"/>
                <a:ea typeface="Yu Gothic"/>
              </a:rPr>
              <a:t>Références</a:t>
            </a:r>
            <a:endParaRPr lang="fr-FR" b="1" dirty="0">
              <a:latin typeface="Yu Gothic"/>
              <a:ea typeface="Yu Gothic"/>
            </a:endParaRPr>
          </a:p>
        </p:txBody>
      </p:sp>
      <p:sp>
        <p:nvSpPr>
          <p:cNvPr id="6" name="ZoneTexte 3"/>
          <p:cNvSpPr txBox="1"/>
          <p:nvPr/>
        </p:nvSpPr>
        <p:spPr bwMode="auto">
          <a:xfrm>
            <a:off x="1082180" y="1988840"/>
            <a:ext cx="106304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[1] Fielding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, R.T.,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Reschke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, J.: Hypertext Transfer Protocol (HTTP/1.1): Semantics and 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Content, 2014.</a:t>
            </a:r>
            <a:endParaRPr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[2] </a:t>
            </a:r>
            <a:r>
              <a:rPr lang="en-US" sz="16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Holtman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, K.,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Mutz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, A.: Transparent Content Negotiation in 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HTTP, 1998.</a:t>
            </a:r>
          </a:p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[3] Graham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, K. et al.: Composite Capability/Preference Profiles (CC/PP): Structure and Vocabularies 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1.0, 2004.</a:t>
            </a:r>
            <a:endParaRPr sz="16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[4] Butler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M.: Using capability classes to classify and match CC/PP and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UAProf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profiles, 2002.</a:t>
            </a:r>
          </a:p>
          <a:p>
            <a:pPr>
              <a:lnSpc>
                <a:spcPct val="150000"/>
              </a:lnSpc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[5] Van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Sompel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. H.: HTTP framework for time-based access to resource states – memento, 2013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[6] Atkinson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R., Car, N.J.: The Profiles Vocabulary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2019.</a:t>
            </a:r>
          </a:p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[7]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Svensson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L.G. et al.: Content Negotiation by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Profile, 2019.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[8]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Verborgh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R. et al.: Indicating, Discovering, Negotiating, and Writing Profiled Representations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2021.</a:t>
            </a:r>
          </a:p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[9] </a:t>
            </a:r>
            <a:r>
              <a:rPr lang="fr-FR" sz="1600" dirty="0" err="1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Taghzouti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Y. </a:t>
            </a:r>
            <a:r>
              <a:rPr lang="fr-FR" sz="16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et 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all</a:t>
            </a:r>
            <a:r>
              <a:rPr lang="fr-FR" sz="16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.: </a:t>
            </a:r>
            <a:r>
              <a:rPr lang="fr-FR" sz="1600" dirty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Négociation de contenu sur le web : un état de </a:t>
            </a:r>
            <a:r>
              <a:rPr lang="fr-FR" sz="16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l’art, 2022.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[10]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Leinberger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M. et al.: Deciding SHACL Shape Containment Through Description Logics Reasoning, 2020.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A88009-39E0-49E0-AB29-767D32044AC5}" type="slidenum">
              <a:rPr lang="fr-FR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13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83432" y="365125"/>
            <a:ext cx="3293293" cy="1325563"/>
          </a:xfrm>
        </p:spPr>
        <p:txBody>
          <a:bodyPr/>
          <a:lstStyle/>
          <a:p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Questions?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2579" y="2371087"/>
            <a:ext cx="11132074" cy="185958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Slides?</a:t>
            </a:r>
            <a:endParaRPr lang="en-US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Talk?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Has the main objective of the thesis been conveyed? </a:t>
            </a:r>
            <a:endParaRPr lang="en-US" sz="24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Criticism &amp; Ideas for collaboration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88009-39E0-49E0-AB29-767D32044AC5}" type="slidenum">
              <a:rPr lang="fr-FR" smtClean="0"/>
              <a:t>24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997692" y="643185"/>
            <a:ext cx="24048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/ </a:t>
            </a:r>
            <a:r>
              <a:rPr lang="en-US" sz="44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ToYou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4257000" y="643185"/>
            <a:ext cx="17604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ToMe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0652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Illustrations</a:t>
            </a:r>
            <a:endParaRPr lang="fr-FR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88009-39E0-49E0-AB29-767D32044AC5}" type="slidenum">
              <a:rPr lang="fr-FR" smtClean="0"/>
              <a:t>25</a:t>
            </a:fld>
            <a:endParaRPr lang="fr-FR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357064" y="2123428"/>
            <a:ext cx="10644016" cy="42329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2"/>
              </a:rPr>
              <a:t>https</a:t>
            </a:r>
            <a:r>
              <a:rPr lang="en-US" sz="1400" dirty="0">
                <a:latin typeface="Yu Gothic" panose="020B0400000000000000" pitchFamily="34" charset="-128"/>
                <a:ea typeface="Yu Gothic" panose="020B0400000000000000" pitchFamily="34" charset="-128"/>
                <a:hlinkClick r:id="rId2"/>
              </a:rPr>
              <a:t>://www.mines-stetienne.fr</a:t>
            </a: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2"/>
              </a:rPr>
              <a:t>/</a:t>
            </a: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endParaRPr sz="1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00000"/>
              </a:lnSpc>
              <a:defRPr/>
            </a:pP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3"/>
              </a:rPr>
              <a:t>https</a:t>
            </a:r>
            <a:r>
              <a:rPr lang="en-US" sz="1400" dirty="0">
                <a:latin typeface="Yu Gothic" panose="020B0400000000000000" pitchFamily="34" charset="-128"/>
                <a:ea typeface="Yu Gothic" panose="020B0400000000000000" pitchFamily="34" charset="-128"/>
                <a:hlinkClick r:id="rId3"/>
              </a:rPr>
              <a:t>://www.imt.fr</a:t>
            </a: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3"/>
              </a:rPr>
              <a:t>/</a:t>
            </a:r>
            <a:endParaRPr lang="en-US" sz="14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00000"/>
              </a:lnSpc>
              <a:defRPr/>
            </a:pPr>
            <a:r>
              <a:rPr lang="en-US" sz="1400" dirty="0">
                <a:latin typeface="Yu Gothic" panose="020B0400000000000000" pitchFamily="34" charset="-128"/>
                <a:ea typeface="Yu Gothic" panose="020B0400000000000000" pitchFamily="34" charset="-128"/>
                <a:hlinkClick r:id="rId4"/>
              </a:rPr>
              <a:t>https://</a:t>
            </a: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4"/>
              </a:rPr>
              <a:t>limos.fr/static/limos/limos.png</a:t>
            </a: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endParaRPr lang="en-US" sz="1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00000"/>
              </a:lnSpc>
              <a:defRPr/>
            </a:pP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5"/>
              </a:rPr>
              <a:t>https://wikimedia.org/</a:t>
            </a:r>
            <a:endParaRPr lang="en-US" sz="14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00000"/>
              </a:lnSpc>
              <a:defRPr/>
            </a:pP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6"/>
              </a:rPr>
              <a:t>https</a:t>
            </a:r>
            <a:r>
              <a:rPr lang="en-US" sz="1400" dirty="0">
                <a:latin typeface="Yu Gothic" panose="020B0400000000000000" pitchFamily="34" charset="-128"/>
                <a:ea typeface="Yu Gothic" panose="020B0400000000000000" pitchFamily="34" charset="-128"/>
                <a:hlinkClick r:id="rId6"/>
              </a:rPr>
              <a:t>://</a:t>
            </a: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6"/>
              </a:rPr>
              <a:t>icon-library.com/images/</a:t>
            </a:r>
            <a:endParaRPr lang="en-US" sz="14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00000"/>
              </a:lnSpc>
              <a:defRPr/>
            </a:pP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7"/>
              </a:rPr>
              <a:t>https</a:t>
            </a:r>
            <a:r>
              <a:rPr lang="en-US" sz="1400" dirty="0">
                <a:latin typeface="Yu Gothic" panose="020B0400000000000000" pitchFamily="34" charset="-128"/>
                <a:ea typeface="Yu Gothic" panose="020B0400000000000000" pitchFamily="34" charset="-128"/>
                <a:hlinkClick r:id="rId7"/>
              </a:rPr>
              <a:t>://www.mamanatural.com</a:t>
            </a: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7"/>
              </a:rPr>
              <a:t>/</a:t>
            </a:r>
            <a:endParaRPr lang="en-US" sz="14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00000"/>
              </a:lnSpc>
              <a:defRPr/>
            </a:pPr>
            <a:r>
              <a:rPr lang="en-US" sz="1400" dirty="0">
                <a:latin typeface="Yu Gothic" panose="020B0400000000000000" pitchFamily="34" charset="-128"/>
                <a:ea typeface="Yu Gothic" panose="020B0400000000000000" pitchFamily="34" charset="-128"/>
                <a:hlinkClick r:id="rId8"/>
              </a:rPr>
              <a:t>https</a:t>
            </a: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8"/>
              </a:rPr>
              <a:t>://phonemore.com/</a:t>
            </a:r>
            <a:endParaRPr lang="en-US" sz="14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00000"/>
              </a:lnSpc>
              <a:defRPr/>
            </a:pPr>
            <a:r>
              <a:rPr lang="en-US" sz="1400" dirty="0">
                <a:latin typeface="Yu Gothic" panose="020B0400000000000000" pitchFamily="34" charset="-128"/>
                <a:ea typeface="Yu Gothic" panose="020B0400000000000000" pitchFamily="34" charset="-128"/>
                <a:hlinkClick r:id="rId9"/>
              </a:rPr>
              <a:t>https</a:t>
            </a: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9"/>
              </a:rPr>
              <a:t>://ebayimg.com</a:t>
            </a:r>
            <a:endParaRPr lang="en-US" sz="14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400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5400" y="2420888"/>
            <a:ext cx="10515600" cy="1325563"/>
          </a:xfrm>
        </p:spPr>
        <p:txBody>
          <a:bodyPr/>
          <a:lstStyle/>
          <a:p>
            <a:pPr algn="ctr"/>
            <a:r>
              <a:rPr lang="fr-FR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Formalisation</a:t>
            </a:r>
            <a:endParaRPr lang="fr-FR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88009-39E0-49E0-AB29-767D32044AC5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2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88009-39E0-49E0-AB29-767D32044AC5}" type="slidenum">
              <a:rPr lang="fr-FR" smtClean="0"/>
              <a:t>27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476672"/>
            <a:ext cx="2257740" cy="31436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52" y="980728"/>
            <a:ext cx="1076475" cy="29531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52" y="1459257"/>
            <a:ext cx="1095528" cy="36200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63" y="2026200"/>
            <a:ext cx="5172797" cy="174331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404" y="3974460"/>
            <a:ext cx="1419423" cy="34294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98" y="4504444"/>
            <a:ext cx="5220429" cy="132416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264" y="1813271"/>
            <a:ext cx="1686160" cy="41915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2398088"/>
            <a:ext cx="4429743" cy="107647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658" y="3640222"/>
            <a:ext cx="2667372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1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88009-39E0-49E0-AB29-767D32044AC5}" type="slidenum">
              <a:rPr lang="fr-FR" smtClean="0"/>
              <a:t>28</a:t>
            </a:fld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0" y="1196752"/>
            <a:ext cx="9164329" cy="34771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612" y="241070"/>
            <a:ext cx="1486107" cy="85737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215" y="4772174"/>
            <a:ext cx="2314898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0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88009-39E0-49E0-AB29-767D32044AC5}" type="slidenum">
              <a:rPr lang="fr-FR" smtClean="0"/>
              <a:t>29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548680"/>
            <a:ext cx="1886213" cy="38105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145" y="1196752"/>
            <a:ext cx="6601746" cy="41915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039" y="1772816"/>
            <a:ext cx="7763958" cy="36200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65" y="3166725"/>
            <a:ext cx="762106" cy="32389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093" y="3645024"/>
            <a:ext cx="4467849" cy="34294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4142376"/>
            <a:ext cx="2372056" cy="37152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332" y="4668307"/>
            <a:ext cx="1219370" cy="37152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288" y="5196514"/>
            <a:ext cx="588727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8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Context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87579" y="4442654"/>
            <a:ext cx="3045070" cy="1323439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Paris 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is 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the capital 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and the most 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populous city of France, with an estimated population of 2,165,423 residents in 2019 in an area 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of ...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21" y="2912550"/>
            <a:ext cx="3685736" cy="23035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4587579" y="2142866"/>
            <a:ext cx="3045070" cy="132343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lgDash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>
            <a:spAutoFit/>
          </a:bodyPr>
          <a:lstStyle/>
          <a:p>
            <a:r>
              <a:rPr lang="fr-FR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Paris est la capitale et la ville la plus peuplée de France, avec une population estimée à 2 165 423 résidents en 2019 sur une superficie de ...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969" y="2912550"/>
            <a:ext cx="3422532" cy="2481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ZoneTexte 8"/>
          <p:cNvSpPr txBox="1"/>
          <p:nvPr/>
        </p:nvSpPr>
        <p:spPr>
          <a:xfrm>
            <a:off x="5448666" y="1008360"/>
            <a:ext cx="1322895" cy="646331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Paris</a:t>
            </a:r>
            <a:endParaRPr lang="en-US" sz="36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918" y="2063158"/>
            <a:ext cx="718126" cy="71812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96" y="1331625"/>
            <a:ext cx="718126" cy="71812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23" y="3642752"/>
            <a:ext cx="718126" cy="71812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375" y="2049751"/>
            <a:ext cx="718126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8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A88009-39E0-49E0-AB29-767D32044AC5}" type="slidenum">
              <a:rPr lang="fr-FR"/>
              <a:t>30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4660665" y="2141403"/>
            <a:ext cx="1021080" cy="309372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dirty="0" smtClean="0"/>
              <a:t>Portal</a:t>
            </a:r>
            <a:endParaRPr lang="fr-FR" dirty="0"/>
          </a:p>
        </p:txBody>
      </p:sp>
      <p:sp>
        <p:nvSpPr>
          <p:cNvPr id="7" name="Ellipse 7"/>
          <p:cNvSpPr/>
          <p:nvPr/>
        </p:nvSpPr>
        <p:spPr bwMode="auto">
          <a:xfrm>
            <a:off x="9202185" y="2141403"/>
            <a:ext cx="807720" cy="746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API</a:t>
            </a:r>
          </a:p>
        </p:txBody>
      </p:sp>
      <p:sp>
        <p:nvSpPr>
          <p:cNvPr id="8" name="Ellipse 8"/>
          <p:cNvSpPr/>
          <p:nvPr/>
        </p:nvSpPr>
        <p:spPr bwMode="auto">
          <a:xfrm>
            <a:off x="9202185" y="3299643"/>
            <a:ext cx="807720" cy="746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API</a:t>
            </a:r>
          </a:p>
        </p:txBody>
      </p:sp>
      <p:sp>
        <p:nvSpPr>
          <p:cNvPr id="9" name="Ellipse 9"/>
          <p:cNvSpPr/>
          <p:nvPr/>
        </p:nvSpPr>
        <p:spPr bwMode="auto">
          <a:xfrm>
            <a:off x="9202185" y="4427403"/>
            <a:ext cx="807720" cy="746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API</a:t>
            </a:r>
          </a:p>
        </p:txBody>
      </p:sp>
      <p:cxnSp>
        <p:nvCxnSpPr>
          <p:cNvPr id="10" name="Connecteur droit avec flèche 11"/>
          <p:cNvCxnSpPr>
            <a:cxnSpLocks/>
            <a:stCxn id="11" idx="6"/>
            <a:endCxn id="6" idx="1"/>
          </p:cNvCxnSpPr>
          <p:nvPr/>
        </p:nvCxnSpPr>
        <p:spPr bwMode="auto">
          <a:xfrm>
            <a:off x="1338345" y="3673023"/>
            <a:ext cx="3322320" cy="152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en angle 13"/>
          <p:cNvCxnSpPr>
            <a:cxnSpLocks/>
            <a:stCxn id="6" idx="3"/>
            <a:endCxn id="7" idx="2"/>
          </p:cNvCxnSpPr>
          <p:nvPr/>
        </p:nvCxnSpPr>
        <p:spPr bwMode="auto">
          <a:xfrm flipV="1">
            <a:off x="5681745" y="2514783"/>
            <a:ext cx="3520440" cy="117348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5"/>
          <p:cNvCxnSpPr>
            <a:cxnSpLocks/>
            <a:stCxn id="6" idx="3"/>
            <a:endCxn id="8" idx="2"/>
          </p:cNvCxnSpPr>
          <p:nvPr/>
        </p:nvCxnSpPr>
        <p:spPr bwMode="auto">
          <a:xfrm flipV="1">
            <a:off x="5681745" y="3673023"/>
            <a:ext cx="3520440" cy="15240"/>
          </a:xfrm>
          <a:prstGeom prst="bentConnector3">
            <a:avLst>
              <a:gd name="adj1" fmla="val 50433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ngle 18"/>
          <p:cNvCxnSpPr>
            <a:cxnSpLocks/>
            <a:stCxn id="6" idx="3"/>
          </p:cNvCxnSpPr>
          <p:nvPr/>
        </p:nvCxnSpPr>
        <p:spPr bwMode="auto">
          <a:xfrm>
            <a:off x="5681745" y="3688263"/>
            <a:ext cx="3520440" cy="111252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3"/>
          <p:cNvSpPr/>
          <p:nvPr/>
        </p:nvSpPr>
        <p:spPr bwMode="auto">
          <a:xfrm>
            <a:off x="1618085" y="3881303"/>
            <a:ext cx="701040" cy="594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dirty="0" smtClean="0"/>
              <a:t>SG</a:t>
            </a:r>
            <a:endParaRPr lang="fr-FR" dirty="0"/>
          </a:p>
        </p:txBody>
      </p:sp>
      <p:grpSp>
        <p:nvGrpSpPr>
          <p:cNvPr id="16" name="Groupe 27"/>
          <p:cNvGrpSpPr/>
          <p:nvPr/>
        </p:nvGrpSpPr>
        <p:grpSpPr bwMode="auto">
          <a:xfrm>
            <a:off x="160020" y="6059170"/>
            <a:ext cx="2837419" cy="594360"/>
            <a:chOff x="160020" y="6059170"/>
            <a:chExt cx="2837419" cy="594360"/>
          </a:xfrm>
        </p:grpSpPr>
        <p:sp>
          <p:nvSpPr>
            <p:cNvPr id="17" name="Rectangle 25"/>
            <p:cNvSpPr/>
            <p:nvPr/>
          </p:nvSpPr>
          <p:spPr bwMode="auto">
            <a:xfrm>
              <a:off x="160020" y="6059170"/>
              <a:ext cx="701040" cy="5943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dirty="0" smtClean="0"/>
                <a:t>SG</a:t>
              </a:r>
              <a:endParaRPr lang="fr-FR" dirty="0"/>
            </a:p>
          </p:txBody>
        </p:sp>
        <p:sp>
          <p:nvSpPr>
            <p:cNvPr id="18" name="ZoneTexte 26"/>
            <p:cNvSpPr txBox="1"/>
            <p:nvPr/>
          </p:nvSpPr>
          <p:spPr bwMode="auto">
            <a:xfrm>
              <a:off x="937260" y="6171684"/>
              <a:ext cx="2060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dirty="0" smtClean="0"/>
                <a:t>SHACL Shape graph</a:t>
              </a:r>
              <a:endParaRPr lang="en-US" dirty="0"/>
            </a:p>
          </p:txBody>
        </p:sp>
      </p:grpSp>
      <p:sp>
        <p:nvSpPr>
          <p:cNvPr id="19" name="Rectangle 28"/>
          <p:cNvSpPr/>
          <p:nvPr/>
        </p:nvSpPr>
        <p:spPr bwMode="auto">
          <a:xfrm>
            <a:off x="10032765" y="1881847"/>
            <a:ext cx="701040" cy="594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dirty="0" smtClean="0"/>
              <a:t>DG1</a:t>
            </a:r>
            <a:endParaRPr lang="fr-FR" dirty="0"/>
          </a:p>
        </p:txBody>
      </p:sp>
      <p:sp>
        <p:nvSpPr>
          <p:cNvPr id="20" name="Rectangle 29"/>
          <p:cNvSpPr/>
          <p:nvPr/>
        </p:nvSpPr>
        <p:spPr bwMode="auto">
          <a:xfrm>
            <a:off x="10950975" y="1881847"/>
            <a:ext cx="701040" cy="594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dirty="0"/>
              <a:t>D</a:t>
            </a:r>
            <a:r>
              <a:rPr lang="fr-FR" dirty="0" smtClean="0"/>
              <a:t>G2</a:t>
            </a:r>
            <a:endParaRPr lang="fr-FR" dirty="0"/>
          </a:p>
        </p:txBody>
      </p:sp>
      <p:sp>
        <p:nvSpPr>
          <p:cNvPr id="21" name="Rectangle 30"/>
          <p:cNvSpPr/>
          <p:nvPr/>
        </p:nvSpPr>
        <p:spPr bwMode="auto">
          <a:xfrm>
            <a:off x="10032765" y="3299643"/>
            <a:ext cx="701040" cy="594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dirty="0" smtClean="0"/>
              <a:t>DG3</a:t>
            </a:r>
            <a:endParaRPr lang="fr-FR" dirty="0"/>
          </a:p>
        </p:txBody>
      </p:sp>
      <p:sp>
        <p:nvSpPr>
          <p:cNvPr id="22" name="Rectangle 31"/>
          <p:cNvSpPr/>
          <p:nvPr/>
        </p:nvSpPr>
        <p:spPr bwMode="auto">
          <a:xfrm>
            <a:off x="10032765" y="4481537"/>
            <a:ext cx="701040" cy="594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dirty="0" smtClean="0"/>
              <a:t>DG4</a:t>
            </a:r>
            <a:endParaRPr lang="fr-FR" dirty="0"/>
          </a:p>
        </p:txBody>
      </p:sp>
      <p:grpSp>
        <p:nvGrpSpPr>
          <p:cNvPr id="23" name="Groupe 32"/>
          <p:cNvGrpSpPr/>
          <p:nvPr/>
        </p:nvGrpSpPr>
        <p:grpSpPr bwMode="auto">
          <a:xfrm>
            <a:off x="3989820" y="6081236"/>
            <a:ext cx="1989367" cy="594360"/>
            <a:chOff x="160020" y="6059170"/>
            <a:chExt cx="1989367" cy="594360"/>
          </a:xfrm>
        </p:grpSpPr>
        <p:sp>
          <p:nvSpPr>
            <p:cNvPr id="24" name="Rectangle 33"/>
            <p:cNvSpPr/>
            <p:nvPr/>
          </p:nvSpPr>
          <p:spPr bwMode="auto">
            <a:xfrm>
              <a:off x="160020" y="6059170"/>
              <a:ext cx="701040" cy="5943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dirty="0" smtClean="0"/>
                <a:t>DG</a:t>
              </a:r>
              <a:endParaRPr lang="fr-FR" dirty="0"/>
            </a:p>
          </p:txBody>
        </p:sp>
        <p:sp>
          <p:nvSpPr>
            <p:cNvPr id="25" name="ZoneTexte 34"/>
            <p:cNvSpPr txBox="1"/>
            <p:nvPr/>
          </p:nvSpPr>
          <p:spPr bwMode="auto">
            <a:xfrm>
              <a:off x="937260" y="6171684"/>
              <a:ext cx="1212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dirty="0" smtClean="0"/>
                <a:t>Data graph</a:t>
              </a:r>
              <a:endParaRPr lang="en-US" dirty="0"/>
            </a:p>
          </p:txBody>
        </p:sp>
      </p:grpSp>
      <p:cxnSp>
        <p:nvCxnSpPr>
          <p:cNvPr id="26" name="Connecteur en angle 10"/>
          <p:cNvCxnSpPr>
            <a:cxnSpLocks/>
            <a:stCxn id="6" idx="0"/>
            <a:endCxn id="11" idx="0"/>
          </p:cNvCxnSpPr>
          <p:nvPr/>
        </p:nvCxnSpPr>
        <p:spPr bwMode="auto">
          <a:xfrm rot="16199999" flipH="1" flipV="1">
            <a:off x="2500395" y="644073"/>
            <a:ext cx="1173480" cy="4168140"/>
          </a:xfrm>
          <a:prstGeom prst="bentConnector3">
            <a:avLst>
              <a:gd name="adj1" fmla="val -19307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e 20"/>
          <p:cNvGrpSpPr/>
          <p:nvPr/>
        </p:nvGrpSpPr>
        <p:grpSpPr bwMode="auto">
          <a:xfrm>
            <a:off x="7453016" y="6095334"/>
            <a:ext cx="2877110" cy="594360"/>
            <a:chOff x="7909560" y="6081236"/>
            <a:chExt cx="2877110" cy="594360"/>
          </a:xfrm>
        </p:grpSpPr>
        <p:sp>
          <p:nvSpPr>
            <p:cNvPr id="28" name="Rectangle 36"/>
            <p:cNvSpPr/>
            <p:nvPr/>
          </p:nvSpPr>
          <p:spPr bwMode="auto">
            <a:xfrm>
              <a:off x="7909560" y="6081236"/>
              <a:ext cx="701040" cy="5943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dirty="0" smtClean="0"/>
                <a:t>ADG</a:t>
              </a:r>
              <a:endParaRPr lang="fr-FR" dirty="0"/>
            </a:p>
          </p:txBody>
        </p:sp>
        <p:sp>
          <p:nvSpPr>
            <p:cNvPr id="29" name="ZoneTexte 37"/>
            <p:cNvSpPr txBox="1"/>
            <p:nvPr/>
          </p:nvSpPr>
          <p:spPr bwMode="auto">
            <a:xfrm>
              <a:off x="8686800" y="6193750"/>
              <a:ext cx="209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dirty="0" smtClean="0"/>
                <a:t>Adapted Data Graph</a:t>
              </a:r>
              <a:endParaRPr lang="en-US" dirty="0"/>
            </a:p>
          </p:txBody>
        </p:sp>
      </p:grpSp>
      <p:sp>
        <p:nvSpPr>
          <p:cNvPr id="30" name="Rectangle 38"/>
          <p:cNvSpPr/>
          <p:nvPr/>
        </p:nvSpPr>
        <p:spPr bwMode="auto">
          <a:xfrm>
            <a:off x="2648985" y="2034651"/>
            <a:ext cx="701040" cy="5943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dirty="0" smtClean="0"/>
              <a:t>ADG</a:t>
            </a:r>
            <a:endParaRPr lang="fr-FR" dirty="0"/>
          </a:p>
        </p:txBody>
      </p:sp>
      <p:grpSp>
        <p:nvGrpSpPr>
          <p:cNvPr id="31" name="Groupe 40"/>
          <p:cNvGrpSpPr/>
          <p:nvPr/>
        </p:nvGrpSpPr>
        <p:grpSpPr bwMode="auto">
          <a:xfrm>
            <a:off x="640080" y="3314883"/>
            <a:ext cx="725968" cy="1129526"/>
            <a:chOff x="612375" y="3169920"/>
            <a:chExt cx="725968" cy="1129526"/>
          </a:xfrm>
        </p:grpSpPr>
        <p:sp>
          <p:nvSpPr>
            <p:cNvPr id="11" name="Émoticône 6"/>
            <p:cNvSpPr/>
            <p:nvPr/>
          </p:nvSpPr>
          <p:spPr bwMode="auto">
            <a:xfrm>
              <a:off x="640080" y="3169920"/>
              <a:ext cx="670560" cy="716280"/>
            </a:xfrm>
            <a:prstGeom prst="smileyFace">
              <a:avLst>
                <a:gd name="adj" fmla="val 465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32" name="ZoneTexte 39"/>
            <p:cNvSpPr txBox="1"/>
            <p:nvPr/>
          </p:nvSpPr>
          <p:spPr bwMode="auto">
            <a:xfrm>
              <a:off x="612375" y="3930114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Client</a:t>
              </a:r>
            </a:p>
          </p:txBody>
        </p:sp>
      </p:grpSp>
      <p:sp>
        <p:nvSpPr>
          <p:cNvPr id="33" name="ZoneTexte 41"/>
          <p:cNvSpPr txBox="1"/>
          <p:nvPr/>
        </p:nvSpPr>
        <p:spPr bwMode="auto">
          <a:xfrm>
            <a:off x="5780350" y="5390078"/>
            <a:ext cx="426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/>
              <a:t>How to choose or adapt the best </a:t>
            </a:r>
            <a:r>
              <a:rPr lang="en-US" dirty="0" smtClean="0"/>
              <a:t>response?</a:t>
            </a:r>
            <a:endParaRPr lang="en-US" dirty="0"/>
          </a:p>
        </p:txBody>
      </p:sp>
      <p:sp>
        <p:nvSpPr>
          <p:cNvPr id="34" name="Espace réservé du contenu 2"/>
          <p:cNvSpPr>
            <a:spLocks noGrp="1"/>
          </p:cNvSpPr>
          <p:nvPr>
            <p:ph idx="1"/>
          </p:nvPr>
        </p:nvSpPr>
        <p:spPr>
          <a:xfrm>
            <a:off x="667784" y="154295"/>
            <a:ext cx="11332537" cy="1194485"/>
          </a:xfrm>
        </p:spPr>
        <p:txBody>
          <a:bodyPr>
            <a:no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RQ3 =&gt;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How can we use semantic validation to request the best representation that partially validates the query among a set of variants?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4816817" y="1394875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Yu Gothic" panose="020B0400000000000000" pitchFamily="34" charset="-128"/>
                <a:ea typeface="Yu Gothic" panose="020B0400000000000000" pitchFamily="34" charset="-128"/>
                <a:cs typeface="Tahoma" panose="020B0604030504040204" pitchFamily="34" charset="0"/>
              </a:rPr>
              <a:t>Simple Scenario</a:t>
            </a:r>
            <a:endParaRPr lang="en-US" b="1" u="sng" dirty="0">
              <a:latin typeface="Yu Gothic" panose="020B0400000000000000" pitchFamily="34" charset="-128"/>
              <a:ea typeface="Yu Gothic" panose="020B0400000000000000" pitchFamily="34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89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36" grpId="0"/>
      <p:bldP spid="3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8184232" y="2039739"/>
            <a:ext cx="1728192" cy="4059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 bwMode="auto">
          <a:xfrm>
            <a:off x="510540" y="426085"/>
            <a:ext cx="11452860" cy="1325563"/>
          </a:xfrm>
        </p:spPr>
        <p:txBody>
          <a:bodyPr>
            <a:normAutofit/>
          </a:bodyPr>
          <a:lstStyle/>
          <a:p>
            <a:pPr lvl="1" algn="l">
              <a:lnSpc>
                <a:spcPct val="150000"/>
              </a:lnSpc>
              <a:defRPr/>
            </a:pPr>
            <a:r>
              <a:rPr lang="en-US" sz="4400" b="1" dirty="0" smtClean="0">
                <a:latin typeface="Yu Gothic"/>
                <a:ea typeface="Yu Gothic"/>
              </a:rPr>
              <a:t>Context</a:t>
            </a:r>
            <a:r>
              <a:rPr lang="en-US" sz="4400" b="1" baseline="30000" dirty="0" smtClean="0">
                <a:latin typeface="Yu Gothic"/>
                <a:ea typeface="Yu Gothic"/>
              </a:rPr>
              <a:t>[1]</a:t>
            </a:r>
            <a:endParaRPr lang="en-US" sz="4400" b="1" baseline="30000" dirty="0">
              <a:latin typeface="Yu Gothic"/>
              <a:ea typeface="Yu Gothic"/>
            </a:endParaRP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A88009-39E0-49E0-AB29-767D32044AC5}" type="slidenum">
              <a:rPr lang="fr-FR"/>
              <a:t>4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4727849" y="3526946"/>
            <a:ext cx="2293502" cy="108509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dirty="0" smtClean="0"/>
              <a:t>URI</a:t>
            </a:r>
          </a:p>
          <a:p>
            <a:pPr algn="ctr">
              <a:defRPr/>
            </a:pPr>
            <a:r>
              <a:rPr lang="fr-FR" dirty="0"/>
              <a:t>http://</a:t>
            </a:r>
            <a:r>
              <a:rPr lang="fr-FR" dirty="0" smtClean="0"/>
              <a:t>example.com/paris</a:t>
            </a:r>
            <a:endParaRPr lang="fr-FR" dirty="0"/>
          </a:p>
        </p:txBody>
      </p:sp>
      <p:cxnSp>
        <p:nvCxnSpPr>
          <p:cNvPr id="10" name="Connecteur droit avec flèche 11"/>
          <p:cNvCxnSpPr>
            <a:cxnSpLocks/>
            <a:stCxn id="11" idx="6"/>
            <a:endCxn id="6" idx="1"/>
          </p:cNvCxnSpPr>
          <p:nvPr/>
        </p:nvCxnSpPr>
        <p:spPr bwMode="auto">
          <a:xfrm flipV="1">
            <a:off x="1366916" y="4069494"/>
            <a:ext cx="3360933" cy="80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8"/>
          <p:cNvSpPr/>
          <p:nvPr/>
        </p:nvSpPr>
        <p:spPr bwMode="auto">
          <a:xfrm>
            <a:off x="9991396" y="2470929"/>
            <a:ext cx="2167818" cy="879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dirty="0" smtClean="0"/>
              <a:t>http</a:t>
            </a:r>
            <a:r>
              <a:rPr lang="fr-FR" dirty="0"/>
              <a:t>://</a:t>
            </a:r>
            <a:r>
              <a:rPr lang="fr-FR" dirty="0" smtClean="0"/>
              <a:t>example.com/paris/paris.png</a:t>
            </a:r>
            <a:endParaRPr lang="fr-FR" dirty="0"/>
          </a:p>
        </p:txBody>
      </p:sp>
      <p:sp>
        <p:nvSpPr>
          <p:cNvPr id="21" name="Rectangle 30"/>
          <p:cNvSpPr/>
          <p:nvPr/>
        </p:nvSpPr>
        <p:spPr bwMode="auto">
          <a:xfrm>
            <a:off x="9991396" y="3590546"/>
            <a:ext cx="2167818" cy="937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dirty="0" smtClean="0"/>
              <a:t>http</a:t>
            </a:r>
            <a:r>
              <a:rPr lang="fr-FR" dirty="0"/>
              <a:t>://</a:t>
            </a:r>
            <a:r>
              <a:rPr lang="fr-FR" dirty="0" smtClean="0"/>
              <a:t>example.com/paris/paris.txt</a:t>
            </a:r>
            <a:endParaRPr lang="fr-FR" dirty="0"/>
          </a:p>
        </p:txBody>
      </p:sp>
      <p:sp>
        <p:nvSpPr>
          <p:cNvPr id="22" name="Rectangle 31"/>
          <p:cNvSpPr/>
          <p:nvPr/>
        </p:nvSpPr>
        <p:spPr bwMode="auto">
          <a:xfrm>
            <a:off x="9982200" y="4725782"/>
            <a:ext cx="2177014" cy="905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dirty="0" smtClean="0"/>
              <a:t>http</a:t>
            </a:r>
            <a:r>
              <a:rPr lang="fr-FR" dirty="0"/>
              <a:t>://</a:t>
            </a:r>
            <a:r>
              <a:rPr lang="fr-FR" dirty="0" smtClean="0"/>
              <a:t>example.com/paris/paris.gp</a:t>
            </a:r>
            <a:endParaRPr lang="fr-FR" dirty="0"/>
          </a:p>
        </p:txBody>
      </p:sp>
      <p:grpSp>
        <p:nvGrpSpPr>
          <p:cNvPr id="23" name="Groupe 33"/>
          <p:cNvGrpSpPr/>
          <p:nvPr/>
        </p:nvGrpSpPr>
        <p:grpSpPr bwMode="auto">
          <a:xfrm>
            <a:off x="668652" y="3719447"/>
            <a:ext cx="725968" cy="1085612"/>
            <a:chOff x="612376" y="3169920"/>
            <a:chExt cx="725968" cy="1085612"/>
          </a:xfrm>
        </p:grpSpPr>
        <p:sp>
          <p:nvSpPr>
            <p:cNvPr id="11" name="Émoticône 6"/>
            <p:cNvSpPr/>
            <p:nvPr/>
          </p:nvSpPr>
          <p:spPr bwMode="auto">
            <a:xfrm>
              <a:off x="640080" y="3169920"/>
              <a:ext cx="670560" cy="716280"/>
            </a:xfrm>
            <a:prstGeom prst="smileyFace">
              <a:avLst>
                <a:gd name="adj" fmla="val 465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24" name="ZoneTexte 32"/>
            <p:cNvSpPr txBox="1"/>
            <p:nvPr/>
          </p:nvSpPr>
          <p:spPr bwMode="auto">
            <a:xfrm>
              <a:off x="612376" y="3886200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Client</a:t>
              </a:r>
            </a:p>
          </p:txBody>
        </p:sp>
      </p:grpSp>
      <p:sp>
        <p:nvSpPr>
          <p:cNvPr id="44" name="ZoneTexte 43"/>
          <p:cNvSpPr txBox="1"/>
          <p:nvPr/>
        </p:nvSpPr>
        <p:spPr>
          <a:xfrm>
            <a:off x="1532915" y="3663351"/>
            <a:ext cx="2409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Request the resource Paris</a:t>
            </a:r>
            <a:endParaRPr lang="en-US" sz="1600" dirty="0"/>
          </a:p>
        </p:txBody>
      </p:sp>
      <p:cxnSp>
        <p:nvCxnSpPr>
          <p:cNvPr id="54" name="Connecteur droit 53"/>
          <p:cNvCxnSpPr>
            <a:stCxn id="27" idx="3"/>
            <a:endCxn id="19" idx="1"/>
          </p:cNvCxnSpPr>
          <p:nvPr/>
        </p:nvCxnSpPr>
        <p:spPr>
          <a:xfrm>
            <a:off x="9552393" y="2902734"/>
            <a:ext cx="439003" cy="7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stCxn id="30" idx="3"/>
            <a:endCxn id="21" idx="1"/>
          </p:cNvCxnSpPr>
          <p:nvPr/>
        </p:nvCxnSpPr>
        <p:spPr>
          <a:xfrm flipV="1">
            <a:off x="9600324" y="4059310"/>
            <a:ext cx="391072" cy="10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32" idx="3"/>
            <a:endCxn id="22" idx="1"/>
          </p:cNvCxnSpPr>
          <p:nvPr/>
        </p:nvCxnSpPr>
        <p:spPr>
          <a:xfrm>
            <a:off x="9552393" y="5169726"/>
            <a:ext cx="429807" cy="87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stCxn id="6" idx="3"/>
            <a:endCxn id="52" idx="1"/>
          </p:cNvCxnSpPr>
          <p:nvPr/>
        </p:nvCxnSpPr>
        <p:spPr>
          <a:xfrm>
            <a:off x="7021351" y="4069494"/>
            <a:ext cx="1162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7021351" y="1497192"/>
            <a:ext cx="381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Representations available in the server</a:t>
            </a:r>
            <a:endParaRPr lang="en-US" dirty="0"/>
          </a:p>
        </p:txBody>
      </p:sp>
      <p:sp>
        <p:nvSpPr>
          <p:cNvPr id="83" name="ZoneTexte 82"/>
          <p:cNvSpPr txBox="1"/>
          <p:nvPr/>
        </p:nvSpPr>
        <p:spPr>
          <a:xfrm>
            <a:off x="1822525" y="4143635"/>
            <a:ext cx="1742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accept: image/</a:t>
            </a:r>
            <a:r>
              <a:rPr lang="en-US" sz="1600" dirty="0" err="1" smtClean="0"/>
              <a:t>png</a:t>
            </a:r>
            <a:endParaRPr lang="en-US" sz="1600" dirty="0"/>
          </a:p>
        </p:txBody>
      </p:sp>
      <p:sp>
        <p:nvSpPr>
          <p:cNvPr id="25" name="ZoneTexte 24"/>
          <p:cNvSpPr txBox="1"/>
          <p:nvPr/>
        </p:nvSpPr>
        <p:spPr bwMode="auto">
          <a:xfrm>
            <a:off x="515381" y="6510002"/>
            <a:ext cx="8424936" cy="301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[1] Fielding, R.T., </a:t>
            </a:r>
            <a:r>
              <a:rPr lang="en-US" sz="1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Reschke</a:t>
            </a:r>
            <a:r>
              <a:rPr 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, J.: Hypertext Transfer Protocol (HTTP/1.1): Semantics and Content, 2014.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007" y="2584801"/>
            <a:ext cx="1017386" cy="635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Rectangle 29"/>
          <p:cNvSpPr/>
          <p:nvPr/>
        </p:nvSpPr>
        <p:spPr>
          <a:xfrm>
            <a:off x="8582937" y="3792495"/>
            <a:ext cx="1017387" cy="5539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/>
            </a:solidFill>
            <a:prstDash val="lgDash"/>
          </a:ln>
          <a:effectLst/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Paris est la </a:t>
            </a:r>
            <a:r>
              <a:rPr lang="fr-FR" sz="10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capitale de la France...</a:t>
            </a:r>
            <a:endParaRPr lang="fr-FR" sz="1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870" y="4835674"/>
            <a:ext cx="921523" cy="668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Groupe 15"/>
          <p:cNvGrpSpPr/>
          <p:nvPr/>
        </p:nvGrpSpPr>
        <p:grpSpPr>
          <a:xfrm>
            <a:off x="6943526" y="5226498"/>
            <a:ext cx="1017387" cy="800842"/>
            <a:chOff x="7342232" y="3764137"/>
            <a:chExt cx="1017387" cy="800842"/>
          </a:xfrm>
        </p:grpSpPr>
        <p:sp>
          <p:nvSpPr>
            <p:cNvPr id="2" name="Rectangle 1"/>
            <p:cNvSpPr/>
            <p:nvPr/>
          </p:nvSpPr>
          <p:spPr>
            <a:xfrm>
              <a:off x="7395580" y="4303369"/>
              <a:ext cx="90762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Yu Gothic" panose="020B0400000000000000" pitchFamily="34" charset="-128"/>
                  <a:ea typeface="Yu Gothic" panose="020B0400000000000000" pitchFamily="34" charset="-128"/>
                </a:rPr>
                <a:t>paris.en.txt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342232" y="3764137"/>
              <a:ext cx="1017387" cy="55399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solidFill>
                <a:schemeClr val="bg1"/>
              </a:solidFill>
              <a:prstDash val="lgDash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Paris is the capital of France ...</a:t>
              </a:r>
              <a:endParaRPr lang="en-US" sz="1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1791096" y="4516686"/>
            <a:ext cx="18053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 (Corps)"/>
                <a:ea typeface="Yu Gothic"/>
              </a:rPr>
              <a:t>accept-language: </a:t>
            </a:r>
            <a:r>
              <a:rPr lang="en-US" sz="1400" dirty="0" err="1" smtClean="0">
                <a:latin typeface="Calibri (Corps)"/>
                <a:ea typeface="Yu Gothic"/>
              </a:rPr>
              <a:t>en</a:t>
            </a:r>
            <a:endParaRPr lang="en-US" sz="1600" dirty="0">
              <a:latin typeface="Calibri (Corps)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822525" y="4895065"/>
            <a:ext cx="1497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 (Corps)"/>
                <a:ea typeface="Yu Gothic"/>
              </a:rPr>
              <a:t>accept-encoding</a:t>
            </a:r>
            <a:endParaRPr lang="en-US" sz="1600" dirty="0">
              <a:latin typeface="Calibri (Corps)"/>
            </a:endParaRPr>
          </a:p>
        </p:txBody>
      </p:sp>
    </p:spTree>
    <p:extLst>
      <p:ext uri="{BB962C8B-B14F-4D97-AF65-F5344CB8AC3E}">
        <p14:creationId xmlns:p14="http://schemas.microsoft.com/office/powerpoint/2010/main" val="220385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903 L -0.17683 0.0375 C -0.21354 0.04815 -0.26875 0.05393 -0.32683 0.05393 C -0.39271 0.05393 -0.44558 0.04815 -0.48229 0.0375 L -0.65899 -0.00903 " pathEditMode="relative" rAng="0" ptsTypes="AAAAA">
                                      <p:cBhvr>
                                        <p:cTn id="8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56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" grpId="0" animBg="1"/>
      <p:bldP spid="19" grpId="0" animBg="1"/>
      <p:bldP spid="21" grpId="0" animBg="1"/>
      <p:bldP spid="21" grpId="1" animBg="1"/>
      <p:bldP spid="22" grpId="0" animBg="1"/>
      <p:bldP spid="22" grpId="1" animBg="1"/>
      <p:bldP spid="44" grpId="0"/>
      <p:bldP spid="82" grpId="0"/>
      <p:bldP spid="83" grpId="0"/>
      <p:bldP spid="30" grpId="0" animBg="1"/>
      <p:bldP spid="30" grpId="1" animBg="1"/>
      <p:bldP spid="36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Yu Gothic"/>
                <a:ea typeface="Yu Gothic"/>
              </a:rPr>
              <a:t>More complex constraints</a:t>
            </a:r>
            <a:endParaRPr lang="en-US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386725" y="2339435"/>
            <a:ext cx="4746230" cy="27787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000" dirty="0">
                <a:latin typeface="Yu Gothic"/>
                <a:ea typeface="Yu Gothic"/>
              </a:rPr>
              <a:t>Describe the client's hardware and software capabilities... 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sz="18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Example : color, screen dimension.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endParaRPr lang="fr-FR" sz="2000" dirty="0">
              <a:latin typeface="Yu Gothic"/>
              <a:ea typeface="Yu Gothic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Yu Gothic"/>
                <a:ea typeface="Yu Gothic"/>
              </a:rPr>
              <a:t>Composite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Yu Gothic"/>
                <a:ea typeface="Yu Gothic"/>
              </a:rPr>
              <a:t>Capabilities / Preferences Profile (CC/PP)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Yu Gothic"/>
                <a:ea typeface="Yu Gothic"/>
              </a:rPr>
              <a:t>by W3C and User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Yu Gothic"/>
                <a:ea typeface="Yu Gothic"/>
              </a:rPr>
              <a:t>Agent Profile 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Yu Gothic"/>
                <a:ea typeface="Yu Gothic"/>
              </a:rPr>
              <a:t>UAProf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Yu Gothic"/>
                <a:ea typeface="Yu Gothic"/>
              </a:rPr>
              <a:t>)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Yu Gothic"/>
                <a:ea typeface="Yu Gothic"/>
              </a:rPr>
              <a:t>by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  <a:latin typeface="Yu Gothic"/>
                <a:ea typeface="Yu Gothic"/>
              </a:rPr>
              <a:t>WAP Forum</a:t>
            </a:r>
            <a:r>
              <a:rPr lang="fr-FR" sz="2000" baseline="30000" dirty="0" smtClean="0">
                <a:solidFill>
                  <a:schemeClr val="accent6">
                    <a:lumMod val="75000"/>
                  </a:schemeClr>
                </a:solidFill>
                <a:latin typeface="Yu Gothic"/>
                <a:ea typeface="Yu Gothic"/>
              </a:rPr>
              <a:t>[3,4]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Yu Gothic"/>
                <a:ea typeface="Yu Gothic"/>
              </a:rPr>
              <a:t>.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A88009-39E0-49E0-AB29-767D32044AC5}" type="slidenum">
              <a:rPr lang="fr-FR"/>
              <a:t>5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 bwMode="auto">
          <a:xfrm>
            <a:off x="386725" y="6167477"/>
            <a:ext cx="100937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[3] Graham, K. et al.: Composite Capability/Preference Profiles (CC/PP): Structure and Vocabularies 1.0, 2004.</a:t>
            </a:r>
          </a:p>
          <a:p>
            <a:pPr>
              <a:lnSpc>
                <a:spcPct val="150000"/>
              </a:lnSpc>
              <a:defRPr/>
            </a:pPr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[4] Butler, M.: Using capability classes to classify and match CC/PP and </a:t>
            </a:r>
            <a:r>
              <a:rPr lang="en-US" sz="1000" dirty="0" err="1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UAProf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profiles, 2002</a:t>
            </a: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23" y="1466056"/>
            <a:ext cx="819150" cy="17049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401" y="2831579"/>
            <a:ext cx="827735" cy="158112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984" y="4273116"/>
            <a:ext cx="890154" cy="169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7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Yu Gothic"/>
                <a:ea typeface="Yu Gothic"/>
              </a:rPr>
              <a:t>More complex constraints</a:t>
            </a:r>
            <a:endParaRPr lang="en-US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A88009-39E0-49E0-AB29-767D32044AC5}" type="slidenum">
              <a:rPr lang="fr-FR"/>
              <a:t>6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 bwMode="auto">
          <a:xfrm>
            <a:off x="650675" y="6419918"/>
            <a:ext cx="10093716" cy="301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[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5] </a:t>
            </a: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Van </a:t>
            </a:r>
            <a:r>
              <a:rPr lang="en-US" sz="1000" dirty="0" err="1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Sompel</a:t>
            </a: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. H.: HTTP 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framework for time-based access to resource states </a:t>
            </a: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– memento, 2013.</a:t>
            </a:r>
            <a:endParaRPr lang="en-US" sz="1000" dirty="0">
              <a:solidFill>
                <a:schemeClr val="bg2">
                  <a:lumMod val="2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57871" y="2978404"/>
            <a:ext cx="55877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Same resource but several versions over time</a:t>
            </a:r>
          </a:p>
          <a:p>
            <a:endParaRPr lang="fr-FR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Memento</a:t>
            </a:r>
            <a:r>
              <a:rPr lang="en-US" sz="2000" baseline="30000" dirty="0" smtClean="0">
                <a:solidFill>
                  <a:schemeClr val="accent6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[5]</a:t>
            </a:r>
            <a:endParaRPr lang="fr-FR" baseline="30000" dirty="0">
              <a:solidFill>
                <a:schemeClr val="accent6">
                  <a:lumMod val="7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61" y="1336239"/>
            <a:ext cx="5360108" cy="2134608"/>
          </a:xfrm>
          <a:prstGeom prst="rect">
            <a:avLst/>
          </a:prstGeom>
        </p:spPr>
      </p:pic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1696446114"/>
              </p:ext>
            </p:extLst>
          </p:nvPr>
        </p:nvGraphicFramePr>
        <p:xfrm>
          <a:off x="6257187" y="3470847"/>
          <a:ext cx="5644560" cy="580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2030462078"/>
              </p:ext>
            </p:extLst>
          </p:nvPr>
        </p:nvGraphicFramePr>
        <p:xfrm>
          <a:off x="6330061" y="5315083"/>
          <a:ext cx="5644560" cy="580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20" name="Groupe 19"/>
          <p:cNvGrpSpPr/>
          <p:nvPr/>
        </p:nvGrpSpPr>
        <p:grpSpPr>
          <a:xfrm>
            <a:off x="6564122" y="4493665"/>
            <a:ext cx="5023034" cy="757850"/>
            <a:chOff x="6330061" y="4954188"/>
            <a:chExt cx="5023034" cy="757850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0061" y="4993912"/>
              <a:ext cx="718126" cy="718126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6288" y="4983981"/>
              <a:ext cx="718126" cy="718126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2515" y="4974050"/>
              <a:ext cx="718126" cy="718126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8742" y="4964119"/>
              <a:ext cx="718126" cy="718126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4969" y="4954188"/>
              <a:ext cx="718126" cy="718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548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1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314" y="4057115"/>
            <a:ext cx="2857899" cy="1838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899" y="2007348"/>
            <a:ext cx="4667901" cy="1200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Yu Gothic"/>
                <a:ea typeface="Yu Gothic"/>
              </a:rPr>
              <a:t>More complex constraints</a:t>
            </a:r>
            <a:endParaRPr lang="en-US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A88009-39E0-49E0-AB29-767D32044AC5}" type="slidenum">
              <a:rPr lang="fr-FR"/>
              <a:t>7</a:t>
            </a:fld>
            <a:endParaRPr lang="fr-FR"/>
          </a:p>
        </p:txBody>
      </p:sp>
      <p:sp>
        <p:nvSpPr>
          <p:cNvPr id="8" name="ZoneTexte 6"/>
          <p:cNvSpPr txBox="1"/>
          <p:nvPr/>
        </p:nvSpPr>
        <p:spPr bwMode="auto">
          <a:xfrm>
            <a:off x="466677" y="2262859"/>
            <a:ext cx="54062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latin typeface="Yu Gothic"/>
                <a:ea typeface="Yu Gothic"/>
              </a:rPr>
              <a:t>Same type of data but several structures. </a:t>
            </a:r>
            <a:endParaRPr lang="en-US" sz="2000" dirty="0" smtClean="0">
              <a:latin typeface="Yu Gothic"/>
              <a:ea typeface="Yu Gothic"/>
            </a:endParaRPr>
          </a:p>
          <a:p>
            <a:pPr>
              <a:defRPr/>
            </a:pPr>
            <a:endParaRPr lang="en-US" sz="2000" dirty="0">
              <a:latin typeface="Yu Gothic"/>
              <a:ea typeface="Yu Gothic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latin typeface="Yu Gothic"/>
                <a:ea typeface="Yu Gothic"/>
              </a:rPr>
              <a:t>Both of media-type: </a:t>
            </a:r>
            <a:r>
              <a:rPr lang="en-US" sz="2000" i="1" dirty="0" smtClean="0">
                <a:latin typeface="Yu Gothic"/>
                <a:ea typeface="Yu Gothic"/>
              </a:rPr>
              <a:t>application/</a:t>
            </a:r>
            <a:r>
              <a:rPr lang="en-US" sz="2000" i="1" dirty="0" err="1" smtClean="0">
                <a:latin typeface="Yu Gothic"/>
                <a:ea typeface="Yu Gothic"/>
              </a:rPr>
              <a:t>json</a:t>
            </a:r>
            <a:r>
              <a:rPr lang="en-US" sz="2000" i="1" dirty="0" smtClean="0">
                <a:latin typeface="Yu Gothic"/>
                <a:ea typeface="Yu Gothic"/>
              </a:rPr>
              <a:t>.</a:t>
            </a:r>
            <a:endParaRPr lang="en-US" sz="2000" i="1" dirty="0">
              <a:latin typeface="Yu Gothic"/>
              <a:ea typeface="Yu Gothic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en-US" sz="2000" dirty="0">
                <a:latin typeface="Yu Gothic"/>
                <a:ea typeface="Yu Gothic"/>
              </a:rPr>
              <a:t>Both of media-type: </a:t>
            </a:r>
            <a:r>
              <a:rPr lang="en-US" sz="2000" i="1" dirty="0" smtClean="0">
                <a:latin typeface="Yu Gothic"/>
                <a:ea typeface="Yu Gothic"/>
              </a:rPr>
              <a:t>text/turtle.</a:t>
            </a:r>
            <a:endParaRPr lang="en-US" sz="2000" i="1" dirty="0">
              <a:latin typeface="Yu Gothic"/>
              <a:ea typeface="Yu Gothic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endParaRPr lang="fr-FR" sz="2000" dirty="0">
              <a:latin typeface="Yu Gothic"/>
              <a:ea typeface="Yu Gothic"/>
            </a:endParaRPr>
          </a:p>
          <a:p>
            <a:pPr>
              <a:lnSpc>
                <a:spcPct val="150000"/>
              </a:lnSpc>
              <a:defRPr/>
            </a:pP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Yu Gothic"/>
                <a:ea typeface="Yu Gothic"/>
              </a:rPr>
              <a:t>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Yu Gothic"/>
                <a:ea typeface="Yu Gothic"/>
              </a:rPr>
              <a:t>he Profile Vocabulary</a:t>
            </a:r>
            <a:r>
              <a:rPr lang="fr-FR" sz="2000" baseline="30000" dirty="0" smtClean="0">
                <a:solidFill>
                  <a:schemeClr val="accent6">
                    <a:lumMod val="75000"/>
                  </a:schemeClr>
                </a:solidFill>
                <a:latin typeface="Yu Gothic"/>
                <a:ea typeface="Yu Gothic"/>
              </a:rPr>
              <a:t>[6]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Yu Gothic"/>
                <a:ea typeface="Yu Gothic"/>
              </a:rPr>
              <a:t>.</a:t>
            </a:r>
            <a:endParaRPr lang="fr-FR" sz="2000" dirty="0" smtClean="0">
              <a:solidFill>
                <a:schemeClr val="accent6">
                  <a:lumMod val="75000"/>
                </a:schemeClr>
              </a:solidFill>
              <a:latin typeface="Yu Gothic"/>
              <a:ea typeface="Yu Gothic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Yu Gothic"/>
                <a:ea typeface="Yu Gothic"/>
              </a:rPr>
              <a:t>Negotiation by Profile</a:t>
            </a:r>
            <a:r>
              <a:rPr lang="fr-FR" sz="2000" baseline="30000" dirty="0" smtClean="0">
                <a:solidFill>
                  <a:schemeClr val="accent6">
                    <a:lumMod val="75000"/>
                  </a:schemeClr>
                </a:solidFill>
                <a:latin typeface="Yu Gothic"/>
                <a:ea typeface="Yu Gothic"/>
              </a:rPr>
              <a:t>[7,8]</a:t>
            </a:r>
            <a:r>
              <a:rPr lang="fr-FR" sz="1600" dirty="0" smtClean="0">
                <a:solidFill>
                  <a:schemeClr val="accent6">
                    <a:lumMod val="75000"/>
                  </a:schemeClr>
                </a:solidFill>
                <a:latin typeface="Yu Gothic"/>
                <a:ea typeface="Yu Gothic"/>
              </a:rPr>
              <a:t>.</a:t>
            </a:r>
            <a:endParaRPr lang="fr-FR" sz="1600" dirty="0">
              <a:solidFill>
                <a:schemeClr val="accent6">
                  <a:lumMod val="75000"/>
                </a:schemeClr>
              </a:solidFill>
              <a:latin typeface="Yu Gothic"/>
              <a:ea typeface="Yu Gothic"/>
            </a:endParaRPr>
          </a:p>
        </p:txBody>
      </p:sp>
      <p:sp>
        <p:nvSpPr>
          <p:cNvPr id="9" name="ZoneTexte 8"/>
          <p:cNvSpPr txBox="1"/>
          <p:nvPr/>
        </p:nvSpPr>
        <p:spPr bwMode="auto">
          <a:xfrm>
            <a:off x="122774" y="5933139"/>
            <a:ext cx="100937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[6] 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Atkinson, R., Car, N.J.: The Profiles Vocabulary, 2019.</a:t>
            </a:r>
          </a:p>
          <a:p>
            <a:pPr>
              <a:lnSpc>
                <a:spcPct val="150000"/>
              </a:lnSpc>
              <a:defRPr/>
            </a:pP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[7] </a:t>
            </a:r>
            <a:r>
              <a:rPr lang="en-US" sz="1000" dirty="0" err="1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Svensson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L.G. et al.: Content Negotiation by Profile, 2019.</a:t>
            </a:r>
          </a:p>
          <a:p>
            <a:pPr>
              <a:lnSpc>
                <a:spcPct val="150000"/>
              </a:lnSpc>
              <a:defRPr/>
            </a:pP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[8] </a:t>
            </a:r>
            <a:r>
              <a:rPr lang="en-US" sz="1000" dirty="0" err="1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Verborgh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R. et al.: Indicating, Discovering, Negotiating, and Writing Profiled Representations, 2021</a:t>
            </a: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sz="1000" dirty="0">
              <a:solidFill>
                <a:schemeClr val="bg2">
                  <a:lumMod val="2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020" y="1405511"/>
            <a:ext cx="4589136" cy="2439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020" y="3961454"/>
            <a:ext cx="4589136" cy="2837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655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2403446" y="2955163"/>
            <a:ext cx="8517090" cy="1207426"/>
            <a:chOff x="4800202" y="3503944"/>
            <a:chExt cx="5609706" cy="1207426"/>
          </a:xfrm>
        </p:grpSpPr>
        <p:sp>
          <p:nvSpPr>
            <p:cNvPr id="11" name="Rectangle 10"/>
            <p:cNvSpPr/>
            <p:nvPr/>
          </p:nvSpPr>
          <p:spPr>
            <a:xfrm>
              <a:off x="8888489" y="3503944"/>
              <a:ext cx="1521419" cy="57606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00202" y="4135306"/>
              <a:ext cx="1341237" cy="57606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5003321" y="3586525"/>
            <a:ext cx="5125127" cy="576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487488" y="3010583"/>
            <a:ext cx="2160241" cy="576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47729" y="3006599"/>
            <a:ext cx="4176464" cy="576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 bwMode="auto">
          <a:xfrm>
            <a:off x="838200" y="1225737"/>
            <a:ext cx="10515600" cy="13255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b="1" dirty="0" smtClean="0">
                <a:latin typeface="Yu Gothic"/>
                <a:ea typeface="Yu Gothic"/>
              </a:rPr>
              <a:t>Back to the Problem</a:t>
            </a:r>
            <a:endParaRPr lang="en-US" b="1" dirty="0">
              <a:latin typeface="Yu Gothic"/>
              <a:ea typeface="Yu Gothic"/>
            </a:endParaRPr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A88009-39E0-49E0-AB29-767D32044AC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1143219" y="2978676"/>
            <a:ext cx="10207430" cy="2592288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  <a:defRPr/>
            </a:pPr>
            <a:r>
              <a:rPr lang="en-US" sz="3600" dirty="0" smtClean="0">
                <a:latin typeface="Yu Gothic"/>
                <a:ea typeface="Yu Gothic"/>
              </a:rPr>
              <a:t>Semantic content negotiation for knowledge exchange in heterogeneous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8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8" grpId="1" animBg="1"/>
      <p:bldP spid="3" grpId="0" animBg="1"/>
      <p:bldP spid="3" grpId="1" animBg="1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88009-39E0-49E0-AB29-767D32044AC5}" type="slidenum">
              <a:rPr lang="fr-FR" smtClean="0"/>
              <a:t>9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910816" y="1884075"/>
            <a:ext cx="10370368" cy="267849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Research Question</a:t>
            </a:r>
            <a:b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&amp;</a:t>
            </a:r>
            <a:b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Contributions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759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1506</Words>
  <Application>Microsoft Office PowerPoint</Application>
  <PresentationFormat>Grand écran</PresentationFormat>
  <Paragraphs>304</Paragraphs>
  <Slides>30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Yu Gothic</vt:lpstr>
      <vt:lpstr>Arial</vt:lpstr>
      <vt:lpstr>Calibri</vt:lpstr>
      <vt:lpstr>Calibri (Corps)</vt:lpstr>
      <vt:lpstr>Calibri Light</vt:lpstr>
      <vt:lpstr>Tahoma</vt:lpstr>
      <vt:lpstr>Thème Office</vt:lpstr>
      <vt:lpstr>Semantic content negotiation for knowledge exchange in heterogeneous systems</vt:lpstr>
      <vt:lpstr>Educational path</vt:lpstr>
      <vt:lpstr>Context</vt:lpstr>
      <vt:lpstr>Context[1]</vt:lpstr>
      <vt:lpstr>More complex constraints</vt:lpstr>
      <vt:lpstr>More complex constraints</vt:lpstr>
      <vt:lpstr>More complex constraints</vt:lpstr>
      <vt:lpstr>Back to the Problem</vt:lpstr>
      <vt:lpstr>Research Question &amp; Contributions</vt:lpstr>
      <vt:lpstr>Présentation PowerPoint</vt:lpstr>
      <vt:lpstr>Présentation PowerPoint</vt:lpstr>
      <vt:lpstr>Proactive</vt:lpstr>
      <vt:lpstr>Reactive</vt:lpstr>
      <vt:lpstr>Présentation PowerPoint</vt:lpstr>
      <vt:lpstr>Présentation PowerPoint</vt:lpstr>
      <vt:lpstr>A bottom-up formalization</vt:lpstr>
      <vt:lpstr>Présentation PowerPoint</vt:lpstr>
      <vt:lpstr>A step towards semantic CN</vt:lpstr>
      <vt:lpstr>Future Work  &amp; Ideas</vt:lpstr>
      <vt:lpstr>Future work</vt:lpstr>
      <vt:lpstr>Ideas for contributions</vt:lpstr>
      <vt:lpstr>Semantic content negotiation for knowledge exchange in heterogeneous systems</vt:lpstr>
      <vt:lpstr>Références</vt:lpstr>
      <vt:lpstr>Questions?</vt:lpstr>
      <vt:lpstr>Illustrations</vt:lpstr>
      <vt:lpstr>Formalisation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TAGHZOUTI Yousouf</dc:creator>
  <cp:lastModifiedBy>TAGHZOUTI Yousouf</cp:lastModifiedBy>
  <cp:revision>174</cp:revision>
  <dcterms:created xsi:type="dcterms:W3CDTF">2022-05-31T08:47:33Z</dcterms:created>
  <dcterms:modified xsi:type="dcterms:W3CDTF">2022-06-13T07:57:37Z</dcterms:modified>
</cp:coreProperties>
</file>