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80" r:id="rId3"/>
    <p:sldId id="259" r:id="rId4"/>
    <p:sldId id="260" r:id="rId5"/>
    <p:sldId id="262" r:id="rId6"/>
    <p:sldId id="272" r:id="rId7"/>
    <p:sldId id="273" r:id="rId8"/>
    <p:sldId id="274" r:id="rId9"/>
    <p:sldId id="271" r:id="rId10"/>
    <p:sldId id="275" r:id="rId11"/>
    <p:sldId id="261" r:id="rId12"/>
    <p:sldId id="276" r:id="rId13"/>
    <p:sldId id="283" r:id="rId14"/>
    <p:sldId id="265" r:id="rId15"/>
    <p:sldId id="279" r:id="rId16"/>
    <p:sldId id="267" r:id="rId17"/>
    <p:sldId id="268" r:id="rId18"/>
    <p:sldId id="28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GHZOUTI Yousouf" initials="TY" lastIdx="1" clrIdx="0">
    <p:extLst>
      <p:ext uri="{19B8F6BF-5375-455C-9EA6-DF929625EA0E}">
        <p15:presenceInfo xmlns:p15="http://schemas.microsoft.com/office/powerpoint/2012/main" userId="S-1-5-21-2052111302-448539723-725345543-441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22" autoAdjust="0"/>
  </p:normalViewPr>
  <p:slideViewPr>
    <p:cSldViewPr snapToGrid="0" showGuides="1">
      <p:cViewPr varScale="1">
        <p:scale>
          <a:sx n="59" d="100"/>
          <a:sy n="59" d="100"/>
        </p:scale>
        <p:origin x="1152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21402-438F-4EDF-B754-0C7F1670B9EE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2F7D0-40D9-4FBF-81E6-F1A5963F0F63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75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037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5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Collect 5+ sets of 75+ URIs. Each set of URIs has a homogeneous number of equivalent links.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Test if the sameAs.org service can handle and allow a large number of API calls.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In addition, we want context-free entities, meaning that no assumptions are made about the type of data.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To this end, we use the </a:t>
            </a:r>
            <a:r>
              <a:rPr lang="en-GB" dirty="0" err="1" smtClean="0"/>
              <a:t>Wikidata</a:t>
            </a:r>
            <a:r>
              <a:rPr lang="en-GB" dirty="0" smtClean="0"/>
              <a:t> identifiers for items.1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This means that URI http://www.wikidata.org/entity/Q{id} requests are sent to the sameAs.org API by replacing the {id} part in the URI with an integer.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The identifiers range in this experiment is from 1 to 5000.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196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ctr" latinLnBrk="0" hangingPunct="1"/>
            <a:r>
              <a:rPr lang="en-GB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[1,5] [10,15] [25,30] [45,50] [70,75] [+100]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1151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7742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9099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Je vous laisse avec quelques références que j'ai mentionnée et je vous remercie.</a:t>
            </a:r>
          </a:p>
          <a:p>
            <a:r>
              <a:rPr lang="fr-FR" dirty="0" smtClean="0"/>
              <a:t>==={rester sur ce slide}===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4365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Each range has 100 URIs</a:t>
            </a:r>
            <a:endParaRPr lang="en-US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5646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7E5041-23FC-468D-8A1A-D2731F44A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1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7414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Schema</a:t>
            </a:r>
            <a:r>
              <a:rPr lang="fr-FR" baseline="0" dirty="0" smtClean="0"/>
              <a:t> or </a:t>
            </a:r>
            <a:r>
              <a:rPr lang="fr-FR" baseline="0" dirty="0" err="1" smtClean="0"/>
              <a:t>sdo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1470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Infact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URI to </a:t>
            </a:r>
            <a:r>
              <a:rPr lang="fr-FR" baseline="0" dirty="0" err="1" smtClean="0"/>
              <a:t>identify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human</a:t>
            </a:r>
            <a:endParaRPr lang="fr-FR" dirty="0" smtClean="0"/>
          </a:p>
          <a:p>
            <a:r>
              <a:rPr lang="fr-FR" dirty="0" err="1" smtClean="0"/>
              <a:t>Negotiate</a:t>
            </a:r>
            <a:r>
              <a:rPr lang="fr-FR" dirty="0" smtClean="0"/>
              <a:t> </a:t>
            </a:r>
            <a:r>
              <a:rPr lang="fr-FR" dirty="0" err="1" smtClean="0"/>
              <a:t>only</a:t>
            </a:r>
            <a:r>
              <a:rPr lang="fr-FR" dirty="0" smtClean="0"/>
              <a:t> a </a:t>
            </a:r>
            <a:r>
              <a:rPr lang="fr-FR" dirty="0" err="1" smtClean="0"/>
              <a:t>subset</a:t>
            </a:r>
            <a:r>
              <a:rPr lang="fr-FR" dirty="0" smtClean="0"/>
              <a:t> of </a:t>
            </a:r>
            <a:r>
              <a:rPr lang="fr-FR" dirty="0" err="1" smtClean="0"/>
              <a:t>representations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128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4667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62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11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E1A31F-7597-49C3-9361-1C6D8CDD0765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133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07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91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747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6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0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57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775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39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3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52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052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985E9-ACCB-4A31-A3ED-21C29BE06063}" type="datetimeFigureOut">
              <a:rPr lang="en-GB" smtClean="0"/>
              <a:t>06/06/2023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DD41C-10D4-496A-B4D4-70AFF38D98D5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43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yousouf.taghzouti@emse.f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mailto:maxime.lefrancois@emse.fr" TargetMode="External"/><Relationship Id="rId4" Type="http://schemas.openxmlformats.org/officeDocument/2006/relationships/image" Target="../media/image2.jpg"/><Relationship Id="rId9" Type="http://schemas.openxmlformats.org/officeDocument/2006/relationships/hyperlink" Target="mailto:antoine.zimmermann@emse.f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YoucTagh/decentralised-c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wiki/Wikidata:Identifi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://www.wikidata.org/entity/Q%7bid%7d" TargetMode="External"/><Relationship Id="rId4" Type="http://schemas.openxmlformats.org/officeDocument/2006/relationships/hyperlink" Target="http://sameas.org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cTagh/decentralised-cn-experiment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mailto:yousouf.taghzouti@emse.f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hyperlink" Target="mailto:maxime.lefrancois@emse.fr" TargetMode="External"/><Relationship Id="rId4" Type="http://schemas.openxmlformats.org/officeDocument/2006/relationships/image" Target="../media/image2.jpg"/><Relationship Id="rId9" Type="http://schemas.openxmlformats.org/officeDocument/2006/relationships/hyperlink" Target="mailto:antoine.zimmermann@emse.fr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honemore.com/" TargetMode="External"/><Relationship Id="rId3" Type="http://schemas.openxmlformats.org/officeDocument/2006/relationships/hyperlink" Target="https://www.imt.fr/" TargetMode="External"/><Relationship Id="rId7" Type="http://schemas.openxmlformats.org/officeDocument/2006/relationships/hyperlink" Target="https://www.mamanatural.com/" TargetMode="External"/><Relationship Id="rId2" Type="http://schemas.openxmlformats.org/officeDocument/2006/relationships/hyperlink" Target="https://www.mines-stetienne.f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on-library.com/images/" TargetMode="External"/><Relationship Id="rId5" Type="http://schemas.openxmlformats.org/officeDocument/2006/relationships/hyperlink" Target="https://upload.wikimedia.org/" TargetMode="External"/><Relationship Id="rId4" Type="http://schemas.openxmlformats.org/officeDocument/2006/relationships/hyperlink" Target="https://limos.fr/static/limos/limos.png" TargetMode="External"/><Relationship Id="rId9" Type="http://schemas.openxmlformats.org/officeDocument/2006/relationships/hyperlink" Target="https://i.ebayimg.com/images/g/nOwAAAzyxb1SunCU/s-l500.jp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cTagh/decentralised-cn-experime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xample.com/paris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ameas.org/" TargetMode="External"/><Relationship Id="rId5" Type="http://schemas.openxmlformats.org/officeDocument/2006/relationships/hyperlink" Target="https://www.sameas.cc/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 bwMode="auto">
          <a:xfrm>
            <a:off x="317369" y="1465558"/>
            <a:ext cx="11557262" cy="142356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3600" dirty="0">
                <a:latin typeface="Yu Gothic"/>
                <a:ea typeface="Yu Gothic"/>
              </a:rPr>
              <a:t>Content Negotiation in a Decentralised Semantic Context Utilising Equivalence Links</a:t>
            </a:r>
            <a:endParaRPr lang="en-US" sz="3600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69623" y="3500186"/>
            <a:ext cx="9452753" cy="4044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sz="2000" b="1" dirty="0">
                <a:latin typeface="Yu Gothic"/>
                <a:ea typeface="Yu Gothic"/>
              </a:rPr>
              <a:t>Yousouf Taghzouti</a:t>
            </a:r>
            <a:r>
              <a:rPr lang="fr-FR" sz="2000" dirty="0">
                <a:latin typeface="Yu Gothic"/>
                <a:ea typeface="Yu Gothic"/>
              </a:rPr>
              <a:t>, Antoine Zimmermann, Maxime Lefrançois</a:t>
            </a:r>
            <a:endParaRPr lang="en-US" sz="2000" baseline="30000" dirty="0">
              <a:latin typeface="Yu Gothic"/>
              <a:ea typeface="Yu Gothic"/>
            </a:endParaRPr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31849" y="5604195"/>
            <a:ext cx="984361" cy="984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7" name="Imag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342825" y="5580956"/>
            <a:ext cx="1462033" cy="103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10865" y="5580956"/>
            <a:ext cx="1504807" cy="897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9" name="ZoneTexte 6"/>
          <p:cNvSpPr txBox="1"/>
          <p:nvPr/>
        </p:nvSpPr>
        <p:spPr bwMode="auto">
          <a:xfrm>
            <a:off x="6456134" y="92529"/>
            <a:ext cx="573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ata </a:t>
            </a:r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anagement for </a:t>
            </a:r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nowledge </a:t>
            </a:r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G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raphs 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ESWC 2023 Workshops</a:t>
            </a:r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4" y="5702262"/>
            <a:ext cx="780866" cy="77926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75" y="5683763"/>
            <a:ext cx="842119" cy="81626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19554" y="3954375"/>
            <a:ext cx="9952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8"/>
              </a:rPr>
              <a:t>yousouf.taghzouti@emse.fr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9"/>
              </a:rPr>
              <a:t>antoine.zimmermann@emse.fr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10"/>
              </a:rPr>
              <a:t>maxime.lefrancois@emse.fr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7619" y="4645671"/>
            <a:ext cx="1431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dirty="0" smtClean="0">
                <a:latin typeface="Yu Gothic"/>
                <a:ea typeface="Yu Gothic"/>
              </a:rPr>
              <a:t>6</a:t>
            </a:r>
            <a:r>
              <a:rPr lang="fr-FR" sz="1600" baseline="30000" dirty="0" smtClean="0">
                <a:latin typeface="Yu Gothic"/>
                <a:ea typeface="Yu Gothic"/>
              </a:rPr>
              <a:t>th</a:t>
            </a:r>
            <a:r>
              <a:rPr lang="fr-FR" sz="1600" dirty="0" smtClean="0">
                <a:latin typeface="Yu Gothic"/>
                <a:ea typeface="Yu Gothic"/>
              </a:rPr>
              <a:t> </a:t>
            </a:r>
            <a:r>
              <a:rPr lang="fr-FR" sz="1600" dirty="0" err="1" smtClean="0">
                <a:latin typeface="Yu Gothic"/>
                <a:ea typeface="Yu Gothic"/>
              </a:rPr>
              <a:t>June</a:t>
            </a:r>
            <a:r>
              <a:rPr lang="fr-FR" sz="1600" dirty="0" smtClean="0">
                <a:latin typeface="Yu Gothic"/>
                <a:ea typeface="Yu Gothic"/>
              </a:rPr>
              <a:t> </a:t>
            </a:r>
            <a:r>
              <a:rPr lang="fr-FR" sz="1600" dirty="0" smtClean="0">
                <a:latin typeface="Yu Gothic"/>
                <a:ea typeface="Yu Gothic"/>
              </a:rPr>
              <a:t>2023</a:t>
            </a:r>
            <a:endParaRPr lang="fr-FR" sz="1600" dirty="0">
              <a:latin typeface="Yu Gothic"/>
              <a:ea typeface="Yu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3096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Rectangle à coins arrondis 45"/>
          <p:cNvSpPr/>
          <p:nvPr/>
        </p:nvSpPr>
        <p:spPr bwMode="auto">
          <a:xfrm>
            <a:off x="10313671" y="2922344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7" name="Rectangle à coins arrondis 46"/>
          <p:cNvSpPr/>
          <p:nvPr/>
        </p:nvSpPr>
        <p:spPr bwMode="auto">
          <a:xfrm>
            <a:off x="10272517" y="3085657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51" name="Rectangle à coins arrondis 50"/>
          <p:cNvSpPr/>
          <p:nvPr/>
        </p:nvSpPr>
        <p:spPr bwMode="auto">
          <a:xfrm>
            <a:off x="10234435" y="3248970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0" y="-33692"/>
            <a:ext cx="12192000" cy="1325563"/>
          </a:xfrm>
        </p:spPr>
        <p:txBody>
          <a:bodyPr>
            <a:norm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lang="en-US" sz="3200" b="1" dirty="0" smtClean="0">
                <a:latin typeface="Yu Gothic"/>
                <a:ea typeface="Yu Gothic"/>
              </a:rPr>
              <a:t>Content Negotiation Adapted – profile dimension</a:t>
            </a:r>
            <a:endParaRPr lang="en-US" sz="3200" b="1" baseline="30000" dirty="0">
              <a:latin typeface="Yu Gothic"/>
              <a:ea typeface="Yu Gothic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121084" y="3378953"/>
            <a:ext cx="1473201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Client</a:t>
            </a:r>
            <a:endParaRPr lang="en-GB" sz="1600" b="1" dirty="0"/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4946729" y="3378953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smtClean="0"/>
              <a:t>Our Portal</a:t>
            </a:r>
            <a:endParaRPr lang="en-GB" sz="1600" b="1" dirty="0"/>
          </a:p>
        </p:txBody>
      </p:sp>
      <p:sp>
        <p:nvSpPr>
          <p:cNvPr id="34" name="Rectangle à coins arrondis 33"/>
          <p:cNvSpPr/>
          <p:nvPr/>
        </p:nvSpPr>
        <p:spPr bwMode="auto">
          <a:xfrm>
            <a:off x="10182250" y="3357635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>
                <a:latin typeface="Yu Gothic"/>
                <a:ea typeface="Yu Gothic"/>
              </a:rPr>
              <a:t>Decentralised</a:t>
            </a:r>
            <a:endParaRPr lang="en-GB" sz="1600" b="1" dirty="0" smtClean="0"/>
          </a:p>
          <a:p>
            <a:pPr algn="ctr"/>
            <a:r>
              <a:rPr lang="en-GB" sz="1600" dirty="0" smtClean="0"/>
              <a:t>External Servers</a:t>
            </a:r>
            <a:endParaRPr lang="en-GB" sz="1600" dirty="0"/>
          </a:p>
        </p:txBody>
      </p:sp>
      <p:sp>
        <p:nvSpPr>
          <p:cNvPr id="37" name="Rectangle à coins arrondis 36"/>
          <p:cNvSpPr/>
          <p:nvPr/>
        </p:nvSpPr>
        <p:spPr bwMode="auto">
          <a:xfrm>
            <a:off x="4946729" y="1478162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SameAs</a:t>
            </a:r>
            <a:r>
              <a:rPr lang="en-GB" sz="1600" b="1" dirty="0" smtClean="0"/>
              <a:t> Service</a:t>
            </a:r>
            <a:endParaRPr lang="en-GB" sz="1600" b="1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594285" y="3206697"/>
            <a:ext cx="3352444" cy="289438"/>
            <a:chOff x="1802017" y="3655329"/>
            <a:chExt cx="3352444" cy="289438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987380" y="3655329"/>
              <a:ext cx="29847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</a:t>
              </a:r>
              <a:r>
                <a:rPr lang="en-GB" sz="1200" dirty="0" smtClean="0"/>
                <a:t>1) Request a rep with </a:t>
              </a:r>
              <a:r>
                <a:rPr lang="en-GB" sz="1200" b="1" i="1" dirty="0" smtClean="0"/>
                <a:t>accept-profile </a:t>
              </a:r>
              <a:r>
                <a:rPr lang="en-GB" sz="1200" i="1" dirty="0" smtClean="0"/>
                <a:t>header</a:t>
              </a:r>
              <a:r>
                <a:rPr lang="en-GB" sz="1200" dirty="0" smtClean="0"/>
                <a:t> </a:t>
              </a:r>
              <a:endParaRPr lang="en-GB" sz="1200" dirty="0"/>
            </a:p>
          </p:txBody>
        </p:sp>
      </p:grpSp>
      <p:sp>
        <p:nvSpPr>
          <p:cNvPr id="40" name="Rectangle à coins arrondis 39"/>
          <p:cNvSpPr/>
          <p:nvPr/>
        </p:nvSpPr>
        <p:spPr bwMode="auto">
          <a:xfrm>
            <a:off x="4946729" y="5248105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Original Server</a:t>
            </a:r>
            <a:endParaRPr lang="en-GB" sz="1600" b="1" dirty="0"/>
          </a:p>
        </p:txBody>
      </p:sp>
      <p:grpSp>
        <p:nvGrpSpPr>
          <p:cNvPr id="42" name="Groupe 41"/>
          <p:cNvGrpSpPr/>
          <p:nvPr/>
        </p:nvGrpSpPr>
        <p:grpSpPr>
          <a:xfrm>
            <a:off x="1594285" y="3672976"/>
            <a:ext cx="3352444" cy="276999"/>
            <a:chOff x="1802017" y="3667768"/>
            <a:chExt cx="3352444" cy="276999"/>
          </a:xfrm>
        </p:grpSpPr>
        <p:cxnSp>
          <p:nvCxnSpPr>
            <p:cNvPr id="43" name="Connecteur droit avec flèche 42"/>
            <p:cNvCxnSpPr/>
            <p:nvPr/>
          </p:nvCxnSpPr>
          <p:spPr>
            <a:xfrm flipH="1"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2061700" y="3667768"/>
              <a:ext cx="2638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(8) Receive a representation if available</a:t>
              </a:r>
              <a:endParaRPr lang="en-GB" sz="1200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4009695" y="4126817"/>
            <a:ext cx="1229487" cy="1258094"/>
            <a:chOff x="3377273" y="3217373"/>
            <a:chExt cx="1229487" cy="1258094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4606759" y="3217373"/>
              <a:ext cx="1" cy="1111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377273" y="3459804"/>
              <a:ext cx="122701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(2) </a:t>
              </a:r>
              <a:r>
                <a:rPr lang="en-GB" sz="1200" dirty="0"/>
                <a:t>Request a </a:t>
              </a:r>
              <a:r>
                <a:rPr lang="en-GB" sz="1200" dirty="0" smtClean="0"/>
                <a:t>potential rep </a:t>
              </a:r>
              <a:r>
                <a:rPr lang="en-GB" sz="1200" dirty="0"/>
                <a:t>with </a:t>
              </a:r>
              <a:r>
                <a:rPr lang="en-GB" sz="1200" b="1" i="1" dirty="0" smtClean="0"/>
                <a:t>accept </a:t>
              </a:r>
              <a:r>
                <a:rPr lang="en-GB" sz="1200" i="1" dirty="0" smtClean="0"/>
                <a:t>header</a:t>
              </a:r>
              <a:r>
                <a:rPr lang="en-GB" sz="1200" dirty="0" smtClean="0"/>
                <a:t> for </a:t>
              </a:r>
              <a:r>
                <a:rPr lang="en-GB" sz="1200" b="1" i="1" dirty="0"/>
                <a:t>RDF sources </a:t>
              </a:r>
              <a:endParaRPr lang="en-GB" sz="1200" dirty="0"/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445623" y="4147589"/>
            <a:ext cx="1227015" cy="1082883"/>
            <a:chOff x="4550607" y="3228239"/>
            <a:chExt cx="1227015" cy="1082883"/>
          </a:xfrm>
        </p:grpSpPr>
        <p:cxnSp>
          <p:nvCxnSpPr>
            <p:cNvPr id="58" name="Connecteur droit avec flèche 57"/>
            <p:cNvCxnSpPr/>
            <p:nvPr/>
          </p:nvCxnSpPr>
          <p:spPr>
            <a:xfrm flipV="1">
              <a:off x="4606759" y="3228239"/>
              <a:ext cx="0" cy="10828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4550607" y="3439992"/>
              <a:ext cx="1227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(3) </a:t>
              </a:r>
              <a:r>
                <a:rPr lang="en-GB" sz="1200" dirty="0"/>
                <a:t>Receive a </a:t>
              </a:r>
              <a:r>
                <a:rPr lang="en-GB" sz="1200" dirty="0" smtClean="0"/>
                <a:t>potential rep </a:t>
              </a:r>
              <a:r>
                <a:rPr lang="en-GB" sz="1200" dirty="0"/>
                <a:t>if available</a:t>
              </a: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6829806" y="3241182"/>
            <a:ext cx="3352444" cy="276999"/>
            <a:chOff x="1802017" y="3667768"/>
            <a:chExt cx="3352444" cy="276999"/>
          </a:xfrm>
        </p:grpSpPr>
        <p:cxnSp>
          <p:nvCxnSpPr>
            <p:cNvPr id="61" name="Connecteur droit avec flèche 60"/>
            <p:cNvCxnSpPr/>
            <p:nvPr/>
          </p:nvCxnSpPr>
          <p:spPr>
            <a:xfrm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1984307" y="3667768"/>
              <a:ext cx="3117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/>
                <a:t>(6) </a:t>
              </a:r>
              <a:r>
                <a:rPr lang="en-GB" sz="1200" dirty="0"/>
                <a:t>Request a potential </a:t>
              </a:r>
              <a:r>
                <a:rPr lang="en-GB" sz="1200" dirty="0" smtClean="0"/>
                <a:t>rep </a:t>
              </a:r>
              <a:r>
                <a:rPr lang="en-GB" sz="1200" dirty="0"/>
                <a:t>with </a:t>
              </a:r>
              <a:r>
                <a:rPr lang="en-GB" sz="1200" b="1" i="1" dirty="0"/>
                <a:t>accept </a:t>
              </a:r>
              <a:r>
                <a:rPr lang="en-GB" sz="1200" i="1" dirty="0"/>
                <a:t>header</a:t>
              </a:r>
              <a:r>
                <a:rPr lang="en-GB" sz="1200" dirty="0"/>
                <a:t> </a:t>
              </a: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829806" y="3695022"/>
            <a:ext cx="3352444" cy="276999"/>
            <a:chOff x="1802017" y="3667768"/>
            <a:chExt cx="3352444" cy="276999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2119986" y="3667768"/>
              <a:ext cx="2522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/>
                <a:t>(7) </a:t>
              </a:r>
              <a:r>
                <a:rPr lang="en-GB" sz="1200" dirty="0"/>
                <a:t>Receive a potential rep if available</a:t>
              </a: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4009695" y="2246799"/>
            <a:ext cx="1229487" cy="1111382"/>
            <a:chOff x="3377273" y="3217373"/>
            <a:chExt cx="1229487" cy="1111382"/>
          </a:xfrm>
        </p:grpSpPr>
        <p:cxnSp>
          <p:nvCxnSpPr>
            <p:cNvPr id="68" name="Connecteur droit avec flèche 67"/>
            <p:cNvCxnSpPr/>
            <p:nvPr/>
          </p:nvCxnSpPr>
          <p:spPr>
            <a:xfrm>
              <a:off x="4606759" y="3217373"/>
              <a:ext cx="1" cy="1111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377273" y="3459804"/>
              <a:ext cx="1227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(5) Receive </a:t>
              </a:r>
              <a:r>
                <a:rPr lang="en-GB" sz="1200" dirty="0"/>
                <a:t>a set of </a:t>
              </a:r>
              <a:r>
                <a:rPr lang="en-GB" sz="1200" b="1" dirty="0"/>
                <a:t>Equivalence </a:t>
              </a:r>
              <a:r>
                <a:rPr lang="en-GB" sz="1200" b="1" dirty="0" smtClean="0"/>
                <a:t>Links </a:t>
              </a:r>
              <a:r>
                <a:rPr lang="en-GB" sz="1200" dirty="0" smtClean="0"/>
                <a:t>if available</a:t>
              </a:r>
              <a:endParaRPr lang="en-GB" sz="1200" dirty="0"/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6475981" y="2226027"/>
            <a:ext cx="1227015" cy="1131608"/>
            <a:chOff x="4580965" y="3186695"/>
            <a:chExt cx="1227015" cy="1131608"/>
          </a:xfrm>
        </p:grpSpPr>
        <p:cxnSp>
          <p:nvCxnSpPr>
            <p:cNvPr id="72" name="Connecteur droit avec flèche 71"/>
            <p:cNvCxnSpPr/>
            <p:nvPr/>
          </p:nvCxnSpPr>
          <p:spPr>
            <a:xfrm flipV="1">
              <a:off x="4606759" y="3186695"/>
              <a:ext cx="0" cy="1131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4580965" y="3439992"/>
              <a:ext cx="1227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(4) Request a set of </a:t>
              </a:r>
              <a:r>
                <a:rPr lang="en-GB" sz="1200" b="1" dirty="0" smtClean="0"/>
                <a:t>Equivalence Links</a:t>
              </a:r>
              <a:endParaRPr lang="en-GB" sz="1200" b="1" dirty="0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2467274" y="3504353"/>
            <a:ext cx="1606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http://</a:t>
            </a:r>
            <a:r>
              <a:rPr lang="fr-FR" sz="1200" dirty="0" smtClean="0"/>
              <a:t>bio.com/human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299925" y="6015399"/>
            <a:ext cx="114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http</a:t>
            </a:r>
            <a:r>
              <a:rPr lang="fr-FR" sz="1200" b="1" dirty="0" smtClean="0"/>
              <a:t>://bio.com</a:t>
            </a:r>
            <a:endParaRPr lang="fr-FR" sz="1200" b="1" dirty="0"/>
          </a:p>
        </p:txBody>
      </p:sp>
      <p:grpSp>
        <p:nvGrpSpPr>
          <p:cNvPr id="52" name="Groupe 51"/>
          <p:cNvGrpSpPr/>
          <p:nvPr/>
        </p:nvGrpSpPr>
        <p:grpSpPr>
          <a:xfrm>
            <a:off x="6078692" y="3905501"/>
            <a:ext cx="4187098" cy="1344622"/>
            <a:chOff x="6078692" y="3905501"/>
            <a:chExt cx="4187098" cy="1344622"/>
          </a:xfrm>
        </p:grpSpPr>
        <p:sp>
          <p:nvSpPr>
            <p:cNvPr id="32" name="Rectangle à coins arrondis 31"/>
            <p:cNvSpPr/>
            <p:nvPr/>
          </p:nvSpPr>
          <p:spPr>
            <a:xfrm>
              <a:off x="8197213" y="4446639"/>
              <a:ext cx="2068577" cy="80348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100" b="1" dirty="0" smtClean="0"/>
                <a:t>Validation</a:t>
              </a:r>
            </a:p>
            <a:p>
              <a:pPr algn="ctr"/>
              <a:r>
                <a:rPr lang="en-GB" sz="1100" dirty="0" smtClean="0"/>
                <a:t>Check the conformance of the RDF source to the Profile</a:t>
              </a:r>
              <a:endParaRPr lang="en-GB" sz="1100" dirty="0"/>
            </a:p>
          </p:txBody>
        </p:sp>
        <p:cxnSp>
          <p:nvCxnSpPr>
            <p:cNvPr id="39" name="Connecteur droit 38"/>
            <p:cNvCxnSpPr/>
            <p:nvPr/>
          </p:nvCxnSpPr>
          <p:spPr>
            <a:xfrm flipH="1" flipV="1">
              <a:off x="6078692" y="3905501"/>
              <a:ext cx="2163541" cy="58808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e 70"/>
          <p:cNvGrpSpPr/>
          <p:nvPr/>
        </p:nvGrpSpPr>
        <p:grpSpPr>
          <a:xfrm>
            <a:off x="1594284" y="3682691"/>
            <a:ext cx="3352444" cy="276999"/>
            <a:chOff x="1802017" y="3667768"/>
            <a:chExt cx="3352444" cy="276999"/>
          </a:xfrm>
        </p:grpSpPr>
        <p:cxnSp>
          <p:nvCxnSpPr>
            <p:cNvPr id="74" name="Connecteur droit avec flèche 73"/>
            <p:cNvCxnSpPr/>
            <p:nvPr/>
          </p:nvCxnSpPr>
          <p:spPr>
            <a:xfrm flipH="1"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ZoneTexte 74"/>
            <p:cNvSpPr txBox="1"/>
            <p:nvPr/>
          </p:nvSpPr>
          <p:spPr>
            <a:xfrm>
              <a:off x="2061700" y="3667768"/>
              <a:ext cx="2638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(4) Receive a representation if available</a:t>
              </a:r>
              <a:endParaRPr lang="en-GB" sz="1200" dirty="0"/>
            </a:p>
          </p:txBody>
        </p:sp>
      </p:grpSp>
      <p:sp>
        <p:nvSpPr>
          <p:cNvPr id="4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427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1" grpId="0" animBg="1"/>
      <p:bldP spid="31" grpId="0" animBg="1"/>
      <p:bldP spid="33" grpId="0" animBg="1"/>
      <p:bldP spid="34" grpId="0" animBg="1"/>
      <p:bldP spid="37" grpId="0" animBg="1"/>
      <p:bldP spid="40" grpId="0" animBg="1"/>
      <p:bldP spid="76" grpId="0"/>
      <p:bldP spid="76" grpId="1"/>
      <p:bldP spid="79" grpId="0"/>
      <p:bldP spid="7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11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4850" y="138882"/>
            <a:ext cx="10648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Implementation</a:t>
            </a:r>
            <a:endParaRPr lang="en-GB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230" y="1464445"/>
            <a:ext cx="7217163" cy="3401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649693" y="5241145"/>
            <a:ext cx="592181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https://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github.com/YoucTagh/decentralised-cn</a:t>
            </a:r>
            <a:r>
              <a:rPr lang="en-US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2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260854" y="1676495"/>
            <a:ext cx="4603376" cy="23529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Media-type and Profile Implementation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Spring Boot Server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SHACL and Jena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Swagger UI for APIs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 smtClean="0"/>
              <a:t>Open source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02" y="4232788"/>
            <a:ext cx="2255825" cy="225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12</a:t>
            </a:fld>
            <a:endParaRPr lang="fr-FR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4850" y="138882"/>
            <a:ext cx="10648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Experimentation – Methodology</a:t>
            </a:r>
            <a:endParaRPr lang="en-GB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ZoneTexte 7"/>
          <p:cNvSpPr txBox="1"/>
          <p:nvPr/>
        </p:nvSpPr>
        <p:spPr bwMode="auto">
          <a:xfrm>
            <a:off x="185664" y="6538912"/>
            <a:ext cx="8424936" cy="301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baseline="30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0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Wikidata</a:t>
            </a:r>
            <a:r>
              <a:rPr 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identifiers: </a:t>
            </a: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https://</a:t>
            </a:r>
            <a:r>
              <a:rPr lang="en-US" sz="10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www.wikidata.org/wiki/Wikidata:Identifiers</a:t>
            </a:r>
            <a:r>
              <a:rPr lang="en-US" sz="1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65987" y="1782395"/>
            <a:ext cx="5618375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Data </a:t>
            </a:r>
            <a:r>
              <a:rPr lang="en-GB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collection </a:t>
            </a:r>
            <a:r>
              <a:rPr lang="en-GB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methodology: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Use the 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http://sameas.org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/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API.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Collect 6 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sets of 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100 URIs with different equivalence link numbers.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Use 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the </a:t>
            </a:r>
            <a:r>
              <a:rPr lang="en-GB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Wikidata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identifiers.</a:t>
            </a:r>
            <a:r>
              <a:rPr lang="en-GB" baseline="30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5"/>
              </a:rPr>
              <a:t>http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  <a:hlinkClick r:id="rId5"/>
              </a:rPr>
              <a:t>://www.wikidata.org/entity/Q{id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5"/>
              </a:rPr>
              <a:t>}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replacing 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the {id} 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with an integer</a:t>
            </a:r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 [ 1 – 5000 ].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725" y="1782395"/>
            <a:ext cx="6337426" cy="37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3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13</a:t>
            </a:fld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4850" y="138882"/>
            <a:ext cx="10648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Experimentation – Setup and Results</a:t>
            </a:r>
            <a:endParaRPr lang="en-GB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82991" y="6057261"/>
            <a:ext cx="65824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https://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github.com/YoucTagh/decentralised-cn-experiment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789616"/>
              </p:ext>
            </p:extLst>
          </p:nvPr>
        </p:nvGraphicFramePr>
        <p:xfrm>
          <a:off x="1178352" y="1960853"/>
          <a:ext cx="9492375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8475">
                  <a:extLst>
                    <a:ext uri="{9D8B030D-6E8A-4147-A177-3AD203B41FA5}">
                      <a16:colId xmlns:a16="http://schemas.microsoft.com/office/drawing/2014/main" val="3316223562"/>
                    </a:ext>
                  </a:extLst>
                </a:gridCol>
                <a:gridCol w="1898475">
                  <a:extLst>
                    <a:ext uri="{9D8B030D-6E8A-4147-A177-3AD203B41FA5}">
                      <a16:colId xmlns:a16="http://schemas.microsoft.com/office/drawing/2014/main" val="3654840671"/>
                    </a:ext>
                  </a:extLst>
                </a:gridCol>
                <a:gridCol w="1898475">
                  <a:extLst>
                    <a:ext uri="{9D8B030D-6E8A-4147-A177-3AD203B41FA5}">
                      <a16:colId xmlns:a16="http://schemas.microsoft.com/office/drawing/2014/main" val="1727315151"/>
                    </a:ext>
                  </a:extLst>
                </a:gridCol>
                <a:gridCol w="1898475">
                  <a:extLst>
                    <a:ext uri="{9D8B030D-6E8A-4147-A177-3AD203B41FA5}">
                      <a16:colId xmlns:a16="http://schemas.microsoft.com/office/drawing/2014/main" val="272107805"/>
                    </a:ext>
                  </a:extLst>
                </a:gridCol>
                <a:gridCol w="1898475">
                  <a:extLst>
                    <a:ext uri="{9D8B030D-6E8A-4147-A177-3AD203B41FA5}">
                      <a16:colId xmlns:a16="http://schemas.microsoft.com/office/drawing/2014/main" val="2901359275"/>
                    </a:ext>
                  </a:extLst>
                </a:gridCol>
              </a:tblGrid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Constraint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Metric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Initial URI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aseline="0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SameAs</a:t>
                      </a:r>
                      <a:r>
                        <a:rPr lang="en-GB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URI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Avg</a:t>
                      </a:r>
                      <a:r>
                        <a:rPr lang="en-GB" baseline="0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</a:t>
                      </a:r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Time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9251229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HTML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 sets each with 100 URIs with different EL count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 e.g. [25 - 30]</a:t>
                      </a:r>
                    </a:p>
                    <a:p>
                      <a:pPr algn="ctr"/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19.16%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67%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903 </a:t>
                      </a:r>
                      <a:r>
                        <a:rPr lang="en-GB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ms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344070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RDF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38%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62%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462 </a:t>
                      </a:r>
                      <a:r>
                        <a:rPr lang="en-GB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ms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13747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Turtle + SHACL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15.5%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10.16%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368 </a:t>
                      </a:r>
                      <a:r>
                        <a:rPr lang="en-GB" dirty="0" err="1" smtClean="0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ms</a:t>
                      </a:r>
                      <a:endParaRPr lang="en-GB" dirty="0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34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904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4268"/>
            <a:ext cx="12192000" cy="857839"/>
          </a:xfrm>
        </p:spPr>
        <p:txBody>
          <a:bodyPr/>
          <a:lstStyle/>
          <a:p>
            <a:pPr algn="ctr"/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Conclusion and Future 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2916" y="1220861"/>
            <a:ext cx="5058070" cy="550061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Resource </a:t>
            </a:r>
            <a:r>
              <a:rPr lang="en-GB" sz="2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representations</a:t>
            </a: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could be found in </a:t>
            </a:r>
            <a:r>
              <a:rPr lang="en-GB" sz="2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multiple servers </a:t>
            </a: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 a</a:t>
            </a:r>
            <a:r>
              <a:rPr lang="en-GB" sz="2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decentralised manner</a:t>
            </a: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00000"/>
              </a:lnSpc>
            </a:pPr>
            <a:endParaRPr lang="en-GB" sz="22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We </a:t>
            </a:r>
            <a:r>
              <a:rPr lang="en-GB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propose an approach to achieve decentralised </a:t>
            </a:r>
            <a:r>
              <a:rPr lang="en-GB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content negotiation </a:t>
            </a:r>
            <a:r>
              <a:rPr lang="en-GB" sz="2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using </a:t>
            </a:r>
            <a:r>
              <a:rPr lang="en-GB" sz="22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equivalence links</a:t>
            </a:r>
            <a:r>
              <a:rPr lang="en-GB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 such </a:t>
            </a: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as </a:t>
            </a:r>
            <a:r>
              <a:rPr lang="en-GB" sz="22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owl:sameAs</a:t>
            </a: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GB" sz="2200" dirty="0">
                <a:latin typeface="Yu Gothic" panose="020B0400000000000000" pitchFamily="34" charset="-128"/>
                <a:ea typeface="Yu Gothic" panose="020B0400000000000000" pitchFamily="34" charset="-128"/>
              </a:rPr>
              <a:t>to discover potential </a:t>
            </a: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representations.</a:t>
            </a:r>
          </a:p>
          <a:p>
            <a:pPr marL="0" indent="0">
              <a:lnSpc>
                <a:spcPct val="100000"/>
              </a:lnSpc>
              <a:buNone/>
            </a:pPr>
            <a:endParaRPr lang="en-GB" sz="22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The results of the evaluation show that the approach </a:t>
            </a:r>
            <a:r>
              <a:rPr lang="en-GB" sz="22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increase in the availability of resource representations</a:t>
            </a:r>
            <a:r>
              <a:rPr lang="en-GB" sz="22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14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652181" y="2078342"/>
            <a:ext cx="5344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Not consider only one </a:t>
            </a:r>
            <a:r>
              <a:rPr lang="en-GB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hop (the </a:t>
            </a:r>
            <a:r>
              <a:rPr lang="en-GB" sz="2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direct equivalence link). Test </a:t>
            </a:r>
            <a:r>
              <a:rPr lang="en-GB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incrementally more hops.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Yu Gothic" panose="020B0400000000000000" pitchFamily="34" charset="-128"/>
                <a:ea typeface="Yu Gothic" panose="020B0400000000000000" pitchFamily="34" charset="-128"/>
              </a:rPr>
              <a:t>Server side vs Client side CN (proactive vs reactive CN)</a:t>
            </a:r>
            <a:endParaRPr lang="en-US" sz="2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3962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ctrTitle"/>
          </p:nvPr>
        </p:nvSpPr>
        <p:spPr bwMode="auto">
          <a:xfrm>
            <a:off x="317369" y="1465558"/>
            <a:ext cx="11557262" cy="142356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GB" sz="3600" dirty="0">
                <a:latin typeface="Yu Gothic"/>
                <a:ea typeface="Yu Gothic"/>
              </a:rPr>
              <a:t>Content Negotiation in a Decentralised Semantic Context Utilising Equivalence Links</a:t>
            </a:r>
            <a:endParaRPr lang="en-US" sz="3600" dirty="0"/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369623" y="3500186"/>
            <a:ext cx="9452753" cy="404446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fr-FR" sz="2000" b="1" dirty="0">
                <a:latin typeface="Yu Gothic"/>
                <a:ea typeface="Yu Gothic"/>
              </a:rPr>
              <a:t>Yousouf Taghzouti</a:t>
            </a:r>
            <a:r>
              <a:rPr lang="fr-FR" sz="2000" dirty="0">
                <a:latin typeface="Yu Gothic"/>
                <a:ea typeface="Yu Gothic"/>
              </a:rPr>
              <a:t>, Antoine Zimmermann, Maxime Lefrançois</a:t>
            </a:r>
            <a:endParaRPr lang="en-US" sz="2000" baseline="30000" dirty="0">
              <a:latin typeface="Yu Gothic"/>
              <a:ea typeface="Yu Gothic"/>
            </a:endParaRPr>
          </a:p>
        </p:txBody>
      </p:sp>
      <p:pic>
        <p:nvPicPr>
          <p:cNvPr id="6" name="Image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531849" y="5604195"/>
            <a:ext cx="984361" cy="984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7" name="Image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0342825" y="5580956"/>
            <a:ext cx="1462033" cy="10340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pic>
        <p:nvPicPr>
          <p:cNvPr id="8" name="Image 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910865" y="5580956"/>
            <a:ext cx="1504807" cy="8972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/>
        </p:spPr>
      </p:pic>
      <p:sp>
        <p:nvSpPr>
          <p:cNvPr id="9" name="ZoneTexte 6"/>
          <p:cNvSpPr txBox="1"/>
          <p:nvPr/>
        </p:nvSpPr>
        <p:spPr bwMode="auto">
          <a:xfrm>
            <a:off x="6456134" y="92529"/>
            <a:ext cx="5735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D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ata </a:t>
            </a:r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M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anagement for </a:t>
            </a:r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K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nowledge </a:t>
            </a:r>
            <a:r>
              <a:rPr lang="en-GB" sz="1400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G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raphs 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- </a:t>
            </a:r>
            <a:r>
              <a:rPr lang="en-GB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ESWC 2023 Workshops</a:t>
            </a:r>
            <a:endParaRPr 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54" y="5702262"/>
            <a:ext cx="780866" cy="779266"/>
          </a:xfrm>
          <a:prstGeom prst="rect">
            <a:avLst/>
          </a:prstGeom>
        </p:spPr>
      </p:pic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075" y="5683763"/>
            <a:ext cx="842119" cy="81626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119554" y="3954375"/>
            <a:ext cx="995289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8"/>
              </a:rPr>
              <a:t>yousouf.taghzouti@emse.fr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9"/>
              </a:rPr>
              <a:t>antoine.zimmermann@emse.fr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, 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10"/>
              </a:rPr>
              <a:t>maxime.lefrancois@emse.fr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7619" y="4645671"/>
            <a:ext cx="1516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sz="1600" dirty="0" smtClean="0">
                <a:latin typeface="Yu Gothic"/>
                <a:ea typeface="Yu Gothic"/>
              </a:rPr>
              <a:t>29</a:t>
            </a:r>
            <a:r>
              <a:rPr lang="fr-FR" sz="1600" baseline="30000" dirty="0" smtClean="0">
                <a:latin typeface="Yu Gothic"/>
                <a:ea typeface="Yu Gothic"/>
              </a:rPr>
              <a:t>th</a:t>
            </a:r>
            <a:r>
              <a:rPr lang="fr-FR" sz="1600" dirty="0" smtClean="0">
                <a:latin typeface="Yu Gothic"/>
                <a:ea typeface="Yu Gothic"/>
              </a:rPr>
              <a:t> May 2023</a:t>
            </a:r>
            <a:endParaRPr lang="fr-FR" sz="1600" dirty="0">
              <a:latin typeface="Yu Gothic"/>
              <a:ea typeface="Yu Gothic"/>
            </a:endParaRPr>
          </a:p>
        </p:txBody>
      </p:sp>
    </p:spTree>
    <p:extLst>
      <p:ext uri="{BB962C8B-B14F-4D97-AF65-F5344CB8AC3E}">
        <p14:creationId xmlns:p14="http://schemas.microsoft.com/office/powerpoint/2010/main" val="489315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b="1" dirty="0" smtClean="0">
                <a:latin typeface="Yu Gothic"/>
                <a:ea typeface="Yu Gothic"/>
              </a:rPr>
              <a:t>Références</a:t>
            </a:r>
            <a:endParaRPr lang="fr-FR" b="1" dirty="0">
              <a:latin typeface="Yu Gothic"/>
              <a:ea typeface="Yu Gothic"/>
            </a:endParaRPr>
          </a:p>
        </p:txBody>
      </p:sp>
      <p:sp>
        <p:nvSpPr>
          <p:cNvPr id="6" name="ZoneTexte 3"/>
          <p:cNvSpPr txBox="1"/>
          <p:nvPr/>
        </p:nvSpPr>
        <p:spPr bwMode="auto">
          <a:xfrm>
            <a:off x="1082180" y="1988840"/>
            <a:ext cx="106304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[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1] R. T. Fielding, M. Nottingham, J. F. </a:t>
            </a:r>
            <a:r>
              <a:rPr lang="en-US" sz="16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Reschke</a:t>
            </a:r>
            <a:r>
              <a:rPr lang="en-US" sz="1600" dirty="0">
                <a:latin typeface="Yu Gothic" panose="020B0400000000000000" pitchFamily="34" charset="-128"/>
                <a:ea typeface="Yu Gothic" panose="020B0400000000000000" pitchFamily="34" charset="-128"/>
              </a:rPr>
              <a:t>, HTTP Semantics, RFC 9110, IETF, 2022</a:t>
            </a:r>
            <a:r>
              <a:rPr lang="en-US" sz="16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[2] </a:t>
            </a:r>
            <a:r>
              <a:rPr lang="en-GB" sz="16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Verborgh</a:t>
            </a:r>
            <a:r>
              <a:rPr lang="en-GB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R.: Your JSON Is Not My JSON – A Case for More Fine-Grained Content Negotiation. 2016</a:t>
            </a:r>
            <a:r>
              <a:rPr lang="en-GB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6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[3]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Svensson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L.G. et al.: Content Negotiation by 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Profile, 2019.</a:t>
            </a:r>
            <a:endParaRPr lang="en-US" sz="16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[4] </a:t>
            </a:r>
            <a:r>
              <a:rPr lang="en-US" sz="1600" dirty="0" err="1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Verborgh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R. et al.: Indicating, Discovering, Negotiating, and Writing Profiled Representations</a:t>
            </a:r>
            <a:r>
              <a:rPr lang="en-US" sz="16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2021.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499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Illustrations</a:t>
            </a:r>
            <a:endParaRPr lang="fr-F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17</a:t>
            </a:fld>
            <a:endParaRPr lang="fr-FR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357064" y="2123428"/>
            <a:ext cx="10644016" cy="423292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://www.mines-stetienne.fr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2"/>
              </a:rPr>
              <a:t>/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://www.imt.fr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3"/>
              </a:rPr>
              <a:t>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https://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4"/>
              </a:rPr>
              <a:t>limos.fr/static/limos/limos.png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en-US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5"/>
              </a:rPr>
              <a:t>https://wikimedia.org/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://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icon-library.com/images/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7"/>
              </a:rPr>
              <a:t>https</a:t>
            </a: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7"/>
              </a:rPr>
              <a:t>://www.mamanatural.com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7"/>
              </a:rPr>
              <a:t>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8"/>
              </a:rPr>
              <a:t>https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8"/>
              </a:rPr>
              <a:t>://phonemore.com/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00000"/>
              </a:lnSpc>
              <a:defRPr/>
            </a:pPr>
            <a:r>
              <a:rPr lang="en-US" sz="1400" dirty="0">
                <a:latin typeface="Yu Gothic" panose="020B0400000000000000" pitchFamily="34" charset="-128"/>
                <a:ea typeface="Yu Gothic" panose="020B0400000000000000" pitchFamily="34" charset="-128"/>
                <a:hlinkClick r:id="rId9"/>
              </a:rPr>
              <a:t>https</a:t>
            </a:r>
            <a:r>
              <a:rPr lang="en-US" sz="14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9"/>
              </a:rPr>
              <a:t>://ebayimg.com</a:t>
            </a:r>
            <a:endParaRPr lang="en-US" sz="1400" dirty="0" smtClean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630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A88009-39E0-49E0-AB29-767D32044AC5}" type="slidenum">
              <a:rPr lang="fr-FR" smtClean="0"/>
              <a:t>18</a:t>
            </a:fld>
            <a:endParaRPr lang="fr-FR" dirty="0"/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704850" y="138882"/>
            <a:ext cx="10648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Experimentation – Setup and Results</a:t>
            </a:r>
            <a:endParaRPr lang="en-GB" sz="2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41980" y="5659435"/>
            <a:ext cx="62787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github.com/YoucTagh/decentralised-cn-experiment</a:t>
            </a: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803456"/>
              </p:ext>
            </p:extLst>
          </p:nvPr>
        </p:nvGraphicFramePr>
        <p:xfrm>
          <a:off x="2275252" y="1722865"/>
          <a:ext cx="1303974" cy="36000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3974">
                  <a:extLst>
                    <a:ext uri="{9D8B030D-6E8A-4147-A177-3AD203B41FA5}">
                      <a16:colId xmlns:a16="http://schemas.microsoft.com/office/drawing/2014/main" val="252654946"/>
                    </a:ext>
                  </a:extLst>
                </a:gridCol>
              </a:tblGrid>
              <a:tr h="3542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Constraint</a:t>
                      </a:r>
                      <a:endParaRPr lang="en-GB" sz="1600" dirty="0" smtClean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1927625"/>
                  </a:ext>
                </a:extLst>
              </a:tr>
              <a:tr h="1079354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1149709"/>
                  </a:ext>
                </a:extLst>
              </a:tr>
              <a:tr h="1033063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RDF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8657358"/>
                  </a:ext>
                </a:extLst>
              </a:tr>
              <a:tr h="1133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Turtle </a:t>
                      </a:r>
                    </a:p>
                    <a:p>
                      <a:pPr algn="ctr"/>
                      <a:r>
                        <a:rPr lang="en-GB" sz="1600" dirty="0" smtClean="0"/>
                        <a:t>+ </a:t>
                      </a:r>
                    </a:p>
                    <a:p>
                      <a:pPr algn="ctr"/>
                      <a:r>
                        <a:rPr lang="en-GB" sz="1600" dirty="0" smtClean="0"/>
                        <a:t>SHACL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374007"/>
                  </a:ext>
                </a:extLst>
              </a:tr>
            </a:tbl>
          </a:graphicData>
        </a:graphic>
      </p:graphicFrame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61901"/>
              </p:ext>
            </p:extLst>
          </p:nvPr>
        </p:nvGraphicFramePr>
        <p:xfrm>
          <a:off x="3579226" y="1722860"/>
          <a:ext cx="1276464" cy="36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6464">
                  <a:extLst>
                    <a:ext uri="{9D8B030D-6E8A-4147-A177-3AD203B41FA5}">
                      <a16:colId xmlns:a16="http://schemas.microsoft.com/office/drawing/2014/main" val="155229954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Metric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825684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URI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5038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SameAs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URI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75167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198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URI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09978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SameAs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URI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7519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7253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 URI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51255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SameAs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URI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6486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Avg</a:t>
                      </a:r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Time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070394"/>
                  </a:ext>
                </a:extLst>
              </a:tr>
            </a:tbl>
          </a:graphicData>
        </a:graphic>
      </p:graphicFrame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717972"/>
              </p:ext>
            </p:extLst>
          </p:nvPr>
        </p:nvGraphicFramePr>
        <p:xfrm>
          <a:off x="4855690" y="1721134"/>
          <a:ext cx="4952616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436">
                  <a:extLst>
                    <a:ext uri="{9D8B030D-6E8A-4147-A177-3AD203B41FA5}">
                      <a16:colId xmlns:a16="http://schemas.microsoft.com/office/drawing/2014/main" val="1073582305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868560205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627827272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3934952928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2909421254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345364577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[1,5]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[10,15]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[25,30]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[45,50]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[70,75]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[+100]</a:t>
                      </a:r>
                      <a:endParaRPr lang="en-GB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700593"/>
                  </a:ext>
                </a:extLst>
              </a:tr>
            </a:tbl>
          </a:graphicData>
        </a:graphic>
      </p:graphicFrame>
      <p:graphicFrame>
        <p:nvGraphicFramePr>
          <p:cNvPr id="11" name="Tableau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067359"/>
              </p:ext>
            </p:extLst>
          </p:nvPr>
        </p:nvGraphicFramePr>
        <p:xfrm>
          <a:off x="4855690" y="2082859"/>
          <a:ext cx="4952616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436">
                  <a:extLst>
                    <a:ext uri="{9D8B030D-6E8A-4147-A177-3AD203B41FA5}">
                      <a16:colId xmlns:a16="http://schemas.microsoft.com/office/drawing/2014/main" val="3643823452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3800938086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421610416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4121640577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1205715093"/>
                    </a:ext>
                  </a:extLst>
                </a:gridCol>
                <a:gridCol w="825436">
                  <a:extLst>
                    <a:ext uri="{9D8B030D-6E8A-4147-A177-3AD203B41FA5}">
                      <a16:colId xmlns:a16="http://schemas.microsoft.com/office/drawing/2014/main" val="2079249224"/>
                    </a:ext>
                  </a:extLst>
                </a:gridCol>
              </a:tblGrid>
              <a:tr h="372366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22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17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4487355"/>
                  </a:ext>
                </a:extLst>
              </a:tr>
              <a:tr h="362097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78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83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024287"/>
                  </a:ext>
                </a:extLst>
              </a:tr>
              <a:tr h="38166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863ms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944ms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845ms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871ms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1077ms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822ms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6929444"/>
                  </a:ext>
                </a:extLst>
              </a:tr>
              <a:tr h="3539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44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25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456064"/>
                  </a:ext>
                </a:extLst>
              </a:tr>
              <a:tr h="3539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56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71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75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9294505"/>
                  </a:ext>
                </a:extLst>
              </a:tr>
              <a:tr h="3539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310ms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381ms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657ms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480ms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556ms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393ms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7713785"/>
                  </a:ext>
                </a:extLst>
              </a:tr>
              <a:tr h="3539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19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15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20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11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706826"/>
                  </a:ext>
                </a:extLst>
              </a:tr>
              <a:tr h="3539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17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13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8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994372"/>
                  </a:ext>
                </a:extLst>
              </a:tr>
              <a:tr h="353978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277ms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344ms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410ms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400ms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460ms</a:t>
                      </a:r>
                      <a:endParaRPr lang="en-GB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 smtClean="0"/>
                        <a:t>317ms</a:t>
                      </a:r>
                      <a:endParaRPr lang="en-GB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160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9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Context</a:t>
            </a:r>
            <a:endParaRPr lang="fr-FR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87579" y="4442654"/>
            <a:ext cx="3045070" cy="954107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fr-F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Paris </a:t>
            </a:r>
            <a:r>
              <a:rPr lang="fr-FR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is</a:t>
            </a:r>
            <a:r>
              <a:rPr lang="fr-F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the capital and the </a:t>
            </a:r>
            <a:r>
              <a:rPr lang="fr-FR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most</a:t>
            </a:r>
            <a:r>
              <a:rPr lang="fr-F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fr-FR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populous</a:t>
            </a:r>
            <a:r>
              <a:rPr lang="fr-F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city of France, </a:t>
            </a:r>
            <a:r>
              <a:rPr lang="fr-FR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with</a:t>
            </a:r>
            <a:r>
              <a:rPr lang="fr-F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an </a:t>
            </a:r>
            <a:r>
              <a:rPr lang="fr-FR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estimated</a:t>
            </a:r>
            <a:r>
              <a:rPr lang="fr-F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population of 2,165,423 </a:t>
            </a:r>
            <a:r>
              <a:rPr lang="fr-FR" sz="1400" dirty="0" err="1" smtClean="0">
                <a:latin typeface="Yu Gothic" panose="020B0400000000000000" pitchFamily="34" charset="-128"/>
                <a:ea typeface="Yu Gothic" panose="020B0400000000000000" pitchFamily="34" charset="-128"/>
              </a:rPr>
              <a:t>residents</a:t>
            </a:r>
            <a:r>
              <a:rPr lang="fr-FR" sz="14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in 2019 in an area of ...</a:t>
            </a:r>
            <a:endParaRPr lang="fr-FR" sz="14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21" y="2912550"/>
            <a:ext cx="3685736" cy="23035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4587579" y="2297549"/>
            <a:ext cx="3045070" cy="1169551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  <a:prstDash val="lgDash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square">
            <a:spAutoFit/>
          </a:bodyPr>
          <a:lstStyle/>
          <a:p>
            <a:r>
              <a:rPr lang="fr-FR" sz="1400" dirty="0">
                <a:latin typeface="Yu Gothic" panose="020B0400000000000000" pitchFamily="34" charset="-128"/>
                <a:ea typeface="Yu Gothic" panose="020B0400000000000000" pitchFamily="34" charset="-128"/>
              </a:rPr>
              <a:t>Paris est la capitale et la ville la plus peuplée de France, avec une population estimée à 2 165 423 résidents en 2019 sur une superficie de ...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969" y="2912550"/>
            <a:ext cx="3422532" cy="24813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ZoneTexte 8"/>
          <p:cNvSpPr txBox="1"/>
          <p:nvPr/>
        </p:nvSpPr>
        <p:spPr>
          <a:xfrm>
            <a:off x="5448666" y="1008360"/>
            <a:ext cx="1322895" cy="646331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3600" b="1" smtClean="0">
                <a:latin typeface="Yu Gothic" panose="020B0400000000000000" pitchFamily="34" charset="-128"/>
                <a:ea typeface="Yu Gothic" panose="020B0400000000000000" pitchFamily="34" charset="-128"/>
              </a:rPr>
              <a:t>Paris</a:t>
            </a:r>
            <a:endParaRPr lang="fr-FR" sz="36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918" y="2063158"/>
            <a:ext cx="718126" cy="718126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096" y="1486308"/>
            <a:ext cx="718126" cy="718126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523" y="3642752"/>
            <a:ext cx="718126" cy="718126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375" y="2049751"/>
            <a:ext cx="718126" cy="7181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438334" y="1087600"/>
            <a:ext cx="3315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http://</a:t>
            </a:r>
            <a:r>
              <a:rPr lang="fr-FR" sz="2000" dirty="0" smtClean="0">
                <a:latin typeface="Yu Gothic" panose="020B0400000000000000" pitchFamily="34" charset="-128"/>
                <a:ea typeface="Yu Gothic" panose="020B0400000000000000" pitchFamily="34" charset="-128"/>
                <a:hlinkClick r:id="rId6"/>
              </a:rPr>
              <a:t>example.com/paris</a:t>
            </a:r>
            <a:r>
              <a:rPr lang="fr-FR" sz="2000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endParaRPr lang="fr-FR" sz="2000" b="0" dirty="0">
              <a:effectLst/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2585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8940317" y="2051732"/>
            <a:ext cx="1728192" cy="40595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510540" y="426085"/>
            <a:ext cx="11452860" cy="1325563"/>
          </a:xfrm>
        </p:spPr>
        <p:txBody>
          <a:bodyPr>
            <a:normAutofit/>
          </a:bodyPr>
          <a:lstStyle/>
          <a:p>
            <a:pPr lvl="1" algn="l">
              <a:lnSpc>
                <a:spcPct val="150000"/>
              </a:lnSpc>
              <a:defRPr/>
            </a:pPr>
            <a:r>
              <a:rPr lang="en-US" sz="4400" b="1" dirty="0" smtClean="0">
                <a:latin typeface="Yu Gothic"/>
                <a:ea typeface="Yu Gothic"/>
              </a:rPr>
              <a:t>Context</a:t>
            </a:r>
            <a:r>
              <a:rPr lang="en-US" sz="4400" b="1" baseline="30000" dirty="0" smtClean="0">
                <a:latin typeface="Yu Gothic"/>
                <a:ea typeface="Yu Gothic"/>
              </a:rPr>
              <a:t>[1]</a:t>
            </a:r>
            <a:endParaRPr lang="en-US" sz="4400" b="1" baseline="30000" dirty="0">
              <a:latin typeface="Yu Gothic"/>
              <a:ea typeface="Yu Gothic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3</a:t>
            </a:fld>
            <a:endParaRPr lang="fr-FR"/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4727849" y="3526946"/>
            <a:ext cx="2809024" cy="108509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dirty="0" smtClean="0"/>
              <a:t>URI</a:t>
            </a:r>
          </a:p>
          <a:p>
            <a:pPr algn="ctr">
              <a:defRPr/>
            </a:pPr>
            <a:r>
              <a:rPr lang="fr-FR" dirty="0"/>
              <a:t>http://</a:t>
            </a:r>
            <a:r>
              <a:rPr lang="fr-FR" dirty="0" smtClean="0"/>
              <a:t>example.com/paris</a:t>
            </a:r>
            <a:endParaRPr lang="fr-FR" dirty="0"/>
          </a:p>
        </p:txBody>
      </p:sp>
      <p:cxnSp>
        <p:nvCxnSpPr>
          <p:cNvPr id="10" name="Connecteur droit avec flèche 11"/>
          <p:cNvCxnSpPr>
            <a:cxnSpLocks/>
            <a:stCxn id="11" idx="6"/>
            <a:endCxn id="6" idx="1"/>
          </p:cNvCxnSpPr>
          <p:nvPr/>
        </p:nvCxnSpPr>
        <p:spPr bwMode="auto">
          <a:xfrm flipV="1">
            <a:off x="1366916" y="4069494"/>
            <a:ext cx="3360933" cy="809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33"/>
          <p:cNvGrpSpPr/>
          <p:nvPr/>
        </p:nvGrpSpPr>
        <p:grpSpPr bwMode="auto">
          <a:xfrm>
            <a:off x="668652" y="3719447"/>
            <a:ext cx="725968" cy="1085612"/>
            <a:chOff x="612376" y="3169920"/>
            <a:chExt cx="725968" cy="1085612"/>
          </a:xfrm>
        </p:grpSpPr>
        <p:sp>
          <p:nvSpPr>
            <p:cNvPr id="11" name="Émoticône 6"/>
            <p:cNvSpPr/>
            <p:nvPr/>
          </p:nvSpPr>
          <p:spPr bwMode="auto">
            <a:xfrm>
              <a:off x="640080" y="3169920"/>
              <a:ext cx="670560" cy="716280"/>
            </a:xfrm>
            <a:prstGeom prst="smileyFace">
              <a:avLst>
                <a:gd name="adj" fmla="val 4653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24" name="ZoneTexte 32"/>
            <p:cNvSpPr txBox="1"/>
            <p:nvPr/>
          </p:nvSpPr>
          <p:spPr bwMode="auto">
            <a:xfrm>
              <a:off x="612376" y="3886200"/>
              <a:ext cx="725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fr-FR"/>
                <a:t>Client</a:t>
              </a:r>
            </a:p>
          </p:txBody>
        </p:sp>
      </p:grpSp>
      <p:sp>
        <p:nvSpPr>
          <p:cNvPr id="44" name="ZoneTexte 43"/>
          <p:cNvSpPr txBox="1"/>
          <p:nvPr/>
        </p:nvSpPr>
        <p:spPr>
          <a:xfrm>
            <a:off x="1532915" y="3663351"/>
            <a:ext cx="2409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Request the resource Paris</a:t>
            </a:r>
            <a:endParaRPr lang="en-US" sz="1600" dirty="0"/>
          </a:p>
        </p:txBody>
      </p:sp>
      <p:cxnSp>
        <p:nvCxnSpPr>
          <p:cNvPr id="71" name="Connecteur droit 70"/>
          <p:cNvCxnSpPr>
            <a:stCxn id="6" idx="3"/>
            <a:endCxn id="52" idx="1"/>
          </p:cNvCxnSpPr>
          <p:nvPr/>
        </p:nvCxnSpPr>
        <p:spPr>
          <a:xfrm>
            <a:off x="7536873" y="4069494"/>
            <a:ext cx="1403444" cy="11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/>
          <p:cNvSpPr txBox="1"/>
          <p:nvPr/>
        </p:nvSpPr>
        <p:spPr>
          <a:xfrm>
            <a:off x="7891570" y="1480991"/>
            <a:ext cx="381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 available in the server</a:t>
            </a:r>
            <a:endParaRPr lang="en-US" dirty="0"/>
          </a:p>
        </p:txBody>
      </p:sp>
      <p:sp>
        <p:nvSpPr>
          <p:cNvPr id="83" name="ZoneTexte 82"/>
          <p:cNvSpPr txBox="1"/>
          <p:nvPr/>
        </p:nvSpPr>
        <p:spPr>
          <a:xfrm>
            <a:off x="1822525" y="4143635"/>
            <a:ext cx="174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accept: image/</a:t>
            </a:r>
            <a:r>
              <a:rPr lang="en-US" sz="1600" dirty="0" err="1" smtClean="0"/>
              <a:t>png</a:t>
            </a:r>
            <a:endParaRPr lang="en-US" sz="1600" dirty="0"/>
          </a:p>
        </p:txBody>
      </p:sp>
      <p:sp>
        <p:nvSpPr>
          <p:cNvPr id="25" name="ZoneTexte 24"/>
          <p:cNvSpPr txBox="1"/>
          <p:nvPr/>
        </p:nvSpPr>
        <p:spPr bwMode="auto">
          <a:xfrm>
            <a:off x="515381" y="6510002"/>
            <a:ext cx="84249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[1] R. T. Fielding, M. Nottingham, J. F. </a:t>
            </a:r>
            <a:r>
              <a:rPr lang="en-US" sz="1000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Reschke</a:t>
            </a:r>
            <a:r>
              <a:rPr 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, HTTP Semantics, RFC 9110, IETF, 2022.</a:t>
            </a:r>
          </a:p>
        </p:txBody>
      </p: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092" y="2646132"/>
            <a:ext cx="1017386" cy="63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0" name="Rectangle 29"/>
          <p:cNvSpPr/>
          <p:nvPr/>
        </p:nvSpPr>
        <p:spPr>
          <a:xfrm>
            <a:off x="9339022" y="3853826"/>
            <a:ext cx="1017387" cy="55399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solidFill>
              <a:schemeClr val="bg1"/>
            </a:solidFill>
            <a:prstDash val="lgDash"/>
          </a:ln>
          <a:effectLst/>
        </p:spPr>
        <p:txBody>
          <a:bodyPr wrap="square">
            <a:spAutoFit/>
          </a:bodyPr>
          <a:lstStyle/>
          <a:p>
            <a:r>
              <a:rPr lang="fr-FR" sz="1000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Paris est la </a:t>
            </a:r>
            <a:r>
              <a:rPr lang="fr-FR" sz="1000" dirty="0" smtClean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capitale de la France...</a:t>
            </a:r>
            <a:endParaRPr lang="fr-FR" sz="1000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955" y="4897005"/>
            <a:ext cx="921523" cy="668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6" name="Rectangle 35"/>
          <p:cNvSpPr/>
          <p:nvPr/>
        </p:nvSpPr>
        <p:spPr>
          <a:xfrm>
            <a:off x="1791096" y="4516686"/>
            <a:ext cx="18053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 (Corps)"/>
                <a:ea typeface="Yu Gothic"/>
              </a:rPr>
              <a:t>accept-language: </a:t>
            </a:r>
            <a:r>
              <a:rPr lang="en-US" sz="1400" dirty="0" err="1" smtClean="0">
                <a:latin typeface="Calibri (Corps)"/>
                <a:ea typeface="Yu Gothic"/>
              </a:rPr>
              <a:t>en</a:t>
            </a:r>
            <a:endParaRPr lang="en-US" sz="1600" dirty="0">
              <a:latin typeface="Calibri (Corps)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822525" y="4895065"/>
            <a:ext cx="14975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Calibri (Corps)"/>
                <a:ea typeface="Yu Gothic"/>
              </a:rPr>
              <a:t>accept-encoding</a:t>
            </a:r>
            <a:endParaRPr lang="en-US" sz="1600" dirty="0">
              <a:latin typeface="Calibri (Corps)"/>
            </a:endParaRPr>
          </a:p>
        </p:txBody>
      </p:sp>
    </p:spTree>
    <p:extLst>
      <p:ext uri="{BB962C8B-B14F-4D97-AF65-F5344CB8AC3E}">
        <p14:creationId xmlns:p14="http://schemas.microsoft.com/office/powerpoint/2010/main" val="400046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903 L -0.17683 0.0375 C -0.21354 0.04815 -0.26875 0.05393 -0.32683 0.05393 C -0.39271 0.05393 -0.44558 0.04815 -0.48229 0.0375 L -0.65899 -0.00903 " pathEditMode="relative" rAng="0" ptsTypes="AAAAA">
                                      <p:cBhvr>
                                        <p:cTn id="5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956" y="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" grpId="0" animBg="1"/>
      <p:bldP spid="44" grpId="0"/>
      <p:bldP spid="82" grpId="0"/>
      <p:bldP spid="83" grpId="0"/>
      <p:bldP spid="30" grpId="0" animBg="1"/>
      <p:bldP spid="30" grpId="1" animBg="1"/>
      <p:bldP spid="36" grpId="0"/>
      <p:bldP spid="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466677" y="235051"/>
            <a:ext cx="10515600" cy="899733"/>
          </a:xfrm>
        </p:spPr>
        <p:txBody>
          <a:bodyPr/>
          <a:lstStyle/>
          <a:p>
            <a:pPr algn="ctr">
              <a:defRPr/>
            </a:pPr>
            <a:r>
              <a:rPr lang="en-US" b="1" dirty="0" smtClean="0">
                <a:latin typeface="Yu Gothic"/>
                <a:ea typeface="Yu Gothic"/>
              </a:rPr>
              <a:t>In a Semantic Web Context</a:t>
            </a:r>
            <a:endParaRPr lang="en-US" dirty="0"/>
          </a:p>
        </p:txBody>
      </p:sp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4</a:t>
            </a:fld>
            <a:endParaRPr lang="fr-FR"/>
          </a:p>
        </p:txBody>
      </p:sp>
      <p:sp>
        <p:nvSpPr>
          <p:cNvPr id="8" name="ZoneTexte 6"/>
          <p:cNvSpPr txBox="1"/>
          <p:nvPr/>
        </p:nvSpPr>
        <p:spPr bwMode="auto">
          <a:xfrm>
            <a:off x="221132" y="3067311"/>
            <a:ext cx="55952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dirty="0" smtClean="0">
                <a:latin typeface="Yu Gothic"/>
                <a:ea typeface="Yu Gothic"/>
              </a:rPr>
              <a:t>However two representations can have</a:t>
            </a:r>
          </a:p>
          <a:p>
            <a:pPr algn="ctr">
              <a:defRPr/>
            </a:pPr>
            <a:r>
              <a:rPr lang="en-US" dirty="0" smtClean="0">
                <a:latin typeface="Yu Gothic"/>
                <a:ea typeface="Yu Gothic"/>
              </a:rPr>
              <a:t> </a:t>
            </a:r>
            <a:endParaRPr lang="en-US" dirty="0">
              <a:latin typeface="Yu Gothic"/>
              <a:ea typeface="Yu Gothic"/>
            </a:endParaRPr>
          </a:p>
          <a:p>
            <a:pPr algn="ctr">
              <a:defRPr/>
            </a:pPr>
            <a:r>
              <a:rPr lang="en-US" b="1" dirty="0" smtClean="0">
                <a:latin typeface="Yu Gothic"/>
                <a:ea typeface="Yu Gothic"/>
              </a:rPr>
              <a:t>Same </a:t>
            </a:r>
          </a:p>
          <a:p>
            <a:pPr algn="ctr">
              <a:defRPr/>
            </a:pPr>
            <a:r>
              <a:rPr lang="en-US" dirty="0" smtClean="0">
                <a:latin typeface="Yu Gothic"/>
                <a:ea typeface="Yu Gothic"/>
              </a:rPr>
              <a:t>media type (e.g. text/turtle)</a:t>
            </a:r>
          </a:p>
          <a:p>
            <a:pPr algn="ctr">
              <a:defRPr/>
            </a:pPr>
            <a:endParaRPr lang="en-US" dirty="0" smtClean="0">
              <a:latin typeface="Yu Gothic"/>
              <a:ea typeface="Yu Gothic"/>
            </a:endParaRPr>
          </a:p>
          <a:p>
            <a:pPr algn="ctr">
              <a:defRPr/>
            </a:pPr>
            <a:r>
              <a:rPr lang="en-US" b="1" dirty="0" smtClean="0">
                <a:latin typeface="Yu Gothic"/>
                <a:ea typeface="Yu Gothic"/>
              </a:rPr>
              <a:t>Yet Different </a:t>
            </a:r>
          </a:p>
          <a:p>
            <a:pPr algn="ctr">
              <a:defRPr/>
            </a:pPr>
            <a:r>
              <a:rPr lang="en-US" dirty="0" smtClean="0">
                <a:latin typeface="Yu Gothic"/>
                <a:ea typeface="Yu Gothic"/>
              </a:rPr>
              <a:t>structure and semantics (e.g. FOAF, Schema.org)</a:t>
            </a:r>
            <a:endParaRPr lang="fr-FR" dirty="0">
              <a:latin typeface="Yu Gothic"/>
              <a:ea typeface="Yu Gothic"/>
            </a:endParaRPr>
          </a:p>
        </p:txBody>
      </p:sp>
      <p:sp>
        <p:nvSpPr>
          <p:cNvPr id="9" name="ZoneTexte 8"/>
          <p:cNvSpPr txBox="1"/>
          <p:nvPr/>
        </p:nvSpPr>
        <p:spPr bwMode="auto">
          <a:xfrm>
            <a:off x="122774" y="6086273"/>
            <a:ext cx="1009371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[2] </a:t>
            </a:r>
            <a:r>
              <a:rPr lang="en-GB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Verborgh</a:t>
            </a:r>
            <a:r>
              <a:rPr lang="en-GB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R.: Your JSON Is Not My JSON – A Case for More Fine-Grained Content Negotiation. 2016</a:t>
            </a:r>
            <a:r>
              <a:rPr lang="en-GB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000" dirty="0" smtClean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[3]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Svensson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L.G. et al.: Content Negotiation by Profile, 2019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[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] </a:t>
            </a:r>
            <a:r>
              <a:rPr lang="en-US" sz="1000" dirty="0" err="1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Verborgh</a:t>
            </a:r>
            <a:r>
              <a:rPr lang="en-US" sz="1000" dirty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, R. et al.: Indicating, Discovering, Negotiating, and Writing Profiled Representations, 2021</a:t>
            </a:r>
            <a:r>
              <a:rPr lang="en-US" sz="1000" dirty="0" smtClean="0">
                <a:solidFill>
                  <a:schemeClr val="bg2">
                    <a:lumMod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.</a:t>
            </a:r>
            <a:endParaRPr lang="en-US" sz="1000" dirty="0">
              <a:solidFill>
                <a:schemeClr val="bg2">
                  <a:lumMod val="25000"/>
                </a:schemeClr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2" y="1560614"/>
            <a:ext cx="4553585" cy="181952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65277" y="2031884"/>
            <a:ext cx="4204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Using </a:t>
            </a:r>
            <a:r>
              <a:rPr lang="en-GB" b="1" i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accept</a:t>
            </a:r>
            <a:r>
              <a:rPr lang="en-GB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 one can negotiate an RDF representation of a resource</a:t>
            </a:r>
            <a:endParaRPr lang="en-GB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5048" y="5487732"/>
            <a:ext cx="28248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Negotiation by Profile</a:t>
            </a:r>
            <a:r>
              <a:rPr lang="fr-FR" baseline="30000" dirty="0" smtClean="0">
                <a:solidFill>
                  <a:schemeClr val="accent6">
                    <a:lumMod val="75000"/>
                  </a:schemeClr>
                </a:solidFill>
                <a:latin typeface="Yu Gothic"/>
                <a:ea typeface="Yu Gothic"/>
              </a:rPr>
              <a:t>[2,3]</a:t>
            </a:r>
            <a:endParaRPr lang="fr-FR" dirty="0">
              <a:solidFill>
                <a:schemeClr val="accent6">
                  <a:lumMod val="75000"/>
                </a:schemeClr>
              </a:solidFill>
              <a:latin typeface="Yu Gothic"/>
              <a:ea typeface="Yu Gothic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692" y="3840914"/>
            <a:ext cx="4559332" cy="184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972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 txBox="1">
            <a:spLocks/>
          </p:cNvSpPr>
          <p:nvPr/>
        </p:nvSpPr>
        <p:spPr>
          <a:xfrm>
            <a:off x="988689" y="5095"/>
            <a:ext cx="103703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latin typeface="Yu Gothic" panose="020B0400000000000000" pitchFamily="34" charset="-128"/>
                <a:ea typeface="Yu Gothic" panose="020B0400000000000000" pitchFamily="34" charset="-128"/>
              </a:rPr>
              <a:t>Semantic Content Negotiation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897345" y="3028890"/>
            <a:ext cx="740491" cy="714376"/>
            <a:chOff x="925920" y="2095500"/>
            <a:chExt cx="740491" cy="714376"/>
          </a:xfrm>
        </p:grpSpPr>
        <p:sp>
          <p:nvSpPr>
            <p:cNvPr id="5" name="Ellipse 4"/>
            <p:cNvSpPr/>
            <p:nvPr/>
          </p:nvSpPr>
          <p:spPr>
            <a:xfrm>
              <a:off x="925920" y="2095500"/>
              <a:ext cx="731069" cy="714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944739" y="2291731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v1:pr1</a:t>
              </a:r>
              <a:endPara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grpSp>
        <p:nvGrpSpPr>
          <p:cNvPr id="11" name="Groupe 10"/>
          <p:cNvGrpSpPr/>
          <p:nvPr/>
        </p:nvGrpSpPr>
        <p:grpSpPr>
          <a:xfrm>
            <a:off x="2779632" y="3028890"/>
            <a:ext cx="750526" cy="714376"/>
            <a:chOff x="911715" y="2095500"/>
            <a:chExt cx="750526" cy="714376"/>
          </a:xfrm>
        </p:grpSpPr>
        <p:sp>
          <p:nvSpPr>
            <p:cNvPr id="12" name="Ellipse 11"/>
            <p:cNvSpPr/>
            <p:nvPr/>
          </p:nvSpPr>
          <p:spPr>
            <a:xfrm>
              <a:off x="925920" y="2095500"/>
              <a:ext cx="731069" cy="714376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13" name="ZoneTexte 12"/>
            <p:cNvSpPr txBox="1"/>
            <p:nvPr/>
          </p:nvSpPr>
          <p:spPr>
            <a:xfrm>
              <a:off x="911715" y="2307121"/>
              <a:ext cx="7505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v1:Adr1</a:t>
              </a:r>
              <a:endParaRPr lang="en-US" sz="12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cxnSp>
        <p:nvCxnSpPr>
          <p:cNvPr id="18" name="Connecteur droit avec flèche 17"/>
          <p:cNvCxnSpPr>
            <a:stCxn id="5" idx="6"/>
            <a:endCxn id="12" idx="2"/>
          </p:cNvCxnSpPr>
          <p:nvPr/>
        </p:nvCxnSpPr>
        <p:spPr>
          <a:xfrm>
            <a:off x="1628414" y="3386078"/>
            <a:ext cx="116542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>
            <a:stCxn id="5" idx="7"/>
          </p:cNvCxnSpPr>
          <p:nvPr/>
        </p:nvCxnSpPr>
        <p:spPr>
          <a:xfrm flipV="1">
            <a:off x="1521351" y="2219978"/>
            <a:ext cx="1272486" cy="9135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2" idx="6"/>
            <a:endCxn id="46" idx="1"/>
          </p:cNvCxnSpPr>
          <p:nvPr/>
        </p:nvCxnSpPr>
        <p:spPr>
          <a:xfrm>
            <a:off x="3524906" y="3386078"/>
            <a:ext cx="1340478" cy="870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/>
          <p:cNvGrpSpPr/>
          <p:nvPr/>
        </p:nvGrpSpPr>
        <p:grpSpPr>
          <a:xfrm>
            <a:off x="2793837" y="2015566"/>
            <a:ext cx="949488" cy="439401"/>
            <a:chOff x="3374862" y="1630219"/>
            <a:chExt cx="949488" cy="439401"/>
          </a:xfrm>
        </p:grpSpPr>
        <p:sp>
          <p:nvSpPr>
            <p:cNvPr id="10" name="ZoneTexte 9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“Yousouf”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3" name="Rectangle à coins arrondis 42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e 44"/>
          <p:cNvGrpSpPr/>
          <p:nvPr/>
        </p:nvGrpSpPr>
        <p:grpSpPr>
          <a:xfrm>
            <a:off x="4832428" y="3166377"/>
            <a:ext cx="949488" cy="439401"/>
            <a:chOff x="3374862" y="1630219"/>
            <a:chExt cx="949488" cy="439401"/>
          </a:xfrm>
        </p:grpSpPr>
        <p:sp>
          <p:nvSpPr>
            <p:cNvPr id="46" name="ZoneTexte 45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“France”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47" name="Rectangle à coins arrondis 46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ZoneTexte 49"/>
          <p:cNvSpPr txBox="1"/>
          <p:nvPr/>
        </p:nvSpPr>
        <p:spPr>
          <a:xfrm>
            <a:off x="1276680" y="2328605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v1:hasName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1621666" y="3379009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v1:hasAddress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3534328" y="3407233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v1:hasCountry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57" name="Groupe 56"/>
          <p:cNvGrpSpPr/>
          <p:nvPr/>
        </p:nvGrpSpPr>
        <p:grpSpPr>
          <a:xfrm>
            <a:off x="897345" y="5383473"/>
            <a:ext cx="743333" cy="714376"/>
            <a:chOff x="925920" y="2095500"/>
            <a:chExt cx="743333" cy="714376"/>
          </a:xfrm>
        </p:grpSpPr>
        <p:sp>
          <p:nvSpPr>
            <p:cNvPr id="58" name="Ellipse 57"/>
            <p:cNvSpPr/>
            <p:nvPr/>
          </p:nvSpPr>
          <p:spPr>
            <a:xfrm>
              <a:off x="925920" y="2095500"/>
              <a:ext cx="731069" cy="714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59" name="ZoneTexte 58"/>
            <p:cNvSpPr txBox="1"/>
            <p:nvPr/>
          </p:nvSpPr>
          <p:spPr>
            <a:xfrm>
              <a:off x="947581" y="2284534"/>
              <a:ext cx="721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v1:pr1</a:t>
              </a:r>
              <a:endParaRPr lang="en-US" sz="14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cxnSp>
        <p:nvCxnSpPr>
          <p:cNvPr id="63" name="Connecteur droit avec flèche 62"/>
          <p:cNvCxnSpPr>
            <a:stCxn id="58" idx="6"/>
            <a:endCxn id="71" idx="1"/>
          </p:cNvCxnSpPr>
          <p:nvPr/>
        </p:nvCxnSpPr>
        <p:spPr>
          <a:xfrm>
            <a:off x="1628414" y="5740661"/>
            <a:ext cx="142174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58" idx="7"/>
          </p:cNvCxnSpPr>
          <p:nvPr/>
        </p:nvCxnSpPr>
        <p:spPr>
          <a:xfrm flipV="1">
            <a:off x="1521351" y="4574561"/>
            <a:ext cx="1272486" cy="9135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e 65"/>
          <p:cNvGrpSpPr/>
          <p:nvPr/>
        </p:nvGrpSpPr>
        <p:grpSpPr>
          <a:xfrm>
            <a:off x="2793837" y="4370149"/>
            <a:ext cx="949488" cy="439401"/>
            <a:chOff x="3374862" y="1630219"/>
            <a:chExt cx="949488" cy="439401"/>
          </a:xfrm>
        </p:grpSpPr>
        <p:sp>
          <p:nvSpPr>
            <p:cNvPr id="67" name="ZoneTexte 66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“Yousouf”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68" name="Rectangle à coins arrondis 67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e 68"/>
          <p:cNvGrpSpPr/>
          <p:nvPr/>
        </p:nvGrpSpPr>
        <p:grpSpPr>
          <a:xfrm>
            <a:off x="3050162" y="5520960"/>
            <a:ext cx="949488" cy="439401"/>
            <a:chOff x="3374862" y="1630219"/>
            <a:chExt cx="949488" cy="439401"/>
          </a:xfrm>
        </p:grpSpPr>
        <p:sp>
          <p:nvSpPr>
            <p:cNvPr id="70" name="ZoneTexte 69"/>
            <p:cNvSpPr txBox="1"/>
            <p:nvPr/>
          </p:nvSpPr>
          <p:spPr>
            <a:xfrm>
              <a:off x="3407818" y="1727815"/>
              <a:ext cx="9165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 smtClean="0">
                  <a:latin typeface="Yu Gothic" panose="020B0400000000000000" pitchFamily="34" charset="-128"/>
                  <a:ea typeface="Yu Gothic" panose="020B0400000000000000" pitchFamily="34" charset="-128"/>
                </a:rPr>
                <a:t>“...France”</a:t>
              </a:r>
              <a:endParaRPr lang="en-US" sz="1100" b="1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71" name="Rectangle à coins arrondis 70"/>
            <p:cNvSpPr/>
            <p:nvPr/>
          </p:nvSpPr>
          <p:spPr>
            <a:xfrm>
              <a:off x="3374862" y="1630219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ZoneTexte 71"/>
          <p:cNvSpPr txBox="1"/>
          <p:nvPr/>
        </p:nvSpPr>
        <p:spPr>
          <a:xfrm>
            <a:off x="1276680" y="4683188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v1:hasName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3" name="ZoneTexte 72"/>
          <p:cNvSpPr txBox="1"/>
          <p:nvPr/>
        </p:nvSpPr>
        <p:spPr>
          <a:xfrm>
            <a:off x="1708274" y="5743093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7030A0"/>
                </a:solidFill>
              </a:rPr>
              <a:t>v2:hasAddress</a:t>
            </a:r>
            <a:endParaRPr lang="en-US" sz="1400" dirty="0">
              <a:solidFill>
                <a:srgbClr val="7030A0"/>
              </a:solidFill>
            </a:endParaRPr>
          </a:p>
        </p:txBody>
      </p:sp>
      <p:grpSp>
        <p:nvGrpSpPr>
          <p:cNvPr id="78" name="Groupe 77"/>
          <p:cNvGrpSpPr/>
          <p:nvPr/>
        </p:nvGrpSpPr>
        <p:grpSpPr>
          <a:xfrm>
            <a:off x="495300" y="4081047"/>
            <a:ext cx="4105275" cy="2609850"/>
            <a:chOff x="1076325" y="3695700"/>
            <a:chExt cx="4105275" cy="2609850"/>
          </a:xfrm>
        </p:grpSpPr>
        <p:sp>
          <p:nvSpPr>
            <p:cNvPr id="76" name="Rectangle 75"/>
            <p:cNvSpPr/>
            <p:nvPr/>
          </p:nvSpPr>
          <p:spPr>
            <a:xfrm>
              <a:off x="1076325" y="3695700"/>
              <a:ext cx="4105275" cy="260985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ZoneTexte 76"/>
            <p:cNvSpPr txBox="1"/>
            <p:nvPr/>
          </p:nvSpPr>
          <p:spPr>
            <a:xfrm>
              <a:off x="1076325" y="3761303"/>
              <a:ext cx="1145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Data Graph 2</a:t>
              </a:r>
              <a:endParaRPr lang="en-US" sz="1400" u="sng" dirty="0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495300" y="1690688"/>
            <a:ext cx="5524500" cy="2270225"/>
            <a:chOff x="1076325" y="3695700"/>
            <a:chExt cx="4105275" cy="2609850"/>
          </a:xfrm>
        </p:grpSpPr>
        <p:sp>
          <p:nvSpPr>
            <p:cNvPr id="80" name="Rectangle 79"/>
            <p:cNvSpPr/>
            <p:nvPr/>
          </p:nvSpPr>
          <p:spPr>
            <a:xfrm>
              <a:off x="1076325" y="3695700"/>
              <a:ext cx="4105275" cy="260985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ZoneTexte 80"/>
            <p:cNvSpPr txBox="1"/>
            <p:nvPr/>
          </p:nvSpPr>
          <p:spPr>
            <a:xfrm>
              <a:off x="1076325" y="3761303"/>
              <a:ext cx="851134" cy="35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Data Graph 1</a:t>
              </a:r>
              <a:endParaRPr lang="en-US" sz="1400" u="sng" dirty="0"/>
            </a:p>
          </p:txBody>
        </p:sp>
      </p:grpSp>
      <p:grpSp>
        <p:nvGrpSpPr>
          <p:cNvPr id="82" name="Groupe 81"/>
          <p:cNvGrpSpPr/>
          <p:nvPr/>
        </p:nvGrpSpPr>
        <p:grpSpPr>
          <a:xfrm>
            <a:off x="6402388" y="1962758"/>
            <a:ext cx="5524500" cy="2270225"/>
            <a:chOff x="1076325" y="3695700"/>
            <a:chExt cx="4105275" cy="2609850"/>
          </a:xfrm>
        </p:grpSpPr>
        <p:sp>
          <p:nvSpPr>
            <p:cNvPr id="83" name="Rectangle 82"/>
            <p:cNvSpPr/>
            <p:nvPr/>
          </p:nvSpPr>
          <p:spPr>
            <a:xfrm>
              <a:off x="1076325" y="3695700"/>
              <a:ext cx="4105275" cy="2609850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ZoneTexte 83"/>
            <p:cNvSpPr txBox="1"/>
            <p:nvPr/>
          </p:nvSpPr>
          <p:spPr>
            <a:xfrm>
              <a:off x="1076325" y="3761303"/>
              <a:ext cx="930230" cy="3538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u="sng" dirty="0" smtClean="0"/>
                <a:t>Shape Graph 1</a:t>
              </a:r>
              <a:endParaRPr lang="en-US" sz="1400" u="sng" dirty="0"/>
            </a:p>
          </p:txBody>
        </p:sp>
      </p:grpSp>
      <p:sp>
        <p:nvSpPr>
          <p:cNvPr id="118" name="Ellipse 117"/>
          <p:cNvSpPr/>
          <p:nvPr/>
        </p:nvSpPr>
        <p:spPr>
          <a:xfrm>
            <a:off x="6820637" y="3279965"/>
            <a:ext cx="731069" cy="7143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1" name="Ellipse 120"/>
          <p:cNvSpPr/>
          <p:nvPr/>
        </p:nvSpPr>
        <p:spPr>
          <a:xfrm>
            <a:off x="8717129" y="3279965"/>
            <a:ext cx="731069" cy="71437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123" name="Connecteur droit avec flèche 122"/>
          <p:cNvCxnSpPr>
            <a:stCxn id="118" idx="6"/>
            <a:endCxn id="121" idx="2"/>
          </p:cNvCxnSpPr>
          <p:nvPr/>
        </p:nvCxnSpPr>
        <p:spPr>
          <a:xfrm>
            <a:off x="7551706" y="3637153"/>
            <a:ext cx="1165423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/>
          <p:cNvCxnSpPr>
            <a:stCxn id="118" idx="7"/>
          </p:cNvCxnSpPr>
          <p:nvPr/>
        </p:nvCxnSpPr>
        <p:spPr>
          <a:xfrm flipV="1">
            <a:off x="7444643" y="2471053"/>
            <a:ext cx="1272486" cy="91353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/>
          <p:cNvCxnSpPr>
            <a:stCxn id="121" idx="6"/>
            <a:endCxn id="131" idx="1"/>
          </p:cNvCxnSpPr>
          <p:nvPr/>
        </p:nvCxnSpPr>
        <p:spPr>
          <a:xfrm>
            <a:off x="9448198" y="3637153"/>
            <a:ext cx="1295916" cy="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à coins arrondis 127"/>
          <p:cNvSpPr/>
          <p:nvPr/>
        </p:nvSpPr>
        <p:spPr>
          <a:xfrm>
            <a:off x="8717129" y="2266641"/>
            <a:ext cx="949488" cy="43940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à coins arrondis 130"/>
          <p:cNvSpPr/>
          <p:nvPr/>
        </p:nvSpPr>
        <p:spPr>
          <a:xfrm>
            <a:off x="10744114" y="3417452"/>
            <a:ext cx="949488" cy="43940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ZoneTexte 131"/>
          <p:cNvSpPr txBox="1"/>
          <p:nvPr/>
        </p:nvSpPr>
        <p:spPr>
          <a:xfrm>
            <a:off x="7199972" y="2579680"/>
            <a:ext cx="1091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v1:hasName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3" name="ZoneTexte 132"/>
          <p:cNvSpPr txBox="1"/>
          <p:nvPr/>
        </p:nvSpPr>
        <p:spPr>
          <a:xfrm>
            <a:off x="7535343" y="3640530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chemeClr val="accent4"/>
                </a:solidFill>
              </a:rPr>
              <a:t>v1:hasAddress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9457620" y="3658308"/>
            <a:ext cx="124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70C0"/>
                </a:solidFill>
              </a:rPr>
              <a:t>v1:hasCountry</a:t>
            </a:r>
            <a:endParaRPr lang="en-US" sz="1400" dirty="0">
              <a:solidFill>
                <a:srgbClr val="0070C0"/>
              </a:solidFill>
            </a:endParaRPr>
          </a:p>
        </p:txBody>
      </p:sp>
      <p:grpSp>
        <p:nvGrpSpPr>
          <p:cNvPr id="149" name="Groupe 148"/>
          <p:cNvGrpSpPr/>
          <p:nvPr/>
        </p:nvGrpSpPr>
        <p:grpSpPr>
          <a:xfrm>
            <a:off x="6402388" y="4437395"/>
            <a:ext cx="5524500" cy="2270225"/>
            <a:chOff x="6452936" y="3614660"/>
            <a:chExt cx="5524500" cy="2270225"/>
          </a:xfrm>
        </p:grpSpPr>
        <p:grpSp>
          <p:nvGrpSpPr>
            <p:cNvPr id="136" name="Groupe 135"/>
            <p:cNvGrpSpPr/>
            <p:nvPr/>
          </p:nvGrpSpPr>
          <p:grpSpPr>
            <a:xfrm>
              <a:off x="6452936" y="3614660"/>
              <a:ext cx="5524500" cy="2270225"/>
              <a:chOff x="1076325" y="3695700"/>
              <a:chExt cx="4105275" cy="2609850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1076325" y="3695700"/>
                <a:ext cx="4105275" cy="2609850"/>
              </a:xfrm>
              <a:prstGeom prst="rect">
                <a:avLst/>
              </a:prstGeom>
              <a:noFill/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ZoneTexte 137"/>
              <p:cNvSpPr txBox="1"/>
              <p:nvPr/>
            </p:nvSpPr>
            <p:spPr>
              <a:xfrm>
                <a:off x="1076325" y="3761303"/>
                <a:ext cx="930230" cy="3538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u="sng" dirty="0" smtClean="0"/>
                  <a:t>Shape Graph 2</a:t>
                </a:r>
                <a:endParaRPr lang="en-US" sz="1400" u="sng" dirty="0"/>
              </a:p>
            </p:txBody>
          </p:sp>
        </p:grpSp>
        <p:sp>
          <p:nvSpPr>
            <p:cNvPr id="139" name="Ellipse 138"/>
            <p:cNvSpPr/>
            <p:nvPr/>
          </p:nvSpPr>
          <p:spPr>
            <a:xfrm>
              <a:off x="6871185" y="4931867"/>
              <a:ext cx="731069" cy="7143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cxnSp>
          <p:nvCxnSpPr>
            <p:cNvPr id="141" name="Connecteur droit avec flèche 140"/>
            <p:cNvCxnSpPr>
              <a:stCxn id="139" idx="6"/>
            </p:cNvCxnSpPr>
            <p:nvPr/>
          </p:nvCxnSpPr>
          <p:spPr>
            <a:xfrm flipV="1">
              <a:off x="7602254" y="5275114"/>
              <a:ext cx="1314685" cy="13941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cteur droit avec flèche 141"/>
            <p:cNvCxnSpPr>
              <a:stCxn id="139" idx="7"/>
            </p:cNvCxnSpPr>
            <p:nvPr/>
          </p:nvCxnSpPr>
          <p:spPr>
            <a:xfrm flipV="1">
              <a:off x="7495191" y="4122955"/>
              <a:ext cx="1272486" cy="91353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Rectangle à coins arrondis 143"/>
            <p:cNvSpPr/>
            <p:nvPr/>
          </p:nvSpPr>
          <p:spPr>
            <a:xfrm>
              <a:off x="8767676" y="3918543"/>
              <a:ext cx="949489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à coins arrondis 144"/>
            <p:cNvSpPr/>
            <p:nvPr/>
          </p:nvSpPr>
          <p:spPr>
            <a:xfrm>
              <a:off x="8916939" y="5032152"/>
              <a:ext cx="949488" cy="439401"/>
            </a:xfrm>
            <a:prstGeom prst="round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ZoneTexte 145"/>
            <p:cNvSpPr txBox="1"/>
            <p:nvPr/>
          </p:nvSpPr>
          <p:spPr>
            <a:xfrm>
              <a:off x="7250520" y="4231582"/>
              <a:ext cx="10919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chemeClr val="accent6">
                      <a:lumMod val="75000"/>
                    </a:schemeClr>
                  </a:solidFill>
                </a:rPr>
                <a:t>v1:hasName</a:t>
              </a:r>
              <a:endParaRPr lang="en-US" sz="14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7" name="ZoneTexte 146"/>
            <p:cNvSpPr txBox="1"/>
            <p:nvPr/>
          </p:nvSpPr>
          <p:spPr>
            <a:xfrm>
              <a:off x="7682114" y="5291487"/>
              <a:ext cx="12418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solidFill>
                    <a:srgbClr val="7030A0"/>
                  </a:solidFill>
                </a:rPr>
                <a:t>v2:hasAddress</a:t>
              </a:r>
              <a:endParaRPr lang="en-US" sz="1400" dirty="0">
                <a:solidFill>
                  <a:srgbClr val="7030A0"/>
                </a:solidFill>
              </a:endParaRPr>
            </a:p>
          </p:txBody>
        </p:sp>
      </p:grpSp>
      <p:sp>
        <p:nvSpPr>
          <p:cNvPr id="152" name="ZoneTexte 151"/>
          <p:cNvSpPr txBox="1"/>
          <p:nvPr/>
        </p:nvSpPr>
        <p:spPr>
          <a:xfrm>
            <a:off x="7990252" y="57755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53" name="ZoneTexte 152"/>
          <p:cNvSpPr txBox="1"/>
          <p:nvPr/>
        </p:nvSpPr>
        <p:spPr>
          <a:xfrm>
            <a:off x="9168130" y="58785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4" name="ZoneTexte 153"/>
          <p:cNvSpPr txBox="1"/>
          <p:nvPr/>
        </p:nvSpPr>
        <p:spPr>
          <a:xfrm>
            <a:off x="8101662" y="5231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5" name="ZoneTexte 154"/>
          <p:cNvSpPr txBox="1"/>
          <p:nvPr/>
        </p:nvSpPr>
        <p:spPr>
          <a:xfrm>
            <a:off x="9028149" y="47724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56" name="ZoneTexte 155"/>
          <p:cNvSpPr txBox="1"/>
          <p:nvPr/>
        </p:nvSpPr>
        <p:spPr>
          <a:xfrm>
            <a:off x="2178468" y="5409442"/>
            <a:ext cx="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1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7" name="ZoneTexte 156"/>
          <p:cNvSpPr txBox="1"/>
          <p:nvPr/>
        </p:nvSpPr>
        <p:spPr>
          <a:xfrm>
            <a:off x="3413005" y="52313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2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8" name="ZoneTexte 157"/>
          <p:cNvSpPr txBox="1"/>
          <p:nvPr/>
        </p:nvSpPr>
        <p:spPr>
          <a:xfrm>
            <a:off x="2135716" y="49379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59" name="ZoneTexte 158"/>
          <p:cNvSpPr txBox="1"/>
          <p:nvPr/>
        </p:nvSpPr>
        <p:spPr>
          <a:xfrm>
            <a:off x="3140805" y="4072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4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0" name="ZoneTexte 159"/>
          <p:cNvSpPr txBox="1"/>
          <p:nvPr/>
        </p:nvSpPr>
        <p:spPr>
          <a:xfrm>
            <a:off x="4123255" y="4108088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/4</a:t>
            </a:r>
            <a:endParaRPr lang="en-US" dirty="0"/>
          </a:p>
        </p:txBody>
      </p:sp>
      <p:sp>
        <p:nvSpPr>
          <p:cNvPr id="161" name="ZoneTexte 160"/>
          <p:cNvSpPr txBox="1"/>
          <p:nvPr/>
        </p:nvSpPr>
        <p:spPr>
          <a:xfrm>
            <a:off x="5510493" y="172376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  <p:sp>
        <p:nvSpPr>
          <p:cNvPr id="162" name="ZoneTexte 161"/>
          <p:cNvSpPr txBox="1"/>
          <p:nvPr/>
        </p:nvSpPr>
        <p:spPr>
          <a:xfrm>
            <a:off x="2046663" y="3017033"/>
            <a:ext cx="27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3" name="ZoneTexte 162"/>
          <p:cNvSpPr txBox="1"/>
          <p:nvPr/>
        </p:nvSpPr>
        <p:spPr>
          <a:xfrm>
            <a:off x="3002981" y="27150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4" name="ZoneTexte 163"/>
          <p:cNvSpPr txBox="1"/>
          <p:nvPr/>
        </p:nvSpPr>
        <p:spPr>
          <a:xfrm>
            <a:off x="1722722" y="2040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165" name="ZoneTexte 164"/>
          <p:cNvSpPr txBox="1"/>
          <p:nvPr/>
        </p:nvSpPr>
        <p:spPr>
          <a:xfrm>
            <a:off x="3153824" y="1699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7" name="ZoneTexte 166"/>
          <p:cNvSpPr txBox="1"/>
          <p:nvPr/>
        </p:nvSpPr>
        <p:spPr>
          <a:xfrm>
            <a:off x="3999650" y="5011402"/>
            <a:ext cx="1058303" cy="3385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accent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Selected</a:t>
            </a:r>
            <a:endParaRPr lang="en-US" sz="1600" b="1" dirty="0">
              <a:solidFill>
                <a:schemeClr val="accent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8" name="ZoneTexte 167"/>
          <p:cNvSpPr txBox="1"/>
          <p:nvPr/>
        </p:nvSpPr>
        <p:spPr>
          <a:xfrm>
            <a:off x="4742881" y="2378189"/>
            <a:ext cx="1478290" cy="338554"/>
          </a:xfrm>
          <a:prstGeom prst="rect">
            <a:avLst/>
          </a:prstGeom>
          <a:solidFill>
            <a:srgbClr val="FCD4D4"/>
          </a:solidFill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Not Selected</a:t>
            </a:r>
            <a:endParaRPr lang="en-US" sz="1600" b="1" dirty="0">
              <a:solidFill>
                <a:srgbClr val="FF0000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7014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72" grpId="0"/>
      <p:bldP spid="73" grpId="0"/>
      <p:bldP spid="118" grpId="0" animBg="1"/>
      <p:bldP spid="121" grpId="0" animBg="1"/>
      <p:bldP spid="128" grpId="0" animBg="1"/>
      <p:bldP spid="131" grpId="0" animBg="1"/>
      <p:bldP spid="132" grpId="0"/>
      <p:bldP spid="133" grpId="0"/>
      <p:bldP spid="134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7" grpId="0" animBg="1"/>
      <p:bldP spid="1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0" y="160256"/>
            <a:ext cx="11452860" cy="733742"/>
          </a:xfrm>
        </p:spPr>
        <p:txBody>
          <a:bodyPr>
            <a:normAutofit fontScale="90000"/>
          </a:bodyPr>
          <a:lstStyle/>
          <a:p>
            <a:pPr lvl="1" algn="l">
              <a:lnSpc>
                <a:spcPct val="150000"/>
              </a:lnSpc>
              <a:defRPr/>
            </a:pPr>
            <a:r>
              <a:rPr lang="en-US" sz="4400" b="1" dirty="0" smtClean="0">
                <a:latin typeface="Yu Gothic"/>
                <a:ea typeface="Yu Gothic"/>
              </a:rPr>
              <a:t> Resource Identification</a:t>
            </a:r>
            <a:endParaRPr lang="en-US" sz="4400" b="1" baseline="30000" dirty="0">
              <a:latin typeface="Yu Gothic"/>
              <a:ea typeface="Yu Gothic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6</a:t>
            </a:fld>
            <a:endParaRPr lang="fr-FR"/>
          </a:p>
        </p:txBody>
      </p:sp>
      <p:sp>
        <p:nvSpPr>
          <p:cNvPr id="82" name="ZoneTexte 81"/>
          <p:cNvSpPr txBox="1"/>
          <p:nvPr/>
        </p:nvSpPr>
        <p:spPr>
          <a:xfrm>
            <a:off x="7345169" y="860101"/>
            <a:ext cx="3665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Representations available in the Web</a:t>
            </a:r>
            <a:endParaRPr lang="en-US" dirty="0"/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852386" y="1954664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http://bio.com/human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1589063" y="1142848"/>
            <a:ext cx="2486647" cy="7086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b="1" dirty="0" smtClean="0"/>
              <a:t>Resource</a:t>
            </a:r>
          </a:p>
          <a:p>
            <a:pPr algn="ctr">
              <a:defRPr/>
            </a:pPr>
            <a:r>
              <a:rPr lang="fr-FR" dirty="0" err="1" smtClean="0"/>
              <a:t>Human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852386" y="2427379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https://www.uniprot.org/taxonomy/9606</a:t>
            </a: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852386" y="2890077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http://dbpedia.org/resource/Human</a:t>
            </a: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852386" y="3354850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http://dbpedia.org/resource/Sapien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852386" y="3816864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http://dbpedia.org/resource/Homo_Sapien</a:t>
            </a: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852386" y="4284570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http://dbpedia.org/resource/The_Human_Beings</a:t>
            </a: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852386" y="4744685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http://rdf.freebase.com/ns/en.human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852386" y="5206348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http://www.wikidata.org/entity/Q5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852386" y="5668011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http://yago-knowledge.org/resource/The_Human_Beinz</a:t>
            </a: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852386" y="6134126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 smtClean="0"/>
              <a:t>…</a:t>
            </a:r>
            <a:endParaRPr lang="fr-FR" sz="1200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6096000" y="1234911"/>
            <a:ext cx="6026870" cy="51214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 bwMode="auto">
          <a:xfrm>
            <a:off x="8470618" y="1357046"/>
            <a:ext cx="1127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The Web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6174153" y="2400134"/>
            <a:ext cx="5868981" cy="486475"/>
            <a:chOff x="6174153" y="2400134"/>
            <a:chExt cx="5868981" cy="486475"/>
          </a:xfrm>
        </p:grpSpPr>
        <p:sp>
          <p:nvSpPr>
            <p:cNvPr id="34" name="Rectangle à coins arrondis 33"/>
            <p:cNvSpPr/>
            <p:nvPr/>
          </p:nvSpPr>
          <p:spPr bwMode="auto">
            <a:xfrm>
              <a:off x="6174153" y="2400134"/>
              <a:ext cx="5868981" cy="486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ZoneTexte 54"/>
            <p:cNvSpPr txBox="1"/>
            <p:nvPr/>
          </p:nvSpPr>
          <p:spPr bwMode="auto">
            <a:xfrm>
              <a:off x="6179202" y="2486358"/>
              <a:ext cx="7864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bio.com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oupe 7"/>
          <p:cNvGrpSpPr/>
          <p:nvPr/>
        </p:nvGrpSpPr>
        <p:grpSpPr>
          <a:xfrm>
            <a:off x="6174153" y="2951756"/>
            <a:ext cx="5868981" cy="486475"/>
            <a:chOff x="6174153" y="2951756"/>
            <a:chExt cx="5868981" cy="486475"/>
          </a:xfrm>
        </p:grpSpPr>
        <p:sp>
          <p:nvSpPr>
            <p:cNvPr id="94" name="Rectangle à coins arrondis 93"/>
            <p:cNvSpPr/>
            <p:nvPr/>
          </p:nvSpPr>
          <p:spPr bwMode="auto">
            <a:xfrm>
              <a:off x="6186583" y="2951756"/>
              <a:ext cx="5856551" cy="486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ZoneTexte 94"/>
            <p:cNvSpPr txBox="1"/>
            <p:nvPr/>
          </p:nvSpPr>
          <p:spPr bwMode="auto">
            <a:xfrm>
              <a:off x="6174153" y="3021340"/>
              <a:ext cx="10299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uniprot.org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e 8"/>
          <p:cNvGrpSpPr/>
          <p:nvPr/>
        </p:nvGrpSpPr>
        <p:grpSpPr>
          <a:xfrm>
            <a:off x="6186583" y="3503378"/>
            <a:ext cx="5856551" cy="486475"/>
            <a:chOff x="6186583" y="3503378"/>
            <a:chExt cx="5856551" cy="486475"/>
          </a:xfrm>
        </p:grpSpPr>
        <p:sp>
          <p:nvSpPr>
            <p:cNvPr id="102" name="Rectangle à coins arrondis 101"/>
            <p:cNvSpPr/>
            <p:nvPr/>
          </p:nvSpPr>
          <p:spPr bwMode="auto">
            <a:xfrm>
              <a:off x="6199013" y="3503378"/>
              <a:ext cx="5844121" cy="486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" name="ZoneTexte 102"/>
            <p:cNvSpPr txBox="1"/>
            <p:nvPr/>
          </p:nvSpPr>
          <p:spPr bwMode="auto">
            <a:xfrm>
              <a:off x="6186583" y="3572962"/>
              <a:ext cx="1083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dbpedia.org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e 19"/>
          <p:cNvGrpSpPr/>
          <p:nvPr/>
        </p:nvGrpSpPr>
        <p:grpSpPr>
          <a:xfrm>
            <a:off x="6199013" y="4055000"/>
            <a:ext cx="5844121" cy="486475"/>
            <a:chOff x="6199013" y="4055000"/>
            <a:chExt cx="5844121" cy="486475"/>
          </a:xfrm>
        </p:grpSpPr>
        <p:sp>
          <p:nvSpPr>
            <p:cNvPr id="110" name="Rectangle à coins arrondis 109"/>
            <p:cNvSpPr/>
            <p:nvPr/>
          </p:nvSpPr>
          <p:spPr bwMode="auto">
            <a:xfrm>
              <a:off x="6211443" y="4055000"/>
              <a:ext cx="5831691" cy="486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1" name="ZoneTexte 110"/>
            <p:cNvSpPr txBox="1"/>
            <p:nvPr/>
          </p:nvSpPr>
          <p:spPr bwMode="auto">
            <a:xfrm>
              <a:off x="6199013" y="4124584"/>
              <a:ext cx="14424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rdf.freebase.com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6211443" y="4606622"/>
            <a:ext cx="5831691" cy="486475"/>
            <a:chOff x="6211443" y="4606622"/>
            <a:chExt cx="5831691" cy="486475"/>
          </a:xfrm>
        </p:grpSpPr>
        <p:sp>
          <p:nvSpPr>
            <p:cNvPr id="118" name="Rectangle à coins arrondis 117"/>
            <p:cNvSpPr/>
            <p:nvPr/>
          </p:nvSpPr>
          <p:spPr bwMode="auto">
            <a:xfrm>
              <a:off x="6223873" y="4606622"/>
              <a:ext cx="5819261" cy="486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9" name="ZoneTexte 118"/>
            <p:cNvSpPr txBox="1"/>
            <p:nvPr/>
          </p:nvSpPr>
          <p:spPr bwMode="auto">
            <a:xfrm>
              <a:off x="6211443" y="4676206"/>
              <a:ext cx="1116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wikidata.org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Groupe 21"/>
          <p:cNvGrpSpPr/>
          <p:nvPr/>
        </p:nvGrpSpPr>
        <p:grpSpPr>
          <a:xfrm>
            <a:off x="6223873" y="5158244"/>
            <a:ext cx="5819261" cy="486475"/>
            <a:chOff x="6223873" y="5158244"/>
            <a:chExt cx="5819261" cy="486475"/>
          </a:xfrm>
        </p:grpSpPr>
        <p:sp>
          <p:nvSpPr>
            <p:cNvPr id="126" name="Rectangle à coins arrondis 125"/>
            <p:cNvSpPr/>
            <p:nvPr/>
          </p:nvSpPr>
          <p:spPr bwMode="auto">
            <a:xfrm>
              <a:off x="6236303" y="5158244"/>
              <a:ext cx="5806831" cy="486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7" name="ZoneTexte 126"/>
            <p:cNvSpPr txBox="1"/>
            <p:nvPr/>
          </p:nvSpPr>
          <p:spPr bwMode="auto">
            <a:xfrm>
              <a:off x="6223873" y="5227828"/>
              <a:ext cx="16955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yago-knowledge.org</a:t>
              </a:r>
              <a:endParaRPr lang="en-US" sz="1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Groupe 22"/>
          <p:cNvGrpSpPr/>
          <p:nvPr/>
        </p:nvGrpSpPr>
        <p:grpSpPr>
          <a:xfrm>
            <a:off x="6236303" y="5709866"/>
            <a:ext cx="5806831" cy="486475"/>
            <a:chOff x="6236303" y="5709866"/>
            <a:chExt cx="5806831" cy="486475"/>
          </a:xfrm>
        </p:grpSpPr>
        <p:sp>
          <p:nvSpPr>
            <p:cNvPr id="134" name="Rectangle à coins arrondis 133"/>
            <p:cNvSpPr/>
            <p:nvPr/>
          </p:nvSpPr>
          <p:spPr bwMode="auto">
            <a:xfrm>
              <a:off x="6248733" y="5709866"/>
              <a:ext cx="5794401" cy="48647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5" name="ZoneTexte 134"/>
            <p:cNvSpPr txBox="1"/>
            <p:nvPr/>
          </p:nvSpPr>
          <p:spPr bwMode="auto">
            <a:xfrm>
              <a:off x="6236303" y="5779450"/>
              <a:ext cx="3129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solidFill>
                    <a:schemeClr val="bg1"/>
                  </a:solidFill>
                </a:rPr>
                <a:t>…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8470617" y="1970780"/>
            <a:ext cx="3436883" cy="4305566"/>
            <a:chOff x="7835081" y="-75641"/>
            <a:chExt cx="3912246" cy="4121520"/>
          </a:xfrm>
        </p:grpSpPr>
        <p:sp>
          <p:nvSpPr>
            <p:cNvPr id="92" name="Rectangle à coins arrondis 91"/>
            <p:cNvSpPr/>
            <p:nvPr/>
          </p:nvSpPr>
          <p:spPr bwMode="auto">
            <a:xfrm>
              <a:off x="7835081" y="-75641"/>
              <a:ext cx="3912246" cy="412152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fr-FR" b="1" dirty="0"/>
            </a:p>
          </p:txBody>
        </p:sp>
        <p:sp>
          <p:nvSpPr>
            <p:cNvPr id="2" name="ZoneTexte 1"/>
            <p:cNvSpPr txBox="1"/>
            <p:nvPr/>
          </p:nvSpPr>
          <p:spPr>
            <a:xfrm>
              <a:off x="9353259" y="-65152"/>
              <a:ext cx="8787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smtClean="0">
                  <a:solidFill>
                    <a:schemeClr val="bg1"/>
                  </a:solidFill>
                </a:rPr>
                <a:t>Human</a:t>
              </a:r>
              <a:endParaRPr lang="en-GB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e 5"/>
          <p:cNvGrpSpPr/>
          <p:nvPr/>
        </p:nvGrpSpPr>
        <p:grpSpPr>
          <a:xfrm>
            <a:off x="8798726" y="2493025"/>
            <a:ext cx="2967103" cy="3600376"/>
            <a:chOff x="8798726" y="2493025"/>
            <a:chExt cx="2967103" cy="3600376"/>
          </a:xfrm>
        </p:grpSpPr>
        <p:sp>
          <p:nvSpPr>
            <p:cNvPr id="35" name="Rectangle à coins arrondis 34"/>
            <p:cNvSpPr/>
            <p:nvPr/>
          </p:nvSpPr>
          <p:spPr bwMode="auto">
            <a:xfrm>
              <a:off x="8798726" y="2501437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1.1</a:t>
              </a:r>
              <a:endParaRPr lang="fr-FR" sz="1100" dirty="0"/>
            </a:p>
          </p:txBody>
        </p:sp>
        <p:sp>
          <p:nvSpPr>
            <p:cNvPr id="41" name="Rectangle à coins arrondis 40"/>
            <p:cNvSpPr/>
            <p:nvPr/>
          </p:nvSpPr>
          <p:spPr bwMode="auto">
            <a:xfrm>
              <a:off x="9560039" y="2501437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1.2</a:t>
              </a:r>
              <a:endParaRPr lang="fr-FR" sz="1100" dirty="0"/>
            </a:p>
          </p:txBody>
        </p:sp>
        <p:sp>
          <p:nvSpPr>
            <p:cNvPr id="56" name="Rectangle à coins arrondis 55"/>
            <p:cNvSpPr/>
            <p:nvPr/>
          </p:nvSpPr>
          <p:spPr bwMode="auto">
            <a:xfrm>
              <a:off x="10326511" y="2501437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1.3</a:t>
              </a:r>
              <a:endParaRPr lang="fr-FR" sz="1100" dirty="0"/>
            </a:p>
          </p:txBody>
        </p:sp>
        <p:sp>
          <p:nvSpPr>
            <p:cNvPr id="57" name="Rectangle à coins arrondis 56"/>
            <p:cNvSpPr/>
            <p:nvPr/>
          </p:nvSpPr>
          <p:spPr bwMode="auto">
            <a:xfrm>
              <a:off x="11092983" y="249302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97" name="Rectangle à coins arrondis 96"/>
            <p:cNvSpPr/>
            <p:nvPr/>
          </p:nvSpPr>
          <p:spPr bwMode="auto">
            <a:xfrm>
              <a:off x="8799711" y="3053037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</a:t>
              </a:r>
              <a:r>
                <a:rPr lang="fr-FR" sz="1100" dirty="0"/>
                <a:t>2</a:t>
              </a:r>
              <a:r>
                <a:rPr lang="fr-FR" sz="1100" dirty="0" smtClean="0"/>
                <a:t>.1</a:t>
              </a:r>
              <a:endParaRPr lang="fr-FR" sz="1100" dirty="0"/>
            </a:p>
          </p:txBody>
        </p:sp>
        <p:sp>
          <p:nvSpPr>
            <p:cNvPr id="98" name="Rectangle à coins arrondis 97"/>
            <p:cNvSpPr/>
            <p:nvPr/>
          </p:nvSpPr>
          <p:spPr bwMode="auto">
            <a:xfrm>
              <a:off x="9561024" y="3053037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2.2</a:t>
              </a:r>
              <a:endParaRPr lang="fr-FR" sz="1100" dirty="0"/>
            </a:p>
          </p:txBody>
        </p:sp>
        <p:sp>
          <p:nvSpPr>
            <p:cNvPr id="99" name="Rectangle à coins arrondis 98"/>
            <p:cNvSpPr/>
            <p:nvPr/>
          </p:nvSpPr>
          <p:spPr bwMode="auto">
            <a:xfrm>
              <a:off x="10327496" y="3053037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2.3</a:t>
              </a:r>
              <a:endParaRPr lang="fr-FR" sz="1100" dirty="0"/>
            </a:p>
          </p:txBody>
        </p:sp>
        <p:sp>
          <p:nvSpPr>
            <p:cNvPr id="100" name="Rectangle à coins arrondis 99"/>
            <p:cNvSpPr/>
            <p:nvPr/>
          </p:nvSpPr>
          <p:spPr bwMode="auto">
            <a:xfrm>
              <a:off x="11093968" y="304462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105" name="Rectangle à coins arrondis 104"/>
            <p:cNvSpPr/>
            <p:nvPr/>
          </p:nvSpPr>
          <p:spPr bwMode="auto">
            <a:xfrm>
              <a:off x="8798726" y="360407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3.1</a:t>
              </a:r>
              <a:endParaRPr lang="fr-FR" sz="1100" dirty="0"/>
            </a:p>
          </p:txBody>
        </p:sp>
        <p:sp>
          <p:nvSpPr>
            <p:cNvPr id="106" name="Rectangle à coins arrondis 105"/>
            <p:cNvSpPr/>
            <p:nvPr/>
          </p:nvSpPr>
          <p:spPr bwMode="auto">
            <a:xfrm>
              <a:off x="9560039" y="360407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3.2</a:t>
              </a:r>
              <a:endParaRPr lang="fr-FR" sz="1100" dirty="0"/>
            </a:p>
          </p:txBody>
        </p:sp>
        <p:sp>
          <p:nvSpPr>
            <p:cNvPr id="107" name="Rectangle à coins arrondis 106"/>
            <p:cNvSpPr/>
            <p:nvPr/>
          </p:nvSpPr>
          <p:spPr bwMode="auto">
            <a:xfrm>
              <a:off x="10326511" y="360407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3.3</a:t>
              </a:r>
              <a:endParaRPr lang="fr-FR" sz="1100" dirty="0"/>
            </a:p>
          </p:txBody>
        </p:sp>
        <p:sp>
          <p:nvSpPr>
            <p:cNvPr id="108" name="Rectangle à coins arrondis 107"/>
            <p:cNvSpPr/>
            <p:nvPr/>
          </p:nvSpPr>
          <p:spPr bwMode="auto">
            <a:xfrm>
              <a:off x="11092983" y="3595663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113" name="Rectangle à coins arrondis 112"/>
            <p:cNvSpPr/>
            <p:nvPr/>
          </p:nvSpPr>
          <p:spPr bwMode="auto">
            <a:xfrm>
              <a:off x="8802792" y="4156281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4.1</a:t>
              </a:r>
              <a:endParaRPr lang="fr-FR" sz="1100" dirty="0"/>
            </a:p>
          </p:txBody>
        </p:sp>
        <p:sp>
          <p:nvSpPr>
            <p:cNvPr id="114" name="Rectangle à coins arrondis 113"/>
            <p:cNvSpPr/>
            <p:nvPr/>
          </p:nvSpPr>
          <p:spPr bwMode="auto">
            <a:xfrm>
              <a:off x="9564105" y="4156281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4.2</a:t>
              </a:r>
              <a:endParaRPr lang="fr-FR" sz="1100" dirty="0"/>
            </a:p>
          </p:txBody>
        </p:sp>
        <p:sp>
          <p:nvSpPr>
            <p:cNvPr id="115" name="Rectangle à coins arrondis 114"/>
            <p:cNvSpPr/>
            <p:nvPr/>
          </p:nvSpPr>
          <p:spPr bwMode="auto">
            <a:xfrm>
              <a:off x="10330577" y="4156281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4.3</a:t>
              </a:r>
              <a:endParaRPr lang="fr-FR" sz="1100" dirty="0"/>
            </a:p>
          </p:txBody>
        </p:sp>
        <p:sp>
          <p:nvSpPr>
            <p:cNvPr id="116" name="Rectangle à coins arrondis 115"/>
            <p:cNvSpPr/>
            <p:nvPr/>
          </p:nvSpPr>
          <p:spPr bwMode="auto">
            <a:xfrm>
              <a:off x="11097049" y="4147869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121" name="Rectangle à coins arrondis 120"/>
            <p:cNvSpPr/>
            <p:nvPr/>
          </p:nvSpPr>
          <p:spPr bwMode="auto">
            <a:xfrm>
              <a:off x="8798726" y="4706613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5.1</a:t>
              </a:r>
              <a:endParaRPr lang="fr-FR" sz="1100" dirty="0"/>
            </a:p>
          </p:txBody>
        </p:sp>
        <p:sp>
          <p:nvSpPr>
            <p:cNvPr id="122" name="Rectangle à coins arrondis 121"/>
            <p:cNvSpPr/>
            <p:nvPr/>
          </p:nvSpPr>
          <p:spPr bwMode="auto">
            <a:xfrm>
              <a:off x="9560039" y="4706613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5.2</a:t>
              </a:r>
              <a:endParaRPr lang="fr-FR" sz="1100" dirty="0"/>
            </a:p>
          </p:txBody>
        </p:sp>
        <p:sp>
          <p:nvSpPr>
            <p:cNvPr id="123" name="Rectangle à coins arrondis 122"/>
            <p:cNvSpPr/>
            <p:nvPr/>
          </p:nvSpPr>
          <p:spPr bwMode="auto">
            <a:xfrm>
              <a:off x="10326511" y="4706613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5.3</a:t>
              </a:r>
              <a:endParaRPr lang="fr-FR" sz="1100" dirty="0"/>
            </a:p>
          </p:txBody>
        </p:sp>
        <p:sp>
          <p:nvSpPr>
            <p:cNvPr id="124" name="Rectangle à coins arrondis 123"/>
            <p:cNvSpPr/>
            <p:nvPr/>
          </p:nvSpPr>
          <p:spPr bwMode="auto">
            <a:xfrm>
              <a:off x="11092983" y="4698201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129" name="Rectangle à coins arrondis 128"/>
            <p:cNvSpPr/>
            <p:nvPr/>
          </p:nvSpPr>
          <p:spPr bwMode="auto">
            <a:xfrm>
              <a:off x="8805572" y="525952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6.1</a:t>
              </a:r>
              <a:endParaRPr lang="fr-FR" sz="1100" dirty="0"/>
            </a:p>
          </p:txBody>
        </p:sp>
        <p:sp>
          <p:nvSpPr>
            <p:cNvPr id="130" name="Rectangle à coins arrondis 129"/>
            <p:cNvSpPr/>
            <p:nvPr/>
          </p:nvSpPr>
          <p:spPr bwMode="auto">
            <a:xfrm>
              <a:off x="9566885" y="525952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6.2</a:t>
              </a:r>
              <a:endParaRPr lang="fr-FR" sz="1100" dirty="0"/>
            </a:p>
          </p:txBody>
        </p:sp>
        <p:sp>
          <p:nvSpPr>
            <p:cNvPr id="131" name="Rectangle à coins arrondis 130"/>
            <p:cNvSpPr/>
            <p:nvPr/>
          </p:nvSpPr>
          <p:spPr bwMode="auto">
            <a:xfrm>
              <a:off x="10333357" y="5259525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6.3</a:t>
              </a:r>
              <a:endParaRPr lang="fr-FR" sz="1100" dirty="0"/>
            </a:p>
          </p:txBody>
        </p:sp>
        <p:sp>
          <p:nvSpPr>
            <p:cNvPr id="132" name="Rectangle à coins arrondis 131"/>
            <p:cNvSpPr/>
            <p:nvPr/>
          </p:nvSpPr>
          <p:spPr bwMode="auto">
            <a:xfrm>
              <a:off x="11099829" y="5251113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137" name="Rectangle à coins arrondis 136"/>
            <p:cNvSpPr/>
            <p:nvPr/>
          </p:nvSpPr>
          <p:spPr bwMode="auto">
            <a:xfrm>
              <a:off x="8805572" y="5803069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err="1" smtClean="0"/>
                <a:t>Rep</a:t>
              </a:r>
              <a:r>
                <a:rPr lang="fr-FR" sz="1100" dirty="0" smtClean="0"/>
                <a:t> …</a:t>
              </a:r>
              <a:endParaRPr lang="fr-FR" sz="1100" dirty="0"/>
            </a:p>
          </p:txBody>
        </p:sp>
        <p:sp>
          <p:nvSpPr>
            <p:cNvPr id="138" name="Rectangle à coins arrondis 137"/>
            <p:cNvSpPr/>
            <p:nvPr/>
          </p:nvSpPr>
          <p:spPr bwMode="auto">
            <a:xfrm>
              <a:off x="9566885" y="5803069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139" name="Rectangle à coins arrondis 138"/>
            <p:cNvSpPr/>
            <p:nvPr/>
          </p:nvSpPr>
          <p:spPr bwMode="auto">
            <a:xfrm>
              <a:off x="10333357" y="5803069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  <p:sp>
          <p:nvSpPr>
            <p:cNvPr id="140" name="Rectangle à coins arrondis 139"/>
            <p:cNvSpPr/>
            <p:nvPr/>
          </p:nvSpPr>
          <p:spPr bwMode="auto">
            <a:xfrm>
              <a:off x="11099829" y="5794657"/>
              <a:ext cx="666000" cy="290332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fr-FR" sz="1100" dirty="0" smtClean="0"/>
                <a:t>…</a:t>
              </a:r>
              <a:endParaRPr lang="fr-FR" sz="1100" dirty="0"/>
            </a:p>
          </p:txBody>
        </p:sp>
      </p:grpSp>
      <p:sp>
        <p:nvSpPr>
          <p:cNvPr id="75" name="ZoneTexte 74"/>
          <p:cNvSpPr txBox="1"/>
          <p:nvPr/>
        </p:nvSpPr>
        <p:spPr bwMode="auto">
          <a:xfrm>
            <a:off x="1177832" y="2444805"/>
            <a:ext cx="36035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The Unique Names Assumption</a:t>
            </a:r>
          </a:p>
          <a:p>
            <a:endParaRPr lang="en-GB" sz="2000" b="1" dirty="0" smtClean="0"/>
          </a:p>
          <a:p>
            <a:r>
              <a:rPr lang="en-GB" sz="2000" dirty="0" smtClean="0"/>
              <a:t>Different names in the world refer to different things.</a:t>
            </a:r>
          </a:p>
        </p:txBody>
      </p:sp>
      <p:sp>
        <p:nvSpPr>
          <p:cNvPr id="76" name="ZoneTexte 75"/>
          <p:cNvSpPr txBox="1"/>
          <p:nvPr/>
        </p:nvSpPr>
        <p:spPr bwMode="auto">
          <a:xfrm>
            <a:off x="1177832" y="4783271"/>
            <a:ext cx="3466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 smtClean="0"/>
              <a:t>On the Web, this would imply</a:t>
            </a:r>
          </a:p>
          <a:p>
            <a:endParaRPr lang="en-GB" sz="2000" b="1" dirty="0" smtClean="0"/>
          </a:p>
          <a:p>
            <a:r>
              <a:rPr lang="en-GB" sz="2000" dirty="0" smtClean="0"/>
              <a:t>Different URIs should be used to identify different resources.</a:t>
            </a:r>
          </a:p>
        </p:txBody>
      </p:sp>
    </p:spTree>
    <p:extLst>
      <p:ext uri="{BB962C8B-B14F-4D97-AF65-F5344CB8AC3E}">
        <p14:creationId xmlns:p14="http://schemas.microsoft.com/office/powerpoint/2010/main" val="3497885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10" grpId="0" animBg="1"/>
      <p:bldP spid="10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32" grpId="0" animBg="1"/>
      <p:bldP spid="32" grpId="1" animBg="1"/>
      <p:bldP spid="33" grpId="0" animBg="1"/>
      <p:bldP spid="54" grpId="0"/>
      <p:bldP spid="75" grpId="0"/>
      <p:bldP spid="7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Rectangle à coins arrondis 52"/>
          <p:cNvSpPr/>
          <p:nvPr/>
        </p:nvSpPr>
        <p:spPr>
          <a:xfrm>
            <a:off x="6096000" y="2607379"/>
            <a:ext cx="5072185" cy="3176006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1" dirty="0" smtClean="0"/>
              <a:t>Equivalence</a:t>
            </a:r>
          </a:p>
          <a:p>
            <a:pPr algn="ctr"/>
            <a:r>
              <a:rPr lang="en-GB" sz="2400" b="1" i="1" dirty="0" smtClean="0"/>
              <a:t> Links</a:t>
            </a:r>
            <a:endParaRPr lang="en-GB" sz="2400" b="1" i="1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1452860" cy="893998"/>
          </a:xfrm>
        </p:spPr>
        <p:txBody>
          <a:bodyPr>
            <a:normAutofit fontScale="90000"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lang="en-US" sz="4400" b="1" dirty="0" smtClean="0">
                <a:latin typeface="Yu Gothic"/>
                <a:ea typeface="Yu Gothic"/>
              </a:rPr>
              <a:t>Same Resource But different URIs</a:t>
            </a:r>
            <a:endParaRPr lang="en-US" sz="4400" b="1" baseline="30000" dirty="0">
              <a:latin typeface="Yu Gothic"/>
              <a:ea typeface="Yu Gothic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7</a:t>
            </a:fld>
            <a:endParaRPr lang="fr-FR"/>
          </a:p>
        </p:txBody>
      </p:sp>
      <p:sp>
        <p:nvSpPr>
          <p:cNvPr id="10" name="Rectangle à coins arrondis 9"/>
          <p:cNvSpPr/>
          <p:nvPr/>
        </p:nvSpPr>
        <p:spPr bwMode="auto">
          <a:xfrm>
            <a:off x="852386" y="1954664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http://bio.com/human</a:t>
            </a:r>
          </a:p>
        </p:txBody>
      </p:sp>
      <p:sp>
        <p:nvSpPr>
          <p:cNvPr id="11" name="Rectangle à coins arrondis 10"/>
          <p:cNvSpPr/>
          <p:nvPr/>
        </p:nvSpPr>
        <p:spPr bwMode="auto">
          <a:xfrm>
            <a:off x="1589063" y="1142848"/>
            <a:ext cx="2486647" cy="708688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b="1" dirty="0" err="1" smtClean="0"/>
              <a:t>Biology</a:t>
            </a:r>
            <a:r>
              <a:rPr lang="fr-FR" b="1" dirty="0" smtClean="0"/>
              <a:t> </a:t>
            </a:r>
            <a:r>
              <a:rPr lang="fr-FR" b="1" dirty="0" err="1" smtClean="0"/>
              <a:t>Resources</a:t>
            </a:r>
            <a:endParaRPr lang="fr-FR" b="1" dirty="0" smtClean="0"/>
          </a:p>
          <a:p>
            <a:pPr algn="ctr">
              <a:defRPr/>
            </a:pPr>
            <a:r>
              <a:rPr lang="fr-FR" dirty="0" err="1" smtClean="0"/>
              <a:t>Human</a:t>
            </a:r>
            <a:endParaRPr lang="fr-FR" dirty="0"/>
          </a:p>
        </p:txBody>
      </p:sp>
      <p:sp>
        <p:nvSpPr>
          <p:cNvPr id="12" name="Rectangle à coins arrondis 11"/>
          <p:cNvSpPr/>
          <p:nvPr/>
        </p:nvSpPr>
        <p:spPr bwMode="auto">
          <a:xfrm>
            <a:off x="852386" y="2427379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https://www.uniprot.org/taxonomy/9606</a:t>
            </a:r>
          </a:p>
        </p:txBody>
      </p:sp>
      <p:sp>
        <p:nvSpPr>
          <p:cNvPr id="13" name="Rectangle à coins arrondis 12"/>
          <p:cNvSpPr/>
          <p:nvPr/>
        </p:nvSpPr>
        <p:spPr bwMode="auto">
          <a:xfrm>
            <a:off x="852386" y="2890077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http://dbpedia.org/resource/Human</a:t>
            </a:r>
          </a:p>
        </p:txBody>
      </p:sp>
      <p:sp>
        <p:nvSpPr>
          <p:cNvPr id="14" name="Rectangle à coins arrondis 13"/>
          <p:cNvSpPr/>
          <p:nvPr/>
        </p:nvSpPr>
        <p:spPr bwMode="auto">
          <a:xfrm>
            <a:off x="852386" y="3354850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http://dbpedia.org/resource/Sapien</a:t>
            </a:r>
          </a:p>
        </p:txBody>
      </p:sp>
      <p:sp>
        <p:nvSpPr>
          <p:cNvPr id="15" name="Rectangle à coins arrondis 14"/>
          <p:cNvSpPr/>
          <p:nvPr/>
        </p:nvSpPr>
        <p:spPr bwMode="auto">
          <a:xfrm>
            <a:off x="852386" y="3816864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http://dbpedia.org/resource/Homo_Sapien</a:t>
            </a:r>
          </a:p>
        </p:txBody>
      </p:sp>
      <p:sp>
        <p:nvSpPr>
          <p:cNvPr id="16" name="Rectangle à coins arrondis 15"/>
          <p:cNvSpPr/>
          <p:nvPr/>
        </p:nvSpPr>
        <p:spPr bwMode="auto">
          <a:xfrm>
            <a:off x="852386" y="4284570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http://dbpedia.org/resource/The_Human_Beings</a:t>
            </a:r>
          </a:p>
        </p:txBody>
      </p:sp>
      <p:sp>
        <p:nvSpPr>
          <p:cNvPr id="17" name="Rectangle à coins arrondis 16"/>
          <p:cNvSpPr/>
          <p:nvPr/>
        </p:nvSpPr>
        <p:spPr bwMode="auto">
          <a:xfrm>
            <a:off x="852386" y="4744685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http://rdf.freebase.com/ns/en.human</a:t>
            </a: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852386" y="5206348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http://www.wikidata.org/entity/Q5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852386" y="5668011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/>
              <a:t>http://yago-knowledge.org/resource/The_Human_Beinz</a:t>
            </a:r>
          </a:p>
        </p:txBody>
      </p:sp>
      <p:sp>
        <p:nvSpPr>
          <p:cNvPr id="32" name="Rectangle à coins arrondis 31"/>
          <p:cNvSpPr/>
          <p:nvPr/>
        </p:nvSpPr>
        <p:spPr bwMode="auto">
          <a:xfrm>
            <a:off x="852386" y="6134126"/>
            <a:ext cx="3960000" cy="360000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fr-FR" sz="1200" dirty="0" smtClean="0"/>
              <a:t>…</a:t>
            </a:r>
            <a:endParaRPr lang="fr-FR" sz="1200" dirty="0"/>
          </a:p>
        </p:txBody>
      </p:sp>
      <p:sp>
        <p:nvSpPr>
          <p:cNvPr id="2" name="Rectangle à coins arrondis 1"/>
          <p:cNvSpPr/>
          <p:nvPr/>
        </p:nvSpPr>
        <p:spPr>
          <a:xfrm>
            <a:off x="6224953" y="3816864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owl:sameAs</a:t>
            </a:r>
            <a:endParaRPr lang="en-GB" sz="1600" b="1" dirty="0"/>
          </a:p>
        </p:txBody>
      </p:sp>
      <p:cxnSp>
        <p:nvCxnSpPr>
          <p:cNvPr id="7" name="Connecteur droit 6"/>
          <p:cNvCxnSpPr>
            <a:stCxn id="10" idx="3"/>
            <a:endCxn id="2" idx="1"/>
          </p:cNvCxnSpPr>
          <p:nvPr/>
        </p:nvCxnSpPr>
        <p:spPr>
          <a:xfrm>
            <a:off x="4812386" y="2134664"/>
            <a:ext cx="1412567" cy="205613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6"/>
          <p:cNvCxnSpPr>
            <a:stCxn id="12" idx="3"/>
            <a:endCxn id="2" idx="1"/>
          </p:cNvCxnSpPr>
          <p:nvPr/>
        </p:nvCxnSpPr>
        <p:spPr>
          <a:xfrm>
            <a:off x="4812386" y="2607379"/>
            <a:ext cx="1412567" cy="158341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6"/>
          <p:cNvCxnSpPr>
            <a:stCxn id="13" idx="3"/>
            <a:endCxn id="2" idx="1"/>
          </p:cNvCxnSpPr>
          <p:nvPr/>
        </p:nvCxnSpPr>
        <p:spPr>
          <a:xfrm>
            <a:off x="4812386" y="3070077"/>
            <a:ext cx="1412567" cy="112071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6"/>
          <p:cNvCxnSpPr>
            <a:stCxn id="14" idx="3"/>
            <a:endCxn id="2" idx="1"/>
          </p:cNvCxnSpPr>
          <p:nvPr/>
        </p:nvCxnSpPr>
        <p:spPr>
          <a:xfrm>
            <a:off x="4812386" y="3534850"/>
            <a:ext cx="1412567" cy="655946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6"/>
          <p:cNvCxnSpPr>
            <a:stCxn id="15" idx="3"/>
            <a:endCxn id="2" idx="1"/>
          </p:cNvCxnSpPr>
          <p:nvPr/>
        </p:nvCxnSpPr>
        <p:spPr>
          <a:xfrm>
            <a:off x="4812386" y="3996864"/>
            <a:ext cx="1412567" cy="19393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6"/>
          <p:cNvCxnSpPr>
            <a:stCxn id="16" idx="3"/>
            <a:endCxn id="2" idx="1"/>
          </p:cNvCxnSpPr>
          <p:nvPr/>
        </p:nvCxnSpPr>
        <p:spPr>
          <a:xfrm flipV="1">
            <a:off x="4812386" y="4190796"/>
            <a:ext cx="1412567" cy="27377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6"/>
          <p:cNvCxnSpPr>
            <a:stCxn id="17" idx="3"/>
            <a:endCxn id="2" idx="1"/>
          </p:cNvCxnSpPr>
          <p:nvPr/>
        </p:nvCxnSpPr>
        <p:spPr>
          <a:xfrm flipV="1">
            <a:off x="4812386" y="4190796"/>
            <a:ext cx="1412567" cy="733889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6"/>
          <p:cNvCxnSpPr>
            <a:stCxn id="18" idx="3"/>
            <a:endCxn id="2" idx="1"/>
          </p:cNvCxnSpPr>
          <p:nvPr/>
        </p:nvCxnSpPr>
        <p:spPr>
          <a:xfrm flipV="1">
            <a:off x="4812386" y="4190796"/>
            <a:ext cx="1412567" cy="1195552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6"/>
          <p:cNvCxnSpPr>
            <a:stCxn id="19" idx="3"/>
            <a:endCxn id="2" idx="1"/>
          </p:cNvCxnSpPr>
          <p:nvPr/>
        </p:nvCxnSpPr>
        <p:spPr>
          <a:xfrm flipV="1">
            <a:off x="4812386" y="4190796"/>
            <a:ext cx="1412567" cy="1657215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6"/>
          <p:cNvCxnSpPr>
            <a:stCxn id="32" idx="3"/>
            <a:endCxn id="2" idx="1"/>
          </p:cNvCxnSpPr>
          <p:nvPr/>
        </p:nvCxnSpPr>
        <p:spPr>
          <a:xfrm flipV="1">
            <a:off x="4812386" y="4190796"/>
            <a:ext cx="1412567" cy="212333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tangle à coins arrondis 145"/>
          <p:cNvSpPr/>
          <p:nvPr/>
        </p:nvSpPr>
        <p:spPr>
          <a:xfrm>
            <a:off x="6224952" y="4752629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…</a:t>
            </a:r>
            <a:endParaRPr lang="en-GB" sz="1600" b="1" dirty="0"/>
          </a:p>
        </p:txBody>
      </p:sp>
      <p:sp>
        <p:nvSpPr>
          <p:cNvPr id="147" name="Rectangle à coins arrondis 146"/>
          <p:cNvSpPr/>
          <p:nvPr/>
        </p:nvSpPr>
        <p:spPr>
          <a:xfrm>
            <a:off x="9523045" y="3857092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umbel:</a:t>
            </a:r>
          </a:p>
          <a:p>
            <a:pPr algn="ctr"/>
            <a:r>
              <a:rPr lang="en-GB" sz="1600" dirty="0" err="1" smtClean="0"/>
              <a:t>isLike</a:t>
            </a:r>
            <a:endParaRPr lang="en-GB" sz="1600" dirty="0"/>
          </a:p>
        </p:txBody>
      </p:sp>
      <p:sp>
        <p:nvSpPr>
          <p:cNvPr id="149" name="Rectangle à coins arrondis 148"/>
          <p:cNvSpPr/>
          <p:nvPr/>
        </p:nvSpPr>
        <p:spPr>
          <a:xfrm>
            <a:off x="7873998" y="4749382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Similarity ontology</a:t>
            </a:r>
            <a:endParaRPr lang="en-GB" sz="1600" b="1" dirty="0"/>
          </a:p>
        </p:txBody>
      </p:sp>
      <p:sp>
        <p:nvSpPr>
          <p:cNvPr id="150" name="Rectangle à coins arrondis 149"/>
          <p:cNvSpPr/>
          <p:nvPr/>
        </p:nvSpPr>
        <p:spPr>
          <a:xfrm>
            <a:off x="9523044" y="4746135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schema:</a:t>
            </a:r>
          </a:p>
          <a:p>
            <a:pPr algn="ctr"/>
            <a:r>
              <a:rPr lang="en-GB" sz="1600" dirty="0" err="1" smtClean="0"/>
              <a:t>sameAs</a:t>
            </a:r>
            <a:endParaRPr lang="en-GB" sz="1600" dirty="0"/>
          </a:p>
        </p:txBody>
      </p:sp>
      <p:sp>
        <p:nvSpPr>
          <p:cNvPr id="152" name="Rectangle à coins arrondis 151"/>
          <p:cNvSpPr/>
          <p:nvPr/>
        </p:nvSpPr>
        <p:spPr>
          <a:xfrm>
            <a:off x="6224952" y="2901618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skos</a:t>
            </a:r>
            <a:r>
              <a:rPr lang="en-GB" sz="1600" b="1" dirty="0" smtClean="0"/>
              <a:t>:</a:t>
            </a:r>
          </a:p>
          <a:p>
            <a:pPr algn="ctr"/>
            <a:r>
              <a:rPr lang="en-GB" sz="1600" dirty="0" err="1" smtClean="0"/>
              <a:t>exactMatch</a:t>
            </a:r>
            <a:endParaRPr lang="en-GB" sz="1600" dirty="0"/>
          </a:p>
        </p:txBody>
      </p:sp>
      <p:sp>
        <p:nvSpPr>
          <p:cNvPr id="153" name="Rectangle à coins arrondis 152"/>
          <p:cNvSpPr/>
          <p:nvPr/>
        </p:nvSpPr>
        <p:spPr>
          <a:xfrm>
            <a:off x="7873998" y="2898371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skos</a:t>
            </a:r>
            <a:r>
              <a:rPr lang="en-GB" sz="1600" b="1" dirty="0" smtClean="0"/>
              <a:t>:</a:t>
            </a:r>
          </a:p>
          <a:p>
            <a:pPr algn="ctr"/>
            <a:r>
              <a:rPr lang="en-GB" sz="1600" dirty="0" err="1" smtClean="0"/>
              <a:t>closeMatch</a:t>
            </a:r>
            <a:endParaRPr lang="en-GB" sz="1600" dirty="0"/>
          </a:p>
        </p:txBody>
      </p:sp>
      <p:sp>
        <p:nvSpPr>
          <p:cNvPr id="154" name="Rectangle à coins arrondis 153"/>
          <p:cNvSpPr/>
          <p:nvPr/>
        </p:nvSpPr>
        <p:spPr>
          <a:xfrm>
            <a:off x="9523044" y="2895124"/>
            <a:ext cx="1473201" cy="74786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wdt</a:t>
            </a:r>
            <a:r>
              <a:rPr lang="en-GB" sz="1600" b="1" dirty="0" smtClean="0"/>
              <a:t>:</a:t>
            </a:r>
          </a:p>
          <a:p>
            <a:pPr algn="ctr"/>
            <a:r>
              <a:rPr lang="en-GB" sz="1600" dirty="0" smtClean="0"/>
              <a:t>P2888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08674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2" grpId="0" animBg="1"/>
      <p:bldP spid="2" grpId="0" animBg="1"/>
      <p:bldP spid="146" grpId="0" animBg="1"/>
      <p:bldP spid="147" grpId="0" animBg="1"/>
      <p:bldP spid="149" grpId="0" animBg="1"/>
      <p:bldP spid="150" grpId="0" animBg="1"/>
      <p:bldP spid="152" grpId="0" animBg="1"/>
      <p:bldP spid="153" grpId="0" animBg="1"/>
      <p:bldP spid="1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11452860" cy="893998"/>
          </a:xfrm>
        </p:spPr>
        <p:txBody>
          <a:bodyPr>
            <a:normAutofit fontScale="90000"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lang="en-US" sz="4400" b="1" dirty="0" smtClean="0">
                <a:latin typeface="Yu Gothic"/>
                <a:ea typeface="Yu Gothic"/>
              </a:rPr>
              <a:t>Where to Find those Equivalence Links</a:t>
            </a:r>
            <a:endParaRPr lang="en-US" sz="4400" b="1" baseline="30000" dirty="0">
              <a:latin typeface="Yu Gothic"/>
              <a:ea typeface="Yu Gothic"/>
            </a:endParaRPr>
          </a:p>
        </p:txBody>
      </p:sp>
      <p:sp>
        <p:nvSpPr>
          <p:cNvPr id="5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8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13" y="3109746"/>
            <a:ext cx="5440650" cy="219577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182" y="2662326"/>
            <a:ext cx="5220335" cy="3090618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963992" y="2139106"/>
            <a:ext cx="393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hlinkClick r:id="rId5"/>
              </a:rPr>
              <a:t>https://www.sameas.cc</a:t>
            </a:r>
            <a:r>
              <a:rPr lang="en-GB" sz="2800" dirty="0" smtClean="0">
                <a:hlinkClick r:id="rId5"/>
              </a:rPr>
              <a:t>/</a:t>
            </a:r>
            <a:r>
              <a:rPr lang="en-GB" sz="2800" dirty="0" smtClean="0"/>
              <a:t> </a:t>
            </a:r>
            <a:endParaRPr lang="en-GB" sz="2800" dirty="0"/>
          </a:p>
        </p:txBody>
      </p:sp>
      <p:sp>
        <p:nvSpPr>
          <p:cNvPr id="38" name="ZoneTexte 37"/>
          <p:cNvSpPr txBox="1"/>
          <p:nvPr/>
        </p:nvSpPr>
        <p:spPr>
          <a:xfrm>
            <a:off x="6944689" y="1797310"/>
            <a:ext cx="3934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hlinkClick r:id="rId6"/>
              </a:rPr>
              <a:t>http://sameas.org</a:t>
            </a:r>
            <a:r>
              <a:rPr lang="en-GB" sz="2800" dirty="0" smtClean="0">
                <a:hlinkClick r:id="rId6"/>
              </a:rPr>
              <a:t>/</a:t>
            </a:r>
            <a:r>
              <a:rPr lang="en-GB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21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Rectangle à coins arrondis 37"/>
          <p:cNvSpPr/>
          <p:nvPr/>
        </p:nvSpPr>
        <p:spPr bwMode="auto">
          <a:xfrm>
            <a:off x="10313671" y="2922344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6" name="Rectangle à coins arrondis 35"/>
          <p:cNvSpPr/>
          <p:nvPr/>
        </p:nvSpPr>
        <p:spPr bwMode="auto">
          <a:xfrm>
            <a:off x="10272517" y="3085657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35" name="Rectangle à coins arrondis 34"/>
          <p:cNvSpPr/>
          <p:nvPr/>
        </p:nvSpPr>
        <p:spPr bwMode="auto">
          <a:xfrm>
            <a:off x="10234435" y="3248970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 bwMode="auto">
          <a:xfrm>
            <a:off x="0" y="-33692"/>
            <a:ext cx="12192000" cy="1325563"/>
          </a:xfrm>
        </p:spPr>
        <p:txBody>
          <a:bodyPr>
            <a:normAutofit/>
          </a:bodyPr>
          <a:lstStyle/>
          <a:p>
            <a:pPr lvl="1" algn="ctr">
              <a:lnSpc>
                <a:spcPct val="150000"/>
              </a:lnSpc>
              <a:defRPr/>
            </a:pPr>
            <a:r>
              <a:rPr lang="en-US" sz="3200" b="1" dirty="0" smtClean="0">
                <a:latin typeface="Yu Gothic"/>
                <a:ea typeface="Yu Gothic"/>
              </a:rPr>
              <a:t>Content Negotiation Adapted – media type dimension</a:t>
            </a:r>
            <a:endParaRPr lang="en-US" sz="3200" b="1" baseline="30000" dirty="0">
              <a:latin typeface="Yu Gothic"/>
              <a:ea typeface="Yu Gothic"/>
            </a:endParaRPr>
          </a:p>
        </p:txBody>
      </p:sp>
      <p:sp>
        <p:nvSpPr>
          <p:cNvPr id="31" name="Rectangle à coins arrondis 30"/>
          <p:cNvSpPr/>
          <p:nvPr/>
        </p:nvSpPr>
        <p:spPr bwMode="auto">
          <a:xfrm>
            <a:off x="121084" y="3378953"/>
            <a:ext cx="1473201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Client</a:t>
            </a:r>
            <a:endParaRPr lang="en-GB" sz="1600" b="1" dirty="0"/>
          </a:p>
        </p:txBody>
      </p:sp>
      <p:sp>
        <p:nvSpPr>
          <p:cNvPr id="33" name="Rectangle à coins arrondis 32"/>
          <p:cNvSpPr/>
          <p:nvPr/>
        </p:nvSpPr>
        <p:spPr bwMode="auto">
          <a:xfrm>
            <a:off x="4946729" y="3378953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smtClean="0"/>
              <a:t>Our Portal</a:t>
            </a:r>
            <a:endParaRPr lang="en-GB" sz="1600" b="1" dirty="0"/>
          </a:p>
        </p:txBody>
      </p:sp>
      <p:sp>
        <p:nvSpPr>
          <p:cNvPr id="34" name="Rectangle à coins arrondis 33"/>
          <p:cNvSpPr/>
          <p:nvPr/>
        </p:nvSpPr>
        <p:spPr bwMode="auto">
          <a:xfrm>
            <a:off x="10182250" y="3357635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latin typeface="Yu Gothic"/>
                <a:ea typeface="Yu Gothic"/>
              </a:rPr>
              <a:t>Decentralised</a:t>
            </a:r>
            <a:endParaRPr lang="en-GB" sz="1600" b="1" dirty="0" smtClean="0"/>
          </a:p>
          <a:p>
            <a:pPr algn="ctr"/>
            <a:r>
              <a:rPr lang="en-GB" sz="1600" dirty="0" smtClean="0"/>
              <a:t>External Servers</a:t>
            </a:r>
            <a:endParaRPr lang="en-GB" sz="1600" dirty="0"/>
          </a:p>
        </p:txBody>
      </p:sp>
      <p:sp>
        <p:nvSpPr>
          <p:cNvPr id="37" name="Rectangle à coins arrondis 36"/>
          <p:cNvSpPr/>
          <p:nvPr/>
        </p:nvSpPr>
        <p:spPr bwMode="auto">
          <a:xfrm>
            <a:off x="4946729" y="1478162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err="1" smtClean="0"/>
              <a:t>SameAs</a:t>
            </a:r>
            <a:r>
              <a:rPr lang="en-GB" sz="1600" b="1" dirty="0" smtClean="0"/>
              <a:t> Service</a:t>
            </a:r>
            <a:endParaRPr lang="en-GB" sz="1600" b="1" dirty="0"/>
          </a:p>
        </p:txBody>
      </p:sp>
      <p:grpSp>
        <p:nvGrpSpPr>
          <p:cNvPr id="15" name="Groupe 14"/>
          <p:cNvGrpSpPr/>
          <p:nvPr/>
        </p:nvGrpSpPr>
        <p:grpSpPr>
          <a:xfrm>
            <a:off x="1594285" y="3215013"/>
            <a:ext cx="3352444" cy="281122"/>
            <a:chOff x="1802017" y="3663645"/>
            <a:chExt cx="3352444" cy="281122"/>
          </a:xfrm>
        </p:grpSpPr>
        <p:cxnSp>
          <p:nvCxnSpPr>
            <p:cNvPr id="8" name="Connecteur droit avec flèche 7"/>
            <p:cNvCxnSpPr/>
            <p:nvPr/>
          </p:nvCxnSpPr>
          <p:spPr>
            <a:xfrm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ZoneTexte 8"/>
            <p:cNvSpPr txBox="1"/>
            <p:nvPr/>
          </p:nvSpPr>
          <p:spPr>
            <a:xfrm>
              <a:off x="1858169" y="3663645"/>
              <a:ext cx="3234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/>
                <a:t>(</a:t>
              </a:r>
              <a:r>
                <a:rPr lang="en-GB" sz="1200" dirty="0" smtClean="0"/>
                <a:t>1) Request a representation with </a:t>
              </a:r>
              <a:r>
                <a:rPr lang="en-GB" sz="1200" b="1" i="1" dirty="0" smtClean="0"/>
                <a:t>accept </a:t>
              </a:r>
              <a:r>
                <a:rPr lang="en-GB" sz="1200" i="1" dirty="0" smtClean="0"/>
                <a:t>header</a:t>
              </a:r>
              <a:r>
                <a:rPr lang="en-GB" sz="1200" dirty="0" smtClean="0"/>
                <a:t> </a:t>
              </a:r>
              <a:endParaRPr lang="en-GB" sz="1200" dirty="0"/>
            </a:p>
          </p:txBody>
        </p:sp>
      </p:grpSp>
      <p:sp>
        <p:nvSpPr>
          <p:cNvPr id="40" name="Rectangle à coins arrondis 39"/>
          <p:cNvSpPr/>
          <p:nvPr/>
        </p:nvSpPr>
        <p:spPr bwMode="auto">
          <a:xfrm>
            <a:off x="4946729" y="5248105"/>
            <a:ext cx="1883077" cy="7478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Original Server</a:t>
            </a:r>
            <a:endParaRPr lang="en-GB" sz="1600" b="1" dirty="0"/>
          </a:p>
        </p:txBody>
      </p:sp>
      <p:grpSp>
        <p:nvGrpSpPr>
          <p:cNvPr id="42" name="Groupe 41"/>
          <p:cNvGrpSpPr/>
          <p:nvPr/>
        </p:nvGrpSpPr>
        <p:grpSpPr>
          <a:xfrm>
            <a:off x="1594285" y="3672976"/>
            <a:ext cx="3352444" cy="276999"/>
            <a:chOff x="1802017" y="3667768"/>
            <a:chExt cx="3352444" cy="276999"/>
          </a:xfrm>
        </p:grpSpPr>
        <p:cxnSp>
          <p:nvCxnSpPr>
            <p:cNvPr id="43" name="Connecteur droit avec flèche 42"/>
            <p:cNvCxnSpPr/>
            <p:nvPr/>
          </p:nvCxnSpPr>
          <p:spPr>
            <a:xfrm flipH="1"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ZoneTexte 44"/>
            <p:cNvSpPr txBox="1"/>
            <p:nvPr/>
          </p:nvSpPr>
          <p:spPr>
            <a:xfrm>
              <a:off x="2061700" y="3667768"/>
              <a:ext cx="26387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dirty="0" smtClean="0"/>
                <a:t>(8) Receive a representation if available</a:t>
              </a:r>
              <a:endParaRPr lang="en-GB" sz="1200" dirty="0"/>
            </a:p>
          </p:txBody>
        </p:sp>
      </p:grpSp>
      <p:grpSp>
        <p:nvGrpSpPr>
          <p:cNvPr id="48" name="Groupe 47"/>
          <p:cNvGrpSpPr/>
          <p:nvPr/>
        </p:nvGrpSpPr>
        <p:grpSpPr>
          <a:xfrm>
            <a:off x="4009695" y="4126817"/>
            <a:ext cx="1229487" cy="1111382"/>
            <a:chOff x="3377273" y="3217373"/>
            <a:chExt cx="1229487" cy="1111382"/>
          </a:xfrm>
        </p:grpSpPr>
        <p:cxnSp>
          <p:nvCxnSpPr>
            <p:cNvPr id="49" name="Connecteur droit avec flèche 48"/>
            <p:cNvCxnSpPr/>
            <p:nvPr/>
          </p:nvCxnSpPr>
          <p:spPr>
            <a:xfrm>
              <a:off x="4606759" y="3217373"/>
              <a:ext cx="1" cy="1111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/>
            <p:cNvSpPr txBox="1"/>
            <p:nvPr/>
          </p:nvSpPr>
          <p:spPr>
            <a:xfrm>
              <a:off x="3377273" y="3459804"/>
              <a:ext cx="122701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(2) </a:t>
              </a:r>
              <a:r>
                <a:rPr lang="en-GB" sz="1200" dirty="0"/>
                <a:t>Request a </a:t>
              </a:r>
              <a:r>
                <a:rPr lang="en-GB" sz="1200" dirty="0" smtClean="0"/>
                <a:t>potential rep </a:t>
              </a:r>
              <a:r>
                <a:rPr lang="en-GB" sz="1200" dirty="0"/>
                <a:t>with </a:t>
              </a:r>
              <a:r>
                <a:rPr lang="en-GB" sz="1200" b="1" i="1" dirty="0"/>
                <a:t>accept </a:t>
              </a:r>
              <a:r>
                <a:rPr lang="en-GB" sz="1200" i="1" dirty="0"/>
                <a:t>header</a:t>
              </a:r>
              <a:r>
                <a:rPr lang="en-GB" sz="1200" dirty="0"/>
                <a:t> </a:t>
              </a:r>
            </a:p>
          </p:txBody>
        </p:sp>
      </p:grpSp>
      <p:grpSp>
        <p:nvGrpSpPr>
          <p:cNvPr id="56" name="Groupe 55"/>
          <p:cNvGrpSpPr/>
          <p:nvPr/>
        </p:nvGrpSpPr>
        <p:grpSpPr>
          <a:xfrm>
            <a:off x="6445623" y="4147589"/>
            <a:ext cx="1227015" cy="1082883"/>
            <a:chOff x="4550607" y="3228239"/>
            <a:chExt cx="1227015" cy="1082883"/>
          </a:xfrm>
        </p:grpSpPr>
        <p:cxnSp>
          <p:nvCxnSpPr>
            <p:cNvPr id="58" name="Connecteur droit avec flèche 57"/>
            <p:cNvCxnSpPr/>
            <p:nvPr/>
          </p:nvCxnSpPr>
          <p:spPr>
            <a:xfrm flipV="1">
              <a:off x="4606759" y="3228239"/>
              <a:ext cx="0" cy="10828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ZoneTexte 58"/>
            <p:cNvSpPr txBox="1"/>
            <p:nvPr/>
          </p:nvSpPr>
          <p:spPr>
            <a:xfrm>
              <a:off x="4550607" y="3439992"/>
              <a:ext cx="1227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(3) </a:t>
              </a:r>
              <a:r>
                <a:rPr lang="en-GB" sz="1200" dirty="0"/>
                <a:t>Receive a </a:t>
              </a:r>
              <a:r>
                <a:rPr lang="en-GB" sz="1200" dirty="0" smtClean="0"/>
                <a:t>potential rep </a:t>
              </a:r>
              <a:r>
                <a:rPr lang="en-GB" sz="1200" dirty="0"/>
                <a:t>if available</a:t>
              </a:r>
            </a:p>
          </p:txBody>
        </p:sp>
      </p:grpSp>
      <p:grpSp>
        <p:nvGrpSpPr>
          <p:cNvPr id="60" name="Groupe 59"/>
          <p:cNvGrpSpPr/>
          <p:nvPr/>
        </p:nvGrpSpPr>
        <p:grpSpPr>
          <a:xfrm>
            <a:off x="6829806" y="3241182"/>
            <a:ext cx="3352444" cy="276999"/>
            <a:chOff x="1802017" y="3667768"/>
            <a:chExt cx="3352444" cy="276999"/>
          </a:xfrm>
        </p:grpSpPr>
        <p:cxnSp>
          <p:nvCxnSpPr>
            <p:cNvPr id="61" name="Connecteur droit avec flèche 60"/>
            <p:cNvCxnSpPr/>
            <p:nvPr/>
          </p:nvCxnSpPr>
          <p:spPr>
            <a:xfrm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ZoneTexte 61"/>
            <p:cNvSpPr txBox="1"/>
            <p:nvPr/>
          </p:nvSpPr>
          <p:spPr>
            <a:xfrm>
              <a:off x="1984307" y="3667768"/>
              <a:ext cx="31179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/>
                <a:t>(6) </a:t>
              </a:r>
              <a:r>
                <a:rPr lang="en-GB" sz="1200" dirty="0"/>
                <a:t>Request a potential </a:t>
              </a:r>
              <a:r>
                <a:rPr lang="en-GB" sz="1200" dirty="0" smtClean="0"/>
                <a:t>rep </a:t>
              </a:r>
              <a:r>
                <a:rPr lang="en-GB" sz="1200" dirty="0"/>
                <a:t>with </a:t>
              </a:r>
              <a:r>
                <a:rPr lang="en-GB" sz="1200" b="1" i="1" dirty="0"/>
                <a:t>accept </a:t>
              </a:r>
              <a:r>
                <a:rPr lang="en-GB" sz="1200" i="1" dirty="0"/>
                <a:t>header</a:t>
              </a:r>
              <a:r>
                <a:rPr lang="en-GB" sz="1200" dirty="0"/>
                <a:t> </a:t>
              </a:r>
            </a:p>
          </p:txBody>
        </p:sp>
      </p:grpSp>
      <p:grpSp>
        <p:nvGrpSpPr>
          <p:cNvPr id="63" name="Groupe 62"/>
          <p:cNvGrpSpPr/>
          <p:nvPr/>
        </p:nvGrpSpPr>
        <p:grpSpPr>
          <a:xfrm>
            <a:off x="6829806" y="3695022"/>
            <a:ext cx="3352444" cy="276999"/>
            <a:chOff x="1802017" y="3667768"/>
            <a:chExt cx="3352444" cy="276999"/>
          </a:xfrm>
        </p:grpSpPr>
        <p:cxnSp>
          <p:nvCxnSpPr>
            <p:cNvPr id="64" name="Connecteur droit avec flèche 63"/>
            <p:cNvCxnSpPr/>
            <p:nvPr/>
          </p:nvCxnSpPr>
          <p:spPr>
            <a:xfrm flipH="1">
              <a:off x="1802017" y="3944767"/>
              <a:ext cx="335244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ZoneTexte 64"/>
            <p:cNvSpPr txBox="1"/>
            <p:nvPr/>
          </p:nvSpPr>
          <p:spPr>
            <a:xfrm>
              <a:off x="2119986" y="3667768"/>
              <a:ext cx="25221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200" dirty="0" smtClean="0"/>
                <a:t>(7) </a:t>
              </a:r>
              <a:r>
                <a:rPr lang="en-GB" sz="1200" dirty="0"/>
                <a:t>Receive a potential rep if available</a:t>
              </a:r>
            </a:p>
          </p:txBody>
        </p:sp>
      </p:grpSp>
      <p:grpSp>
        <p:nvGrpSpPr>
          <p:cNvPr id="67" name="Groupe 66"/>
          <p:cNvGrpSpPr/>
          <p:nvPr/>
        </p:nvGrpSpPr>
        <p:grpSpPr>
          <a:xfrm>
            <a:off x="4009695" y="2246799"/>
            <a:ext cx="1229487" cy="1111382"/>
            <a:chOff x="3377273" y="3217373"/>
            <a:chExt cx="1229487" cy="1111382"/>
          </a:xfrm>
        </p:grpSpPr>
        <p:cxnSp>
          <p:nvCxnSpPr>
            <p:cNvPr id="68" name="Connecteur droit avec flèche 67"/>
            <p:cNvCxnSpPr/>
            <p:nvPr/>
          </p:nvCxnSpPr>
          <p:spPr>
            <a:xfrm>
              <a:off x="4606759" y="3217373"/>
              <a:ext cx="1" cy="11113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ZoneTexte 68"/>
            <p:cNvSpPr txBox="1"/>
            <p:nvPr/>
          </p:nvSpPr>
          <p:spPr>
            <a:xfrm>
              <a:off x="3377273" y="3459804"/>
              <a:ext cx="1227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(5) Receive </a:t>
              </a:r>
              <a:r>
                <a:rPr lang="en-GB" sz="1200" dirty="0"/>
                <a:t>a set of </a:t>
              </a:r>
              <a:r>
                <a:rPr lang="en-GB" sz="1200" b="1" dirty="0"/>
                <a:t>Equivalence </a:t>
              </a:r>
              <a:r>
                <a:rPr lang="en-GB" sz="1200" b="1" dirty="0" smtClean="0"/>
                <a:t>Links </a:t>
              </a:r>
              <a:r>
                <a:rPr lang="en-GB" sz="1200" dirty="0" smtClean="0"/>
                <a:t>if available</a:t>
              </a:r>
              <a:endParaRPr lang="en-GB" sz="1200" dirty="0"/>
            </a:p>
          </p:txBody>
        </p:sp>
      </p:grpSp>
      <p:grpSp>
        <p:nvGrpSpPr>
          <p:cNvPr id="70" name="Groupe 69"/>
          <p:cNvGrpSpPr/>
          <p:nvPr/>
        </p:nvGrpSpPr>
        <p:grpSpPr>
          <a:xfrm>
            <a:off x="6475981" y="2226027"/>
            <a:ext cx="1227015" cy="1131608"/>
            <a:chOff x="4580965" y="3186695"/>
            <a:chExt cx="1227015" cy="1131608"/>
          </a:xfrm>
        </p:grpSpPr>
        <p:cxnSp>
          <p:nvCxnSpPr>
            <p:cNvPr id="72" name="Connecteur droit avec flèche 71"/>
            <p:cNvCxnSpPr/>
            <p:nvPr/>
          </p:nvCxnSpPr>
          <p:spPr>
            <a:xfrm flipV="1">
              <a:off x="4606759" y="3186695"/>
              <a:ext cx="0" cy="11316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ZoneTexte 72"/>
            <p:cNvSpPr txBox="1"/>
            <p:nvPr/>
          </p:nvSpPr>
          <p:spPr>
            <a:xfrm>
              <a:off x="4580965" y="3439992"/>
              <a:ext cx="12270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smtClean="0"/>
                <a:t>(4) Request a set of </a:t>
              </a:r>
              <a:r>
                <a:rPr lang="en-GB" sz="1200" b="1" dirty="0" smtClean="0"/>
                <a:t>Equivalence Links</a:t>
              </a:r>
              <a:endParaRPr lang="en-GB" sz="1200" b="1" dirty="0"/>
            </a:p>
          </p:txBody>
        </p:sp>
      </p:grpSp>
      <p:sp>
        <p:nvSpPr>
          <p:cNvPr id="76" name="ZoneTexte 75"/>
          <p:cNvSpPr txBox="1"/>
          <p:nvPr/>
        </p:nvSpPr>
        <p:spPr>
          <a:xfrm>
            <a:off x="2467274" y="3504353"/>
            <a:ext cx="16064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http://</a:t>
            </a:r>
            <a:r>
              <a:rPr lang="fr-FR" sz="1200" dirty="0" smtClean="0"/>
              <a:t>bio.com/human</a:t>
            </a:r>
            <a:endParaRPr lang="fr-FR" sz="1200" dirty="0"/>
          </a:p>
        </p:txBody>
      </p:sp>
      <p:sp>
        <p:nvSpPr>
          <p:cNvPr id="79" name="ZoneTexte 78"/>
          <p:cNvSpPr txBox="1"/>
          <p:nvPr/>
        </p:nvSpPr>
        <p:spPr>
          <a:xfrm>
            <a:off x="5299925" y="6015399"/>
            <a:ext cx="1145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http</a:t>
            </a:r>
            <a:r>
              <a:rPr lang="fr-FR" sz="1200" b="1" dirty="0" smtClean="0"/>
              <a:t>://bio.com</a:t>
            </a:r>
            <a:endParaRPr lang="fr-FR" sz="1200" b="1" dirty="0"/>
          </a:p>
        </p:txBody>
      </p:sp>
      <p:sp>
        <p:nvSpPr>
          <p:cNvPr id="39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4A88009-39E0-49E0-AB29-767D32044AC5}" type="slidenum">
              <a:rPr lang="fr-FR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5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w="http://schemas.openxmlformats.org/wordprocessingml/2006/main" xmlns:m="http://schemas.openxmlformats.org/officeDocument/2006/math" xmlns=""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6" grpId="0" animBg="1"/>
      <p:bldP spid="35" grpId="0" animBg="1"/>
      <p:bldP spid="31" grpId="0" animBg="1"/>
      <p:bldP spid="33" grpId="0" animBg="1"/>
      <p:bldP spid="34" grpId="0" animBg="1"/>
      <p:bldP spid="37" grpId="0" animBg="1"/>
      <p:bldP spid="40" grpId="0" animBg="1"/>
      <p:bldP spid="76" grpId="0"/>
      <p:bldP spid="76" grpId="1"/>
      <p:bldP spid="79" grpId="0"/>
      <p:bldP spid="79" grpId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</TotalTime>
  <Words>1418</Words>
  <Application>Microsoft Office PowerPoint</Application>
  <PresentationFormat>Grand écran</PresentationFormat>
  <Paragraphs>383</Paragraphs>
  <Slides>18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4" baseType="lpstr">
      <vt:lpstr>Yu Gothic</vt:lpstr>
      <vt:lpstr>Arial</vt:lpstr>
      <vt:lpstr>Calibri</vt:lpstr>
      <vt:lpstr>Calibri (Corps)</vt:lpstr>
      <vt:lpstr>Calibri Light</vt:lpstr>
      <vt:lpstr>Thème Office</vt:lpstr>
      <vt:lpstr>Content Negotiation in a Decentralised Semantic Context Utilising Equivalence Links</vt:lpstr>
      <vt:lpstr>Context</vt:lpstr>
      <vt:lpstr>Context[1]</vt:lpstr>
      <vt:lpstr>In a Semantic Web Context</vt:lpstr>
      <vt:lpstr>Présentation PowerPoint</vt:lpstr>
      <vt:lpstr> Resource Identification</vt:lpstr>
      <vt:lpstr>Same Resource But different URIs</vt:lpstr>
      <vt:lpstr>Where to Find those Equivalence Links</vt:lpstr>
      <vt:lpstr>Content Negotiation Adapted – media type dimension</vt:lpstr>
      <vt:lpstr>Content Negotiation Adapted – profile dimension</vt:lpstr>
      <vt:lpstr>Présentation PowerPoint</vt:lpstr>
      <vt:lpstr>Présentation PowerPoint</vt:lpstr>
      <vt:lpstr>Présentation PowerPoint</vt:lpstr>
      <vt:lpstr>Conclusion and Future work</vt:lpstr>
      <vt:lpstr>Content Negotiation in a Decentralised Semantic Context Utilising Equivalence Links</vt:lpstr>
      <vt:lpstr>Références</vt:lpstr>
      <vt:lpstr>Illustrations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content negotiation for knowledge exchange in heterogeneous systems</dc:title>
  <dc:creator>TAGHZOUTI Yousouf</dc:creator>
  <cp:lastModifiedBy>TAGHZOUTI Yousouf</cp:lastModifiedBy>
  <cp:revision>139</cp:revision>
  <dcterms:created xsi:type="dcterms:W3CDTF">2023-05-12T07:58:35Z</dcterms:created>
  <dcterms:modified xsi:type="dcterms:W3CDTF">2023-06-06T10:58:39Z</dcterms:modified>
</cp:coreProperties>
</file>