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76" r:id="rId3"/>
    <p:sldId id="258" r:id="rId4"/>
    <p:sldId id="264" r:id="rId5"/>
    <p:sldId id="259" r:id="rId6"/>
    <p:sldId id="287" r:id="rId7"/>
    <p:sldId id="282" r:id="rId8"/>
    <p:sldId id="260" r:id="rId9"/>
    <p:sldId id="288" r:id="rId10"/>
    <p:sldId id="289" r:id="rId11"/>
    <p:sldId id="285" r:id="rId12"/>
    <p:sldId id="290" r:id="rId13"/>
    <p:sldId id="265" r:id="rId14"/>
    <p:sldId id="266" r:id="rId15"/>
    <p:sldId id="269" r:id="rId16"/>
    <p:sldId id="275" r:id="rId17"/>
    <p:sldId id="292" r:id="rId18"/>
    <p:sldId id="291" r:id="rId19"/>
    <p:sldId id="277" r:id="rId20"/>
    <p:sldId id="278" r:id="rId21"/>
    <p:sldId id="279" r:id="rId22"/>
    <p:sldId id="280" r:id="rId23"/>
    <p:sldId id="283" r:id="rId24"/>
    <p:sldId id="284" r:id="rId25"/>
  </p:sldIdLst>
  <p:sldSz cx="12192000" cy="6858000"/>
  <p:notesSz cx="12192000" cy="6858000"/>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76460" autoAdjust="0"/>
  </p:normalViewPr>
  <p:slideViewPr>
    <p:cSldViewPr>
      <p:cViewPr varScale="1">
        <p:scale>
          <a:sx n="56" d="100"/>
          <a:sy n="56" d="100"/>
        </p:scale>
        <p:origin x="1260" y="66"/>
      </p:cViewPr>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Espace réservé de l'en-tête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fr-FR"/>
          </a:p>
        </p:txBody>
      </p:sp>
      <p:sp>
        <p:nvSpPr>
          <p:cNvPr id="5" name="Espace réservé de la date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206C5F23-35DD-49CD-B338-8D6C87C977E3}" type="datetimeFigureOut">
              <a:rPr lang="fr-FR"/>
              <a:t>08/05/2022</a:t>
            </a:fld>
            <a:endParaRPr lang="fr-FR"/>
          </a:p>
        </p:txBody>
      </p:sp>
      <p:sp>
        <p:nvSpPr>
          <p:cNvPr id="6" name="Espace réservé de l'image des diapositives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fr-FR"/>
          </a:p>
        </p:txBody>
      </p:sp>
      <p:sp>
        <p:nvSpPr>
          <p:cNvPr id="7" name="Espace réservé des notes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fr-FR"/>
              <a:t>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p>
        </p:txBody>
      </p:sp>
      <p:sp>
        <p:nvSpPr>
          <p:cNvPr id="8" name="Espace réservé du pied de page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fr-FR"/>
          </a:p>
        </p:txBody>
      </p:sp>
      <p:sp>
        <p:nvSpPr>
          <p:cNvPr id="9" name="Espace réservé du numéro de diapositive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3DE1A31F-7597-49C3-9361-1C6D8CDD0765}" type="slidenum">
              <a:rPr lang="fr-FR"/>
              <a:t>‹N°›</a:t>
            </a:fld>
            <a:endParaRPr lang="fr-F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Hello, I am Yousouf </a:t>
            </a:r>
            <a:r>
              <a:rPr lang="en-US" dirty="0" err="1" smtClean="0"/>
              <a:t>Taghzouti</a:t>
            </a:r>
            <a:r>
              <a:rPr lang="en-US" dirty="0" smtClean="0"/>
              <a:t>, in this presentation I will present you the problem of my PhD thesis and the progress made so far. In this work that I started a year and a half ago I am under the supervision of Antoine Zimmermann and </a:t>
            </a:r>
            <a:r>
              <a:rPr lang="en-US" dirty="0" err="1" smtClean="0"/>
              <a:t>Maxime</a:t>
            </a:r>
            <a:r>
              <a:rPr lang="en-US" dirty="0" smtClean="0"/>
              <a:t> Lefrançois and I am attached to the LIMOS laboratory.</a:t>
            </a:r>
            <a:endParaRPr lang="fr-FR" dirty="0"/>
          </a:p>
        </p:txBody>
      </p:sp>
      <p:sp>
        <p:nvSpPr>
          <p:cNvPr id="4" name="Espace réservé du numéro de diapositive 3"/>
          <p:cNvSpPr>
            <a:spLocks noGrp="1"/>
          </p:cNvSpPr>
          <p:nvPr>
            <p:ph type="sldNum" sz="quarter" idx="10"/>
          </p:nvPr>
        </p:nvSpPr>
        <p:spPr/>
        <p:txBody>
          <a:bodyPr/>
          <a:lstStyle/>
          <a:p>
            <a:pPr>
              <a:defRPr/>
            </a:pPr>
            <a:fld id="{3DE1A31F-7597-49C3-9361-1C6D8CDD0765}" type="slidenum">
              <a:rPr lang="fr-FR" smtClean="0"/>
              <a:t>1</a:t>
            </a:fld>
            <a:endParaRPr lang="fr-FR"/>
          </a:p>
        </p:txBody>
      </p:sp>
    </p:spTree>
    <p:extLst>
      <p:ext uri="{BB962C8B-B14F-4D97-AF65-F5344CB8AC3E}">
        <p14:creationId xmlns:p14="http://schemas.microsoft.com/office/powerpoint/2010/main" val="1757704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3DE1A31F-7597-49C3-9361-1C6D8CDD0765}" type="slidenum">
              <a:rPr lang="fr-FR" smtClean="0"/>
              <a:t>10</a:t>
            </a:fld>
            <a:endParaRPr lang="fr-FR"/>
          </a:p>
        </p:txBody>
      </p:sp>
    </p:spTree>
    <p:extLst>
      <p:ext uri="{BB962C8B-B14F-4D97-AF65-F5344CB8AC3E}">
        <p14:creationId xmlns:p14="http://schemas.microsoft.com/office/powerpoint/2010/main" val="3246210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we consider this architecture is the client's request with a SHACL shape graph, </a:t>
            </a:r>
          </a:p>
          <a:p>
            <a:r>
              <a:rPr lang="en-US" dirty="0" smtClean="0"/>
              <a:t>The APIs here do not have a documentation, we only have the Data Graph,</a:t>
            </a:r>
          </a:p>
          <a:p>
            <a:r>
              <a:rPr lang="en-US" dirty="0" smtClean="0"/>
              <a:t>The question we ask ourselves is how to choose the best data graph? Can we adapt an answer from the different data graphs to satisfy the client? </a:t>
            </a:r>
            <a:endParaRPr lang="fr-FR" dirty="0" smtClean="0"/>
          </a:p>
        </p:txBody>
      </p:sp>
      <p:sp>
        <p:nvSpPr>
          <p:cNvPr id="4" name="Espace réservé du numéro de diapositive 3"/>
          <p:cNvSpPr>
            <a:spLocks noGrp="1"/>
          </p:cNvSpPr>
          <p:nvPr>
            <p:ph type="sldNum" sz="quarter" idx="10"/>
          </p:nvPr>
        </p:nvSpPr>
        <p:spPr/>
        <p:txBody>
          <a:bodyPr/>
          <a:lstStyle/>
          <a:p>
            <a:pPr>
              <a:defRPr/>
            </a:pPr>
            <a:fld id="{3DE1A31F-7597-49C3-9361-1C6D8CDD0765}" type="slidenum">
              <a:rPr lang="fr-FR" smtClean="0"/>
              <a:t>11</a:t>
            </a:fld>
            <a:endParaRPr lang="fr-FR"/>
          </a:p>
        </p:txBody>
      </p:sp>
    </p:spTree>
    <p:extLst>
      <p:ext uri="{BB962C8B-B14F-4D97-AF65-F5344CB8AC3E}">
        <p14:creationId xmlns:p14="http://schemas.microsoft.com/office/powerpoint/2010/main" val="983462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Let's see a </a:t>
            </a:r>
            <a:r>
              <a:rPr lang="en-US" dirty="0" err="1" smtClean="0"/>
              <a:t>scénario</a:t>
            </a:r>
            <a:r>
              <a:rPr lang="en-US" dirty="0" smtClean="0"/>
              <a:t> that illustrate some limitations of the current state of CN. </a:t>
            </a:r>
            <a:endParaRPr lang="en-US" dirty="0"/>
          </a:p>
        </p:txBody>
      </p:sp>
      <p:sp>
        <p:nvSpPr>
          <p:cNvPr id="4" name="Espace réservé du numéro de diapositive 3"/>
          <p:cNvSpPr>
            <a:spLocks noGrp="1"/>
          </p:cNvSpPr>
          <p:nvPr>
            <p:ph type="sldNum" sz="quarter" idx="10"/>
          </p:nvPr>
        </p:nvSpPr>
        <p:spPr/>
        <p:txBody>
          <a:bodyPr/>
          <a:lstStyle/>
          <a:p>
            <a:pPr>
              <a:defRPr/>
            </a:pPr>
            <a:fld id="{3DE1A31F-7597-49C3-9361-1C6D8CDD0765}" type="slidenum">
              <a:rPr lang="fr-FR" smtClean="0"/>
              <a:t>12</a:t>
            </a:fld>
            <a:endParaRPr lang="fr-FR"/>
          </a:p>
        </p:txBody>
      </p:sp>
    </p:spTree>
    <p:extLst>
      <p:ext uri="{BB962C8B-B14F-4D97-AF65-F5344CB8AC3E}">
        <p14:creationId xmlns:p14="http://schemas.microsoft.com/office/powerpoint/2010/main" val="3824280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4" name="Espace réservé de l'image des diapositives 1"/>
          <p:cNvSpPr>
            <a:spLocks noGrp="1" noRot="1" noChangeAspect="1"/>
          </p:cNvSpPr>
          <p:nvPr>
            <p:ph type="sldImg"/>
          </p:nvPr>
        </p:nvSpPr>
        <p:spPr bwMode="auto"/>
      </p:sp>
      <p:sp>
        <p:nvSpPr>
          <p:cNvPr id="5" name="Espace réservé des notes 2"/>
          <p:cNvSpPr>
            <a:spLocks noGrp="1"/>
          </p:cNvSpPr>
          <p:nvPr>
            <p:ph type="body" idx="1"/>
          </p:nvPr>
        </p:nvSpPr>
        <p:spPr bwMode="auto"/>
        <p:txBody>
          <a:bodyPr/>
          <a:lstStyle/>
          <a:p>
            <a:pPr>
              <a:defRPr/>
            </a:pPr>
            <a:r>
              <a:rPr lang="fr-FR" dirty="0" smtClean="0"/>
              <a:t>Pendant cette année j'ai commencé par faire un état de l’art sur la négociation du contenu. </a:t>
            </a:r>
          </a:p>
          <a:p>
            <a:pPr>
              <a:defRPr/>
            </a:pPr>
            <a:r>
              <a:rPr lang="fr-FR" dirty="0" smtClean="0"/>
              <a:t>Puis j'ai étudié comment définir les contraintes dans le contexte général puis sémantique. </a:t>
            </a:r>
          </a:p>
          <a:p>
            <a:pPr>
              <a:defRPr/>
            </a:pPr>
            <a:r>
              <a:rPr lang="fr-FR" dirty="0" smtClean="0"/>
              <a:t>J'ai identifié des scénarios où la négociation étudier dans la première étape n’est pas suffisante, </a:t>
            </a:r>
          </a:p>
          <a:p>
            <a:pPr>
              <a:defRPr/>
            </a:pPr>
            <a:r>
              <a:rPr lang="fr-FR" dirty="0" smtClean="0"/>
              <a:t>Et on a entamer la formalisation de la négociation du contenu, </a:t>
            </a:r>
          </a:p>
          <a:p>
            <a:pPr>
              <a:defRPr/>
            </a:pPr>
            <a:r>
              <a:rPr lang="fr-FR" dirty="0" smtClean="0"/>
              <a:t>Finalement comme j'ai mentionne j'ai proposé l’utilisation d’une mesure de similarité entre les contraintes que je prévois d'investiguer mieux pendant l'année prochaine.</a:t>
            </a:r>
          </a:p>
        </p:txBody>
      </p:sp>
      <p:sp>
        <p:nvSpPr>
          <p:cNvPr id="6" name="Espace réservé du numéro de diapositive 3"/>
          <p:cNvSpPr>
            <a:spLocks noGrp="1"/>
          </p:cNvSpPr>
          <p:nvPr>
            <p:ph type="sldNum" sz="quarter" idx="10"/>
          </p:nvPr>
        </p:nvSpPr>
        <p:spPr bwMode="auto"/>
        <p:txBody>
          <a:bodyPr/>
          <a:lstStyle/>
          <a:p>
            <a:pPr>
              <a:defRPr/>
            </a:pPr>
            <a:fld id="{3DE1A31F-7597-49C3-9361-1C6D8CDD0765}" type="slidenum">
              <a:rPr lang="fr-FR"/>
              <a:t>13</a:t>
            </a:fld>
            <a:endParaRPr lang="fr-F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Improve the proposed approach (SHACL as profile) and test it in a MAS scenario (mobility in St. </a:t>
            </a:r>
            <a:r>
              <a:rPr lang="en-US" dirty="0" err="1" smtClean="0"/>
              <a:t>Gallen</a:t>
            </a:r>
            <a:r>
              <a:rPr lang="en-US" dirty="0" smtClean="0"/>
              <a:t>).</a:t>
            </a:r>
          </a:p>
          <a:p>
            <a:r>
              <a:rPr lang="en-US" dirty="0" smtClean="0"/>
              <a:t>Add more content to the CNTF resource (use cases, diagrams) with a test space if possible.</a:t>
            </a:r>
          </a:p>
          <a:p>
            <a:r>
              <a:rPr lang="en-US" dirty="0" smtClean="0"/>
              <a:t>Continue to refine the formalization of the content negotiation problem.</a:t>
            </a:r>
            <a:endParaRPr lang="fr-FR" dirty="0"/>
          </a:p>
        </p:txBody>
      </p:sp>
      <p:sp>
        <p:nvSpPr>
          <p:cNvPr id="4" name="Espace réservé du numéro de diapositive 3"/>
          <p:cNvSpPr>
            <a:spLocks noGrp="1"/>
          </p:cNvSpPr>
          <p:nvPr>
            <p:ph type="sldNum" sz="quarter" idx="10"/>
          </p:nvPr>
        </p:nvSpPr>
        <p:spPr/>
        <p:txBody>
          <a:bodyPr/>
          <a:lstStyle/>
          <a:p>
            <a:pPr>
              <a:defRPr/>
            </a:pPr>
            <a:fld id="{3DE1A31F-7597-49C3-9361-1C6D8CDD0765}" type="slidenum">
              <a:rPr lang="fr-FR" smtClean="0"/>
              <a:t>14</a:t>
            </a:fld>
            <a:endParaRPr lang="fr-FR"/>
          </a:p>
        </p:txBody>
      </p:sp>
    </p:spTree>
    <p:extLst>
      <p:ext uri="{BB962C8B-B14F-4D97-AF65-F5344CB8AC3E}">
        <p14:creationId xmlns:p14="http://schemas.microsoft.com/office/powerpoint/2010/main" val="4084349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3DE1A31F-7597-49C3-9361-1C6D8CDD0765}" type="slidenum">
              <a:rPr lang="fr-FR" smtClean="0"/>
              <a:t>15</a:t>
            </a:fld>
            <a:endParaRPr lang="fr-FR"/>
          </a:p>
        </p:txBody>
      </p:sp>
    </p:spTree>
    <p:extLst>
      <p:ext uri="{BB962C8B-B14F-4D97-AF65-F5344CB8AC3E}">
        <p14:creationId xmlns:p14="http://schemas.microsoft.com/office/powerpoint/2010/main" val="1869304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3DE1A31F-7597-49C3-9361-1C6D8CDD0765}" type="slidenum">
              <a:rPr lang="fr-FR" smtClean="0"/>
              <a:t>17</a:t>
            </a:fld>
            <a:endParaRPr lang="fr-FR"/>
          </a:p>
        </p:txBody>
      </p:sp>
    </p:spTree>
    <p:extLst>
      <p:ext uri="{BB962C8B-B14F-4D97-AF65-F5344CB8AC3E}">
        <p14:creationId xmlns:p14="http://schemas.microsoft.com/office/powerpoint/2010/main" val="608909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Donc</a:t>
            </a:r>
            <a:r>
              <a:rPr lang="fr-FR" baseline="0" dirty="0" smtClean="0"/>
              <a:t> </a:t>
            </a:r>
            <a:r>
              <a:rPr lang="fr-FR" dirty="0" smtClean="0"/>
              <a:t>on proposant la meilleure estimation, le serveur évite des allers-retours.</a:t>
            </a:r>
          </a:p>
          <a:p>
            <a:r>
              <a:rPr lang="fr-FR" dirty="0" smtClean="0"/>
              <a:t>Et réellement la</a:t>
            </a:r>
            <a:r>
              <a:rPr lang="fr-FR" baseline="0" dirty="0" smtClean="0"/>
              <a:t> plupart des serveur n’ont pas différentes représentation pour cela </a:t>
            </a:r>
            <a:r>
              <a:rPr lang="fr-FR" dirty="0" smtClean="0"/>
              <a:t>décrire a chaque requête les capacités du client sera coûteux et pourra divulgué des information privé.</a:t>
            </a:r>
          </a:p>
          <a:p>
            <a:endParaRPr lang="fr-FR" dirty="0"/>
          </a:p>
        </p:txBody>
      </p:sp>
      <p:sp>
        <p:nvSpPr>
          <p:cNvPr id="4" name="Espace réservé du numéro de diapositive 3"/>
          <p:cNvSpPr>
            <a:spLocks noGrp="1"/>
          </p:cNvSpPr>
          <p:nvPr>
            <p:ph type="sldNum" sz="quarter" idx="10"/>
          </p:nvPr>
        </p:nvSpPr>
        <p:spPr/>
        <p:txBody>
          <a:bodyPr/>
          <a:lstStyle/>
          <a:p>
            <a:pPr>
              <a:defRPr/>
            </a:pPr>
            <a:fld id="{3DE1A31F-7597-49C3-9361-1C6D8CDD0765}" type="slidenum">
              <a:rPr lang="fr-FR" smtClean="0"/>
              <a:t>19</a:t>
            </a:fld>
            <a:endParaRPr lang="fr-FR"/>
          </a:p>
        </p:txBody>
      </p:sp>
    </p:spTree>
    <p:extLst>
      <p:ext uri="{BB962C8B-B14F-4D97-AF65-F5344CB8AC3E}">
        <p14:creationId xmlns:p14="http://schemas.microsoft.com/office/powerpoint/2010/main" val="3757930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Dans ce style le client a plus de confidentialité. et vu que la réponse est générique cela implique la réutilisation du cache pour réduire la surcharge du réseau.</a:t>
            </a:r>
          </a:p>
          <a:p>
            <a:r>
              <a:rPr lang="fr-FR" dirty="0" smtClean="0"/>
              <a:t>Par contre un inconvénient a mentionner est la latence causé par la deuxièmement requête pour sélectionnée la représentation. </a:t>
            </a:r>
            <a:endParaRPr lang="fr-FR" dirty="0"/>
          </a:p>
        </p:txBody>
      </p:sp>
      <p:sp>
        <p:nvSpPr>
          <p:cNvPr id="4" name="Espace réservé du numéro de diapositive 3"/>
          <p:cNvSpPr>
            <a:spLocks noGrp="1"/>
          </p:cNvSpPr>
          <p:nvPr>
            <p:ph type="sldNum" sz="quarter" idx="10"/>
          </p:nvPr>
        </p:nvSpPr>
        <p:spPr/>
        <p:txBody>
          <a:bodyPr/>
          <a:lstStyle/>
          <a:p>
            <a:pPr>
              <a:defRPr/>
            </a:pPr>
            <a:fld id="{3DE1A31F-7597-49C3-9361-1C6D8CDD0765}" type="slidenum">
              <a:rPr lang="fr-FR" smtClean="0"/>
              <a:t>20</a:t>
            </a:fld>
            <a:endParaRPr lang="fr-FR"/>
          </a:p>
        </p:txBody>
      </p:sp>
    </p:spTree>
    <p:extLst>
      <p:ext uri="{BB962C8B-B14F-4D97-AF65-F5344CB8AC3E}">
        <p14:creationId xmlns:p14="http://schemas.microsoft.com/office/powerpoint/2010/main" val="1392950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Dans les deux styles précédents en avait uniquement client et serveur, maintenant on introduit des proxy entre eux, ils jouent le rôle à la fois d'un client et d'un serveur: ils servent à faire la sélection à la place des client, et délivrer la meilleur ressource s'ils ont suffisamment d'information à la place du serveur.</a:t>
            </a:r>
          </a:p>
          <a:p>
            <a:r>
              <a:rPr lang="fr-FR" dirty="0" smtClean="0"/>
              <a:t>Par exemple le client demande une ressource avec des headers, le premier proxy peut choisir au nom du client, il sait que c'est la ressource avec l'URI mais il ne l'a pas dans son cache, donc il reformule la requête en la rendant plus précise.</a:t>
            </a:r>
          </a:p>
          <a:p>
            <a:r>
              <a:rPr lang="fr-FR" dirty="0" smtClean="0"/>
              <a:t>Le deuxième proxy a cette ressource dans son cache donc il la renvoie.</a:t>
            </a:r>
          </a:p>
          <a:p>
            <a:r>
              <a:rPr lang="fr-FR" dirty="0" smtClean="0"/>
              <a:t>Le premier proxy va l'ajouter a son cache pour de future requête, et renvoie la représentions + une liste d'alternatives pour que le client choisit une autre alternative si celle ci ne le convient pas.</a:t>
            </a:r>
          </a:p>
          <a:p>
            <a:r>
              <a:rPr lang="fr-FR" dirty="0" smtClean="0"/>
              <a:t>Comme on voit le serveur aura moins de surcharge, mais dans ce style nous dépendons beaucoup sur la réutilisation du cache donc on suppose que la plupart des réponses sont réutilisable.</a:t>
            </a:r>
          </a:p>
          <a:p>
            <a:endParaRPr lang="fr-FR" dirty="0"/>
          </a:p>
        </p:txBody>
      </p:sp>
      <p:sp>
        <p:nvSpPr>
          <p:cNvPr id="4" name="Espace réservé du numéro de diapositive 3"/>
          <p:cNvSpPr>
            <a:spLocks noGrp="1"/>
          </p:cNvSpPr>
          <p:nvPr>
            <p:ph type="sldNum" sz="quarter" idx="10"/>
          </p:nvPr>
        </p:nvSpPr>
        <p:spPr/>
        <p:txBody>
          <a:bodyPr/>
          <a:lstStyle/>
          <a:p>
            <a:pPr>
              <a:defRPr/>
            </a:pPr>
            <a:fld id="{3DE1A31F-7597-49C3-9361-1C6D8CDD0765}" type="slidenum">
              <a:rPr lang="fr-FR" smtClean="0"/>
              <a:t>21</a:t>
            </a:fld>
            <a:endParaRPr lang="fr-FR"/>
          </a:p>
        </p:txBody>
      </p:sp>
    </p:spTree>
    <p:extLst>
      <p:ext uri="{BB962C8B-B14F-4D97-AF65-F5344CB8AC3E}">
        <p14:creationId xmlns:p14="http://schemas.microsoft.com/office/powerpoint/2010/main" val="358344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dirty="0" smtClean="0"/>
              <a:t>So the plan will be as follows: we will start by presenting the thesis problem and general objectives, I will give some background to better understand the problem, as well as a small example, then a brief review of the literature on available techniques for doing content negotiation, followed by some identified limitations and our ideas for improving them, and we will conclude with an overview of what I have done and what I plan to do next.</a:t>
            </a:r>
          </a:p>
        </p:txBody>
      </p:sp>
      <p:sp>
        <p:nvSpPr>
          <p:cNvPr id="4" name="Espace réservé du numéro de diapositive 3"/>
          <p:cNvSpPr>
            <a:spLocks noGrp="1"/>
          </p:cNvSpPr>
          <p:nvPr>
            <p:ph type="sldNum" sz="quarter" idx="10"/>
          </p:nvPr>
        </p:nvSpPr>
        <p:spPr/>
        <p:txBody>
          <a:bodyPr/>
          <a:lstStyle/>
          <a:p>
            <a:pPr>
              <a:defRPr/>
            </a:pPr>
            <a:fld id="{3DE1A31F-7597-49C3-9361-1C6D8CDD0765}" type="slidenum">
              <a:rPr lang="fr-FR" smtClean="0"/>
              <a:t>2</a:t>
            </a:fld>
            <a:endParaRPr lang="fr-FR"/>
          </a:p>
        </p:txBody>
      </p:sp>
    </p:spTree>
    <p:extLst>
      <p:ext uri="{BB962C8B-B14F-4D97-AF65-F5344CB8AC3E}">
        <p14:creationId xmlns:p14="http://schemas.microsoft.com/office/powerpoint/2010/main" val="2187717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Ce tableau récapitulatif résume les avantages et inconvénients des styles expliquer dans les schémas précédents, que ce soit la négociation proactive, réactive et transparente.</a:t>
            </a:r>
          </a:p>
        </p:txBody>
      </p:sp>
      <p:sp>
        <p:nvSpPr>
          <p:cNvPr id="4" name="Espace réservé du numéro de diapositive 3"/>
          <p:cNvSpPr>
            <a:spLocks noGrp="1"/>
          </p:cNvSpPr>
          <p:nvPr>
            <p:ph type="sldNum" sz="quarter" idx="10"/>
          </p:nvPr>
        </p:nvSpPr>
        <p:spPr/>
        <p:txBody>
          <a:bodyPr/>
          <a:lstStyle/>
          <a:p>
            <a:pPr>
              <a:defRPr/>
            </a:pPr>
            <a:fld id="{3DE1A31F-7597-49C3-9361-1C6D8CDD0765}" type="slidenum">
              <a:rPr lang="fr-FR" smtClean="0"/>
              <a:t>22</a:t>
            </a:fld>
            <a:endParaRPr lang="fr-FR"/>
          </a:p>
        </p:txBody>
      </p:sp>
    </p:spTree>
    <p:extLst>
      <p:ext uri="{BB962C8B-B14F-4D97-AF65-F5344CB8AC3E}">
        <p14:creationId xmlns:p14="http://schemas.microsoft.com/office/powerpoint/2010/main" val="4157415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fr-FR" dirty="0" smtClean="0"/>
              <a:t>Pour le moment on a considérer uniquement les besoins ou contraintes classiques du client, par exemple: le format, la langue ou l'encodage....</a:t>
            </a:r>
          </a:p>
          <a:p>
            <a:r>
              <a:rPr lang="fr-FR" dirty="0" smtClean="0"/>
              <a:t>Mais les contraintes peuvent êtres plus complexe et </a:t>
            </a:r>
            <a:r>
              <a:rPr lang="fr-FR" dirty="0" err="1" smtClean="0"/>
              <a:t>varier.Un</a:t>
            </a:r>
            <a:r>
              <a:rPr lang="fr-FR" dirty="0" smtClean="0"/>
              <a:t> exemple est de décrire les capacités du client matérielles et logicielles: par exemple couleurs ou dimensions, on a vu l'émergence du Composite </a:t>
            </a:r>
            <a:r>
              <a:rPr lang="fr-FR" dirty="0" err="1" smtClean="0"/>
              <a:t>Capabilities</a:t>
            </a:r>
            <a:r>
              <a:rPr lang="fr-FR" dirty="0" smtClean="0"/>
              <a:t> / </a:t>
            </a:r>
            <a:r>
              <a:rPr lang="fr-FR" dirty="0" err="1" smtClean="0"/>
              <a:t>Preferences</a:t>
            </a:r>
            <a:r>
              <a:rPr lang="fr-FR" dirty="0" smtClean="0"/>
              <a:t> Profile crée par le groupe du W3c, ou User Agent Profile proposer par le forum WAP.</a:t>
            </a:r>
          </a:p>
          <a:p>
            <a:r>
              <a:rPr lang="fr-FR" dirty="0" smtClean="0"/>
              <a:t>Et si on veux généraliser cette notion de profile pour indiquer un ensemble de contrainte sur la structure ou l'interprétation sémantique qu'on applique sur du contenu, on a The profile </a:t>
            </a:r>
            <a:r>
              <a:rPr lang="fr-FR" dirty="0" err="1" smtClean="0"/>
              <a:t>vocabulary</a:t>
            </a:r>
            <a:r>
              <a:rPr lang="fr-FR" dirty="0" smtClean="0"/>
              <a:t>. </a:t>
            </a:r>
          </a:p>
          <a:p>
            <a:r>
              <a:rPr lang="fr-FR" dirty="0" smtClean="0"/>
              <a:t>Plus concrètement dans ce vocabulaire on trouve la notion de </a:t>
            </a:r>
            <a:r>
              <a:rPr lang="fr-FR" dirty="0" err="1" smtClean="0"/>
              <a:t>isProfilesOf</a:t>
            </a:r>
            <a:r>
              <a:rPr lang="fr-FR" dirty="0" smtClean="0"/>
              <a:t> pour dire que si une représentation est </a:t>
            </a:r>
            <a:r>
              <a:rPr lang="fr-FR" dirty="0" err="1" smtClean="0"/>
              <a:t>conform</a:t>
            </a:r>
            <a:r>
              <a:rPr lang="fr-FR" dirty="0" smtClean="0"/>
              <a:t> a un profile elle est </a:t>
            </a:r>
            <a:r>
              <a:rPr lang="fr-FR" dirty="0" err="1" smtClean="0"/>
              <a:t>conform</a:t>
            </a:r>
            <a:r>
              <a:rPr lang="fr-FR" dirty="0" smtClean="0"/>
              <a:t> au profile parent, cela rapport déjà une petite flexibilité dans la négociation.  </a:t>
            </a:r>
          </a:p>
          <a:p>
            <a:r>
              <a:rPr lang="fr-FR" dirty="0" smtClean="0"/>
              <a:t>Une question est: est-ce qu'on peux détecter automatiquement cette notion de </a:t>
            </a:r>
            <a:r>
              <a:rPr lang="fr-FR" dirty="0" err="1" smtClean="0"/>
              <a:t>isProfileOf</a:t>
            </a:r>
            <a:r>
              <a:rPr lang="fr-FR" dirty="0" smtClean="0"/>
              <a:t>, pour cela on a investiguer comment définir des contraints sur la structure dans RDF: on a par exemple </a:t>
            </a:r>
            <a:r>
              <a:rPr lang="fr-FR" dirty="0" err="1" smtClean="0"/>
              <a:t>ShEx</a:t>
            </a:r>
            <a:r>
              <a:rPr lang="fr-FR" dirty="0" smtClean="0"/>
              <a:t> ou SHACL, Et on a la notion de </a:t>
            </a:r>
            <a:r>
              <a:rPr lang="fr-FR" dirty="0" err="1" smtClean="0"/>
              <a:t>shape</a:t>
            </a:r>
            <a:r>
              <a:rPr lang="fr-FR" dirty="0" smtClean="0"/>
              <a:t> </a:t>
            </a:r>
            <a:r>
              <a:rPr lang="fr-FR" dirty="0" err="1" smtClean="0"/>
              <a:t>containment</a:t>
            </a:r>
            <a:r>
              <a:rPr lang="fr-FR" dirty="0" smtClean="0"/>
              <a:t>, </a:t>
            </a:r>
          </a:p>
          <a:p>
            <a:r>
              <a:rPr lang="fr-FR" dirty="0" smtClean="0"/>
              <a:t>Si un </a:t>
            </a:r>
            <a:r>
              <a:rPr lang="fr-FR" dirty="0" err="1" smtClean="0"/>
              <a:t>shape</a:t>
            </a:r>
            <a:r>
              <a:rPr lang="fr-FR" dirty="0" smtClean="0"/>
              <a:t> est </a:t>
            </a:r>
            <a:r>
              <a:rPr lang="fr-FR" dirty="0" err="1" smtClean="0"/>
              <a:t>contained</a:t>
            </a:r>
            <a:r>
              <a:rPr lang="fr-FR" dirty="0" smtClean="0"/>
              <a:t> dans un autre si le premier valide un graphe RDF, le deuxième aussi.</a:t>
            </a:r>
          </a:p>
          <a:p>
            <a:r>
              <a:rPr lang="fr-FR" dirty="0" smtClean="0"/>
              <a:t>Une autre question est si on veut proposer une représentation même si on valide que partiellement un profile.</a:t>
            </a:r>
          </a:p>
          <a:p>
            <a:r>
              <a:rPr lang="fr-FR" dirty="0" smtClean="0"/>
              <a:t>Pour mieux comprendre je vous présente deux scénarios :</a:t>
            </a:r>
          </a:p>
        </p:txBody>
      </p:sp>
      <p:sp>
        <p:nvSpPr>
          <p:cNvPr id="4" name="Espace réservé du numéro de diapositive 3"/>
          <p:cNvSpPr>
            <a:spLocks noGrp="1"/>
          </p:cNvSpPr>
          <p:nvPr>
            <p:ph type="sldNum" sz="quarter" idx="10"/>
          </p:nvPr>
        </p:nvSpPr>
        <p:spPr/>
        <p:txBody>
          <a:bodyPr/>
          <a:lstStyle/>
          <a:p>
            <a:pPr>
              <a:defRPr/>
            </a:pPr>
            <a:fld id="{3DE1A31F-7597-49C3-9361-1C6D8CDD0765}" type="slidenum">
              <a:rPr lang="fr-FR" smtClean="0"/>
              <a:t>23</a:t>
            </a:fld>
            <a:endParaRPr lang="fr-FR"/>
          </a:p>
        </p:txBody>
      </p:sp>
    </p:spTree>
    <p:extLst>
      <p:ext uri="{BB962C8B-B14F-4D97-AF65-F5344CB8AC3E}">
        <p14:creationId xmlns:p14="http://schemas.microsoft.com/office/powerpoint/2010/main" val="2738523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On considère qu'on a un client, un portail lier avec plusieurs APIs.</a:t>
            </a:r>
          </a:p>
          <a:p>
            <a:r>
              <a:rPr lang="fr-FR" dirty="0" smtClean="0"/>
              <a:t>Le client fait une requêtes avec ses contraintes pour avoir une représentation qui satisfait un certain SHACL </a:t>
            </a:r>
            <a:r>
              <a:rPr lang="fr-FR" dirty="0" err="1" smtClean="0"/>
              <a:t>shape</a:t>
            </a:r>
            <a:r>
              <a:rPr lang="fr-FR" dirty="0" smtClean="0"/>
              <a:t> graph.</a:t>
            </a:r>
          </a:p>
          <a:p>
            <a:r>
              <a:rPr lang="fr-FR" dirty="0" smtClean="0"/>
              <a:t>Le portail transmet la demande aux différents APIs, mais le problème est que les représentations disponible sur chacune de ces APIs est conforme a des </a:t>
            </a:r>
            <a:r>
              <a:rPr lang="fr-FR" dirty="0" err="1" smtClean="0"/>
              <a:t>shapes</a:t>
            </a:r>
            <a:r>
              <a:rPr lang="fr-FR" dirty="0" smtClean="0"/>
              <a:t> graph diffèrent, et que les contraintes seront peut êtres que partiellement satisfaites,</a:t>
            </a:r>
          </a:p>
          <a:p>
            <a:r>
              <a:rPr lang="fr-FR" dirty="0" smtClean="0"/>
              <a:t>une question qui nous viens a l'esprit est comment choisir entre ses </a:t>
            </a:r>
            <a:r>
              <a:rPr lang="fr-FR" dirty="0" err="1" smtClean="0"/>
              <a:t>APIs,peut</a:t>
            </a:r>
            <a:r>
              <a:rPr lang="fr-FR" dirty="0" smtClean="0"/>
              <a:t> on automatiser cette négociation et ce choix. </a:t>
            </a:r>
          </a:p>
          <a:p>
            <a:r>
              <a:rPr lang="fr-FR" dirty="0" smtClean="0"/>
              <a:t>Ma proposition est d’utiliser une mesure de similarité entre les contraintes. notamment en utilisant </a:t>
            </a:r>
            <a:r>
              <a:rPr lang="fr-FR" dirty="0" err="1" smtClean="0"/>
              <a:t>shape</a:t>
            </a:r>
            <a:r>
              <a:rPr lang="fr-FR" dirty="0" smtClean="0"/>
              <a:t> </a:t>
            </a:r>
            <a:r>
              <a:rPr lang="fr-FR" dirty="0" err="1" smtClean="0"/>
              <a:t>containment</a:t>
            </a:r>
            <a:r>
              <a:rPr lang="fr-FR" dirty="0" smtClean="0"/>
              <a:t> dans ce cas.</a:t>
            </a:r>
          </a:p>
        </p:txBody>
      </p:sp>
      <p:sp>
        <p:nvSpPr>
          <p:cNvPr id="4" name="Espace réservé du numéro de diapositive 3"/>
          <p:cNvSpPr>
            <a:spLocks noGrp="1"/>
          </p:cNvSpPr>
          <p:nvPr>
            <p:ph type="sldNum" sz="quarter" idx="10"/>
          </p:nvPr>
        </p:nvSpPr>
        <p:spPr/>
        <p:txBody>
          <a:bodyPr/>
          <a:lstStyle/>
          <a:p>
            <a:pPr>
              <a:defRPr/>
            </a:pPr>
            <a:fld id="{3DE1A31F-7597-49C3-9361-1C6D8CDD0765}" type="slidenum">
              <a:rPr lang="fr-FR" smtClean="0"/>
              <a:t>24</a:t>
            </a:fld>
            <a:endParaRPr lang="fr-FR"/>
          </a:p>
        </p:txBody>
      </p:sp>
    </p:spTree>
    <p:extLst>
      <p:ext uri="{BB962C8B-B14F-4D97-AF65-F5344CB8AC3E}">
        <p14:creationId xmlns:p14="http://schemas.microsoft.com/office/powerpoint/2010/main" val="1873153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4" name="Espace réservé de l'image des diapositives 1"/>
          <p:cNvSpPr>
            <a:spLocks noGrp="1" noRot="1" noChangeAspect="1"/>
          </p:cNvSpPr>
          <p:nvPr>
            <p:ph type="sldImg"/>
          </p:nvPr>
        </p:nvSpPr>
        <p:spPr bwMode="auto"/>
      </p:sp>
      <p:sp>
        <p:nvSpPr>
          <p:cNvPr id="5" name="Espace réservé des notes 2"/>
          <p:cNvSpPr>
            <a:spLocks noGrp="1"/>
          </p:cNvSpPr>
          <p:nvPr>
            <p:ph type="body" idx="1"/>
          </p:nvPr>
        </p:nvSpPr>
        <p:spPr bwMode="auto"/>
        <p:txBody>
          <a:bodyPr/>
          <a:lstStyle/>
          <a:p>
            <a:pPr>
              <a:defRPr/>
            </a:pPr>
            <a:r>
              <a:rPr lang="en-US" dirty="0" smtClean="0"/>
              <a:t>The problematic I am exploring is "Semantic content negotiation for knowledge exchange between heterogeneous systems": </a:t>
            </a:r>
          </a:p>
          <a:p>
            <a:pPr marL="171450" indent="-171450">
              <a:buFontTx/>
              <a:buChar char="-"/>
              <a:defRPr/>
            </a:pPr>
            <a:r>
              <a:rPr lang="en-US" dirty="0" smtClean="0"/>
              <a:t>Content Negotiation: so two or more parties trying to find a compromise between the needs and constraints of each.</a:t>
            </a:r>
          </a:p>
          <a:p>
            <a:pPr marL="171450" indent="-171450">
              <a:buFontTx/>
              <a:buChar char="-"/>
              <a:defRPr/>
            </a:pPr>
            <a:r>
              <a:rPr lang="en-US" dirty="0" smtClean="0"/>
              <a:t>Semantic: where the parties involved in the negotiation act intelligently in case of conflicts, they are more or less autonomous.</a:t>
            </a:r>
          </a:p>
          <a:p>
            <a:pPr marL="171450" indent="-171450">
              <a:buFontTx/>
              <a:buChar char="-"/>
              <a:defRPr/>
            </a:pPr>
            <a:r>
              <a:rPr lang="en-US" dirty="0" smtClean="0"/>
              <a:t>for knowledge exchange: as mentioned, the parties involved should be autonomous, and for that they must be able to give meaning to the data exchanged, going beyond their raw states.</a:t>
            </a:r>
          </a:p>
          <a:p>
            <a:pPr marL="171450" indent="-171450">
              <a:buFontTx/>
              <a:buChar char="-"/>
              <a:defRPr/>
            </a:pPr>
            <a:r>
              <a:rPr lang="en-US" dirty="0" smtClean="0"/>
              <a:t>And finally in general in the Web the parties of the negotiation are not homogeneous, we find computers, cell phones, and more and more present: the IOT devices, this diversity although it is beneficial and necessary it raises the problem of interoperability.</a:t>
            </a:r>
            <a:endParaRPr lang="fr-FR" dirty="0"/>
          </a:p>
        </p:txBody>
      </p:sp>
      <p:sp>
        <p:nvSpPr>
          <p:cNvPr id="6" name="Espace réservé du numéro de diapositive 3"/>
          <p:cNvSpPr>
            <a:spLocks noGrp="1"/>
          </p:cNvSpPr>
          <p:nvPr>
            <p:ph type="sldNum" sz="quarter" idx="10"/>
          </p:nvPr>
        </p:nvSpPr>
        <p:spPr bwMode="auto"/>
        <p:txBody>
          <a:bodyPr/>
          <a:lstStyle/>
          <a:p>
            <a:pPr>
              <a:defRPr/>
            </a:pPr>
            <a:fld id="{3DE1A31F-7597-49C3-9361-1C6D8CDD0765}" type="slidenum">
              <a:rPr lang="fr-F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4" name="Espace réservé de l'image des diapositives 1"/>
          <p:cNvSpPr>
            <a:spLocks noGrp="1" noRot="1" noChangeAspect="1"/>
          </p:cNvSpPr>
          <p:nvPr>
            <p:ph type="sldImg"/>
          </p:nvPr>
        </p:nvSpPr>
        <p:spPr bwMode="auto"/>
      </p:sp>
      <p:sp>
        <p:nvSpPr>
          <p:cNvPr id="5" name="Espace réservé des notes 2"/>
          <p:cNvSpPr>
            <a:spLocks noGrp="1"/>
          </p:cNvSpPr>
          <p:nvPr>
            <p:ph type="body" idx="1"/>
          </p:nvPr>
        </p:nvSpPr>
        <p:spPr bwMode="auto"/>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fr-FR" sz="1200" dirty="0" smtClean="0">
                <a:latin typeface="Yu Gothic"/>
                <a:ea typeface="Yu Gothic"/>
              </a:rPr>
              <a:t>Et troisièmement sachant que si on pousse la négociation du contenu au maximum on rejoint l’adaptation du contenu, et cela sera un autre volet de cette thèse, servir du contenu adapter dynamiquement à la volée.</a:t>
            </a:r>
            <a:endParaRPr lang="fr-FR" dirty="0" smtClean="0"/>
          </a:p>
          <a:p>
            <a:pPr>
              <a:defRPr/>
            </a:pPr>
            <a:endParaRPr lang="fr-FR" dirty="0"/>
          </a:p>
        </p:txBody>
      </p:sp>
      <p:sp>
        <p:nvSpPr>
          <p:cNvPr id="6" name="Espace réservé du numéro de diapositive 3"/>
          <p:cNvSpPr>
            <a:spLocks noGrp="1"/>
          </p:cNvSpPr>
          <p:nvPr>
            <p:ph type="sldNum" sz="quarter" idx="10"/>
          </p:nvPr>
        </p:nvSpPr>
        <p:spPr bwMode="auto"/>
        <p:txBody>
          <a:bodyPr/>
          <a:lstStyle/>
          <a:p>
            <a:pPr>
              <a:defRPr/>
            </a:pPr>
            <a:fld id="{3DE1A31F-7597-49C3-9361-1C6D8CDD0765}" type="slidenum">
              <a:rPr lang="fr-F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A bit of background in basic content negotiation, a client in the client/server architecture negotiates with the server a resource identified by a URI, this resource can have several </a:t>
            </a:r>
            <a:r>
              <a:rPr lang="en-US" dirty="0" err="1" smtClean="0"/>
              <a:t>representations.To</a:t>
            </a:r>
            <a:r>
              <a:rPr lang="en-US" dirty="0" smtClean="0"/>
              <a:t> describe the different representations the server uses for example content-type to specify the type: is this representation an image, an HTML page etc. content-language can be used to specify the language of the latter. The client can express in his request that he prefers the representation with a certain format via the header accept, the same for the language with accept-language.</a:t>
            </a:r>
            <a:endParaRPr lang="fr-FR" dirty="0"/>
          </a:p>
        </p:txBody>
      </p:sp>
      <p:sp>
        <p:nvSpPr>
          <p:cNvPr id="4" name="Espace réservé du numéro de diapositive 3"/>
          <p:cNvSpPr>
            <a:spLocks noGrp="1"/>
          </p:cNvSpPr>
          <p:nvPr>
            <p:ph type="sldNum" sz="quarter" idx="10"/>
          </p:nvPr>
        </p:nvSpPr>
        <p:spPr/>
        <p:txBody>
          <a:bodyPr/>
          <a:lstStyle/>
          <a:p>
            <a:pPr>
              <a:defRPr/>
            </a:pPr>
            <a:fld id="{3DE1A31F-7597-49C3-9361-1C6D8CDD0765}" type="slidenum">
              <a:rPr lang="fr-FR" smtClean="0"/>
              <a:t>5</a:t>
            </a:fld>
            <a:endParaRPr lang="fr-FR"/>
          </a:p>
        </p:txBody>
      </p:sp>
    </p:spTree>
    <p:extLst>
      <p:ext uri="{BB962C8B-B14F-4D97-AF65-F5344CB8AC3E}">
        <p14:creationId xmlns:p14="http://schemas.microsoft.com/office/powerpoint/2010/main" val="1563376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We will see a demonstration on how to do content negotiation with an apache server. and to test the requests we will use </a:t>
            </a:r>
            <a:r>
              <a:rPr lang="en-US" dirty="0" err="1" smtClean="0"/>
              <a:t>PostMan</a:t>
            </a:r>
            <a:r>
              <a:rPr lang="en-US" dirty="0" smtClean="0"/>
              <a:t>.</a:t>
            </a:r>
            <a:endParaRPr lang="en-US" dirty="0"/>
          </a:p>
        </p:txBody>
      </p:sp>
      <p:sp>
        <p:nvSpPr>
          <p:cNvPr id="4" name="Espace réservé du numéro de diapositive 3"/>
          <p:cNvSpPr>
            <a:spLocks noGrp="1"/>
          </p:cNvSpPr>
          <p:nvPr>
            <p:ph type="sldNum" sz="quarter" idx="10"/>
          </p:nvPr>
        </p:nvSpPr>
        <p:spPr/>
        <p:txBody>
          <a:bodyPr/>
          <a:lstStyle/>
          <a:p>
            <a:pPr>
              <a:defRPr/>
            </a:pPr>
            <a:fld id="{3DE1A31F-7597-49C3-9361-1C6D8CDD0765}" type="slidenum">
              <a:rPr lang="fr-FR" smtClean="0"/>
              <a:t>6</a:t>
            </a:fld>
            <a:endParaRPr lang="fr-FR"/>
          </a:p>
        </p:txBody>
      </p:sp>
    </p:spTree>
    <p:extLst>
      <p:ext uri="{BB962C8B-B14F-4D97-AF65-F5344CB8AC3E}">
        <p14:creationId xmlns:p14="http://schemas.microsoft.com/office/powerpoint/2010/main" val="3144807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en-US" dirty="0" smtClean="0"/>
              <a:t>Request </a:t>
            </a:r>
          </a:p>
          <a:p>
            <a:pPr marL="171450" indent="-171450">
              <a:buFontTx/>
              <a:buChar char="-"/>
            </a:pPr>
            <a:r>
              <a:rPr lang="en-US" dirty="0" smtClean="0"/>
              <a:t>URI with type</a:t>
            </a:r>
          </a:p>
          <a:p>
            <a:pPr marL="171450" indent="-171450">
              <a:buFontTx/>
              <a:buChar char="-"/>
            </a:pPr>
            <a:r>
              <a:rPr lang="en-US" dirty="0" smtClean="0"/>
              <a:t>Headers or client constraint preference</a:t>
            </a:r>
          </a:p>
          <a:p>
            <a:pPr marL="171450" indent="-171450">
              <a:buFontTx/>
              <a:buChar char="-"/>
            </a:pPr>
            <a:r>
              <a:rPr lang="en-US" dirty="0" smtClean="0"/>
              <a:t>Server response</a:t>
            </a:r>
            <a:endParaRPr lang="en-US" dirty="0" smtClean="0"/>
          </a:p>
        </p:txBody>
      </p:sp>
      <p:sp>
        <p:nvSpPr>
          <p:cNvPr id="4" name="Espace réservé du numéro de diapositive 3"/>
          <p:cNvSpPr>
            <a:spLocks noGrp="1"/>
          </p:cNvSpPr>
          <p:nvPr>
            <p:ph type="sldNum" sz="quarter" idx="10"/>
          </p:nvPr>
        </p:nvSpPr>
        <p:spPr/>
        <p:txBody>
          <a:bodyPr/>
          <a:lstStyle/>
          <a:p>
            <a:pPr>
              <a:defRPr/>
            </a:pPr>
            <a:fld id="{3DE1A31F-7597-49C3-9361-1C6D8CDD0765}" type="slidenum">
              <a:rPr lang="fr-FR" smtClean="0"/>
              <a:t>7</a:t>
            </a:fld>
            <a:endParaRPr lang="fr-FR" dirty="0"/>
          </a:p>
        </p:txBody>
      </p:sp>
    </p:spTree>
    <p:extLst>
      <p:ext uri="{BB962C8B-B14F-4D97-AF65-F5344CB8AC3E}">
        <p14:creationId xmlns:p14="http://schemas.microsoft.com/office/powerpoint/2010/main" val="2942264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As we saw in the demo, the CN can have different dimensions: </a:t>
            </a:r>
          </a:p>
          <a:p>
            <a:r>
              <a:rPr lang="en-US" dirty="0" smtClean="0"/>
              <a:t>- Media type: image/</a:t>
            </a:r>
            <a:r>
              <a:rPr lang="en-US" dirty="0" err="1" smtClean="0"/>
              <a:t>png</a:t>
            </a:r>
            <a:r>
              <a:rPr lang="en-US" dirty="0" smtClean="0"/>
              <a:t> or jpg, text/plain, turtle</a:t>
            </a:r>
          </a:p>
          <a:p>
            <a:r>
              <a:rPr lang="en-US" dirty="0" smtClean="0"/>
              <a:t>- Language: EN, AR, </a:t>
            </a:r>
            <a:r>
              <a:rPr lang="en-US" dirty="0" err="1" smtClean="0"/>
              <a:t>etc</a:t>
            </a:r>
            <a:endParaRPr lang="en-US" dirty="0" smtClean="0"/>
          </a:p>
          <a:p>
            <a:r>
              <a:rPr lang="en-US" dirty="0" smtClean="0"/>
              <a:t>- Encoding: to specify the compression algorithm</a:t>
            </a:r>
          </a:p>
          <a:p>
            <a:r>
              <a:rPr lang="en-US" dirty="0" smtClean="0"/>
              <a:t>- Character set: before UTF-8 takes over</a:t>
            </a:r>
          </a:p>
          <a:p>
            <a:r>
              <a:rPr lang="en-US" dirty="0" smtClean="0"/>
              <a:t>- Device capability: support for color or grayscale</a:t>
            </a:r>
          </a:p>
          <a:p>
            <a:r>
              <a:rPr lang="en-US" dirty="0" smtClean="0"/>
              <a:t>- Version: in the archive, to negotiate an older version of the resource.</a:t>
            </a:r>
            <a:endParaRPr lang="fr-FR" dirty="0"/>
          </a:p>
        </p:txBody>
      </p:sp>
      <p:sp>
        <p:nvSpPr>
          <p:cNvPr id="4" name="Espace réservé du numéro de diapositive 3"/>
          <p:cNvSpPr>
            <a:spLocks noGrp="1"/>
          </p:cNvSpPr>
          <p:nvPr>
            <p:ph type="sldNum" sz="quarter" idx="10"/>
          </p:nvPr>
        </p:nvSpPr>
        <p:spPr/>
        <p:txBody>
          <a:bodyPr/>
          <a:lstStyle/>
          <a:p>
            <a:pPr>
              <a:defRPr/>
            </a:pPr>
            <a:fld id="{3DE1A31F-7597-49C3-9361-1C6D8CDD0765}" type="slidenum">
              <a:rPr lang="fr-FR" smtClean="0"/>
              <a:t>8</a:t>
            </a:fld>
            <a:endParaRPr lang="fr-FR"/>
          </a:p>
        </p:txBody>
      </p:sp>
    </p:spTree>
    <p:extLst>
      <p:ext uri="{BB962C8B-B14F-4D97-AF65-F5344CB8AC3E}">
        <p14:creationId xmlns:p14="http://schemas.microsoft.com/office/powerpoint/2010/main" val="1349966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To answer the question of who/how the best representation is selected, we will look at the different CN styles.</a:t>
            </a:r>
          </a:p>
          <a:p>
            <a:pPr marL="171450" indent="-171450">
              <a:buFontTx/>
              <a:buChar char="-"/>
            </a:pPr>
            <a:r>
              <a:rPr lang="en-US" dirty="0" smtClean="0"/>
              <a:t>Proactive content negotiation, where the server chooses the representation to provide to the client. </a:t>
            </a:r>
          </a:p>
          <a:p>
            <a:pPr marL="171450" indent="-171450">
              <a:buFontTx/>
              <a:buChar char="-"/>
            </a:pPr>
            <a:r>
              <a:rPr lang="en-US" dirty="0" smtClean="0"/>
              <a:t>Reactive content negotiation, in this style the client chooses the representation from a list provided by the server. </a:t>
            </a:r>
          </a:p>
          <a:p>
            <a:pPr marL="171450" indent="-171450">
              <a:buFontTx/>
              <a:buChar char="-"/>
            </a:pPr>
            <a:r>
              <a:rPr lang="en-US" dirty="0" smtClean="0"/>
              <a:t>In transparent content negotiation, we introduce the notion of a proxy or intermediary between the client and the server. </a:t>
            </a:r>
          </a:p>
          <a:p>
            <a:pPr marL="171450" indent="-171450">
              <a:buFontTx/>
              <a:buChar char="-"/>
            </a:pPr>
            <a:r>
              <a:rPr lang="en-US" dirty="0" smtClean="0"/>
              <a:t>Conditional content, here the client sends constraints (parameters) for the server to compose a representation of several selected parts. </a:t>
            </a:r>
          </a:p>
          <a:p>
            <a:pPr marL="171450" indent="-171450">
              <a:buFontTx/>
              <a:buChar char="-"/>
            </a:pPr>
            <a:r>
              <a:rPr lang="en-US" dirty="0" smtClean="0"/>
              <a:t>And the active content, the representation in the response will contain a script to make additional and more specific requests depending on the characteristics of the user agent, the browser for example. </a:t>
            </a:r>
          </a:p>
          <a:p>
            <a:pPr marL="171450" indent="-171450">
              <a:buFontTx/>
              <a:buChar char="-"/>
            </a:pPr>
            <a:r>
              <a:rPr lang="en-US" dirty="0" smtClean="0"/>
              <a:t>The last one is adaptive, the server changes and adapts the representation to better conform to the client's request.</a:t>
            </a:r>
            <a:endParaRPr lang="en-US" dirty="0"/>
          </a:p>
        </p:txBody>
      </p:sp>
      <p:sp>
        <p:nvSpPr>
          <p:cNvPr id="4" name="Espace réservé du numéro de diapositive 3"/>
          <p:cNvSpPr>
            <a:spLocks noGrp="1"/>
          </p:cNvSpPr>
          <p:nvPr>
            <p:ph type="sldNum" sz="quarter" idx="10"/>
          </p:nvPr>
        </p:nvSpPr>
        <p:spPr/>
        <p:txBody>
          <a:bodyPr/>
          <a:lstStyle/>
          <a:p>
            <a:pPr>
              <a:defRPr/>
            </a:pPr>
            <a:fld id="{3DE1A31F-7597-49C3-9361-1C6D8CDD0765}" type="slidenum">
              <a:rPr lang="fr-FR" smtClean="0"/>
              <a:t>9</a:t>
            </a:fld>
            <a:endParaRPr lang="fr-FR"/>
          </a:p>
        </p:txBody>
      </p:sp>
    </p:spTree>
    <p:extLst>
      <p:ext uri="{BB962C8B-B14F-4D97-AF65-F5344CB8AC3E}">
        <p14:creationId xmlns:p14="http://schemas.microsoft.com/office/powerpoint/2010/main" val="251225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Diapositive de titre">
    <p:spTree>
      <p:nvGrpSpPr>
        <p:cNvPr id="1" name=""/>
        <p:cNvGrpSpPr/>
        <p:nvPr/>
      </p:nvGrpSpPr>
      <p:grpSpPr bwMode="auto">
        <a:xfrm>
          <a:off x="0" y="0"/>
          <a:ext cx="0" cy="0"/>
          <a:chOff x="0" y="0"/>
          <a:chExt cx="0" cy="0"/>
        </a:xfrm>
      </p:grpSpPr>
      <p:sp>
        <p:nvSpPr>
          <p:cNvPr id="4" name="Titre 1"/>
          <p:cNvSpPr>
            <a:spLocks noGrp="1"/>
          </p:cNvSpPr>
          <p:nvPr>
            <p:ph type="ctrTitle"/>
          </p:nvPr>
        </p:nvSpPr>
        <p:spPr bwMode="auto">
          <a:xfrm>
            <a:off x="1524000" y="1122363"/>
            <a:ext cx="9144000" cy="2387600"/>
          </a:xfrm>
        </p:spPr>
        <p:txBody>
          <a:bodyPr anchor="b"/>
          <a:lstStyle>
            <a:lvl1pPr algn="ctr">
              <a:defRPr sz="6000"/>
            </a:lvl1pPr>
          </a:lstStyle>
          <a:p>
            <a:pPr>
              <a:defRPr/>
            </a:pPr>
            <a:r>
              <a:rPr lang="fr-FR"/>
              <a:t>Modifiez le style du titre</a:t>
            </a:r>
          </a:p>
        </p:txBody>
      </p:sp>
      <p:sp>
        <p:nvSpPr>
          <p:cNvPr id="5" name="Sous-titr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fr-FR"/>
              <a:t>Modifier le style des sous-titres du masque</a:t>
            </a:r>
          </a:p>
        </p:txBody>
      </p:sp>
      <p:sp>
        <p:nvSpPr>
          <p:cNvPr id="6" name="Espace réservé de la date 3"/>
          <p:cNvSpPr>
            <a:spLocks noGrp="1"/>
          </p:cNvSpPr>
          <p:nvPr>
            <p:ph type="dt" sz="half" idx="10"/>
          </p:nvPr>
        </p:nvSpPr>
        <p:spPr bwMode="auto"/>
        <p:txBody>
          <a:bodyPr/>
          <a:lstStyle/>
          <a:p>
            <a:pPr>
              <a:defRPr/>
            </a:pPr>
            <a:fld id="{6C444166-66E8-43E0-8871-FBD5E938CB03}" type="datetime1">
              <a:rPr lang="fr-FR" smtClean="0"/>
              <a:t>08/05/2022</a:t>
            </a:fld>
            <a:endParaRPr lang="fr-FR"/>
          </a:p>
        </p:txBody>
      </p:sp>
      <p:sp>
        <p:nvSpPr>
          <p:cNvPr id="7" name="Espace réservé du pied de page 4"/>
          <p:cNvSpPr>
            <a:spLocks noGrp="1"/>
          </p:cNvSpPr>
          <p:nvPr>
            <p:ph type="ftr" sz="quarter" idx="11"/>
          </p:nvPr>
        </p:nvSpPr>
        <p:spPr bwMode="auto"/>
        <p:txBody>
          <a:bodyPr/>
          <a:lstStyle/>
          <a:p>
            <a:pPr>
              <a:defRPr/>
            </a:pPr>
            <a:endParaRPr lang="fr-FR"/>
          </a:p>
        </p:txBody>
      </p:sp>
      <p:sp>
        <p:nvSpPr>
          <p:cNvPr id="8" name="Espace réservé du numéro de diapositive 5"/>
          <p:cNvSpPr>
            <a:spLocks noGrp="1"/>
          </p:cNvSpPr>
          <p:nvPr>
            <p:ph type="sldNum" sz="quarter" idx="12"/>
          </p:nvPr>
        </p:nvSpPr>
        <p:spPr bwMode="auto"/>
        <p:txBody>
          <a:bodyPr/>
          <a:lstStyle/>
          <a:p>
            <a:pPr>
              <a:defRPr/>
            </a:pPr>
            <a:fld id="{84A88009-39E0-49E0-AB29-767D32044AC5}" type="slidenum">
              <a:rPr lang="fr-F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re et texte vertical">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a:lstStyle/>
          <a:p>
            <a:pPr>
              <a:defRPr/>
            </a:pPr>
            <a:r>
              <a:rPr lang="fr-FR"/>
              <a:t>Modifiez le style du titre</a:t>
            </a:r>
          </a:p>
        </p:txBody>
      </p:sp>
      <p:sp>
        <p:nvSpPr>
          <p:cNvPr id="5" name="Espace réservé du texte vertical 2"/>
          <p:cNvSpPr>
            <a:spLocks noGrp="1"/>
          </p:cNvSpPr>
          <p:nvPr>
            <p:ph type="body" orient="vert" idx="1"/>
          </p:nvPr>
        </p:nvSpPr>
        <p:spPr bwMode="auto"/>
        <p:txBody>
          <a:bodyPr vert="eaVert"/>
          <a:lstStyle/>
          <a:p>
            <a:pPr lvl="0">
              <a:defRPr/>
            </a:pPr>
            <a:r>
              <a:rPr lang="fr-FR"/>
              <a:t>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p>
        </p:txBody>
      </p:sp>
      <p:sp>
        <p:nvSpPr>
          <p:cNvPr id="6" name="Espace réservé de la date 3"/>
          <p:cNvSpPr>
            <a:spLocks noGrp="1"/>
          </p:cNvSpPr>
          <p:nvPr>
            <p:ph type="dt" sz="half" idx="10"/>
          </p:nvPr>
        </p:nvSpPr>
        <p:spPr bwMode="auto"/>
        <p:txBody>
          <a:bodyPr/>
          <a:lstStyle/>
          <a:p>
            <a:pPr>
              <a:defRPr/>
            </a:pPr>
            <a:fld id="{C463D488-0B9B-49AE-AFAA-97F469E5FF16}" type="datetime1">
              <a:rPr lang="fr-FR" smtClean="0"/>
              <a:t>08/05/2022</a:t>
            </a:fld>
            <a:endParaRPr lang="fr-FR"/>
          </a:p>
        </p:txBody>
      </p:sp>
      <p:sp>
        <p:nvSpPr>
          <p:cNvPr id="7" name="Espace réservé du pied de page 4"/>
          <p:cNvSpPr>
            <a:spLocks noGrp="1"/>
          </p:cNvSpPr>
          <p:nvPr>
            <p:ph type="ftr" sz="quarter" idx="11"/>
          </p:nvPr>
        </p:nvSpPr>
        <p:spPr bwMode="auto"/>
        <p:txBody>
          <a:bodyPr/>
          <a:lstStyle/>
          <a:p>
            <a:pPr>
              <a:defRPr/>
            </a:pPr>
            <a:endParaRPr lang="fr-FR"/>
          </a:p>
        </p:txBody>
      </p:sp>
      <p:sp>
        <p:nvSpPr>
          <p:cNvPr id="8" name="Espace réservé du numéro de diapositive 5"/>
          <p:cNvSpPr>
            <a:spLocks noGrp="1"/>
          </p:cNvSpPr>
          <p:nvPr>
            <p:ph type="sldNum" sz="quarter" idx="12"/>
          </p:nvPr>
        </p:nvSpPr>
        <p:spPr bwMode="auto"/>
        <p:txBody>
          <a:bodyPr/>
          <a:lstStyle/>
          <a:p>
            <a:pPr>
              <a:defRPr/>
            </a:pPr>
            <a:fld id="{84A88009-39E0-49E0-AB29-767D32044AC5}" type="slidenum">
              <a:rPr lang="fr-F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Titre vertical et texte">
    <p:spTree>
      <p:nvGrpSpPr>
        <p:cNvPr id="1" name=""/>
        <p:cNvGrpSpPr/>
        <p:nvPr/>
      </p:nvGrpSpPr>
      <p:grpSpPr bwMode="auto">
        <a:xfrm>
          <a:off x="0" y="0"/>
          <a:ext cx="0" cy="0"/>
          <a:chOff x="0" y="0"/>
          <a:chExt cx="0" cy="0"/>
        </a:xfrm>
      </p:grpSpPr>
      <p:sp>
        <p:nvSpPr>
          <p:cNvPr id="4" name="Titre vertical 1"/>
          <p:cNvSpPr>
            <a:spLocks noGrp="1"/>
          </p:cNvSpPr>
          <p:nvPr>
            <p:ph type="title" orient="vert"/>
          </p:nvPr>
        </p:nvSpPr>
        <p:spPr bwMode="auto">
          <a:xfrm>
            <a:off x="8724900" y="365125"/>
            <a:ext cx="2628900" cy="5811838"/>
          </a:xfrm>
        </p:spPr>
        <p:txBody>
          <a:bodyPr vert="eaVert"/>
          <a:lstStyle/>
          <a:p>
            <a:pPr>
              <a:defRPr/>
            </a:pPr>
            <a:r>
              <a:rPr lang="fr-FR"/>
              <a:t>Modifiez le style du titre</a:t>
            </a:r>
          </a:p>
        </p:txBody>
      </p:sp>
      <p:sp>
        <p:nvSpPr>
          <p:cNvPr id="5" name="Espace réservé du texte vertical 2"/>
          <p:cNvSpPr>
            <a:spLocks noGrp="1"/>
          </p:cNvSpPr>
          <p:nvPr>
            <p:ph type="body" orient="vert" idx="1"/>
          </p:nvPr>
        </p:nvSpPr>
        <p:spPr bwMode="auto">
          <a:xfrm>
            <a:off x="838200" y="365125"/>
            <a:ext cx="7734300" cy="5811838"/>
          </a:xfrm>
        </p:spPr>
        <p:txBody>
          <a:bodyPr vert="eaVert"/>
          <a:lstStyle/>
          <a:p>
            <a:pPr lvl="0">
              <a:defRPr/>
            </a:pPr>
            <a:r>
              <a:rPr lang="fr-FR"/>
              <a:t>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p>
        </p:txBody>
      </p:sp>
      <p:sp>
        <p:nvSpPr>
          <p:cNvPr id="6" name="Espace réservé de la date 3"/>
          <p:cNvSpPr>
            <a:spLocks noGrp="1"/>
          </p:cNvSpPr>
          <p:nvPr>
            <p:ph type="dt" sz="half" idx="10"/>
          </p:nvPr>
        </p:nvSpPr>
        <p:spPr bwMode="auto"/>
        <p:txBody>
          <a:bodyPr/>
          <a:lstStyle/>
          <a:p>
            <a:pPr>
              <a:defRPr/>
            </a:pPr>
            <a:fld id="{4F96018F-51B8-439D-9C98-8007D5FF6FB9}" type="datetime1">
              <a:rPr lang="fr-FR" smtClean="0"/>
              <a:t>08/05/2022</a:t>
            </a:fld>
            <a:endParaRPr lang="fr-FR"/>
          </a:p>
        </p:txBody>
      </p:sp>
      <p:sp>
        <p:nvSpPr>
          <p:cNvPr id="7" name="Espace réservé du pied de page 4"/>
          <p:cNvSpPr>
            <a:spLocks noGrp="1"/>
          </p:cNvSpPr>
          <p:nvPr>
            <p:ph type="ftr" sz="quarter" idx="11"/>
          </p:nvPr>
        </p:nvSpPr>
        <p:spPr bwMode="auto"/>
        <p:txBody>
          <a:bodyPr/>
          <a:lstStyle/>
          <a:p>
            <a:pPr>
              <a:defRPr/>
            </a:pPr>
            <a:endParaRPr lang="fr-FR"/>
          </a:p>
        </p:txBody>
      </p:sp>
      <p:sp>
        <p:nvSpPr>
          <p:cNvPr id="8" name="Espace réservé du numéro de diapositive 5"/>
          <p:cNvSpPr>
            <a:spLocks noGrp="1"/>
          </p:cNvSpPr>
          <p:nvPr>
            <p:ph type="sldNum" sz="quarter" idx="12"/>
          </p:nvPr>
        </p:nvSpPr>
        <p:spPr bwMode="auto"/>
        <p:txBody>
          <a:bodyPr/>
          <a:lstStyle/>
          <a:p>
            <a:pPr>
              <a:defRPr/>
            </a:pPr>
            <a:fld id="{84A88009-39E0-49E0-AB29-767D32044AC5}" type="slidenum">
              <a:rPr lang="fr-F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re et contenu">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a:lstStyle/>
          <a:p>
            <a:pPr>
              <a:defRPr/>
            </a:pPr>
            <a:r>
              <a:rPr lang="fr-FR"/>
              <a:t>Modifiez le style du titre</a:t>
            </a:r>
          </a:p>
        </p:txBody>
      </p:sp>
      <p:sp>
        <p:nvSpPr>
          <p:cNvPr id="5" name="Espace réservé du contenu 2"/>
          <p:cNvSpPr>
            <a:spLocks noGrp="1"/>
          </p:cNvSpPr>
          <p:nvPr>
            <p:ph idx="1"/>
          </p:nvPr>
        </p:nvSpPr>
        <p:spPr bwMode="auto"/>
        <p:txBody>
          <a:bodyPr/>
          <a:lstStyle/>
          <a:p>
            <a:pPr lvl="0">
              <a:defRPr/>
            </a:pPr>
            <a:r>
              <a:rPr lang="fr-FR"/>
              <a:t>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p>
        </p:txBody>
      </p:sp>
      <p:sp>
        <p:nvSpPr>
          <p:cNvPr id="6" name="Espace réservé de la date 3"/>
          <p:cNvSpPr>
            <a:spLocks noGrp="1"/>
          </p:cNvSpPr>
          <p:nvPr>
            <p:ph type="dt" sz="half" idx="10"/>
          </p:nvPr>
        </p:nvSpPr>
        <p:spPr bwMode="auto"/>
        <p:txBody>
          <a:bodyPr/>
          <a:lstStyle/>
          <a:p>
            <a:pPr>
              <a:defRPr/>
            </a:pPr>
            <a:fld id="{742CBFAA-16A4-4C1A-BB4E-B89DF2CF6BB0}" type="datetime1">
              <a:rPr lang="fr-FR" smtClean="0"/>
              <a:t>08/05/2022</a:t>
            </a:fld>
            <a:endParaRPr lang="fr-FR"/>
          </a:p>
        </p:txBody>
      </p:sp>
      <p:sp>
        <p:nvSpPr>
          <p:cNvPr id="7" name="Espace réservé du pied de page 4"/>
          <p:cNvSpPr>
            <a:spLocks noGrp="1"/>
          </p:cNvSpPr>
          <p:nvPr>
            <p:ph type="ftr" sz="quarter" idx="11"/>
          </p:nvPr>
        </p:nvSpPr>
        <p:spPr bwMode="auto"/>
        <p:txBody>
          <a:bodyPr/>
          <a:lstStyle/>
          <a:p>
            <a:pPr>
              <a:defRPr/>
            </a:pPr>
            <a:endParaRPr lang="fr-FR"/>
          </a:p>
        </p:txBody>
      </p:sp>
      <p:sp>
        <p:nvSpPr>
          <p:cNvPr id="8" name="Espace réservé du numéro de diapositive 5"/>
          <p:cNvSpPr>
            <a:spLocks noGrp="1"/>
          </p:cNvSpPr>
          <p:nvPr>
            <p:ph type="sldNum" sz="quarter" idx="12"/>
          </p:nvPr>
        </p:nvSpPr>
        <p:spPr bwMode="auto"/>
        <p:txBody>
          <a:bodyPr/>
          <a:lstStyle/>
          <a:p>
            <a:pPr>
              <a:defRPr/>
            </a:pPr>
            <a:fld id="{84A88009-39E0-49E0-AB29-767D32044AC5}" type="slidenum">
              <a:rPr lang="fr-F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Titre de section">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831850" y="1709738"/>
            <a:ext cx="10515600" cy="2852737"/>
          </a:xfrm>
        </p:spPr>
        <p:txBody>
          <a:bodyPr anchor="b"/>
          <a:lstStyle>
            <a:lvl1pPr>
              <a:defRPr sz="6000"/>
            </a:lvl1pPr>
          </a:lstStyle>
          <a:p>
            <a:pPr>
              <a:defRPr/>
            </a:pPr>
            <a:r>
              <a:rPr lang="fr-FR"/>
              <a:t>Modifiez le style du titre</a:t>
            </a:r>
          </a:p>
        </p:txBody>
      </p:sp>
      <p:sp>
        <p:nvSpPr>
          <p:cNvPr id="5" name="Espace réservé du texte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fr-FR"/>
              <a:t>Modifier les styles du texte du masque</a:t>
            </a:r>
            <a:endParaRPr/>
          </a:p>
        </p:txBody>
      </p:sp>
      <p:sp>
        <p:nvSpPr>
          <p:cNvPr id="6" name="Espace réservé de la date 3"/>
          <p:cNvSpPr>
            <a:spLocks noGrp="1"/>
          </p:cNvSpPr>
          <p:nvPr>
            <p:ph type="dt" sz="half" idx="10"/>
          </p:nvPr>
        </p:nvSpPr>
        <p:spPr bwMode="auto"/>
        <p:txBody>
          <a:bodyPr/>
          <a:lstStyle/>
          <a:p>
            <a:pPr>
              <a:defRPr/>
            </a:pPr>
            <a:fld id="{B040D371-CF40-4F00-9CA6-820CE08F915E}" type="datetime1">
              <a:rPr lang="fr-FR" smtClean="0"/>
              <a:t>08/05/2022</a:t>
            </a:fld>
            <a:endParaRPr lang="fr-FR"/>
          </a:p>
        </p:txBody>
      </p:sp>
      <p:sp>
        <p:nvSpPr>
          <p:cNvPr id="7" name="Espace réservé du pied de page 4"/>
          <p:cNvSpPr>
            <a:spLocks noGrp="1"/>
          </p:cNvSpPr>
          <p:nvPr>
            <p:ph type="ftr" sz="quarter" idx="11"/>
          </p:nvPr>
        </p:nvSpPr>
        <p:spPr bwMode="auto"/>
        <p:txBody>
          <a:bodyPr/>
          <a:lstStyle/>
          <a:p>
            <a:pPr>
              <a:defRPr/>
            </a:pPr>
            <a:endParaRPr lang="fr-FR"/>
          </a:p>
        </p:txBody>
      </p:sp>
      <p:sp>
        <p:nvSpPr>
          <p:cNvPr id="8" name="Espace réservé du numéro de diapositive 5"/>
          <p:cNvSpPr>
            <a:spLocks noGrp="1"/>
          </p:cNvSpPr>
          <p:nvPr>
            <p:ph type="sldNum" sz="quarter" idx="12"/>
          </p:nvPr>
        </p:nvSpPr>
        <p:spPr bwMode="auto"/>
        <p:txBody>
          <a:bodyPr/>
          <a:lstStyle/>
          <a:p>
            <a:pPr>
              <a:defRPr/>
            </a:pPr>
            <a:fld id="{84A88009-39E0-49E0-AB29-767D32044AC5}" type="slidenum">
              <a:rPr lang="fr-F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Deux contenus">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a:lstStyle/>
          <a:p>
            <a:pPr>
              <a:defRPr/>
            </a:pPr>
            <a:r>
              <a:rPr lang="fr-FR"/>
              <a:t>Modifiez le style du titre</a:t>
            </a:r>
          </a:p>
        </p:txBody>
      </p:sp>
      <p:sp>
        <p:nvSpPr>
          <p:cNvPr id="5" name="Espace réservé du contenu 2"/>
          <p:cNvSpPr>
            <a:spLocks noGrp="1"/>
          </p:cNvSpPr>
          <p:nvPr>
            <p:ph sz="half" idx="1"/>
          </p:nvPr>
        </p:nvSpPr>
        <p:spPr bwMode="auto">
          <a:xfrm>
            <a:off x="838200" y="1825625"/>
            <a:ext cx="5181600" cy="4351338"/>
          </a:xfrm>
        </p:spPr>
        <p:txBody>
          <a:bodyPr/>
          <a:lstStyle/>
          <a:p>
            <a:pPr lvl="0">
              <a:defRPr/>
            </a:pPr>
            <a:r>
              <a:rPr lang="fr-FR"/>
              <a:t>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p>
        </p:txBody>
      </p:sp>
      <p:sp>
        <p:nvSpPr>
          <p:cNvPr id="6" name="Espace réservé du contenu 3"/>
          <p:cNvSpPr>
            <a:spLocks noGrp="1"/>
          </p:cNvSpPr>
          <p:nvPr>
            <p:ph sz="half" idx="2"/>
          </p:nvPr>
        </p:nvSpPr>
        <p:spPr bwMode="auto">
          <a:xfrm>
            <a:off x="6172200" y="1825625"/>
            <a:ext cx="5181600" cy="4351338"/>
          </a:xfrm>
        </p:spPr>
        <p:txBody>
          <a:bodyPr/>
          <a:lstStyle/>
          <a:p>
            <a:pPr lvl="0">
              <a:defRPr/>
            </a:pPr>
            <a:r>
              <a:rPr lang="fr-FR"/>
              <a:t>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p>
        </p:txBody>
      </p:sp>
      <p:sp>
        <p:nvSpPr>
          <p:cNvPr id="7" name="Espace réservé de la date 4"/>
          <p:cNvSpPr>
            <a:spLocks noGrp="1"/>
          </p:cNvSpPr>
          <p:nvPr>
            <p:ph type="dt" sz="half" idx="10"/>
          </p:nvPr>
        </p:nvSpPr>
        <p:spPr bwMode="auto"/>
        <p:txBody>
          <a:bodyPr/>
          <a:lstStyle/>
          <a:p>
            <a:pPr>
              <a:defRPr/>
            </a:pPr>
            <a:fld id="{1565253A-9027-49C7-872B-80028EC56F80}" type="datetime1">
              <a:rPr lang="fr-FR" smtClean="0"/>
              <a:t>08/05/2022</a:t>
            </a:fld>
            <a:endParaRPr lang="fr-FR"/>
          </a:p>
        </p:txBody>
      </p:sp>
      <p:sp>
        <p:nvSpPr>
          <p:cNvPr id="8" name="Espace réservé du pied de page 5"/>
          <p:cNvSpPr>
            <a:spLocks noGrp="1"/>
          </p:cNvSpPr>
          <p:nvPr>
            <p:ph type="ftr" sz="quarter" idx="11"/>
          </p:nvPr>
        </p:nvSpPr>
        <p:spPr bwMode="auto"/>
        <p:txBody>
          <a:bodyPr/>
          <a:lstStyle/>
          <a:p>
            <a:pPr>
              <a:defRPr/>
            </a:pPr>
            <a:endParaRPr lang="fr-FR"/>
          </a:p>
        </p:txBody>
      </p:sp>
      <p:sp>
        <p:nvSpPr>
          <p:cNvPr id="9" name="Espace réservé du numéro de diapositive 6"/>
          <p:cNvSpPr>
            <a:spLocks noGrp="1"/>
          </p:cNvSpPr>
          <p:nvPr>
            <p:ph type="sldNum" sz="quarter" idx="12"/>
          </p:nvPr>
        </p:nvSpPr>
        <p:spPr bwMode="auto"/>
        <p:txBody>
          <a:bodyPr/>
          <a:lstStyle/>
          <a:p>
            <a:pPr>
              <a:defRPr/>
            </a:pPr>
            <a:fld id="{84A88009-39E0-49E0-AB29-767D32044AC5}" type="slidenum">
              <a:rPr lang="fr-F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aison">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839788" y="365125"/>
            <a:ext cx="10515600" cy="1325563"/>
          </a:xfrm>
        </p:spPr>
        <p:txBody>
          <a:bodyPr/>
          <a:lstStyle/>
          <a:p>
            <a:pPr>
              <a:defRPr/>
            </a:pPr>
            <a:r>
              <a:rPr lang="fr-FR"/>
              <a:t>Modifiez le style du titre</a:t>
            </a:r>
          </a:p>
        </p:txBody>
      </p:sp>
      <p:sp>
        <p:nvSpPr>
          <p:cNvPr id="5" name="Espace réservé du texte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Modifier les styles du texte du masque</a:t>
            </a:r>
            <a:endParaRPr/>
          </a:p>
        </p:txBody>
      </p:sp>
      <p:sp>
        <p:nvSpPr>
          <p:cNvPr id="6" name="Espace réservé du contenu 3"/>
          <p:cNvSpPr>
            <a:spLocks noGrp="1"/>
          </p:cNvSpPr>
          <p:nvPr>
            <p:ph sz="half" idx="2"/>
          </p:nvPr>
        </p:nvSpPr>
        <p:spPr bwMode="auto">
          <a:xfrm>
            <a:off x="839788" y="2505074"/>
            <a:ext cx="5157787" cy="3684588"/>
          </a:xfrm>
        </p:spPr>
        <p:txBody>
          <a:bodyPr/>
          <a:lstStyle/>
          <a:p>
            <a:pPr lvl="0">
              <a:defRPr/>
            </a:pPr>
            <a:r>
              <a:rPr lang="fr-FR"/>
              <a:t>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p>
        </p:txBody>
      </p:sp>
      <p:sp>
        <p:nvSpPr>
          <p:cNvPr id="7" name="Espace réservé du texte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Modifier les styles du texte du masque</a:t>
            </a:r>
            <a:endParaRPr/>
          </a:p>
        </p:txBody>
      </p:sp>
      <p:sp>
        <p:nvSpPr>
          <p:cNvPr id="8" name="Espace réservé du contenu 5"/>
          <p:cNvSpPr>
            <a:spLocks noGrp="1"/>
          </p:cNvSpPr>
          <p:nvPr>
            <p:ph sz="quarter" idx="4"/>
          </p:nvPr>
        </p:nvSpPr>
        <p:spPr bwMode="auto">
          <a:xfrm>
            <a:off x="6172200" y="2505074"/>
            <a:ext cx="5183188" cy="3684588"/>
          </a:xfrm>
        </p:spPr>
        <p:txBody>
          <a:bodyPr/>
          <a:lstStyle/>
          <a:p>
            <a:pPr lvl="0">
              <a:defRPr/>
            </a:pPr>
            <a:r>
              <a:rPr lang="fr-FR"/>
              <a:t>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p>
        </p:txBody>
      </p:sp>
      <p:sp>
        <p:nvSpPr>
          <p:cNvPr id="9" name="Espace réservé de la date 6"/>
          <p:cNvSpPr>
            <a:spLocks noGrp="1"/>
          </p:cNvSpPr>
          <p:nvPr>
            <p:ph type="dt" sz="half" idx="10"/>
          </p:nvPr>
        </p:nvSpPr>
        <p:spPr bwMode="auto"/>
        <p:txBody>
          <a:bodyPr/>
          <a:lstStyle/>
          <a:p>
            <a:pPr>
              <a:defRPr/>
            </a:pPr>
            <a:fld id="{8F97C0B9-77F4-4A07-8EBF-4FE3DFBDDE84}" type="datetime1">
              <a:rPr lang="fr-FR" smtClean="0"/>
              <a:t>08/05/2022</a:t>
            </a:fld>
            <a:endParaRPr lang="fr-FR"/>
          </a:p>
        </p:txBody>
      </p:sp>
      <p:sp>
        <p:nvSpPr>
          <p:cNvPr id="10" name="Espace réservé du pied de page 7"/>
          <p:cNvSpPr>
            <a:spLocks noGrp="1"/>
          </p:cNvSpPr>
          <p:nvPr>
            <p:ph type="ftr" sz="quarter" idx="11"/>
          </p:nvPr>
        </p:nvSpPr>
        <p:spPr bwMode="auto"/>
        <p:txBody>
          <a:bodyPr/>
          <a:lstStyle/>
          <a:p>
            <a:pPr>
              <a:defRPr/>
            </a:pPr>
            <a:endParaRPr lang="fr-FR"/>
          </a:p>
        </p:txBody>
      </p:sp>
      <p:sp>
        <p:nvSpPr>
          <p:cNvPr id="11" name="Espace réservé du numéro de diapositive 8"/>
          <p:cNvSpPr>
            <a:spLocks noGrp="1"/>
          </p:cNvSpPr>
          <p:nvPr>
            <p:ph type="sldNum" sz="quarter" idx="12"/>
          </p:nvPr>
        </p:nvSpPr>
        <p:spPr bwMode="auto"/>
        <p:txBody>
          <a:bodyPr/>
          <a:lstStyle/>
          <a:p>
            <a:pPr>
              <a:defRPr/>
            </a:pPr>
            <a:fld id="{84A88009-39E0-49E0-AB29-767D32044AC5}" type="slidenum">
              <a:rPr lang="fr-F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re seul">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a:lstStyle/>
          <a:p>
            <a:pPr>
              <a:defRPr/>
            </a:pPr>
            <a:r>
              <a:rPr lang="fr-FR"/>
              <a:t>Modifiez le style du titre</a:t>
            </a:r>
          </a:p>
        </p:txBody>
      </p:sp>
      <p:sp>
        <p:nvSpPr>
          <p:cNvPr id="5" name="Espace réservé de la date 2"/>
          <p:cNvSpPr>
            <a:spLocks noGrp="1"/>
          </p:cNvSpPr>
          <p:nvPr>
            <p:ph type="dt" sz="half" idx="10"/>
          </p:nvPr>
        </p:nvSpPr>
        <p:spPr bwMode="auto"/>
        <p:txBody>
          <a:bodyPr/>
          <a:lstStyle/>
          <a:p>
            <a:pPr>
              <a:defRPr/>
            </a:pPr>
            <a:fld id="{EBC44A3A-B653-42FB-86E3-E8198D971C72}" type="datetime1">
              <a:rPr lang="fr-FR" smtClean="0"/>
              <a:t>08/05/2022</a:t>
            </a:fld>
            <a:endParaRPr lang="fr-FR"/>
          </a:p>
        </p:txBody>
      </p:sp>
      <p:sp>
        <p:nvSpPr>
          <p:cNvPr id="6" name="Espace réservé du pied de page 3"/>
          <p:cNvSpPr>
            <a:spLocks noGrp="1"/>
          </p:cNvSpPr>
          <p:nvPr>
            <p:ph type="ftr" sz="quarter" idx="11"/>
          </p:nvPr>
        </p:nvSpPr>
        <p:spPr bwMode="auto"/>
        <p:txBody>
          <a:bodyPr/>
          <a:lstStyle/>
          <a:p>
            <a:pPr>
              <a:defRPr/>
            </a:pPr>
            <a:endParaRPr lang="fr-FR"/>
          </a:p>
        </p:txBody>
      </p:sp>
      <p:sp>
        <p:nvSpPr>
          <p:cNvPr id="7" name="Espace réservé du numéro de diapositive 4"/>
          <p:cNvSpPr>
            <a:spLocks noGrp="1"/>
          </p:cNvSpPr>
          <p:nvPr>
            <p:ph type="sldNum" sz="quarter" idx="12"/>
          </p:nvPr>
        </p:nvSpPr>
        <p:spPr bwMode="auto"/>
        <p:txBody>
          <a:bodyPr/>
          <a:lstStyle/>
          <a:p>
            <a:pPr>
              <a:defRPr/>
            </a:pPr>
            <a:fld id="{84A88009-39E0-49E0-AB29-767D32044AC5}" type="slidenum">
              <a:rPr lang="fr-F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Vide">
    <p:spTree>
      <p:nvGrpSpPr>
        <p:cNvPr id="1" name=""/>
        <p:cNvGrpSpPr/>
        <p:nvPr/>
      </p:nvGrpSpPr>
      <p:grpSpPr bwMode="auto">
        <a:xfrm>
          <a:off x="0" y="0"/>
          <a:ext cx="0" cy="0"/>
          <a:chOff x="0" y="0"/>
          <a:chExt cx="0" cy="0"/>
        </a:xfrm>
      </p:grpSpPr>
      <p:sp>
        <p:nvSpPr>
          <p:cNvPr id="4" name="Espace réservé de la date 1"/>
          <p:cNvSpPr>
            <a:spLocks noGrp="1"/>
          </p:cNvSpPr>
          <p:nvPr>
            <p:ph type="dt" sz="half" idx="10"/>
          </p:nvPr>
        </p:nvSpPr>
        <p:spPr bwMode="auto"/>
        <p:txBody>
          <a:bodyPr/>
          <a:lstStyle/>
          <a:p>
            <a:pPr>
              <a:defRPr/>
            </a:pPr>
            <a:fld id="{16A69DD9-BA15-4183-9971-F411889E2086}" type="datetime1">
              <a:rPr lang="fr-FR" smtClean="0"/>
              <a:t>08/05/2022</a:t>
            </a:fld>
            <a:endParaRPr lang="fr-FR"/>
          </a:p>
        </p:txBody>
      </p:sp>
      <p:sp>
        <p:nvSpPr>
          <p:cNvPr id="5" name="Espace réservé du pied de page 2"/>
          <p:cNvSpPr>
            <a:spLocks noGrp="1"/>
          </p:cNvSpPr>
          <p:nvPr>
            <p:ph type="ftr" sz="quarter" idx="11"/>
          </p:nvPr>
        </p:nvSpPr>
        <p:spPr bwMode="auto"/>
        <p:txBody>
          <a:bodyPr/>
          <a:lstStyle/>
          <a:p>
            <a:pPr>
              <a:defRPr/>
            </a:pPr>
            <a:endParaRPr lang="fr-FR"/>
          </a:p>
        </p:txBody>
      </p:sp>
      <p:sp>
        <p:nvSpPr>
          <p:cNvPr id="6" name="Espace réservé du numéro de diapositive 3"/>
          <p:cNvSpPr>
            <a:spLocks noGrp="1"/>
          </p:cNvSpPr>
          <p:nvPr>
            <p:ph type="sldNum" sz="quarter" idx="12"/>
          </p:nvPr>
        </p:nvSpPr>
        <p:spPr bwMode="auto"/>
        <p:txBody>
          <a:bodyPr/>
          <a:lstStyle/>
          <a:p>
            <a:pPr>
              <a:defRPr/>
            </a:pPr>
            <a:fld id="{84A88009-39E0-49E0-AB29-767D32044AC5}" type="slidenum">
              <a:rPr lang="fr-F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u avec légende">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839788" y="457200"/>
            <a:ext cx="3932237" cy="1600200"/>
          </a:xfrm>
        </p:spPr>
        <p:txBody>
          <a:bodyPr anchor="b"/>
          <a:lstStyle>
            <a:lvl1pPr>
              <a:defRPr sz="3200"/>
            </a:lvl1pPr>
          </a:lstStyle>
          <a:p>
            <a:pPr>
              <a:defRPr/>
            </a:pPr>
            <a:r>
              <a:rPr lang="fr-FR"/>
              <a:t>Modifiez le style du titre</a:t>
            </a:r>
          </a:p>
        </p:txBody>
      </p:sp>
      <p:sp>
        <p:nvSpPr>
          <p:cNvPr id="5" name="Espace réservé du contenu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fr-FR"/>
              <a:t>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p>
        </p:txBody>
      </p:sp>
      <p:sp>
        <p:nvSpPr>
          <p:cNvPr id="6" name="Espace réservé du texte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Modifier les styles du texte du masque</a:t>
            </a:r>
            <a:endParaRPr/>
          </a:p>
        </p:txBody>
      </p:sp>
      <p:sp>
        <p:nvSpPr>
          <p:cNvPr id="7" name="Espace réservé de la date 4"/>
          <p:cNvSpPr>
            <a:spLocks noGrp="1"/>
          </p:cNvSpPr>
          <p:nvPr>
            <p:ph type="dt" sz="half" idx="10"/>
          </p:nvPr>
        </p:nvSpPr>
        <p:spPr bwMode="auto"/>
        <p:txBody>
          <a:bodyPr/>
          <a:lstStyle/>
          <a:p>
            <a:pPr>
              <a:defRPr/>
            </a:pPr>
            <a:fld id="{F9693EC0-BB5C-4859-AFAB-F307B85FF1AC}" type="datetime1">
              <a:rPr lang="fr-FR" smtClean="0"/>
              <a:t>08/05/2022</a:t>
            </a:fld>
            <a:endParaRPr lang="fr-FR"/>
          </a:p>
        </p:txBody>
      </p:sp>
      <p:sp>
        <p:nvSpPr>
          <p:cNvPr id="8" name="Espace réservé du pied de page 5"/>
          <p:cNvSpPr>
            <a:spLocks noGrp="1"/>
          </p:cNvSpPr>
          <p:nvPr>
            <p:ph type="ftr" sz="quarter" idx="11"/>
          </p:nvPr>
        </p:nvSpPr>
        <p:spPr bwMode="auto"/>
        <p:txBody>
          <a:bodyPr/>
          <a:lstStyle/>
          <a:p>
            <a:pPr>
              <a:defRPr/>
            </a:pPr>
            <a:endParaRPr lang="fr-FR"/>
          </a:p>
        </p:txBody>
      </p:sp>
      <p:sp>
        <p:nvSpPr>
          <p:cNvPr id="9" name="Espace réservé du numéro de diapositive 6"/>
          <p:cNvSpPr>
            <a:spLocks noGrp="1"/>
          </p:cNvSpPr>
          <p:nvPr>
            <p:ph type="sldNum" sz="quarter" idx="12"/>
          </p:nvPr>
        </p:nvSpPr>
        <p:spPr bwMode="auto"/>
        <p:txBody>
          <a:bodyPr/>
          <a:lstStyle/>
          <a:p>
            <a:pPr>
              <a:defRPr/>
            </a:pPr>
            <a:fld id="{84A88009-39E0-49E0-AB29-767D32044AC5}" type="slidenum">
              <a:rPr lang="fr-F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Image avec légende">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839788" y="457200"/>
            <a:ext cx="3932237" cy="1600200"/>
          </a:xfrm>
        </p:spPr>
        <p:txBody>
          <a:bodyPr anchor="b"/>
          <a:lstStyle>
            <a:lvl1pPr>
              <a:defRPr sz="3200"/>
            </a:lvl1pPr>
          </a:lstStyle>
          <a:p>
            <a:pPr>
              <a:defRPr/>
            </a:pPr>
            <a:r>
              <a:rPr lang="fr-FR"/>
              <a:t>Modifiez le style du titre</a:t>
            </a:r>
          </a:p>
        </p:txBody>
      </p:sp>
      <p:sp>
        <p:nvSpPr>
          <p:cNvPr id="5" name="Espace réservé pour une image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fr-FR"/>
          </a:p>
        </p:txBody>
      </p:sp>
      <p:sp>
        <p:nvSpPr>
          <p:cNvPr id="6" name="Espace réservé du texte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Modifier les styles du texte du masque</a:t>
            </a:r>
            <a:endParaRPr/>
          </a:p>
        </p:txBody>
      </p:sp>
      <p:sp>
        <p:nvSpPr>
          <p:cNvPr id="7" name="Espace réservé de la date 4"/>
          <p:cNvSpPr>
            <a:spLocks noGrp="1"/>
          </p:cNvSpPr>
          <p:nvPr>
            <p:ph type="dt" sz="half" idx="10"/>
          </p:nvPr>
        </p:nvSpPr>
        <p:spPr bwMode="auto"/>
        <p:txBody>
          <a:bodyPr/>
          <a:lstStyle/>
          <a:p>
            <a:pPr>
              <a:defRPr/>
            </a:pPr>
            <a:fld id="{46205BE5-1012-47B0-A7E9-7C88A67AE19A}" type="datetime1">
              <a:rPr lang="fr-FR" smtClean="0"/>
              <a:t>08/05/2022</a:t>
            </a:fld>
            <a:endParaRPr lang="fr-FR"/>
          </a:p>
        </p:txBody>
      </p:sp>
      <p:sp>
        <p:nvSpPr>
          <p:cNvPr id="8" name="Espace réservé du pied de page 5"/>
          <p:cNvSpPr>
            <a:spLocks noGrp="1"/>
          </p:cNvSpPr>
          <p:nvPr>
            <p:ph type="ftr" sz="quarter" idx="11"/>
          </p:nvPr>
        </p:nvSpPr>
        <p:spPr bwMode="auto"/>
        <p:txBody>
          <a:bodyPr/>
          <a:lstStyle/>
          <a:p>
            <a:pPr>
              <a:defRPr/>
            </a:pPr>
            <a:endParaRPr lang="fr-FR"/>
          </a:p>
        </p:txBody>
      </p:sp>
      <p:sp>
        <p:nvSpPr>
          <p:cNvPr id="9" name="Espace réservé du numéro de diapositive 6"/>
          <p:cNvSpPr>
            <a:spLocks noGrp="1"/>
          </p:cNvSpPr>
          <p:nvPr>
            <p:ph type="sldNum" sz="quarter" idx="12"/>
          </p:nvPr>
        </p:nvSpPr>
        <p:spPr bwMode="auto"/>
        <p:txBody>
          <a:bodyPr/>
          <a:lstStyle/>
          <a:p>
            <a:pPr>
              <a:defRPr/>
            </a:pPr>
            <a:fld id="{84A88009-39E0-49E0-AB29-767D32044AC5}" type="slidenum">
              <a:rPr lang="fr-F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Espace réservé du titre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fr-FR"/>
              <a:t>Modifiez le style du titre</a:t>
            </a:r>
          </a:p>
        </p:txBody>
      </p:sp>
      <p:sp>
        <p:nvSpPr>
          <p:cNvPr id="5" name="Espace réservé du texte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fr-FR"/>
              <a:t>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p>
        </p:txBody>
      </p:sp>
      <p:sp>
        <p:nvSpPr>
          <p:cNvPr id="6" name="Espace réservé de la date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88A4468-3FDE-4E36-A345-A7EBC8079A68}" type="datetime1">
              <a:rPr lang="fr-FR" smtClean="0"/>
              <a:t>08/05/2022</a:t>
            </a:fld>
            <a:endParaRPr lang="fr-FR"/>
          </a:p>
        </p:txBody>
      </p:sp>
      <p:sp>
        <p:nvSpPr>
          <p:cNvPr id="7" name="Espace réservé du pied de page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fr-FR"/>
          </a:p>
        </p:txBody>
      </p:sp>
      <p:sp>
        <p:nvSpPr>
          <p:cNvPr id="8" name="Espace réservé du numéro de diapositive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4A88009-39E0-49E0-AB29-767D32044AC5}" type="slidenum">
              <a:rPr lang="fr-F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hyperlink" Target="https://api.istex.fr/ark:/67375/6GQ-MLC8GRWC-5/record.jso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example.com/address/714845933?_view=view1&amp;_format=text/turtle" TargetMode="External"/><Relationship Id="rId4" Type="http://schemas.openxmlformats.org/officeDocument/2006/relationships/hyperlink" Target="http://myapi.example.com/account/123.x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ctrTitle"/>
          </p:nvPr>
        </p:nvSpPr>
        <p:spPr bwMode="auto">
          <a:xfrm>
            <a:off x="335360" y="822991"/>
            <a:ext cx="11521280" cy="2205862"/>
          </a:xfrm>
        </p:spPr>
        <p:txBody>
          <a:bodyPr>
            <a:normAutofit fontScale="90000"/>
          </a:bodyPr>
          <a:lstStyle/>
          <a:p>
            <a:pPr>
              <a:defRPr/>
            </a:pPr>
            <a:r>
              <a:rPr lang="en-US" sz="5400" dirty="0" smtClean="0">
                <a:latin typeface="Yu Gothic"/>
                <a:ea typeface="Yu Gothic"/>
              </a:rPr>
              <a:t>Semantic content negotiation for knowledge exchange in heterogeneous systems</a:t>
            </a:r>
            <a:endParaRPr dirty="0"/>
          </a:p>
        </p:txBody>
      </p:sp>
      <p:sp>
        <p:nvSpPr>
          <p:cNvPr id="5" name="Sous-titre 2"/>
          <p:cNvSpPr>
            <a:spLocks noGrp="1"/>
          </p:cNvSpPr>
          <p:nvPr>
            <p:ph type="subTitle" idx="1"/>
          </p:nvPr>
        </p:nvSpPr>
        <p:spPr bwMode="auto">
          <a:xfrm>
            <a:off x="4661893" y="3483360"/>
            <a:ext cx="3379236" cy="404446"/>
          </a:xfrm>
        </p:spPr>
        <p:txBody>
          <a:bodyPr>
            <a:noAutofit/>
          </a:bodyPr>
          <a:lstStyle/>
          <a:p>
            <a:pPr>
              <a:defRPr/>
            </a:pPr>
            <a:r>
              <a:rPr lang="fr-FR" dirty="0" smtClean="0">
                <a:latin typeface="Yu Gothic"/>
                <a:ea typeface="Yu Gothic"/>
              </a:rPr>
              <a:t>Yousouf </a:t>
            </a:r>
            <a:r>
              <a:rPr lang="fr-FR" dirty="0" err="1" smtClean="0">
                <a:latin typeface="Yu Gothic"/>
                <a:ea typeface="Yu Gothic"/>
              </a:rPr>
              <a:t>Taghzouti</a:t>
            </a:r>
            <a:endParaRPr lang="fr-FR" dirty="0">
              <a:latin typeface="Yu Gothic"/>
              <a:ea typeface="Yu Gothic"/>
            </a:endParaRPr>
          </a:p>
        </p:txBody>
      </p:sp>
      <p:pic>
        <p:nvPicPr>
          <p:cNvPr id="6" name="Image 3"/>
          <p:cNvPicPr>
            <a:picLocks noChangeAspect="1"/>
          </p:cNvPicPr>
          <p:nvPr/>
        </p:nvPicPr>
        <p:blipFill>
          <a:blip r:embed="rId3"/>
          <a:stretch/>
        </p:blipFill>
        <p:spPr bwMode="auto">
          <a:xfrm>
            <a:off x="8655269" y="4789749"/>
            <a:ext cx="1256298" cy="12562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pic>
        <p:nvPicPr>
          <p:cNvPr id="7" name="Image 4"/>
          <p:cNvPicPr>
            <a:picLocks noChangeAspect="1"/>
          </p:cNvPicPr>
          <p:nvPr/>
        </p:nvPicPr>
        <p:blipFill>
          <a:blip r:embed="rId4"/>
          <a:stretch/>
        </p:blipFill>
        <p:spPr bwMode="auto">
          <a:xfrm>
            <a:off x="2558046" y="4811219"/>
            <a:ext cx="1881749" cy="13308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pic>
        <p:nvPicPr>
          <p:cNvPr id="8" name="Image 5"/>
          <p:cNvPicPr>
            <a:picLocks noChangeAspect="1"/>
          </p:cNvPicPr>
          <p:nvPr/>
        </p:nvPicPr>
        <p:blipFill>
          <a:blip r:embed="rId5"/>
          <a:stretch/>
        </p:blipFill>
        <p:spPr bwMode="auto">
          <a:xfrm>
            <a:off x="5847668" y="5048415"/>
            <a:ext cx="1399728" cy="8345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9" name="ZoneTexte 6"/>
          <p:cNvSpPr txBox="1"/>
          <p:nvPr/>
        </p:nvSpPr>
        <p:spPr bwMode="auto">
          <a:xfrm>
            <a:off x="9932180" y="6349139"/>
            <a:ext cx="1539204" cy="369332"/>
          </a:xfrm>
          <a:prstGeom prst="rect">
            <a:avLst/>
          </a:prstGeom>
          <a:noFill/>
        </p:spPr>
        <p:txBody>
          <a:bodyPr wrap="none" rtlCol="0">
            <a:spAutoFit/>
          </a:bodyPr>
          <a:lstStyle/>
          <a:p>
            <a:pPr>
              <a:defRPr/>
            </a:pPr>
            <a:r>
              <a:rPr lang="fr-FR" dirty="0" smtClean="0">
                <a:latin typeface="Yu Gothic"/>
                <a:ea typeface="Yu Gothic"/>
              </a:rPr>
              <a:t>09 </a:t>
            </a:r>
            <a:r>
              <a:rPr lang="fr-FR" dirty="0">
                <a:latin typeface="Yu Gothic"/>
                <a:ea typeface="Yu Gothic"/>
              </a:rPr>
              <a:t>M</a:t>
            </a:r>
            <a:r>
              <a:rPr lang="fr-FR" dirty="0" smtClean="0">
                <a:latin typeface="Yu Gothic"/>
                <a:ea typeface="Yu Gothic"/>
              </a:rPr>
              <a:t>ay 2022</a:t>
            </a:r>
            <a:endParaRPr lang="fr-FR" dirty="0">
              <a:latin typeface="Yu Gothic"/>
              <a:ea typeface="Yu Gothic"/>
            </a:endParaRPr>
          </a:p>
        </p:txBody>
      </p:sp>
      <p:sp>
        <p:nvSpPr>
          <p:cNvPr id="11" name="Rectangle 8"/>
          <p:cNvSpPr/>
          <p:nvPr/>
        </p:nvSpPr>
        <p:spPr bwMode="auto">
          <a:xfrm>
            <a:off x="2739141" y="4191128"/>
            <a:ext cx="7224740" cy="369332"/>
          </a:xfrm>
          <a:prstGeom prst="rect">
            <a:avLst/>
          </a:prstGeom>
        </p:spPr>
        <p:txBody>
          <a:bodyPr wrap="square">
            <a:spAutoFit/>
          </a:bodyPr>
          <a:lstStyle/>
          <a:p>
            <a:pPr>
              <a:defRPr/>
            </a:pPr>
            <a:r>
              <a:rPr lang="fr-FR" b="1" dirty="0" err="1" smtClean="0">
                <a:latin typeface="Yu Gothic"/>
                <a:ea typeface="Yu Gothic"/>
              </a:rPr>
              <a:t>Supervisors</a:t>
            </a:r>
            <a:r>
              <a:rPr lang="fr-FR" b="1" dirty="0">
                <a:latin typeface="Yu Gothic"/>
                <a:ea typeface="Yu Gothic"/>
              </a:rPr>
              <a:t>: </a:t>
            </a:r>
            <a:r>
              <a:rPr lang="fr-FR" dirty="0">
                <a:latin typeface="Yu Gothic"/>
                <a:ea typeface="Yu Gothic"/>
              </a:rPr>
              <a:t>Antoine Zimmermann - Maxime Lefrançois</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838200" y="365125"/>
            <a:ext cx="10515600" cy="1281113"/>
          </a:xfrm>
        </p:spPr>
        <p:txBody>
          <a:bodyPr>
            <a:normAutofit/>
          </a:bodyPr>
          <a:lstStyle/>
          <a:p>
            <a:pPr>
              <a:defRPr/>
            </a:pPr>
            <a:r>
              <a:rPr lang="fr-FR" b="1" dirty="0" smtClean="0">
                <a:latin typeface="Yu Gothic"/>
                <a:ea typeface="Yu Gothic"/>
              </a:rPr>
              <a:t> </a:t>
            </a:r>
            <a:r>
              <a:rPr lang="fr-FR" b="1" dirty="0" err="1" smtClean="0">
                <a:latin typeface="Yu Gothic"/>
                <a:ea typeface="Yu Gothic"/>
              </a:rPr>
              <a:t>Constraint</a:t>
            </a:r>
            <a:r>
              <a:rPr lang="fr-FR" b="1" dirty="0" smtClean="0">
                <a:latin typeface="Yu Gothic"/>
                <a:ea typeface="Yu Gothic"/>
              </a:rPr>
              <a:t> </a:t>
            </a:r>
            <a:r>
              <a:rPr lang="fr-FR" b="1" dirty="0" err="1" smtClean="0">
                <a:latin typeface="Yu Gothic"/>
                <a:ea typeface="Yu Gothic"/>
              </a:rPr>
              <a:t>Conveyance</a:t>
            </a:r>
            <a:r>
              <a:rPr lang="fr-FR" b="1" dirty="0" smtClean="0">
                <a:latin typeface="Yu Gothic"/>
                <a:ea typeface="Yu Gothic"/>
              </a:rPr>
              <a:t> </a:t>
            </a:r>
            <a:r>
              <a:rPr lang="fr-FR" b="1" dirty="0" err="1" smtClean="0">
                <a:latin typeface="Yu Gothic"/>
                <a:ea typeface="Yu Gothic"/>
              </a:rPr>
              <a:t>Means</a:t>
            </a:r>
            <a:r>
              <a:rPr lang="fr-FR" baseline="30000" dirty="0" smtClean="0">
                <a:latin typeface="Yu Gothic"/>
                <a:ea typeface="Yu Gothic"/>
              </a:rPr>
              <a:t>[2]</a:t>
            </a:r>
            <a:endParaRPr lang="fr-FR" sz="9600" baseline="30000" dirty="0">
              <a:latin typeface="Yu Gothic"/>
              <a:ea typeface="Yu Gothic"/>
            </a:endParaRPr>
          </a:p>
        </p:txBody>
      </p:sp>
      <p:sp>
        <p:nvSpPr>
          <p:cNvPr id="5" name="Espace réservé du contenu 2"/>
          <p:cNvSpPr>
            <a:spLocks noGrp="1"/>
          </p:cNvSpPr>
          <p:nvPr>
            <p:ph idx="1"/>
          </p:nvPr>
        </p:nvSpPr>
        <p:spPr bwMode="auto">
          <a:xfrm>
            <a:off x="1475171" y="1705689"/>
            <a:ext cx="9866312" cy="4315600"/>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lvl="1">
              <a:lnSpc>
                <a:spcPct val="150000"/>
              </a:lnSpc>
              <a:defRPr/>
            </a:pPr>
            <a:r>
              <a:rPr lang="en-US" dirty="0" smtClean="0">
                <a:latin typeface="Yu Gothic"/>
                <a:ea typeface="Yu Gothic"/>
              </a:rPr>
              <a:t>Header Based</a:t>
            </a:r>
          </a:p>
          <a:p>
            <a:pPr lvl="2">
              <a:lnSpc>
                <a:spcPct val="150000"/>
              </a:lnSpc>
              <a:defRPr/>
            </a:pPr>
            <a:r>
              <a:rPr lang="en-US" sz="1800" dirty="0">
                <a:latin typeface="Yu Gothic"/>
                <a:ea typeface="Yu Gothic"/>
              </a:rPr>
              <a:t>a</a:t>
            </a:r>
            <a:r>
              <a:rPr lang="en-US" sz="1800" dirty="0" smtClean="0">
                <a:latin typeface="Yu Gothic"/>
                <a:ea typeface="Yu Gothic"/>
              </a:rPr>
              <a:t>ccept, accept-language, accept-</a:t>
            </a:r>
            <a:r>
              <a:rPr lang="en-US" sz="1800" dirty="0" err="1" smtClean="0">
                <a:latin typeface="Yu Gothic"/>
                <a:ea typeface="Yu Gothic"/>
              </a:rPr>
              <a:t>crs</a:t>
            </a:r>
            <a:r>
              <a:rPr lang="en-US" sz="1800" dirty="0" smtClean="0">
                <a:latin typeface="Yu Gothic"/>
                <a:ea typeface="Yu Gothic"/>
              </a:rPr>
              <a:t>, etc.</a:t>
            </a:r>
          </a:p>
          <a:p>
            <a:pPr lvl="3">
              <a:lnSpc>
                <a:spcPct val="150000"/>
              </a:lnSpc>
              <a:defRPr/>
            </a:pPr>
            <a:r>
              <a:rPr lang="en-US" sz="1600" dirty="0" smtClean="0">
                <a:latin typeface="Yu Gothic"/>
                <a:ea typeface="Yu Gothic"/>
              </a:rPr>
              <a:t>E.g. accept: image/</a:t>
            </a:r>
            <a:r>
              <a:rPr lang="en-US" sz="1600" dirty="0" err="1" smtClean="0">
                <a:latin typeface="Yu Gothic"/>
                <a:ea typeface="Yu Gothic"/>
              </a:rPr>
              <a:t>png</a:t>
            </a:r>
            <a:endParaRPr lang="en-US" sz="1600" dirty="0" smtClean="0">
              <a:latin typeface="Yu Gothic"/>
              <a:ea typeface="Yu Gothic"/>
            </a:endParaRPr>
          </a:p>
          <a:p>
            <a:pPr lvl="1">
              <a:lnSpc>
                <a:spcPct val="150000"/>
              </a:lnSpc>
              <a:defRPr/>
            </a:pPr>
            <a:r>
              <a:rPr lang="en-US" dirty="0" smtClean="0">
                <a:latin typeface="Yu Gothic"/>
                <a:ea typeface="Yu Gothic"/>
              </a:rPr>
              <a:t>URI Based</a:t>
            </a:r>
          </a:p>
          <a:p>
            <a:pPr lvl="2">
              <a:lnSpc>
                <a:spcPct val="150000"/>
              </a:lnSpc>
              <a:defRPr/>
            </a:pPr>
            <a:r>
              <a:rPr lang="en-US" sz="1800" dirty="0">
                <a:latin typeface="Yu Gothic"/>
                <a:ea typeface="Yu Gothic"/>
              </a:rPr>
              <a:t>Archival Resource Key (ARK</a:t>
            </a:r>
            <a:r>
              <a:rPr lang="en-US" sz="1800" dirty="0" smtClean="0">
                <a:latin typeface="Yu Gothic"/>
                <a:ea typeface="Yu Gothic"/>
              </a:rPr>
              <a:t>).</a:t>
            </a:r>
          </a:p>
          <a:p>
            <a:pPr lvl="3">
              <a:lnSpc>
                <a:spcPct val="150000"/>
              </a:lnSpc>
              <a:defRPr/>
            </a:pPr>
            <a:r>
              <a:rPr lang="en-US" sz="1600" dirty="0" smtClean="0">
                <a:latin typeface="Yu Gothic"/>
                <a:ea typeface="Yu Gothic"/>
              </a:rPr>
              <a:t>E.g</a:t>
            </a:r>
            <a:r>
              <a:rPr lang="en-US" sz="1600" dirty="0">
                <a:latin typeface="Yu Gothic"/>
                <a:ea typeface="Yu Gothic"/>
              </a:rPr>
              <a:t>. </a:t>
            </a:r>
            <a:r>
              <a:rPr lang="en-US" sz="1600" dirty="0">
                <a:latin typeface="Yu Gothic"/>
                <a:ea typeface="Yu Gothic"/>
                <a:hlinkClick r:id="rId3"/>
              </a:rPr>
              <a:t>https://api.istex.fr/ark:/</a:t>
            </a:r>
            <a:r>
              <a:rPr lang="en-US" sz="1600" dirty="0" smtClean="0">
                <a:latin typeface="Yu Gothic"/>
                <a:ea typeface="Yu Gothic"/>
                <a:hlinkClick r:id="rId3"/>
              </a:rPr>
              <a:t>67375/6GQ-MLC8GRWC-5/record.json</a:t>
            </a:r>
            <a:r>
              <a:rPr lang="en-US" sz="1600" dirty="0" smtClean="0">
                <a:latin typeface="Yu Gothic"/>
                <a:ea typeface="Yu Gothic"/>
              </a:rPr>
              <a:t>  </a:t>
            </a:r>
          </a:p>
          <a:p>
            <a:pPr lvl="2">
              <a:lnSpc>
                <a:spcPct val="150000"/>
              </a:lnSpc>
              <a:defRPr/>
            </a:pPr>
            <a:r>
              <a:rPr lang="en-US" dirty="0" smtClean="0">
                <a:latin typeface="Yu Gothic"/>
                <a:ea typeface="Yu Gothic"/>
              </a:rPr>
              <a:t>URL </a:t>
            </a:r>
            <a:r>
              <a:rPr lang="en-US" dirty="0">
                <a:latin typeface="Yu Gothic"/>
                <a:ea typeface="Yu Gothic"/>
              </a:rPr>
              <a:t>path extension (suffix pattern matching</a:t>
            </a:r>
            <a:r>
              <a:rPr lang="en-US" dirty="0" smtClean="0">
                <a:latin typeface="Yu Gothic"/>
                <a:ea typeface="Yu Gothic"/>
              </a:rPr>
              <a:t>).</a:t>
            </a:r>
          </a:p>
          <a:p>
            <a:pPr lvl="3">
              <a:lnSpc>
                <a:spcPct val="150000"/>
              </a:lnSpc>
              <a:defRPr/>
            </a:pPr>
            <a:r>
              <a:rPr lang="en-US" sz="1600" dirty="0">
                <a:latin typeface="Yu Gothic"/>
                <a:ea typeface="Yu Gothic"/>
              </a:rPr>
              <a:t>E.g. </a:t>
            </a:r>
            <a:r>
              <a:rPr lang="en-US" sz="1600" dirty="0">
                <a:latin typeface="Yu Gothic"/>
                <a:ea typeface="Yu Gothic"/>
                <a:hlinkClick r:id="rId4"/>
              </a:rPr>
              <a:t>http://</a:t>
            </a:r>
            <a:r>
              <a:rPr lang="en-US" sz="1600" dirty="0" smtClean="0">
                <a:latin typeface="Yu Gothic"/>
                <a:ea typeface="Yu Gothic"/>
                <a:hlinkClick r:id="rId4"/>
              </a:rPr>
              <a:t>myapi.example.com/account/123.xml</a:t>
            </a:r>
            <a:r>
              <a:rPr lang="en-US" sz="1600" dirty="0" smtClean="0">
                <a:latin typeface="Yu Gothic"/>
                <a:ea typeface="Yu Gothic"/>
              </a:rPr>
              <a:t> </a:t>
            </a:r>
          </a:p>
          <a:p>
            <a:pPr lvl="2">
              <a:lnSpc>
                <a:spcPct val="150000"/>
              </a:lnSpc>
              <a:defRPr/>
            </a:pPr>
            <a:r>
              <a:rPr lang="en-US" sz="1800" dirty="0">
                <a:latin typeface="Yu Gothic"/>
                <a:ea typeface="Yu Gothic"/>
              </a:rPr>
              <a:t>Query String Arguments (QSA</a:t>
            </a:r>
            <a:r>
              <a:rPr lang="en-US" sz="1800" dirty="0" smtClean="0">
                <a:latin typeface="Yu Gothic"/>
                <a:ea typeface="Yu Gothic"/>
              </a:rPr>
              <a:t>):</a:t>
            </a:r>
          </a:p>
          <a:p>
            <a:pPr lvl="3">
              <a:lnSpc>
                <a:spcPct val="150000"/>
              </a:lnSpc>
              <a:defRPr/>
            </a:pPr>
            <a:r>
              <a:rPr lang="en-US" sz="1500" dirty="0" smtClean="0">
                <a:latin typeface="Yu Gothic" panose="020B0400000000000000" pitchFamily="34" charset="-128"/>
                <a:ea typeface="Yu Gothic" panose="020B0400000000000000" pitchFamily="34" charset="-128"/>
              </a:rPr>
              <a:t>E.g. </a:t>
            </a:r>
            <a:r>
              <a:rPr lang="en-US" sz="1500" dirty="0" smtClean="0">
                <a:latin typeface="Yu Gothic" panose="020B0400000000000000" pitchFamily="34" charset="-128"/>
                <a:ea typeface="Yu Gothic" panose="020B0400000000000000" pitchFamily="34" charset="-128"/>
                <a:hlinkClick r:id="rId5"/>
              </a:rPr>
              <a:t>http://example.com/address/714845933</a:t>
            </a:r>
            <a:r>
              <a:rPr lang="en-US" sz="1500" dirty="0">
                <a:latin typeface="Yu Gothic" panose="020B0400000000000000" pitchFamily="34" charset="-128"/>
                <a:ea typeface="Yu Gothic" panose="020B0400000000000000" pitchFamily="34" charset="-128"/>
                <a:hlinkClick r:id="rId5"/>
              </a:rPr>
              <a:t>?_</a:t>
            </a:r>
            <a:r>
              <a:rPr lang="en-US" sz="1500" dirty="0" smtClean="0">
                <a:latin typeface="Yu Gothic" panose="020B0400000000000000" pitchFamily="34" charset="-128"/>
                <a:ea typeface="Yu Gothic" panose="020B0400000000000000" pitchFamily="34" charset="-128"/>
                <a:hlinkClick r:id="rId5"/>
              </a:rPr>
              <a:t>view=view1&amp;_format=text/turtle</a:t>
            </a:r>
            <a:r>
              <a:rPr lang="en-US" sz="1500" dirty="0" smtClean="0">
                <a:latin typeface="Yu Gothic" panose="020B0400000000000000" pitchFamily="34" charset="-128"/>
                <a:ea typeface="Yu Gothic" panose="020B0400000000000000" pitchFamily="34" charset="-128"/>
              </a:rPr>
              <a:t>  </a:t>
            </a:r>
            <a:endParaRPr lang="en-US" sz="1500" dirty="0">
              <a:latin typeface="Yu Gothic" panose="020B0400000000000000" pitchFamily="34" charset="-128"/>
              <a:ea typeface="Yu Gothic" panose="020B0400000000000000" pitchFamily="34" charset="-128"/>
            </a:endParaRPr>
          </a:p>
        </p:txBody>
      </p:sp>
      <p:sp>
        <p:nvSpPr>
          <p:cNvPr id="6" name="Espace réservé du numéro de diapositive 3"/>
          <p:cNvSpPr>
            <a:spLocks noGrp="1"/>
          </p:cNvSpPr>
          <p:nvPr>
            <p:ph type="sldNum" sz="quarter" idx="12"/>
          </p:nvPr>
        </p:nvSpPr>
        <p:spPr bwMode="auto"/>
        <p:txBody>
          <a:bodyPr/>
          <a:lstStyle/>
          <a:p>
            <a:pPr>
              <a:defRPr/>
            </a:pPr>
            <a:fld id="{84A88009-39E0-49E0-AB29-767D32044AC5}" type="slidenum">
              <a:rPr lang="fr-FR"/>
              <a:t>10</a:t>
            </a:fld>
            <a:endParaRPr lang="fr-FR"/>
          </a:p>
        </p:txBody>
      </p:sp>
      <p:sp>
        <p:nvSpPr>
          <p:cNvPr id="7" name="ZoneTexte 6"/>
          <p:cNvSpPr txBox="1"/>
          <p:nvPr/>
        </p:nvSpPr>
        <p:spPr bwMode="auto">
          <a:xfrm>
            <a:off x="623392" y="6415801"/>
            <a:ext cx="8424936" cy="301557"/>
          </a:xfrm>
          <a:prstGeom prst="rect">
            <a:avLst/>
          </a:prstGeom>
          <a:noFill/>
        </p:spPr>
        <p:txBody>
          <a:bodyPr wrap="square" rtlCol="0">
            <a:spAutoFit/>
          </a:bodyPr>
          <a:lstStyle/>
          <a:p>
            <a:pPr>
              <a:lnSpc>
                <a:spcPct val="150000"/>
              </a:lnSpc>
              <a:defRPr/>
            </a:pPr>
            <a:r>
              <a:rPr lang="en-US" sz="1000" dirty="0">
                <a:latin typeface="Yu Gothic" panose="020B0400000000000000" pitchFamily="34" charset="-128"/>
                <a:ea typeface="Yu Gothic" panose="020B0400000000000000" pitchFamily="34" charset="-128"/>
              </a:rPr>
              <a:t>[2] </a:t>
            </a:r>
            <a:r>
              <a:rPr lang="en-US" sz="1000" dirty="0" err="1">
                <a:latin typeface="Yu Gothic" panose="020B0400000000000000" pitchFamily="34" charset="-128"/>
                <a:ea typeface="Yu Gothic" panose="020B0400000000000000" pitchFamily="34" charset="-128"/>
              </a:rPr>
              <a:t>Taghzouti</a:t>
            </a:r>
            <a:r>
              <a:rPr lang="en-US" sz="1000" dirty="0">
                <a:latin typeface="Yu Gothic" panose="020B0400000000000000" pitchFamily="34" charset="-128"/>
                <a:ea typeface="Yu Gothic" panose="020B0400000000000000" pitchFamily="34" charset="-128"/>
              </a:rPr>
              <a:t>, Y. et al.: Content negotiation on the Web: State of the art. (2022).</a:t>
            </a:r>
          </a:p>
        </p:txBody>
      </p:sp>
    </p:spTree>
    <p:extLst>
      <p:ext uri="{BB962C8B-B14F-4D97-AF65-F5344CB8AC3E}">
        <p14:creationId xmlns:p14="http://schemas.microsoft.com/office/powerpoint/2010/main" val="3312352374"/>
      </p:ext>
    </p:extLst>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fade">
                                      <p:cBhvr>
                                        <p:cTn id="33" dur="500"/>
                                        <p:tgtEl>
                                          <p:spTgt spid="5">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fade">
                                      <p:cBhvr>
                                        <p:cTn id="38" dur="500"/>
                                        <p:tgtEl>
                                          <p:spTgt spid="5">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animEffect transition="in" filter="fade">
                                      <p:cBhvr>
                                        <p:cTn id="4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297180" y="285750"/>
            <a:ext cx="11681460" cy="1325563"/>
          </a:xfrm>
        </p:spPr>
        <p:txBody>
          <a:bodyPr>
            <a:normAutofit/>
          </a:bodyPr>
          <a:lstStyle/>
          <a:p>
            <a:pPr>
              <a:defRPr/>
            </a:pPr>
            <a:r>
              <a:rPr lang="fr-FR" sz="3600" b="1" dirty="0" smtClean="0">
                <a:latin typeface="Yu Gothic"/>
                <a:ea typeface="Yu Gothic"/>
              </a:rPr>
              <a:t>Limitation Scénario</a:t>
            </a:r>
            <a:r>
              <a:rPr lang="fr-FR" sz="3600" b="1" dirty="0">
                <a:latin typeface="Yu Gothic"/>
                <a:ea typeface="Yu Gothic"/>
              </a:rPr>
              <a:t>: </a:t>
            </a:r>
            <a:r>
              <a:rPr lang="fr-FR" sz="3200" dirty="0" smtClean="0">
                <a:latin typeface="Yu Gothic"/>
                <a:ea typeface="Yu Gothic"/>
              </a:rPr>
              <a:t>The </a:t>
            </a:r>
            <a:r>
              <a:rPr lang="en-US" sz="3200" dirty="0" smtClean="0">
                <a:latin typeface="Yu Gothic"/>
                <a:ea typeface="Yu Gothic"/>
              </a:rPr>
              <a:t>selection</a:t>
            </a:r>
            <a:r>
              <a:rPr lang="fr-FR" sz="3200" dirty="0" smtClean="0">
                <a:latin typeface="Yu Gothic"/>
                <a:ea typeface="Yu Gothic"/>
              </a:rPr>
              <a:t> of the best data graph</a:t>
            </a:r>
            <a:endParaRPr lang="fr-FR" sz="3600" dirty="0">
              <a:latin typeface="Yu Gothic"/>
              <a:ea typeface="Yu Gothic"/>
            </a:endParaRPr>
          </a:p>
        </p:txBody>
      </p:sp>
      <p:sp>
        <p:nvSpPr>
          <p:cNvPr id="5" name="Espace réservé du numéro de diapositive 3"/>
          <p:cNvSpPr>
            <a:spLocks noGrp="1"/>
          </p:cNvSpPr>
          <p:nvPr>
            <p:ph type="sldNum" sz="quarter" idx="12"/>
          </p:nvPr>
        </p:nvSpPr>
        <p:spPr bwMode="auto"/>
        <p:txBody>
          <a:bodyPr/>
          <a:lstStyle/>
          <a:p>
            <a:pPr>
              <a:defRPr/>
            </a:pPr>
            <a:fld id="{84A88009-39E0-49E0-AB29-767D32044AC5}" type="slidenum">
              <a:rPr lang="fr-FR"/>
              <a:t>11</a:t>
            </a:fld>
            <a:endParaRPr lang="fr-FR"/>
          </a:p>
        </p:txBody>
      </p:sp>
      <p:sp>
        <p:nvSpPr>
          <p:cNvPr id="6" name="Rectangle à coins arrondis 5"/>
          <p:cNvSpPr/>
          <p:nvPr/>
        </p:nvSpPr>
        <p:spPr bwMode="auto">
          <a:xfrm>
            <a:off x="4632960" y="1996440"/>
            <a:ext cx="1021080" cy="3093720"/>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t>Portail</a:t>
            </a:r>
          </a:p>
        </p:txBody>
      </p:sp>
      <p:sp>
        <p:nvSpPr>
          <p:cNvPr id="7" name="Ellipse 7"/>
          <p:cNvSpPr/>
          <p:nvPr/>
        </p:nvSpPr>
        <p:spPr bwMode="auto">
          <a:xfrm>
            <a:off x="9174480" y="1996440"/>
            <a:ext cx="807720" cy="7467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defRPr/>
            </a:pPr>
            <a:r>
              <a:rPr lang="fr-FR"/>
              <a:t>API</a:t>
            </a:r>
          </a:p>
        </p:txBody>
      </p:sp>
      <p:sp>
        <p:nvSpPr>
          <p:cNvPr id="8" name="Ellipse 8"/>
          <p:cNvSpPr/>
          <p:nvPr/>
        </p:nvSpPr>
        <p:spPr bwMode="auto">
          <a:xfrm>
            <a:off x="9174480" y="3154680"/>
            <a:ext cx="807720" cy="7467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defRPr/>
            </a:pPr>
            <a:r>
              <a:rPr lang="fr-FR"/>
              <a:t>API</a:t>
            </a:r>
          </a:p>
        </p:txBody>
      </p:sp>
      <p:sp>
        <p:nvSpPr>
          <p:cNvPr id="9" name="Ellipse 9"/>
          <p:cNvSpPr/>
          <p:nvPr/>
        </p:nvSpPr>
        <p:spPr bwMode="auto">
          <a:xfrm>
            <a:off x="9174480" y="4282440"/>
            <a:ext cx="807720" cy="7467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defRPr/>
            </a:pPr>
            <a:r>
              <a:rPr lang="fr-FR"/>
              <a:t>API</a:t>
            </a:r>
          </a:p>
        </p:txBody>
      </p:sp>
      <p:cxnSp>
        <p:nvCxnSpPr>
          <p:cNvPr id="10" name="Connecteur droit avec flèche 11"/>
          <p:cNvCxnSpPr>
            <a:cxnSpLocks/>
            <a:stCxn id="11" idx="6"/>
            <a:endCxn id="6" idx="1"/>
          </p:cNvCxnSpPr>
          <p:nvPr/>
        </p:nvCxnSpPr>
        <p:spPr bwMode="auto">
          <a:xfrm>
            <a:off x="1310640" y="3528060"/>
            <a:ext cx="3322320" cy="1524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en angle 13"/>
          <p:cNvCxnSpPr>
            <a:cxnSpLocks/>
            <a:stCxn id="6" idx="3"/>
            <a:endCxn id="7" idx="2"/>
          </p:cNvCxnSpPr>
          <p:nvPr/>
        </p:nvCxnSpPr>
        <p:spPr bwMode="auto">
          <a:xfrm flipV="1">
            <a:off x="5654040" y="2369820"/>
            <a:ext cx="3520440" cy="1173480"/>
          </a:xfrm>
          <a:prstGeom prst="bentConnector3">
            <a:avLst>
              <a:gd name="adj1" fmla="val 50000"/>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en angle 15"/>
          <p:cNvCxnSpPr>
            <a:cxnSpLocks/>
            <a:stCxn id="6" idx="3"/>
            <a:endCxn id="8" idx="2"/>
          </p:cNvCxnSpPr>
          <p:nvPr/>
        </p:nvCxnSpPr>
        <p:spPr bwMode="auto">
          <a:xfrm flipV="1">
            <a:off x="5654040" y="3528060"/>
            <a:ext cx="3520440" cy="15240"/>
          </a:xfrm>
          <a:prstGeom prst="bentConnector3">
            <a:avLst>
              <a:gd name="adj1" fmla="val 50433"/>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en angle 18"/>
          <p:cNvCxnSpPr>
            <a:cxnSpLocks/>
            <a:stCxn id="6" idx="3"/>
          </p:cNvCxnSpPr>
          <p:nvPr/>
        </p:nvCxnSpPr>
        <p:spPr bwMode="auto">
          <a:xfrm>
            <a:off x="5654040" y="3543300"/>
            <a:ext cx="3520440" cy="1112520"/>
          </a:xfrm>
          <a:prstGeom prst="bentConnector3">
            <a:avLst>
              <a:gd name="adj1" fmla="val 50000"/>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23"/>
          <p:cNvSpPr/>
          <p:nvPr/>
        </p:nvSpPr>
        <p:spPr bwMode="auto">
          <a:xfrm>
            <a:off x="1590380" y="3736340"/>
            <a:ext cx="701040" cy="5943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fr-FR"/>
              <a:t>SG</a:t>
            </a:r>
          </a:p>
        </p:txBody>
      </p:sp>
      <p:grpSp>
        <p:nvGrpSpPr>
          <p:cNvPr id="16" name="Groupe 27"/>
          <p:cNvGrpSpPr/>
          <p:nvPr/>
        </p:nvGrpSpPr>
        <p:grpSpPr bwMode="auto">
          <a:xfrm>
            <a:off x="160020" y="6059170"/>
            <a:ext cx="2768491" cy="594360"/>
            <a:chOff x="160020" y="6059170"/>
            <a:chExt cx="2768491" cy="594360"/>
          </a:xfrm>
        </p:grpSpPr>
        <p:sp>
          <p:nvSpPr>
            <p:cNvPr id="17" name="Rectangle 25"/>
            <p:cNvSpPr/>
            <p:nvPr/>
          </p:nvSpPr>
          <p:spPr bwMode="auto">
            <a:xfrm>
              <a:off x="160020" y="6059170"/>
              <a:ext cx="701040" cy="5943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fr-FR"/>
                <a:t>SG</a:t>
              </a:r>
            </a:p>
          </p:txBody>
        </p:sp>
        <p:sp>
          <p:nvSpPr>
            <p:cNvPr id="18" name="ZoneTexte 26"/>
            <p:cNvSpPr txBox="1"/>
            <p:nvPr/>
          </p:nvSpPr>
          <p:spPr bwMode="auto">
            <a:xfrm>
              <a:off x="937260" y="6171684"/>
              <a:ext cx="1991251" cy="369332"/>
            </a:xfrm>
            <a:prstGeom prst="rect">
              <a:avLst/>
            </a:prstGeom>
            <a:noFill/>
          </p:spPr>
          <p:txBody>
            <a:bodyPr wrap="none" rtlCol="0">
              <a:spAutoFit/>
            </a:bodyPr>
            <a:lstStyle/>
            <a:p>
              <a:pPr>
                <a:defRPr/>
              </a:pPr>
              <a:r>
                <a:rPr lang="en-US"/>
                <a:t>SHACL shape graph</a:t>
              </a:r>
            </a:p>
          </p:txBody>
        </p:sp>
      </p:grpSp>
      <p:sp>
        <p:nvSpPr>
          <p:cNvPr id="19" name="Rectangle 28"/>
          <p:cNvSpPr/>
          <p:nvPr/>
        </p:nvSpPr>
        <p:spPr bwMode="auto">
          <a:xfrm>
            <a:off x="10005060" y="1736884"/>
            <a:ext cx="701040" cy="5943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r>
              <a:rPr lang="fr-FR" dirty="0"/>
              <a:t>DG</a:t>
            </a:r>
            <a:r>
              <a:rPr lang="fr-FR" baseline="-25000" dirty="0"/>
              <a:t>1</a:t>
            </a:r>
          </a:p>
        </p:txBody>
      </p:sp>
      <p:sp>
        <p:nvSpPr>
          <p:cNvPr id="20" name="Rectangle 29"/>
          <p:cNvSpPr/>
          <p:nvPr/>
        </p:nvSpPr>
        <p:spPr bwMode="auto">
          <a:xfrm>
            <a:off x="10923270" y="1736884"/>
            <a:ext cx="701040" cy="5943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r>
              <a:rPr lang="fr-FR" dirty="0"/>
              <a:t>DG</a:t>
            </a:r>
            <a:r>
              <a:rPr lang="fr-FR" baseline="-25000" dirty="0"/>
              <a:t>2</a:t>
            </a:r>
          </a:p>
        </p:txBody>
      </p:sp>
      <p:sp>
        <p:nvSpPr>
          <p:cNvPr id="21" name="Rectangle 30"/>
          <p:cNvSpPr/>
          <p:nvPr/>
        </p:nvSpPr>
        <p:spPr bwMode="auto">
          <a:xfrm>
            <a:off x="10005060" y="3154680"/>
            <a:ext cx="701040" cy="5943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r>
              <a:rPr lang="fr-FR" dirty="0"/>
              <a:t>DG</a:t>
            </a:r>
            <a:r>
              <a:rPr lang="fr-FR" baseline="-25000" dirty="0"/>
              <a:t>3</a:t>
            </a:r>
          </a:p>
        </p:txBody>
      </p:sp>
      <p:sp>
        <p:nvSpPr>
          <p:cNvPr id="22" name="Rectangle 31"/>
          <p:cNvSpPr/>
          <p:nvPr/>
        </p:nvSpPr>
        <p:spPr bwMode="auto">
          <a:xfrm>
            <a:off x="10005060" y="4336574"/>
            <a:ext cx="701040" cy="5943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r>
              <a:rPr lang="fr-FR" dirty="0"/>
              <a:t>DG</a:t>
            </a:r>
            <a:r>
              <a:rPr lang="fr-FR" baseline="-25000" dirty="0"/>
              <a:t>4</a:t>
            </a:r>
          </a:p>
        </p:txBody>
      </p:sp>
      <p:grpSp>
        <p:nvGrpSpPr>
          <p:cNvPr id="23" name="Groupe 32"/>
          <p:cNvGrpSpPr/>
          <p:nvPr/>
        </p:nvGrpSpPr>
        <p:grpSpPr bwMode="auto">
          <a:xfrm>
            <a:off x="5143500" y="6059170"/>
            <a:ext cx="1989367" cy="594360"/>
            <a:chOff x="160020" y="6059170"/>
            <a:chExt cx="1989367" cy="594360"/>
          </a:xfrm>
        </p:grpSpPr>
        <p:sp>
          <p:nvSpPr>
            <p:cNvPr id="24" name="Rectangle 33"/>
            <p:cNvSpPr/>
            <p:nvPr/>
          </p:nvSpPr>
          <p:spPr bwMode="auto">
            <a:xfrm>
              <a:off x="160020" y="6059170"/>
              <a:ext cx="701040" cy="5943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r>
                <a:rPr lang="fr-FR" dirty="0" err="1" smtClean="0"/>
                <a:t>DG</a:t>
              </a:r>
              <a:r>
                <a:rPr lang="fr-FR" baseline="-25000" dirty="0" err="1" smtClean="0"/>
                <a:t>i</a:t>
              </a:r>
              <a:endParaRPr lang="fr-FR" dirty="0"/>
            </a:p>
          </p:txBody>
        </p:sp>
        <p:sp>
          <p:nvSpPr>
            <p:cNvPr id="25" name="ZoneTexte 34"/>
            <p:cNvSpPr txBox="1"/>
            <p:nvPr/>
          </p:nvSpPr>
          <p:spPr bwMode="auto">
            <a:xfrm>
              <a:off x="937260" y="6171684"/>
              <a:ext cx="1212127" cy="369332"/>
            </a:xfrm>
            <a:prstGeom prst="rect">
              <a:avLst/>
            </a:prstGeom>
            <a:noFill/>
          </p:spPr>
          <p:txBody>
            <a:bodyPr wrap="none" rtlCol="0">
              <a:spAutoFit/>
            </a:bodyPr>
            <a:lstStyle/>
            <a:p>
              <a:pPr>
                <a:defRPr/>
              </a:pPr>
              <a:r>
                <a:rPr lang="en-US"/>
                <a:t>Data graph</a:t>
              </a:r>
            </a:p>
          </p:txBody>
        </p:sp>
      </p:grpSp>
      <p:cxnSp>
        <p:nvCxnSpPr>
          <p:cNvPr id="26" name="Connecteur en angle 10"/>
          <p:cNvCxnSpPr>
            <a:cxnSpLocks/>
            <a:stCxn id="6" idx="0"/>
            <a:endCxn id="11" idx="0"/>
          </p:cNvCxnSpPr>
          <p:nvPr/>
        </p:nvCxnSpPr>
        <p:spPr bwMode="auto">
          <a:xfrm rot="16199999" flipH="1" flipV="1">
            <a:off x="2472690" y="499110"/>
            <a:ext cx="1173480" cy="4168140"/>
          </a:xfrm>
          <a:prstGeom prst="bentConnector3">
            <a:avLst>
              <a:gd name="adj1" fmla="val -33767"/>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0"/>
          <p:cNvGrpSpPr/>
          <p:nvPr/>
        </p:nvGrpSpPr>
        <p:grpSpPr bwMode="auto">
          <a:xfrm>
            <a:off x="7909560" y="6081236"/>
            <a:ext cx="2819402" cy="594360"/>
            <a:chOff x="7909560" y="6081236"/>
            <a:chExt cx="2819402" cy="594360"/>
          </a:xfrm>
        </p:grpSpPr>
        <p:sp>
          <p:nvSpPr>
            <p:cNvPr id="28" name="Rectangle 36"/>
            <p:cNvSpPr/>
            <p:nvPr/>
          </p:nvSpPr>
          <p:spPr bwMode="auto">
            <a:xfrm>
              <a:off x="7909560" y="6081236"/>
              <a:ext cx="701040" cy="5943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defRPr/>
              </a:pPr>
              <a:r>
                <a:rPr lang="fr-FR"/>
                <a:t>ADG</a:t>
              </a:r>
            </a:p>
          </p:txBody>
        </p:sp>
        <p:sp>
          <p:nvSpPr>
            <p:cNvPr id="29" name="ZoneTexte 37"/>
            <p:cNvSpPr txBox="1"/>
            <p:nvPr/>
          </p:nvSpPr>
          <p:spPr bwMode="auto">
            <a:xfrm>
              <a:off x="8686800" y="6193750"/>
              <a:ext cx="2042162" cy="369332"/>
            </a:xfrm>
            <a:prstGeom prst="rect">
              <a:avLst/>
            </a:prstGeom>
            <a:noFill/>
          </p:spPr>
          <p:txBody>
            <a:bodyPr wrap="none" rtlCol="0">
              <a:spAutoFit/>
            </a:bodyPr>
            <a:lstStyle/>
            <a:p>
              <a:pPr>
                <a:defRPr/>
              </a:pPr>
              <a:r>
                <a:rPr lang="en-US" dirty="0"/>
                <a:t>Adapted data graph</a:t>
              </a:r>
            </a:p>
          </p:txBody>
        </p:sp>
      </p:grpSp>
      <p:sp>
        <p:nvSpPr>
          <p:cNvPr id="30" name="Rectangle 38"/>
          <p:cNvSpPr/>
          <p:nvPr/>
        </p:nvSpPr>
        <p:spPr bwMode="auto">
          <a:xfrm>
            <a:off x="2366009" y="1314133"/>
            <a:ext cx="701040" cy="5943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defRPr/>
            </a:pPr>
            <a:r>
              <a:rPr lang="fr-FR"/>
              <a:t>ADG</a:t>
            </a:r>
          </a:p>
        </p:txBody>
      </p:sp>
      <p:grpSp>
        <p:nvGrpSpPr>
          <p:cNvPr id="31" name="Groupe 40"/>
          <p:cNvGrpSpPr/>
          <p:nvPr/>
        </p:nvGrpSpPr>
        <p:grpSpPr bwMode="auto">
          <a:xfrm>
            <a:off x="612375" y="3169920"/>
            <a:ext cx="725968" cy="1129526"/>
            <a:chOff x="612375" y="3169920"/>
            <a:chExt cx="725968" cy="1129526"/>
          </a:xfrm>
        </p:grpSpPr>
        <p:sp>
          <p:nvSpPr>
            <p:cNvPr id="11" name="Émoticône 6"/>
            <p:cNvSpPr/>
            <p:nvPr/>
          </p:nvSpPr>
          <p:spPr bwMode="auto">
            <a:xfrm>
              <a:off x="640080" y="3169920"/>
              <a:ext cx="670560" cy="716280"/>
            </a:xfrm>
            <a:prstGeom prst="smileyFace">
              <a:avLst>
                <a:gd name="adj" fmla="val 46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32" name="ZoneTexte 39"/>
            <p:cNvSpPr txBox="1"/>
            <p:nvPr/>
          </p:nvSpPr>
          <p:spPr bwMode="auto">
            <a:xfrm>
              <a:off x="612375" y="3930114"/>
              <a:ext cx="725968" cy="369332"/>
            </a:xfrm>
            <a:prstGeom prst="rect">
              <a:avLst/>
            </a:prstGeom>
            <a:noFill/>
          </p:spPr>
          <p:txBody>
            <a:bodyPr wrap="none" rtlCol="0">
              <a:spAutoFit/>
            </a:bodyPr>
            <a:lstStyle/>
            <a:p>
              <a:pPr>
                <a:defRPr/>
              </a:pPr>
              <a:r>
                <a:rPr lang="fr-FR"/>
                <a:t>Client</a:t>
              </a:r>
            </a:p>
          </p:txBody>
        </p:sp>
      </p:grpSp>
      <p:sp>
        <p:nvSpPr>
          <p:cNvPr id="33" name="ZoneTexte 41"/>
          <p:cNvSpPr txBox="1"/>
          <p:nvPr/>
        </p:nvSpPr>
        <p:spPr bwMode="auto">
          <a:xfrm>
            <a:off x="6406510" y="5417304"/>
            <a:ext cx="4278735" cy="369332"/>
          </a:xfrm>
          <a:prstGeom prst="rect">
            <a:avLst/>
          </a:prstGeom>
          <a:noFill/>
        </p:spPr>
        <p:txBody>
          <a:bodyPr wrap="none" rtlCol="0">
            <a:spAutoFit/>
          </a:bodyPr>
          <a:lstStyle/>
          <a:p>
            <a:pPr>
              <a:defRPr/>
            </a:pPr>
            <a:r>
              <a:rPr lang="en-US" dirty="0"/>
              <a:t>How to choose or adapt the best response?</a:t>
            </a:r>
            <a:endParaRPr lang="fr-FR" dirty="0"/>
          </a:p>
        </p:txBody>
      </p:sp>
    </p:spTree>
    <p:extLst>
      <p:ext uri="{BB962C8B-B14F-4D97-AF65-F5344CB8AC3E}">
        <p14:creationId xmlns:p14="http://schemas.microsoft.com/office/powerpoint/2010/main" val="4243462000"/>
      </p:ext>
    </p:extLst>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par>
                                <p:cTn id="52" presetID="10"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par>
                                <p:cTn id="66" presetID="10" presetClass="entr" presetSubtype="0" fill="hold"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3392" y="2780928"/>
            <a:ext cx="10515600" cy="1325563"/>
          </a:xfrm>
        </p:spPr>
        <p:txBody>
          <a:bodyPr/>
          <a:lstStyle/>
          <a:p>
            <a:pPr algn="ctr"/>
            <a:r>
              <a:rPr lang="en-US" b="1" dirty="0" smtClean="0">
                <a:latin typeface="Yu Gothic" panose="020B0400000000000000" pitchFamily="34" charset="-128"/>
                <a:ea typeface="Yu Gothic" panose="020B0400000000000000" pitchFamily="34" charset="-128"/>
              </a:rPr>
              <a:t>Limitation Example</a:t>
            </a:r>
            <a:endParaRPr lang="en-US" b="1" dirty="0">
              <a:latin typeface="Yu Gothic" panose="020B0400000000000000" pitchFamily="34" charset="-128"/>
              <a:ea typeface="Yu Gothic" panose="020B0400000000000000" pitchFamily="34" charset="-128"/>
            </a:endParaRPr>
          </a:p>
        </p:txBody>
      </p:sp>
      <p:sp>
        <p:nvSpPr>
          <p:cNvPr id="4" name="Espace réservé du numéro de diapositive 3"/>
          <p:cNvSpPr>
            <a:spLocks noGrp="1"/>
          </p:cNvSpPr>
          <p:nvPr>
            <p:ph type="sldNum" sz="quarter" idx="12"/>
          </p:nvPr>
        </p:nvSpPr>
        <p:spPr/>
        <p:txBody>
          <a:bodyPr/>
          <a:lstStyle/>
          <a:p>
            <a:pPr>
              <a:defRPr/>
            </a:pPr>
            <a:fld id="{84A88009-39E0-49E0-AB29-767D32044AC5}" type="slidenum">
              <a:rPr lang="fr-FR" smtClean="0"/>
              <a:t>12</a:t>
            </a:fld>
            <a:endParaRPr lang="fr-FR"/>
          </a:p>
        </p:txBody>
      </p:sp>
    </p:spTree>
    <p:extLst>
      <p:ext uri="{BB962C8B-B14F-4D97-AF65-F5344CB8AC3E}">
        <p14:creationId xmlns:p14="http://schemas.microsoft.com/office/powerpoint/2010/main" val="3606106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a:lstStyle/>
          <a:p>
            <a:pPr>
              <a:defRPr/>
            </a:pPr>
            <a:r>
              <a:rPr lang="en-US" b="1" dirty="0" smtClean="0">
                <a:latin typeface="Yu Gothic"/>
                <a:ea typeface="Yu Gothic"/>
              </a:rPr>
              <a:t>What have been done</a:t>
            </a:r>
            <a:endParaRPr lang="en-US" dirty="0"/>
          </a:p>
        </p:txBody>
      </p:sp>
      <p:sp>
        <p:nvSpPr>
          <p:cNvPr id="5" name="Espace réservé du contenu 2"/>
          <p:cNvSpPr>
            <a:spLocks noGrp="1"/>
          </p:cNvSpPr>
          <p:nvPr>
            <p:ph idx="1"/>
          </p:nvPr>
        </p:nvSpPr>
        <p:spPr bwMode="auto">
          <a:xfrm>
            <a:off x="1055440" y="2043299"/>
            <a:ext cx="10441160" cy="3960440"/>
          </a:xfrm>
          <a:ln>
            <a:noFill/>
          </a:ln>
        </p:spPr>
        <p:style>
          <a:lnRef idx="2">
            <a:schemeClr val="dk1"/>
          </a:lnRef>
          <a:fillRef idx="1">
            <a:schemeClr val="lt1"/>
          </a:fillRef>
          <a:effectRef idx="0">
            <a:schemeClr val="dk1"/>
          </a:effectRef>
          <a:fontRef idx="minor">
            <a:schemeClr val="dk1"/>
          </a:fontRef>
        </p:style>
        <p:txBody>
          <a:bodyPr>
            <a:noAutofit/>
          </a:bodyPr>
          <a:lstStyle/>
          <a:p>
            <a:pPr rtl="0">
              <a:lnSpc>
                <a:spcPct val="120000"/>
              </a:lnSpc>
              <a:defRPr/>
            </a:pPr>
            <a:r>
              <a:rPr lang="en-US" sz="2000" dirty="0">
                <a:latin typeface="Yu Gothic"/>
                <a:ea typeface="Yu Gothic"/>
              </a:rPr>
              <a:t>State of the art on content negotiation.</a:t>
            </a:r>
          </a:p>
          <a:p>
            <a:pPr rtl="0">
              <a:lnSpc>
                <a:spcPct val="120000"/>
              </a:lnSpc>
              <a:defRPr/>
            </a:pPr>
            <a:r>
              <a:rPr lang="en-US" sz="2000" dirty="0">
                <a:latin typeface="Yu Gothic"/>
                <a:ea typeface="Yu Gothic"/>
              </a:rPr>
              <a:t>Study how to define constraints in the general context and then semantically.</a:t>
            </a:r>
          </a:p>
          <a:p>
            <a:pPr rtl="0">
              <a:lnSpc>
                <a:spcPct val="120000"/>
              </a:lnSpc>
              <a:defRPr/>
            </a:pPr>
            <a:r>
              <a:rPr lang="en-US" sz="2000" dirty="0">
                <a:latin typeface="Yu Gothic"/>
                <a:ea typeface="Yu Gothic"/>
              </a:rPr>
              <a:t>Identify use cases where the negotiation studied in the first step is not sufficient.</a:t>
            </a:r>
          </a:p>
          <a:p>
            <a:pPr rtl="0">
              <a:lnSpc>
                <a:spcPct val="120000"/>
              </a:lnSpc>
              <a:defRPr/>
            </a:pPr>
            <a:r>
              <a:rPr lang="en-US" sz="2000" dirty="0">
                <a:latin typeface="Yu Gothic"/>
                <a:ea typeface="Yu Gothic"/>
              </a:rPr>
              <a:t>Start formalizing the content negotiation problem.</a:t>
            </a:r>
          </a:p>
          <a:p>
            <a:pPr rtl="0">
              <a:lnSpc>
                <a:spcPct val="120000"/>
              </a:lnSpc>
              <a:defRPr/>
            </a:pPr>
            <a:r>
              <a:rPr lang="en-US" sz="2000" dirty="0">
                <a:latin typeface="Yu Gothic"/>
                <a:ea typeface="Yu Gothic"/>
              </a:rPr>
              <a:t>Propose the use of a similarity measure between constraints.</a:t>
            </a:r>
          </a:p>
          <a:p>
            <a:pPr rtl="0">
              <a:lnSpc>
                <a:spcPct val="120000"/>
              </a:lnSpc>
              <a:defRPr/>
            </a:pPr>
            <a:r>
              <a:rPr lang="en-US" sz="2000" dirty="0">
                <a:latin typeface="Yu Gothic"/>
                <a:ea typeface="Yu Gothic"/>
              </a:rPr>
              <a:t>Two papers accepted IC+RJCIA, two papers submitted to </a:t>
            </a:r>
            <a:r>
              <a:rPr lang="en-US" sz="2000" dirty="0" smtClean="0">
                <a:latin typeface="Yu Gothic"/>
                <a:ea typeface="Yu Gothic"/>
              </a:rPr>
              <a:t>ISWC</a:t>
            </a:r>
            <a:r>
              <a:rPr lang="en-US" sz="2000" dirty="0">
                <a:latin typeface="Yu Gothic"/>
                <a:ea typeface="Yu Gothic"/>
              </a:rPr>
              <a:t> </a:t>
            </a:r>
            <a:r>
              <a:rPr lang="en-US" sz="2000" dirty="0" smtClean="0">
                <a:latin typeface="Yu Gothic"/>
                <a:ea typeface="Yu Gothic"/>
              </a:rPr>
              <a:t>(Previous </a:t>
            </a:r>
            <a:r>
              <a:rPr lang="en-US" sz="2000" dirty="0" err="1">
                <a:latin typeface="Yu Gothic"/>
                <a:ea typeface="Yu Gothic"/>
              </a:rPr>
              <a:t>WebConf</a:t>
            </a:r>
            <a:r>
              <a:rPr lang="en-US" sz="2000" dirty="0">
                <a:latin typeface="Yu Gothic"/>
                <a:ea typeface="Yu Gothic"/>
              </a:rPr>
              <a:t> rejection</a:t>
            </a:r>
            <a:r>
              <a:rPr lang="en-US" sz="2000" dirty="0" smtClean="0">
                <a:latin typeface="Yu Gothic"/>
                <a:ea typeface="Yu Gothic"/>
              </a:rPr>
              <a:t>).</a:t>
            </a:r>
            <a:endParaRPr lang="fr-FR" sz="2000" dirty="0">
              <a:latin typeface="Yu Gothic"/>
              <a:ea typeface="Yu Gothic"/>
            </a:endParaRPr>
          </a:p>
        </p:txBody>
      </p:sp>
      <p:sp>
        <p:nvSpPr>
          <p:cNvPr id="9" name="Espace réservé du numéro de diapositive 6"/>
          <p:cNvSpPr>
            <a:spLocks noGrp="1"/>
          </p:cNvSpPr>
          <p:nvPr>
            <p:ph type="sldNum" sz="quarter" idx="12"/>
          </p:nvPr>
        </p:nvSpPr>
        <p:spPr bwMode="auto"/>
        <p:txBody>
          <a:bodyPr/>
          <a:lstStyle/>
          <a:p>
            <a:pPr>
              <a:defRPr/>
            </a:pPr>
            <a:fld id="{84A88009-39E0-49E0-AB29-767D32044AC5}" type="slidenum">
              <a:rPr lang="fr-FR"/>
              <a:t>13</a:t>
            </a:fld>
            <a:endParaRPr lang="fr-F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a:lstStyle/>
          <a:p>
            <a:pPr>
              <a:defRPr/>
            </a:pPr>
            <a:r>
              <a:rPr lang="en-US" b="1" dirty="0" smtClean="0">
                <a:latin typeface="Yu Gothic"/>
                <a:ea typeface="Yu Gothic"/>
              </a:rPr>
              <a:t>What to do next</a:t>
            </a:r>
            <a:endParaRPr lang="en-US" b="1" dirty="0">
              <a:latin typeface="Yu Gothic"/>
              <a:ea typeface="Yu Gothic"/>
            </a:endParaRPr>
          </a:p>
        </p:txBody>
      </p:sp>
      <p:sp>
        <p:nvSpPr>
          <p:cNvPr id="5" name="Espace réservé du contenu 2"/>
          <p:cNvSpPr>
            <a:spLocks noGrp="1"/>
          </p:cNvSpPr>
          <p:nvPr>
            <p:ph idx="1"/>
          </p:nvPr>
        </p:nvSpPr>
        <p:spPr bwMode="auto">
          <a:xfrm>
            <a:off x="838200" y="2204863"/>
            <a:ext cx="10515600" cy="2520281"/>
          </a:xfrm>
        </p:spPr>
        <p:txBody>
          <a:bodyPr>
            <a:noAutofit/>
          </a:bodyPr>
          <a:lstStyle/>
          <a:p>
            <a:pPr>
              <a:lnSpc>
                <a:spcPct val="120000"/>
              </a:lnSpc>
              <a:defRPr/>
            </a:pPr>
            <a:r>
              <a:rPr lang="en-US" sz="2000" dirty="0">
                <a:latin typeface="Yu Gothic"/>
                <a:ea typeface="Yu Gothic"/>
              </a:rPr>
              <a:t>Improve the proposed approach (SHACL as profile) and test it in a MAS scenario (mobility in St. </a:t>
            </a:r>
            <a:r>
              <a:rPr lang="en-US" sz="2000" dirty="0" err="1">
                <a:latin typeface="Yu Gothic"/>
                <a:ea typeface="Yu Gothic"/>
              </a:rPr>
              <a:t>Gallen</a:t>
            </a:r>
            <a:r>
              <a:rPr lang="en-US" sz="2000" dirty="0">
                <a:latin typeface="Yu Gothic"/>
                <a:ea typeface="Yu Gothic"/>
              </a:rPr>
              <a:t>).</a:t>
            </a:r>
          </a:p>
          <a:p>
            <a:pPr>
              <a:lnSpc>
                <a:spcPct val="120000"/>
              </a:lnSpc>
              <a:defRPr/>
            </a:pPr>
            <a:r>
              <a:rPr lang="en-US" sz="2000" dirty="0">
                <a:latin typeface="Yu Gothic"/>
                <a:ea typeface="Yu Gothic"/>
              </a:rPr>
              <a:t>Add more content to the CNTF resource (use cases, diagrams) with a test space if possible.</a:t>
            </a:r>
          </a:p>
          <a:p>
            <a:pPr>
              <a:lnSpc>
                <a:spcPct val="120000"/>
              </a:lnSpc>
              <a:defRPr/>
            </a:pPr>
            <a:r>
              <a:rPr lang="en-US" sz="2000" dirty="0">
                <a:latin typeface="Yu Gothic"/>
                <a:ea typeface="Yu Gothic"/>
              </a:rPr>
              <a:t>Continue to refine the formalization of the content negotiation problem.</a:t>
            </a:r>
            <a:endParaRPr dirty="0"/>
          </a:p>
        </p:txBody>
      </p:sp>
      <p:sp>
        <p:nvSpPr>
          <p:cNvPr id="6" name="Espace réservé du numéro de diapositive 6"/>
          <p:cNvSpPr>
            <a:spLocks noGrp="1"/>
          </p:cNvSpPr>
          <p:nvPr>
            <p:ph type="sldNum" sz="quarter" idx="12"/>
          </p:nvPr>
        </p:nvSpPr>
        <p:spPr bwMode="auto"/>
        <p:txBody>
          <a:bodyPr/>
          <a:lstStyle/>
          <a:p>
            <a:pPr>
              <a:defRPr/>
            </a:pPr>
            <a:fld id="{84A88009-39E0-49E0-AB29-767D32044AC5}" type="slidenum">
              <a:rPr lang="fr-FR"/>
              <a:t>14</a:t>
            </a:fld>
            <a:endParaRPr lang="fr-F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a:lstStyle/>
          <a:p>
            <a:pPr>
              <a:defRPr/>
            </a:pPr>
            <a:r>
              <a:rPr lang="fr-FR" b="1" dirty="0" err="1" smtClean="0">
                <a:latin typeface="Yu Gothic"/>
                <a:ea typeface="Yu Gothic"/>
              </a:rPr>
              <a:t>References</a:t>
            </a:r>
            <a:endParaRPr lang="fr-FR" b="1" dirty="0">
              <a:latin typeface="Yu Gothic"/>
              <a:ea typeface="Yu Gothic"/>
            </a:endParaRPr>
          </a:p>
        </p:txBody>
      </p:sp>
      <p:sp>
        <p:nvSpPr>
          <p:cNvPr id="6" name="ZoneTexte 3"/>
          <p:cNvSpPr txBox="1"/>
          <p:nvPr/>
        </p:nvSpPr>
        <p:spPr bwMode="auto">
          <a:xfrm>
            <a:off x="1055440" y="1412776"/>
            <a:ext cx="10630444" cy="1200329"/>
          </a:xfrm>
          <a:prstGeom prst="rect">
            <a:avLst/>
          </a:prstGeom>
          <a:noFill/>
        </p:spPr>
        <p:txBody>
          <a:bodyPr wrap="square" rtlCol="0">
            <a:spAutoFit/>
          </a:bodyPr>
          <a:lstStyle/>
          <a:p>
            <a:pPr>
              <a:lnSpc>
                <a:spcPct val="150000"/>
              </a:lnSpc>
              <a:defRPr/>
            </a:pPr>
            <a:r>
              <a:rPr lang="en-US" sz="1600" dirty="0" smtClean="0">
                <a:latin typeface="Yu Gothic" panose="020B0400000000000000" pitchFamily="34" charset="-128"/>
                <a:ea typeface="Yu Gothic" panose="020B0400000000000000" pitchFamily="34" charset="-128"/>
              </a:rPr>
              <a:t>[1] Fielding</a:t>
            </a:r>
            <a:r>
              <a:rPr lang="en-US" sz="1600" dirty="0">
                <a:latin typeface="Yu Gothic" panose="020B0400000000000000" pitchFamily="34" charset="-128"/>
                <a:ea typeface="Yu Gothic" panose="020B0400000000000000" pitchFamily="34" charset="-128"/>
              </a:rPr>
              <a:t>, R.T., </a:t>
            </a:r>
            <a:r>
              <a:rPr lang="en-US" sz="1600" dirty="0" err="1">
                <a:latin typeface="Yu Gothic" panose="020B0400000000000000" pitchFamily="34" charset="-128"/>
                <a:ea typeface="Yu Gothic" panose="020B0400000000000000" pitchFamily="34" charset="-128"/>
              </a:rPr>
              <a:t>Reschke</a:t>
            </a:r>
            <a:r>
              <a:rPr lang="en-US" sz="1600" dirty="0">
                <a:latin typeface="Yu Gothic" panose="020B0400000000000000" pitchFamily="34" charset="-128"/>
                <a:ea typeface="Yu Gothic" panose="020B0400000000000000" pitchFamily="34" charset="-128"/>
              </a:rPr>
              <a:t>, J.: Hypertext Transfer Protocol (HTTP/1.1): Semantics and </a:t>
            </a:r>
            <a:r>
              <a:rPr lang="en-US" sz="1600" dirty="0" smtClean="0">
                <a:latin typeface="Yu Gothic" panose="020B0400000000000000" pitchFamily="34" charset="-128"/>
                <a:ea typeface="Yu Gothic" panose="020B0400000000000000" pitchFamily="34" charset="-128"/>
              </a:rPr>
              <a:t>Content, 2014</a:t>
            </a:r>
            <a:r>
              <a:rPr lang="en-US" sz="1600" dirty="0" smtClean="0">
                <a:latin typeface="Yu Gothic" panose="020B0400000000000000" pitchFamily="34" charset="-128"/>
                <a:ea typeface="Yu Gothic" panose="020B0400000000000000" pitchFamily="34" charset="-128"/>
              </a:rPr>
              <a:t>.</a:t>
            </a:r>
          </a:p>
          <a:p>
            <a:pPr>
              <a:lnSpc>
                <a:spcPct val="150000"/>
              </a:lnSpc>
              <a:defRPr/>
            </a:pPr>
            <a:r>
              <a:rPr lang="en-US" sz="1600" dirty="0" smtClean="0">
                <a:latin typeface="Yu Gothic" panose="020B0400000000000000" pitchFamily="34" charset="-128"/>
                <a:ea typeface="Yu Gothic" panose="020B0400000000000000" pitchFamily="34" charset="-128"/>
              </a:rPr>
              <a:t>[2</a:t>
            </a:r>
            <a:r>
              <a:rPr lang="en-US" sz="1600" dirty="0">
                <a:latin typeface="Yu Gothic" panose="020B0400000000000000" pitchFamily="34" charset="-128"/>
                <a:ea typeface="Yu Gothic" panose="020B0400000000000000" pitchFamily="34" charset="-128"/>
              </a:rPr>
              <a:t>] </a:t>
            </a:r>
            <a:r>
              <a:rPr lang="en-US" sz="1600" dirty="0" err="1" smtClean="0">
                <a:latin typeface="Yu Gothic" panose="020B0400000000000000" pitchFamily="34" charset="-128"/>
                <a:ea typeface="Yu Gothic" panose="020B0400000000000000" pitchFamily="34" charset="-128"/>
              </a:rPr>
              <a:t>Taghzouti</a:t>
            </a:r>
            <a:r>
              <a:rPr lang="en-US" sz="1600" dirty="0">
                <a:latin typeface="Yu Gothic" panose="020B0400000000000000" pitchFamily="34" charset="-128"/>
                <a:ea typeface="Yu Gothic" panose="020B0400000000000000" pitchFamily="34" charset="-128"/>
              </a:rPr>
              <a:t>, Y. et al.: Content negotiation on the Web: State of the art. (2022</a:t>
            </a:r>
            <a:r>
              <a:rPr lang="en-US" sz="1600" dirty="0" smtClean="0">
                <a:latin typeface="Yu Gothic" panose="020B0400000000000000" pitchFamily="34" charset="-128"/>
                <a:ea typeface="Yu Gothic" panose="020B0400000000000000" pitchFamily="34" charset="-128"/>
              </a:rPr>
              <a:t>).</a:t>
            </a:r>
            <a:endParaRPr sz="1600" dirty="0" smtClean="0">
              <a:latin typeface="Yu Gothic" panose="020B0400000000000000" pitchFamily="34" charset="-128"/>
              <a:ea typeface="Yu Gothic" panose="020B0400000000000000" pitchFamily="34" charset="-128"/>
            </a:endParaRPr>
          </a:p>
          <a:p>
            <a:pPr>
              <a:lnSpc>
                <a:spcPct val="150000"/>
              </a:lnSpc>
              <a:defRPr/>
            </a:pPr>
            <a:r>
              <a:rPr lang="en-US" sz="1600" dirty="0" smtClean="0">
                <a:latin typeface="Yu Gothic" panose="020B0400000000000000" pitchFamily="34" charset="-128"/>
                <a:ea typeface="Yu Gothic" panose="020B0400000000000000" pitchFamily="34" charset="-128"/>
              </a:rPr>
              <a:t>[</a:t>
            </a:r>
            <a:r>
              <a:rPr lang="en-US" sz="1600" dirty="0">
                <a:latin typeface="Yu Gothic" panose="020B0400000000000000" pitchFamily="34" charset="-128"/>
                <a:ea typeface="Yu Gothic" panose="020B0400000000000000" pitchFamily="34" charset="-128"/>
              </a:rPr>
              <a:t>3</a:t>
            </a:r>
            <a:r>
              <a:rPr lang="en-US" sz="1600" dirty="0" smtClean="0">
                <a:latin typeface="Yu Gothic" panose="020B0400000000000000" pitchFamily="34" charset="-128"/>
                <a:ea typeface="Yu Gothic" panose="020B0400000000000000" pitchFamily="34" charset="-128"/>
              </a:rPr>
              <a:t>] </a:t>
            </a:r>
            <a:r>
              <a:rPr lang="en-US" sz="1600" dirty="0" err="1" smtClean="0">
                <a:latin typeface="Yu Gothic" panose="020B0400000000000000" pitchFamily="34" charset="-128"/>
                <a:ea typeface="Yu Gothic" panose="020B0400000000000000" pitchFamily="34" charset="-128"/>
              </a:rPr>
              <a:t>Holtman</a:t>
            </a:r>
            <a:r>
              <a:rPr lang="en-US" sz="1600" dirty="0">
                <a:latin typeface="Yu Gothic" panose="020B0400000000000000" pitchFamily="34" charset="-128"/>
                <a:ea typeface="Yu Gothic" panose="020B0400000000000000" pitchFamily="34" charset="-128"/>
              </a:rPr>
              <a:t>, K., </a:t>
            </a:r>
            <a:r>
              <a:rPr lang="en-US" sz="1600" dirty="0" err="1">
                <a:latin typeface="Yu Gothic" panose="020B0400000000000000" pitchFamily="34" charset="-128"/>
                <a:ea typeface="Yu Gothic" panose="020B0400000000000000" pitchFamily="34" charset="-128"/>
              </a:rPr>
              <a:t>Mutz</a:t>
            </a:r>
            <a:r>
              <a:rPr lang="en-US" sz="1600" dirty="0">
                <a:latin typeface="Yu Gothic" panose="020B0400000000000000" pitchFamily="34" charset="-128"/>
                <a:ea typeface="Yu Gothic" panose="020B0400000000000000" pitchFamily="34" charset="-128"/>
              </a:rPr>
              <a:t>, A.: Transparent Content Negotiation in </a:t>
            </a:r>
            <a:r>
              <a:rPr lang="en-US" sz="1600" dirty="0" smtClean="0">
                <a:latin typeface="Yu Gothic" panose="020B0400000000000000" pitchFamily="34" charset="-128"/>
                <a:ea typeface="Yu Gothic" panose="020B0400000000000000" pitchFamily="34" charset="-128"/>
              </a:rPr>
              <a:t>HTTP, 1998</a:t>
            </a:r>
            <a:r>
              <a:rPr lang="en-US" sz="1600" dirty="0" smtClean="0">
                <a:latin typeface="Yu Gothic" panose="020B0400000000000000" pitchFamily="34" charset="-128"/>
                <a:ea typeface="Yu Gothic" panose="020B0400000000000000" pitchFamily="34" charset="-128"/>
              </a:rPr>
              <a:t>.</a:t>
            </a:r>
            <a:endParaRPr lang="en-US" sz="1600" dirty="0">
              <a:solidFill>
                <a:schemeClr val="bg2">
                  <a:lumMod val="25000"/>
                </a:schemeClr>
              </a:solidFill>
              <a:latin typeface="Yu Gothic" panose="020B0400000000000000" pitchFamily="34" charset="-128"/>
              <a:ea typeface="Yu Gothic" panose="020B0400000000000000" pitchFamily="34" charset="-128"/>
            </a:endParaRPr>
          </a:p>
        </p:txBody>
      </p:sp>
      <p:sp>
        <p:nvSpPr>
          <p:cNvPr id="7" name="Espace réservé du numéro de diapositive 4"/>
          <p:cNvSpPr>
            <a:spLocks noGrp="1"/>
          </p:cNvSpPr>
          <p:nvPr>
            <p:ph type="sldNum" sz="quarter" idx="12"/>
          </p:nvPr>
        </p:nvSpPr>
        <p:spPr bwMode="auto"/>
        <p:txBody>
          <a:bodyPr/>
          <a:lstStyle/>
          <a:p>
            <a:pPr>
              <a:defRPr/>
            </a:pPr>
            <a:fld id="{84A88009-39E0-49E0-AB29-767D32044AC5}" type="slidenum">
              <a:rPr lang="fr-FR"/>
              <a:t>15</a:t>
            </a:fld>
            <a:endParaRPr lang="fr-FR"/>
          </a:p>
        </p:txBody>
      </p:sp>
      <p:sp>
        <p:nvSpPr>
          <p:cNvPr id="2" name="Rectangle 1"/>
          <p:cNvSpPr/>
          <p:nvPr/>
        </p:nvSpPr>
        <p:spPr>
          <a:xfrm>
            <a:off x="1081353" y="3861048"/>
            <a:ext cx="10664553" cy="2308324"/>
          </a:xfrm>
          <a:prstGeom prst="rect">
            <a:avLst/>
          </a:prstGeom>
        </p:spPr>
        <p:txBody>
          <a:bodyPr wrap="square">
            <a:spAutoFit/>
          </a:bodyPr>
          <a:lstStyle/>
          <a:p>
            <a:pPr>
              <a:lnSpc>
                <a:spcPct val="150000"/>
              </a:lnSpc>
              <a:defRPr/>
            </a:pPr>
            <a:endParaRPr lang="en-US" sz="1600" dirty="0">
              <a:latin typeface="Yu Gothic" panose="020B0400000000000000" pitchFamily="34" charset="-128"/>
              <a:ea typeface="Yu Gothic" panose="020B0400000000000000" pitchFamily="34" charset="-128"/>
            </a:endParaRPr>
          </a:p>
          <a:p>
            <a:pPr>
              <a:lnSpc>
                <a:spcPct val="150000"/>
              </a:lnSpc>
              <a:defRPr/>
            </a:pPr>
            <a:r>
              <a:rPr lang="en-US" sz="1600" dirty="0" smtClean="0">
                <a:latin typeface="Yu Gothic" panose="020B0400000000000000" pitchFamily="34" charset="-128"/>
                <a:ea typeface="Yu Gothic" panose="020B0400000000000000" pitchFamily="34" charset="-128"/>
              </a:rPr>
              <a:t>Graham</a:t>
            </a:r>
            <a:r>
              <a:rPr lang="en-US" sz="1600" dirty="0">
                <a:latin typeface="Yu Gothic" panose="020B0400000000000000" pitchFamily="34" charset="-128"/>
                <a:ea typeface="Yu Gothic" panose="020B0400000000000000" pitchFamily="34" charset="-128"/>
              </a:rPr>
              <a:t>, K. et al.: Composite Capability/Preference Profiles (CC/PP): Structure and Vocabularies 1.0, 2004.</a:t>
            </a:r>
          </a:p>
          <a:p>
            <a:pPr>
              <a:lnSpc>
                <a:spcPct val="150000"/>
              </a:lnSpc>
              <a:defRPr/>
            </a:pPr>
            <a:r>
              <a:rPr lang="en-US" sz="1600" dirty="0" smtClean="0">
                <a:solidFill>
                  <a:schemeClr val="bg2">
                    <a:lumMod val="25000"/>
                  </a:schemeClr>
                </a:solidFill>
                <a:latin typeface="Yu Gothic" panose="020B0400000000000000" pitchFamily="34" charset="-128"/>
                <a:ea typeface="Yu Gothic" panose="020B0400000000000000" pitchFamily="34" charset="-128"/>
              </a:rPr>
              <a:t>Butler</a:t>
            </a:r>
            <a:r>
              <a:rPr lang="en-US" sz="1600" dirty="0">
                <a:solidFill>
                  <a:schemeClr val="bg2">
                    <a:lumMod val="25000"/>
                  </a:schemeClr>
                </a:solidFill>
                <a:latin typeface="Yu Gothic" panose="020B0400000000000000" pitchFamily="34" charset="-128"/>
                <a:ea typeface="Yu Gothic" panose="020B0400000000000000" pitchFamily="34" charset="-128"/>
              </a:rPr>
              <a:t>, M.: Using capability classes to classify and match CC/PP and </a:t>
            </a:r>
            <a:r>
              <a:rPr lang="en-US" sz="1600" dirty="0" err="1">
                <a:solidFill>
                  <a:schemeClr val="bg2">
                    <a:lumMod val="25000"/>
                  </a:schemeClr>
                </a:solidFill>
                <a:latin typeface="Yu Gothic" panose="020B0400000000000000" pitchFamily="34" charset="-128"/>
                <a:ea typeface="Yu Gothic" panose="020B0400000000000000" pitchFamily="34" charset="-128"/>
              </a:rPr>
              <a:t>UAProf</a:t>
            </a:r>
            <a:r>
              <a:rPr lang="en-US" sz="1600" dirty="0">
                <a:solidFill>
                  <a:schemeClr val="bg2">
                    <a:lumMod val="25000"/>
                  </a:schemeClr>
                </a:solidFill>
                <a:latin typeface="Yu Gothic" panose="020B0400000000000000" pitchFamily="34" charset="-128"/>
                <a:ea typeface="Yu Gothic" panose="020B0400000000000000" pitchFamily="34" charset="-128"/>
              </a:rPr>
              <a:t> profiles, 2002.</a:t>
            </a:r>
          </a:p>
          <a:p>
            <a:pPr>
              <a:lnSpc>
                <a:spcPct val="150000"/>
              </a:lnSpc>
              <a:defRPr/>
            </a:pPr>
            <a:r>
              <a:rPr lang="en-US" sz="1600" dirty="0" smtClean="0">
                <a:solidFill>
                  <a:schemeClr val="bg2">
                    <a:lumMod val="25000"/>
                  </a:schemeClr>
                </a:solidFill>
                <a:latin typeface="Yu Gothic" panose="020B0400000000000000" pitchFamily="34" charset="-128"/>
                <a:ea typeface="Yu Gothic" panose="020B0400000000000000" pitchFamily="34" charset="-128"/>
              </a:rPr>
              <a:t>Atkinson</a:t>
            </a:r>
            <a:r>
              <a:rPr lang="en-US" sz="1600" dirty="0">
                <a:solidFill>
                  <a:schemeClr val="bg2">
                    <a:lumMod val="25000"/>
                  </a:schemeClr>
                </a:solidFill>
                <a:latin typeface="Yu Gothic" panose="020B0400000000000000" pitchFamily="34" charset="-128"/>
                <a:ea typeface="Yu Gothic" panose="020B0400000000000000" pitchFamily="34" charset="-128"/>
              </a:rPr>
              <a:t>, R., Car, N.J.: The Profiles Vocabulary, 2019.</a:t>
            </a:r>
          </a:p>
          <a:p>
            <a:pPr>
              <a:lnSpc>
                <a:spcPct val="150000"/>
              </a:lnSpc>
              <a:defRPr/>
            </a:pPr>
            <a:r>
              <a:rPr lang="en-US" sz="1600" dirty="0" err="1" smtClean="0">
                <a:solidFill>
                  <a:schemeClr val="bg2">
                    <a:lumMod val="25000"/>
                  </a:schemeClr>
                </a:solidFill>
                <a:latin typeface="Yu Gothic" panose="020B0400000000000000" pitchFamily="34" charset="-128"/>
                <a:ea typeface="Yu Gothic" panose="020B0400000000000000" pitchFamily="34" charset="-128"/>
              </a:rPr>
              <a:t>Svensson</a:t>
            </a:r>
            <a:r>
              <a:rPr lang="en-US" sz="1600" dirty="0">
                <a:solidFill>
                  <a:schemeClr val="bg2">
                    <a:lumMod val="25000"/>
                  </a:schemeClr>
                </a:solidFill>
                <a:latin typeface="Yu Gothic" panose="020B0400000000000000" pitchFamily="34" charset="-128"/>
                <a:ea typeface="Yu Gothic" panose="020B0400000000000000" pitchFamily="34" charset="-128"/>
              </a:rPr>
              <a:t>, L.G. et al.: Content Negotiation by Profile, 2019.</a:t>
            </a:r>
          </a:p>
          <a:p>
            <a:pPr>
              <a:lnSpc>
                <a:spcPct val="150000"/>
              </a:lnSpc>
              <a:defRPr/>
            </a:pPr>
            <a:r>
              <a:rPr lang="en-US" sz="1600" dirty="0" err="1" smtClean="0">
                <a:solidFill>
                  <a:schemeClr val="bg2">
                    <a:lumMod val="25000"/>
                  </a:schemeClr>
                </a:solidFill>
                <a:latin typeface="Yu Gothic" panose="020B0400000000000000" pitchFamily="34" charset="-128"/>
                <a:ea typeface="Yu Gothic" panose="020B0400000000000000" pitchFamily="34" charset="-128"/>
              </a:rPr>
              <a:t>Verborgh</a:t>
            </a:r>
            <a:r>
              <a:rPr lang="en-US" sz="1600" dirty="0">
                <a:solidFill>
                  <a:schemeClr val="bg2">
                    <a:lumMod val="25000"/>
                  </a:schemeClr>
                </a:solidFill>
                <a:latin typeface="Yu Gothic" panose="020B0400000000000000" pitchFamily="34" charset="-128"/>
                <a:ea typeface="Yu Gothic" panose="020B0400000000000000" pitchFamily="34" charset="-128"/>
              </a:rPr>
              <a:t>, R. et al.: Indicating, Discovering, Negotiating, and Writing Profiled Representations, 2021.</a:t>
            </a:r>
            <a:endParaRPr lang="en-US" sz="1600" dirty="0">
              <a:solidFill>
                <a:schemeClr val="bg2">
                  <a:lumMod val="25000"/>
                </a:schemeClr>
              </a:solidFill>
              <a:latin typeface="Yu Gothic" panose="020B0400000000000000" pitchFamily="34" charset="-128"/>
              <a:ea typeface="Yu Gothic" panose="020B0400000000000000" pitchFamily="34" charset="-128"/>
            </a:endParaRPr>
          </a:p>
        </p:txBody>
      </p:sp>
      <p:sp>
        <p:nvSpPr>
          <p:cNvPr id="8" name="Titre 1"/>
          <p:cNvSpPr txBox="1">
            <a:spLocks/>
          </p:cNvSpPr>
          <p:nvPr/>
        </p:nvSpPr>
        <p:spPr bwMode="auto">
          <a:xfrm>
            <a:off x="838200" y="2938631"/>
            <a:ext cx="10515600" cy="1325563"/>
          </a:xfrm>
          <a:prstGeom prst="rect">
            <a:avLst/>
          </a:prstGeom>
        </p:spPr>
        <p:txBody>
          <a:bodyPr vert="horz" lIns="91440" tIns="45720" rIns="91440" bIns="45720" rtlCol="0" anchor="ctr">
            <a:normAutofit/>
          </a:bodyPr>
          <a:lstStyle>
            <a:lvl1pPr algn="l" defTabSz="914400">
              <a:lnSpc>
                <a:spcPct val="90000"/>
              </a:lnSpc>
              <a:spcBef>
                <a:spcPts val="0"/>
              </a:spcBef>
              <a:buNone/>
              <a:defRPr sz="4400">
                <a:solidFill>
                  <a:schemeClr val="tx1"/>
                </a:solidFill>
                <a:latin typeface="+mj-lt"/>
                <a:ea typeface="+mj-ea"/>
                <a:cs typeface="+mj-cs"/>
              </a:defRPr>
            </a:lvl1pPr>
          </a:lstStyle>
          <a:p>
            <a:pPr>
              <a:defRPr/>
            </a:pPr>
            <a:r>
              <a:rPr lang="fr-FR" b="1" dirty="0" smtClean="0">
                <a:latin typeface="Yu Gothic"/>
                <a:ea typeface="Yu Gothic"/>
              </a:rPr>
              <a:t>More </a:t>
            </a:r>
            <a:r>
              <a:rPr lang="fr-FR" b="1" dirty="0" err="1" smtClean="0">
                <a:latin typeface="Yu Gothic"/>
                <a:ea typeface="Yu Gothic"/>
              </a:rPr>
              <a:t>References</a:t>
            </a:r>
            <a:endParaRPr lang="fr-FR" b="1" dirty="0">
              <a:latin typeface="Yu Gothic"/>
              <a:ea typeface="Yu Gothic"/>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latin typeface="Yu Gothic" panose="020B0400000000000000" pitchFamily="34" charset="-128"/>
                <a:ea typeface="Yu Gothic" panose="020B0400000000000000" pitchFamily="34" charset="-128"/>
              </a:rPr>
              <a:t>Illustrations</a:t>
            </a:r>
            <a:endParaRPr lang="fr-FR" b="1" dirty="0">
              <a:latin typeface="Yu Gothic" panose="020B0400000000000000" pitchFamily="34" charset="-128"/>
              <a:ea typeface="Yu Gothic" panose="020B0400000000000000" pitchFamily="34" charset="-128"/>
            </a:endParaRPr>
          </a:p>
        </p:txBody>
      </p:sp>
      <p:sp>
        <p:nvSpPr>
          <p:cNvPr id="4" name="Espace réservé du numéro de diapositive 3"/>
          <p:cNvSpPr>
            <a:spLocks noGrp="1"/>
          </p:cNvSpPr>
          <p:nvPr>
            <p:ph type="sldNum" sz="quarter" idx="12"/>
          </p:nvPr>
        </p:nvSpPr>
        <p:spPr/>
        <p:txBody>
          <a:bodyPr/>
          <a:lstStyle/>
          <a:p>
            <a:pPr>
              <a:defRPr/>
            </a:pPr>
            <a:fld id="{84A88009-39E0-49E0-AB29-767D32044AC5}" type="slidenum">
              <a:rPr lang="fr-FR" smtClean="0"/>
              <a:t>16</a:t>
            </a:fld>
            <a:endParaRPr lang="fr-FR"/>
          </a:p>
        </p:txBody>
      </p:sp>
      <p:sp>
        <p:nvSpPr>
          <p:cNvPr id="5" name="Espace réservé du contenu 2"/>
          <p:cNvSpPr>
            <a:spLocks noGrp="1"/>
          </p:cNvSpPr>
          <p:nvPr>
            <p:ph idx="1"/>
          </p:nvPr>
        </p:nvSpPr>
        <p:spPr bwMode="auto">
          <a:xfrm>
            <a:off x="1271464" y="2132856"/>
            <a:ext cx="8424936" cy="3024336"/>
          </a:xfrm>
        </p:spPr>
        <p:txBody>
          <a:bodyPr>
            <a:noAutofit/>
          </a:bodyPr>
          <a:lstStyle/>
          <a:p>
            <a:pPr>
              <a:lnSpc>
                <a:spcPct val="100000"/>
              </a:lnSpc>
              <a:defRPr/>
            </a:pPr>
            <a:r>
              <a:rPr lang="en-US" sz="1400" dirty="0" smtClean="0">
                <a:latin typeface="Yu Gothic" panose="020B0400000000000000" pitchFamily="34" charset="-128"/>
                <a:ea typeface="Yu Gothic" panose="020B0400000000000000" pitchFamily="34" charset="-128"/>
              </a:rPr>
              <a:t>https</a:t>
            </a:r>
            <a:r>
              <a:rPr lang="en-US" sz="1400" dirty="0">
                <a:latin typeface="Yu Gothic" panose="020B0400000000000000" pitchFamily="34" charset="-128"/>
                <a:ea typeface="Yu Gothic" panose="020B0400000000000000" pitchFamily="34" charset="-128"/>
              </a:rPr>
              <a:t>://www.mines-stetienne.fr/</a:t>
            </a:r>
            <a:endParaRPr sz="1400" dirty="0">
              <a:latin typeface="Yu Gothic" panose="020B0400000000000000" pitchFamily="34" charset="-128"/>
              <a:ea typeface="Yu Gothic" panose="020B0400000000000000" pitchFamily="34" charset="-128"/>
            </a:endParaRPr>
          </a:p>
          <a:p>
            <a:pPr>
              <a:lnSpc>
                <a:spcPct val="100000"/>
              </a:lnSpc>
              <a:defRPr/>
            </a:pPr>
            <a:r>
              <a:rPr lang="en-US" sz="1400" dirty="0">
                <a:latin typeface="Yu Gothic" panose="020B0400000000000000" pitchFamily="34" charset="-128"/>
                <a:ea typeface="Yu Gothic" panose="020B0400000000000000" pitchFamily="34" charset="-128"/>
              </a:rPr>
              <a:t>https://en.wikipedia.org/wiki/Client%E2%80%93server_model</a:t>
            </a:r>
            <a:endParaRPr sz="1400" dirty="0">
              <a:latin typeface="Yu Gothic" panose="020B0400000000000000" pitchFamily="34" charset="-128"/>
              <a:ea typeface="Yu Gothic" panose="020B0400000000000000" pitchFamily="34" charset="-128"/>
            </a:endParaRPr>
          </a:p>
          <a:p>
            <a:pPr>
              <a:lnSpc>
                <a:spcPct val="100000"/>
              </a:lnSpc>
              <a:defRPr/>
            </a:pPr>
            <a:r>
              <a:rPr lang="en-US" sz="1400" dirty="0" smtClean="0">
                <a:latin typeface="Yu Gothic" panose="020B0400000000000000" pitchFamily="34" charset="-128"/>
                <a:ea typeface="Yu Gothic" panose="020B0400000000000000" pitchFamily="34" charset="-128"/>
              </a:rPr>
              <a:t>https</a:t>
            </a:r>
            <a:r>
              <a:rPr lang="en-US" sz="1400" dirty="0">
                <a:latin typeface="Yu Gothic" panose="020B0400000000000000" pitchFamily="34" charset="-128"/>
                <a:ea typeface="Yu Gothic" panose="020B0400000000000000" pitchFamily="34" charset="-128"/>
              </a:rPr>
              <a:t>://www.researchgate.net/figure/HTTP-content-negotiation-delivering-different-representations-of-the-same-URI-based-on_fig5_51722277</a:t>
            </a:r>
            <a:endParaRPr sz="1400" dirty="0">
              <a:latin typeface="Yu Gothic" panose="020B0400000000000000" pitchFamily="34" charset="-128"/>
              <a:ea typeface="Yu Gothic" panose="020B0400000000000000" pitchFamily="34" charset="-128"/>
            </a:endParaRPr>
          </a:p>
          <a:p>
            <a:pPr>
              <a:lnSpc>
                <a:spcPct val="100000"/>
              </a:lnSpc>
              <a:defRPr/>
            </a:pPr>
            <a:r>
              <a:rPr lang="en-US" sz="1400" dirty="0" smtClean="0">
                <a:latin typeface="Yu Gothic" panose="020B0400000000000000" pitchFamily="34" charset="-128"/>
                <a:ea typeface="Yu Gothic" panose="020B0400000000000000" pitchFamily="34" charset="-128"/>
              </a:rPr>
              <a:t>https</a:t>
            </a:r>
            <a:r>
              <a:rPr lang="en-US" sz="1400" dirty="0">
                <a:latin typeface="Yu Gothic" panose="020B0400000000000000" pitchFamily="34" charset="-128"/>
                <a:ea typeface="Yu Gothic" panose="020B0400000000000000" pitchFamily="34" charset="-128"/>
              </a:rPr>
              <a:t>://www.imt.fr/</a:t>
            </a:r>
            <a:endParaRPr sz="14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239217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3392" y="2780928"/>
            <a:ext cx="10515600" cy="1325563"/>
          </a:xfrm>
        </p:spPr>
        <p:txBody>
          <a:bodyPr/>
          <a:lstStyle/>
          <a:p>
            <a:pPr algn="ctr"/>
            <a:r>
              <a:rPr lang="en-US" b="1" dirty="0" smtClean="0">
                <a:latin typeface="Yu Gothic" panose="020B0400000000000000" pitchFamily="34" charset="-128"/>
                <a:ea typeface="Yu Gothic" panose="020B0400000000000000" pitchFamily="34" charset="-128"/>
              </a:rPr>
              <a:t>Thank You</a:t>
            </a:r>
            <a:endParaRPr lang="en-US" b="1" dirty="0">
              <a:latin typeface="Yu Gothic" panose="020B0400000000000000" pitchFamily="34" charset="-128"/>
              <a:ea typeface="Yu Gothic" panose="020B0400000000000000" pitchFamily="34" charset="-128"/>
            </a:endParaRPr>
          </a:p>
        </p:txBody>
      </p:sp>
      <p:sp>
        <p:nvSpPr>
          <p:cNvPr id="4" name="Espace réservé du numéro de diapositive 3"/>
          <p:cNvSpPr>
            <a:spLocks noGrp="1"/>
          </p:cNvSpPr>
          <p:nvPr>
            <p:ph type="sldNum" sz="quarter" idx="12"/>
          </p:nvPr>
        </p:nvSpPr>
        <p:spPr/>
        <p:txBody>
          <a:bodyPr/>
          <a:lstStyle/>
          <a:p>
            <a:pPr>
              <a:defRPr/>
            </a:pPr>
            <a:fld id="{84A88009-39E0-49E0-AB29-767D32044AC5}" type="slidenum">
              <a:rPr lang="fr-FR" smtClean="0"/>
              <a:t>17</a:t>
            </a:fld>
            <a:endParaRPr lang="fr-FR"/>
          </a:p>
        </p:txBody>
      </p:sp>
    </p:spTree>
    <p:extLst>
      <p:ext uri="{BB962C8B-B14F-4D97-AF65-F5344CB8AC3E}">
        <p14:creationId xmlns:p14="http://schemas.microsoft.com/office/powerpoint/2010/main" val="1319664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pPr>
              <a:defRPr/>
            </a:pPr>
            <a:fld id="{84A88009-39E0-49E0-AB29-767D32044AC5}" type="slidenum">
              <a:rPr lang="fr-FR" smtClean="0"/>
              <a:t>18</a:t>
            </a:fld>
            <a:endParaRPr lang="fr-FR"/>
          </a:p>
        </p:txBody>
      </p:sp>
    </p:spTree>
    <p:extLst>
      <p:ext uri="{BB962C8B-B14F-4D97-AF65-F5344CB8AC3E}">
        <p14:creationId xmlns:p14="http://schemas.microsoft.com/office/powerpoint/2010/main" val="2990772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2" name="Rectangle 51"/>
          <p:cNvSpPr/>
          <p:nvPr/>
        </p:nvSpPr>
        <p:spPr>
          <a:xfrm>
            <a:off x="8184232" y="2039739"/>
            <a:ext cx="1728192" cy="4059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1"/>
          <p:cNvSpPr>
            <a:spLocks noGrp="1"/>
          </p:cNvSpPr>
          <p:nvPr>
            <p:ph type="title"/>
          </p:nvPr>
        </p:nvSpPr>
        <p:spPr bwMode="auto">
          <a:xfrm>
            <a:off x="510540" y="426085"/>
            <a:ext cx="11452860" cy="1325563"/>
          </a:xfrm>
        </p:spPr>
        <p:txBody>
          <a:bodyPr>
            <a:normAutofit/>
          </a:bodyPr>
          <a:lstStyle/>
          <a:p>
            <a:pPr lvl="1" algn="l">
              <a:lnSpc>
                <a:spcPct val="150000"/>
              </a:lnSpc>
              <a:defRPr/>
            </a:pPr>
            <a:r>
              <a:rPr lang="fr-FR" sz="2400" b="1" dirty="0">
                <a:latin typeface="Yu Gothic"/>
                <a:ea typeface="Yu Gothic"/>
              </a:rPr>
              <a:t>Négociation proactive du </a:t>
            </a:r>
            <a:r>
              <a:rPr lang="fr-FR" sz="2400" b="1" dirty="0" smtClean="0">
                <a:latin typeface="Yu Gothic"/>
                <a:ea typeface="Yu Gothic"/>
              </a:rPr>
              <a:t>contenu</a:t>
            </a:r>
            <a:r>
              <a:rPr lang="fr-FR" sz="2400" baseline="30000" dirty="0" smtClean="0">
                <a:latin typeface="Yu Gothic"/>
                <a:ea typeface="Yu Gothic"/>
              </a:rPr>
              <a:t>[1]</a:t>
            </a:r>
            <a:endParaRPr lang="fr-FR" sz="2400" baseline="30000" dirty="0">
              <a:latin typeface="Yu Gothic"/>
              <a:ea typeface="Yu Gothic"/>
            </a:endParaRPr>
          </a:p>
        </p:txBody>
      </p:sp>
      <p:sp>
        <p:nvSpPr>
          <p:cNvPr id="5" name="Espace réservé du numéro de diapositive 3"/>
          <p:cNvSpPr>
            <a:spLocks noGrp="1"/>
          </p:cNvSpPr>
          <p:nvPr>
            <p:ph type="sldNum" sz="quarter" idx="12"/>
          </p:nvPr>
        </p:nvSpPr>
        <p:spPr bwMode="auto"/>
        <p:txBody>
          <a:bodyPr/>
          <a:lstStyle/>
          <a:p>
            <a:pPr>
              <a:defRPr/>
            </a:pPr>
            <a:fld id="{84A88009-39E0-49E0-AB29-767D32044AC5}" type="slidenum">
              <a:rPr lang="fr-FR"/>
              <a:t>19</a:t>
            </a:fld>
            <a:endParaRPr lang="fr-FR"/>
          </a:p>
        </p:txBody>
      </p:sp>
      <p:sp>
        <p:nvSpPr>
          <p:cNvPr id="6" name="Rectangle à coins arrondis 5"/>
          <p:cNvSpPr/>
          <p:nvPr/>
        </p:nvSpPr>
        <p:spPr bwMode="auto">
          <a:xfrm>
            <a:off x="4727848" y="3526946"/>
            <a:ext cx="2664295" cy="1085096"/>
          </a:xfrm>
          <a:prstGeom prst="roundRect">
            <a:avLst>
              <a:gd name="adj"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r>
              <a:rPr lang="fr-FR" dirty="0" smtClean="0"/>
              <a:t>URI</a:t>
            </a:r>
          </a:p>
          <a:p>
            <a:pPr algn="ctr">
              <a:defRPr/>
            </a:pPr>
            <a:r>
              <a:rPr lang="fr-FR" dirty="0"/>
              <a:t>https</a:t>
            </a:r>
            <a:r>
              <a:rPr lang="fr-FR" dirty="0" smtClean="0"/>
              <a:t>://territoire.emse.fr/kg/emse/fayol/4ET/404</a:t>
            </a:r>
            <a:endParaRPr lang="fr-FR" dirty="0"/>
          </a:p>
        </p:txBody>
      </p:sp>
      <p:sp>
        <p:nvSpPr>
          <p:cNvPr id="7" name="Ellipse 7"/>
          <p:cNvSpPr/>
          <p:nvPr/>
        </p:nvSpPr>
        <p:spPr bwMode="auto">
          <a:xfrm>
            <a:off x="8644468" y="2542522"/>
            <a:ext cx="807720" cy="74676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r>
              <a:rPr lang="fr-FR" sz="1200" dirty="0" smtClean="0"/>
              <a:t>JSON-LD</a:t>
            </a:r>
            <a:endParaRPr lang="fr-FR" sz="1100" dirty="0"/>
          </a:p>
        </p:txBody>
      </p:sp>
      <p:sp>
        <p:nvSpPr>
          <p:cNvPr id="8" name="Ellipse 8"/>
          <p:cNvSpPr/>
          <p:nvPr/>
        </p:nvSpPr>
        <p:spPr bwMode="auto">
          <a:xfrm>
            <a:off x="8639840" y="3674514"/>
            <a:ext cx="807720" cy="74676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r>
              <a:rPr lang="fr-FR" sz="1200" dirty="0" err="1" smtClean="0"/>
              <a:t>Turtle</a:t>
            </a:r>
            <a:endParaRPr lang="fr-FR" sz="1200" dirty="0"/>
          </a:p>
        </p:txBody>
      </p:sp>
      <p:sp>
        <p:nvSpPr>
          <p:cNvPr id="9" name="Ellipse 9"/>
          <p:cNvSpPr/>
          <p:nvPr/>
        </p:nvSpPr>
        <p:spPr bwMode="auto">
          <a:xfrm>
            <a:off x="8639840" y="4815731"/>
            <a:ext cx="807720" cy="74676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r>
              <a:rPr lang="fr-FR" sz="1200" dirty="0" smtClean="0"/>
              <a:t>RDF</a:t>
            </a:r>
            <a:endParaRPr lang="fr-FR" sz="1200" dirty="0"/>
          </a:p>
        </p:txBody>
      </p:sp>
      <p:cxnSp>
        <p:nvCxnSpPr>
          <p:cNvPr id="10" name="Connecteur droit avec flèche 11"/>
          <p:cNvCxnSpPr>
            <a:cxnSpLocks/>
            <a:stCxn id="11" idx="6"/>
            <a:endCxn id="6" idx="1"/>
          </p:cNvCxnSpPr>
          <p:nvPr/>
        </p:nvCxnSpPr>
        <p:spPr bwMode="auto">
          <a:xfrm flipV="1">
            <a:off x="1366916" y="4069494"/>
            <a:ext cx="3360932" cy="8093"/>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26"/>
          <p:cNvSpPr txBox="1"/>
          <p:nvPr/>
        </p:nvSpPr>
        <p:spPr bwMode="auto">
          <a:xfrm>
            <a:off x="937260" y="6171684"/>
            <a:ext cx="3187091" cy="369332"/>
          </a:xfrm>
          <a:prstGeom prst="rect">
            <a:avLst/>
          </a:prstGeom>
          <a:noFill/>
        </p:spPr>
        <p:txBody>
          <a:bodyPr wrap="none" rtlCol="0">
            <a:spAutoFit/>
          </a:bodyPr>
          <a:lstStyle/>
          <a:p>
            <a:pPr>
              <a:defRPr/>
            </a:pPr>
            <a:r>
              <a:rPr lang="fr-FR" dirty="0" smtClean="0"/>
              <a:t>Représentation d’une ressource</a:t>
            </a:r>
            <a:endParaRPr lang="fr-FR" dirty="0"/>
          </a:p>
        </p:txBody>
      </p:sp>
      <p:sp>
        <p:nvSpPr>
          <p:cNvPr id="19" name="Rectangle 28"/>
          <p:cNvSpPr/>
          <p:nvPr/>
        </p:nvSpPr>
        <p:spPr bwMode="auto">
          <a:xfrm>
            <a:off x="9991396" y="2470929"/>
            <a:ext cx="2209800" cy="8792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fr-FR" dirty="0"/>
              <a:t>https://territoire.emse.fr/kg/emse/fayol/4ET/404.jsonld</a:t>
            </a:r>
          </a:p>
        </p:txBody>
      </p:sp>
      <p:sp>
        <p:nvSpPr>
          <p:cNvPr id="21" name="Rectangle 30"/>
          <p:cNvSpPr/>
          <p:nvPr/>
        </p:nvSpPr>
        <p:spPr bwMode="auto">
          <a:xfrm>
            <a:off x="9991396" y="3590546"/>
            <a:ext cx="2167818" cy="9375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fr-FR" dirty="0"/>
              <a:t>https://territoire.emse.fr/kg/emse/fayol/4ET/404.ttl</a:t>
            </a:r>
          </a:p>
        </p:txBody>
      </p:sp>
      <p:sp>
        <p:nvSpPr>
          <p:cNvPr id="22" name="Rectangle 31"/>
          <p:cNvSpPr/>
          <p:nvPr/>
        </p:nvSpPr>
        <p:spPr bwMode="auto">
          <a:xfrm>
            <a:off x="9982200" y="4725782"/>
            <a:ext cx="2177014" cy="9054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fr-FR" dirty="0"/>
              <a:t>https://</a:t>
            </a:r>
            <a:r>
              <a:rPr lang="fr-FR" dirty="0" smtClean="0"/>
              <a:t>territoire.emse.fr/kg/emse/fayol/4ET/404.rdf</a:t>
            </a:r>
            <a:endParaRPr lang="fr-FR" dirty="0"/>
          </a:p>
        </p:txBody>
      </p:sp>
      <p:grpSp>
        <p:nvGrpSpPr>
          <p:cNvPr id="23" name="Groupe 33"/>
          <p:cNvGrpSpPr/>
          <p:nvPr/>
        </p:nvGrpSpPr>
        <p:grpSpPr bwMode="auto">
          <a:xfrm>
            <a:off x="668652" y="3719447"/>
            <a:ext cx="725968" cy="1085612"/>
            <a:chOff x="612376" y="3169920"/>
            <a:chExt cx="725968" cy="1085612"/>
          </a:xfrm>
        </p:grpSpPr>
        <p:sp>
          <p:nvSpPr>
            <p:cNvPr id="11" name="Émoticône 6"/>
            <p:cNvSpPr/>
            <p:nvPr/>
          </p:nvSpPr>
          <p:spPr bwMode="auto">
            <a:xfrm>
              <a:off x="640080" y="3169920"/>
              <a:ext cx="670560" cy="716280"/>
            </a:xfrm>
            <a:prstGeom prst="smileyFace">
              <a:avLst>
                <a:gd name="adj" fmla="val 46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4" name="ZoneTexte 32"/>
            <p:cNvSpPr txBox="1"/>
            <p:nvPr/>
          </p:nvSpPr>
          <p:spPr bwMode="auto">
            <a:xfrm>
              <a:off x="612376" y="3886200"/>
              <a:ext cx="725968" cy="369332"/>
            </a:xfrm>
            <a:prstGeom prst="rect">
              <a:avLst/>
            </a:prstGeom>
            <a:noFill/>
          </p:spPr>
          <p:txBody>
            <a:bodyPr wrap="none" rtlCol="0">
              <a:spAutoFit/>
            </a:bodyPr>
            <a:lstStyle/>
            <a:p>
              <a:pPr>
                <a:defRPr/>
              </a:pPr>
              <a:r>
                <a:rPr lang="fr-FR"/>
                <a:t>Client</a:t>
              </a:r>
            </a:p>
          </p:txBody>
        </p:sp>
      </p:grpSp>
      <p:sp>
        <p:nvSpPr>
          <p:cNvPr id="44" name="ZoneTexte 43"/>
          <p:cNvSpPr txBox="1"/>
          <p:nvPr/>
        </p:nvSpPr>
        <p:spPr>
          <a:xfrm>
            <a:off x="1532915" y="3663351"/>
            <a:ext cx="3042821" cy="338554"/>
          </a:xfrm>
          <a:prstGeom prst="rect">
            <a:avLst/>
          </a:prstGeom>
          <a:noFill/>
        </p:spPr>
        <p:txBody>
          <a:bodyPr wrap="none" rtlCol="0">
            <a:spAutoFit/>
          </a:bodyPr>
          <a:lstStyle/>
          <a:p>
            <a:r>
              <a:rPr lang="fr-FR" sz="1600" dirty="0" smtClean="0"/>
              <a:t>Demande la ressource bureau 404</a:t>
            </a:r>
            <a:endParaRPr lang="fr-FR" sz="1600" dirty="0"/>
          </a:p>
        </p:txBody>
      </p:sp>
      <p:cxnSp>
        <p:nvCxnSpPr>
          <p:cNvPr id="54" name="Connecteur droit 53"/>
          <p:cNvCxnSpPr>
            <a:stCxn id="7" idx="6"/>
            <a:endCxn id="19" idx="1"/>
          </p:cNvCxnSpPr>
          <p:nvPr/>
        </p:nvCxnSpPr>
        <p:spPr>
          <a:xfrm flipV="1">
            <a:off x="9452188" y="2910571"/>
            <a:ext cx="539208" cy="5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a:stCxn id="8" idx="6"/>
            <a:endCxn id="21" idx="1"/>
          </p:cNvCxnSpPr>
          <p:nvPr/>
        </p:nvCxnSpPr>
        <p:spPr>
          <a:xfrm>
            <a:off x="9447560" y="4047894"/>
            <a:ext cx="543836" cy="11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Connecteur droit 65"/>
          <p:cNvCxnSpPr>
            <a:stCxn id="9" idx="6"/>
            <a:endCxn id="22" idx="1"/>
          </p:cNvCxnSpPr>
          <p:nvPr/>
        </p:nvCxnSpPr>
        <p:spPr>
          <a:xfrm flipV="1">
            <a:off x="9447560" y="5178490"/>
            <a:ext cx="534640" cy="106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Connecteur droit 70"/>
          <p:cNvCxnSpPr>
            <a:stCxn id="6" idx="3"/>
            <a:endCxn id="52" idx="1"/>
          </p:cNvCxnSpPr>
          <p:nvPr/>
        </p:nvCxnSpPr>
        <p:spPr>
          <a:xfrm>
            <a:off x="7392143" y="4069494"/>
            <a:ext cx="792089" cy="0"/>
          </a:xfrm>
          <a:prstGeom prst="line">
            <a:avLst/>
          </a:prstGeom>
        </p:spPr>
        <p:style>
          <a:lnRef idx="1">
            <a:schemeClr val="accent1"/>
          </a:lnRef>
          <a:fillRef idx="0">
            <a:schemeClr val="accent1"/>
          </a:fillRef>
          <a:effectRef idx="0">
            <a:schemeClr val="accent1"/>
          </a:effectRef>
          <a:fontRef idx="minor">
            <a:schemeClr val="tx1"/>
          </a:fontRef>
        </p:style>
      </p:cxnSp>
      <p:sp>
        <p:nvSpPr>
          <p:cNvPr id="81" name="Ellipse 7"/>
          <p:cNvSpPr/>
          <p:nvPr/>
        </p:nvSpPr>
        <p:spPr bwMode="auto">
          <a:xfrm>
            <a:off x="106680" y="5974715"/>
            <a:ext cx="807720" cy="74676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endParaRPr lang="fr-FR" dirty="0"/>
          </a:p>
        </p:txBody>
      </p:sp>
      <p:sp>
        <p:nvSpPr>
          <p:cNvPr id="82" name="ZoneTexte 81"/>
          <p:cNvSpPr txBox="1"/>
          <p:nvPr/>
        </p:nvSpPr>
        <p:spPr>
          <a:xfrm>
            <a:off x="7021351" y="1497192"/>
            <a:ext cx="4161717" cy="369332"/>
          </a:xfrm>
          <a:prstGeom prst="rect">
            <a:avLst/>
          </a:prstGeom>
          <a:noFill/>
        </p:spPr>
        <p:txBody>
          <a:bodyPr wrap="none" rtlCol="0">
            <a:spAutoFit/>
          </a:bodyPr>
          <a:lstStyle/>
          <a:p>
            <a:r>
              <a:rPr lang="fr-FR" dirty="0" smtClean="0"/>
              <a:t>Représentations disponibles sur le serveur</a:t>
            </a:r>
            <a:endParaRPr lang="fr-FR" dirty="0"/>
          </a:p>
        </p:txBody>
      </p:sp>
      <p:sp>
        <p:nvSpPr>
          <p:cNvPr id="83" name="ZoneTexte 82"/>
          <p:cNvSpPr txBox="1"/>
          <p:nvPr/>
        </p:nvSpPr>
        <p:spPr>
          <a:xfrm>
            <a:off x="2094180" y="4143635"/>
            <a:ext cx="2030171" cy="584775"/>
          </a:xfrm>
          <a:prstGeom prst="rect">
            <a:avLst/>
          </a:prstGeom>
          <a:noFill/>
        </p:spPr>
        <p:txBody>
          <a:bodyPr wrap="square" rtlCol="0">
            <a:spAutoFit/>
          </a:bodyPr>
          <a:lstStyle/>
          <a:p>
            <a:r>
              <a:rPr lang="fr-FR" sz="1600" dirty="0" err="1" smtClean="0"/>
              <a:t>Accept</a:t>
            </a:r>
            <a:r>
              <a:rPr lang="fr-FR" sz="1600" dirty="0" smtClean="0"/>
              <a:t>: JSON+LD; q=1</a:t>
            </a:r>
            <a:endParaRPr lang="fr-FR" sz="1400" dirty="0"/>
          </a:p>
          <a:p>
            <a:endParaRPr lang="fr-FR" sz="1600" dirty="0"/>
          </a:p>
        </p:txBody>
      </p:sp>
      <p:sp>
        <p:nvSpPr>
          <p:cNvPr id="25" name="ZoneTexte 24"/>
          <p:cNvSpPr txBox="1"/>
          <p:nvPr/>
        </p:nvSpPr>
        <p:spPr bwMode="auto">
          <a:xfrm>
            <a:off x="4511824" y="6376179"/>
            <a:ext cx="8424936" cy="301557"/>
          </a:xfrm>
          <a:prstGeom prst="rect">
            <a:avLst/>
          </a:prstGeom>
          <a:noFill/>
        </p:spPr>
        <p:txBody>
          <a:bodyPr wrap="square" rtlCol="0">
            <a:spAutoFit/>
          </a:bodyPr>
          <a:lstStyle/>
          <a:p>
            <a:pPr>
              <a:lnSpc>
                <a:spcPct val="150000"/>
              </a:lnSpc>
              <a:defRPr/>
            </a:pPr>
            <a:r>
              <a:rPr lang="en-US" sz="1000" dirty="0">
                <a:latin typeface="Yu Gothic" panose="020B0400000000000000" pitchFamily="34" charset="-128"/>
                <a:ea typeface="Yu Gothic" panose="020B0400000000000000" pitchFamily="34" charset="-128"/>
              </a:rPr>
              <a:t>[1] Fielding, R.T., </a:t>
            </a:r>
            <a:r>
              <a:rPr lang="en-US" sz="1000" dirty="0" err="1">
                <a:latin typeface="Yu Gothic" panose="020B0400000000000000" pitchFamily="34" charset="-128"/>
                <a:ea typeface="Yu Gothic" panose="020B0400000000000000" pitchFamily="34" charset="-128"/>
              </a:rPr>
              <a:t>Reschke</a:t>
            </a:r>
            <a:r>
              <a:rPr lang="en-US" sz="1000" dirty="0">
                <a:latin typeface="Yu Gothic" panose="020B0400000000000000" pitchFamily="34" charset="-128"/>
                <a:ea typeface="Yu Gothic" panose="020B0400000000000000" pitchFamily="34" charset="-128"/>
              </a:rPr>
              <a:t>, J.: Hypertext Transfer Protocol (HTTP/1.1): Semantics and Content, 2014.</a:t>
            </a:r>
          </a:p>
        </p:txBody>
      </p:sp>
    </p:spTree>
    <p:extLst>
      <p:ext uri="{BB962C8B-B14F-4D97-AF65-F5344CB8AC3E}">
        <p14:creationId xmlns:p14="http://schemas.microsoft.com/office/powerpoint/2010/main" val="825612848"/>
      </p:ext>
    </p:extLst>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fade">
                                      <p:cBhvr>
                                        <p:cTn id="13" dur="500"/>
                                        <p:tgtEl>
                                          <p:spTgt spid="7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2"/>
                                        </p:tgtEl>
                                        <p:attrNameLst>
                                          <p:attrName>style.visibility</p:attrName>
                                        </p:attrNameLst>
                                      </p:cBhvr>
                                      <p:to>
                                        <p:strVal val="visible"/>
                                      </p:to>
                                    </p:set>
                                    <p:animEffect transition="in" filter="fade">
                                      <p:cBhvr>
                                        <p:cTn id="28" dur="500"/>
                                        <p:tgtEl>
                                          <p:spTgt spid="8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fade">
                                      <p:cBhvr>
                                        <p:cTn id="34" dur="500"/>
                                        <p:tgtEl>
                                          <p:spTgt spid="8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fade">
                                      <p:cBhvr>
                                        <p:cTn id="51" dur="500"/>
                                        <p:tgtEl>
                                          <p:spTgt spid="6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childTnLst>
                                </p:cTn>
                              </p:par>
                              <p:par>
                                <p:cTn id="60" presetID="10"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3"/>
                                        </p:tgtEl>
                                        <p:attrNameLst>
                                          <p:attrName>style.visibility</p:attrName>
                                        </p:attrNameLst>
                                      </p:cBhvr>
                                      <p:to>
                                        <p:strVal val="visible"/>
                                      </p:to>
                                    </p:set>
                                    <p:animEffect transition="in" filter="fade">
                                      <p:cBhvr>
                                        <p:cTn id="65" dur="500"/>
                                        <p:tgtEl>
                                          <p:spTgt spid="8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21"/>
                                        </p:tgtEl>
                                      </p:cBhvr>
                                    </p:animEffect>
                                    <p:set>
                                      <p:cBhvr>
                                        <p:cTn id="76" dur="1" fill="hold">
                                          <p:stCondLst>
                                            <p:cond delay="499"/>
                                          </p:stCondLst>
                                        </p:cTn>
                                        <p:tgtEl>
                                          <p:spTgt spid="21"/>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57"/>
                                        </p:tgtEl>
                                      </p:cBhvr>
                                    </p:animEffect>
                                    <p:set>
                                      <p:cBhvr>
                                        <p:cTn id="79" dur="1" fill="hold">
                                          <p:stCondLst>
                                            <p:cond delay="499"/>
                                          </p:stCondLst>
                                        </p:cTn>
                                        <p:tgtEl>
                                          <p:spTgt spid="57"/>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66"/>
                                        </p:tgtEl>
                                      </p:cBhvr>
                                    </p:animEffect>
                                    <p:set>
                                      <p:cBhvr>
                                        <p:cTn id="82" dur="1" fill="hold">
                                          <p:stCondLst>
                                            <p:cond delay="499"/>
                                          </p:stCondLst>
                                        </p:cTn>
                                        <p:tgtEl>
                                          <p:spTgt spid="66"/>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22"/>
                                        </p:tgtEl>
                                      </p:cBhvr>
                                    </p:animEffect>
                                    <p:set>
                                      <p:cBhvr>
                                        <p:cTn id="85"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6" grpId="0" animBg="1"/>
      <p:bldP spid="7" grpId="0" animBg="1"/>
      <p:bldP spid="8" grpId="0" animBg="1"/>
      <p:bldP spid="8" grpId="1" animBg="1"/>
      <p:bldP spid="9" grpId="0" animBg="1"/>
      <p:bldP spid="9" grpId="1" animBg="1"/>
      <p:bldP spid="18" grpId="0"/>
      <p:bldP spid="19" grpId="0" animBg="1"/>
      <p:bldP spid="21" grpId="0" animBg="1"/>
      <p:bldP spid="21" grpId="1" animBg="1"/>
      <p:bldP spid="22" grpId="0" animBg="1"/>
      <p:bldP spid="22" grpId="1" animBg="1"/>
      <p:bldP spid="44" grpId="0"/>
      <p:bldP spid="81" grpId="0" animBg="1"/>
      <p:bldP spid="82" grpId="0"/>
      <p:bldP spid="8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83432" y="365125"/>
            <a:ext cx="10370368" cy="1325563"/>
          </a:xfrm>
        </p:spPr>
        <p:txBody>
          <a:bodyPr/>
          <a:lstStyle/>
          <a:p>
            <a:r>
              <a:rPr lang="en-US" b="1" dirty="0" smtClean="0">
                <a:latin typeface="Yu Gothic" panose="020B0400000000000000" pitchFamily="34" charset="-128"/>
                <a:ea typeface="Yu Gothic" panose="020B0400000000000000" pitchFamily="34" charset="-128"/>
              </a:rPr>
              <a:t>Plan:</a:t>
            </a:r>
            <a:endParaRPr lang="en-US" b="1" dirty="0">
              <a:latin typeface="Yu Gothic" panose="020B0400000000000000" pitchFamily="34" charset="-128"/>
              <a:ea typeface="Yu Gothic" panose="020B0400000000000000" pitchFamily="34" charset="-128"/>
            </a:endParaRPr>
          </a:p>
        </p:txBody>
      </p:sp>
      <p:sp>
        <p:nvSpPr>
          <p:cNvPr id="3" name="Espace réservé du contenu 2"/>
          <p:cNvSpPr>
            <a:spLocks noGrp="1"/>
          </p:cNvSpPr>
          <p:nvPr>
            <p:ph idx="1"/>
          </p:nvPr>
        </p:nvSpPr>
        <p:spPr>
          <a:xfrm>
            <a:off x="983432" y="2132856"/>
            <a:ext cx="10515600" cy="2755503"/>
          </a:xfrm>
        </p:spPr>
        <p:txBody>
          <a:bodyPr>
            <a:normAutofit/>
          </a:bodyPr>
          <a:lstStyle/>
          <a:p>
            <a:r>
              <a:rPr lang="en-US" sz="2400" dirty="0" smtClean="0">
                <a:latin typeface="Yu Gothic" panose="020B0400000000000000" pitchFamily="34" charset="-128"/>
                <a:ea typeface="Yu Gothic" panose="020B0400000000000000" pitchFamily="34" charset="-128"/>
              </a:rPr>
              <a:t>The </a:t>
            </a:r>
            <a:r>
              <a:rPr lang="en-US" sz="2400" dirty="0">
                <a:latin typeface="Yu Gothic" panose="020B0400000000000000" pitchFamily="34" charset="-128"/>
                <a:ea typeface="Yu Gothic" panose="020B0400000000000000" pitchFamily="34" charset="-128"/>
              </a:rPr>
              <a:t>thesis problem and general objectives</a:t>
            </a:r>
            <a:r>
              <a:rPr lang="fr-FR" sz="2400" dirty="0" smtClean="0">
                <a:latin typeface="Yu Gothic" panose="020B0400000000000000" pitchFamily="34" charset="-128"/>
                <a:ea typeface="Yu Gothic" panose="020B0400000000000000" pitchFamily="34" charset="-128"/>
              </a:rPr>
              <a:t>.</a:t>
            </a:r>
            <a:endParaRPr lang="fr-FR" sz="2400" dirty="0" smtClean="0">
              <a:latin typeface="Yu Gothic" panose="020B0400000000000000" pitchFamily="34" charset="-128"/>
              <a:ea typeface="Yu Gothic" panose="020B0400000000000000" pitchFamily="34" charset="-128"/>
            </a:endParaRPr>
          </a:p>
          <a:p>
            <a:r>
              <a:rPr lang="en-US" sz="2400" dirty="0" smtClean="0">
                <a:latin typeface="Yu Gothic" panose="020B0400000000000000" pitchFamily="34" charset="-128"/>
                <a:ea typeface="Yu Gothic" panose="020B0400000000000000" pitchFamily="34" charset="-128"/>
              </a:rPr>
              <a:t>A little background of the problem with an example.</a:t>
            </a:r>
            <a:endParaRPr lang="fr-FR" sz="2400" dirty="0" smtClean="0">
              <a:latin typeface="Yu Gothic" panose="020B0400000000000000" pitchFamily="34" charset="-128"/>
              <a:ea typeface="Yu Gothic" panose="020B0400000000000000" pitchFamily="34" charset="-128"/>
            </a:endParaRPr>
          </a:p>
          <a:p>
            <a:r>
              <a:rPr lang="en-US" sz="2400" dirty="0" smtClean="0">
                <a:latin typeface="Yu Gothic" panose="020B0400000000000000" pitchFamily="34" charset="-128"/>
                <a:ea typeface="Yu Gothic" panose="020B0400000000000000" pitchFamily="34" charset="-128"/>
              </a:rPr>
              <a:t>A brief review on the features of content negotiation.</a:t>
            </a:r>
            <a:endParaRPr lang="fr-FR" sz="2400" dirty="0" smtClean="0">
              <a:latin typeface="Yu Gothic" panose="020B0400000000000000" pitchFamily="34" charset="-128"/>
              <a:ea typeface="Yu Gothic" panose="020B0400000000000000" pitchFamily="34" charset="-128"/>
            </a:endParaRPr>
          </a:p>
          <a:p>
            <a:r>
              <a:rPr lang="en-US" sz="2400" dirty="0" smtClean="0">
                <a:latin typeface="Yu Gothic" panose="020B0400000000000000" pitchFamily="34" charset="-128"/>
                <a:ea typeface="Yu Gothic" panose="020B0400000000000000" pitchFamily="34" charset="-128"/>
              </a:rPr>
              <a:t>Some limitations </a:t>
            </a:r>
            <a:r>
              <a:rPr lang="en-US" sz="2400" dirty="0">
                <a:latin typeface="Yu Gothic" panose="020B0400000000000000" pitchFamily="34" charset="-128"/>
                <a:ea typeface="Yu Gothic" panose="020B0400000000000000" pitchFamily="34" charset="-128"/>
              </a:rPr>
              <a:t>and our ideas for improving </a:t>
            </a:r>
            <a:r>
              <a:rPr lang="en-US" sz="2400" dirty="0" smtClean="0">
                <a:latin typeface="Yu Gothic" panose="020B0400000000000000" pitchFamily="34" charset="-128"/>
                <a:ea typeface="Yu Gothic" panose="020B0400000000000000" pitchFamily="34" charset="-128"/>
              </a:rPr>
              <a:t>them.</a:t>
            </a:r>
            <a:endParaRPr lang="fr-FR" sz="2400" dirty="0" smtClean="0">
              <a:latin typeface="Yu Gothic" panose="020B0400000000000000" pitchFamily="34" charset="-128"/>
              <a:ea typeface="Yu Gothic" panose="020B0400000000000000" pitchFamily="34" charset="-128"/>
            </a:endParaRPr>
          </a:p>
          <a:p>
            <a:r>
              <a:rPr lang="en-US" sz="2400" dirty="0">
                <a:latin typeface="Yu Gothic" panose="020B0400000000000000" pitchFamily="34" charset="-128"/>
                <a:ea typeface="Yu Gothic" panose="020B0400000000000000" pitchFamily="34" charset="-128"/>
              </a:rPr>
              <a:t>An overview of what I have </a:t>
            </a:r>
            <a:r>
              <a:rPr lang="en-US" sz="2400" dirty="0" smtClean="0">
                <a:latin typeface="Yu Gothic" panose="020B0400000000000000" pitchFamily="34" charset="-128"/>
                <a:ea typeface="Yu Gothic" panose="020B0400000000000000" pitchFamily="34" charset="-128"/>
              </a:rPr>
              <a:t>done / will </a:t>
            </a:r>
            <a:r>
              <a:rPr lang="en-US" sz="2400" dirty="0">
                <a:latin typeface="Yu Gothic" panose="020B0400000000000000" pitchFamily="34" charset="-128"/>
                <a:ea typeface="Yu Gothic" panose="020B0400000000000000" pitchFamily="34" charset="-128"/>
              </a:rPr>
              <a:t>to do next.</a:t>
            </a:r>
            <a:endParaRPr lang="fr-FR" sz="2400" dirty="0" smtClean="0">
              <a:latin typeface="Yu Gothic" panose="020B0400000000000000" pitchFamily="34" charset="-128"/>
              <a:ea typeface="Yu Gothic" panose="020B0400000000000000" pitchFamily="34" charset="-128"/>
            </a:endParaRPr>
          </a:p>
        </p:txBody>
      </p:sp>
      <p:sp>
        <p:nvSpPr>
          <p:cNvPr id="4" name="Espace réservé du numéro de diapositive 3"/>
          <p:cNvSpPr>
            <a:spLocks noGrp="1"/>
          </p:cNvSpPr>
          <p:nvPr>
            <p:ph type="sldNum" sz="quarter" idx="12"/>
          </p:nvPr>
        </p:nvSpPr>
        <p:spPr/>
        <p:txBody>
          <a:bodyPr/>
          <a:lstStyle/>
          <a:p>
            <a:pPr>
              <a:defRPr/>
            </a:pPr>
            <a:fld id="{84A88009-39E0-49E0-AB29-767D32044AC5}" type="slidenum">
              <a:rPr lang="fr-FR" smtClean="0"/>
              <a:t>2</a:t>
            </a:fld>
            <a:endParaRPr lang="fr-FR"/>
          </a:p>
        </p:txBody>
      </p:sp>
    </p:spTree>
    <p:extLst>
      <p:ext uri="{BB962C8B-B14F-4D97-AF65-F5344CB8AC3E}">
        <p14:creationId xmlns:p14="http://schemas.microsoft.com/office/powerpoint/2010/main" val="290811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2" name="Rectangle 51"/>
          <p:cNvSpPr/>
          <p:nvPr/>
        </p:nvSpPr>
        <p:spPr>
          <a:xfrm>
            <a:off x="8184232" y="2039739"/>
            <a:ext cx="1728192" cy="4059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itre 1"/>
          <p:cNvSpPr>
            <a:spLocks noGrp="1"/>
          </p:cNvSpPr>
          <p:nvPr>
            <p:ph type="title"/>
          </p:nvPr>
        </p:nvSpPr>
        <p:spPr bwMode="auto">
          <a:xfrm>
            <a:off x="510540" y="426085"/>
            <a:ext cx="11452860" cy="1325563"/>
          </a:xfrm>
        </p:spPr>
        <p:txBody>
          <a:bodyPr>
            <a:normAutofit/>
          </a:bodyPr>
          <a:lstStyle/>
          <a:p>
            <a:pPr lvl="1" algn="l">
              <a:lnSpc>
                <a:spcPct val="150000"/>
              </a:lnSpc>
              <a:defRPr/>
            </a:pPr>
            <a:r>
              <a:rPr lang="fr-FR" sz="2400" b="1" dirty="0">
                <a:latin typeface="Yu Gothic"/>
                <a:ea typeface="Yu Gothic"/>
              </a:rPr>
              <a:t>Négociation </a:t>
            </a:r>
            <a:r>
              <a:rPr lang="fr-FR" sz="2400" b="1" dirty="0" smtClean="0">
                <a:latin typeface="Yu Gothic"/>
                <a:ea typeface="Yu Gothic"/>
              </a:rPr>
              <a:t>réactive </a:t>
            </a:r>
            <a:r>
              <a:rPr lang="fr-FR" sz="2400" b="1" dirty="0">
                <a:latin typeface="Yu Gothic"/>
                <a:ea typeface="Yu Gothic"/>
              </a:rPr>
              <a:t>du </a:t>
            </a:r>
            <a:r>
              <a:rPr lang="fr-FR" sz="2400" b="1" dirty="0" smtClean="0">
                <a:latin typeface="Yu Gothic"/>
                <a:ea typeface="Yu Gothic"/>
              </a:rPr>
              <a:t>contenu</a:t>
            </a:r>
            <a:r>
              <a:rPr lang="fr-FR" sz="2400" baseline="30000" dirty="0" smtClean="0">
                <a:latin typeface="Yu Gothic"/>
                <a:ea typeface="Yu Gothic"/>
              </a:rPr>
              <a:t>[1]</a:t>
            </a:r>
            <a:endParaRPr lang="fr-FR" sz="2400" baseline="30000" dirty="0">
              <a:latin typeface="Yu Gothic"/>
              <a:ea typeface="Yu Gothic"/>
            </a:endParaRPr>
          </a:p>
        </p:txBody>
      </p:sp>
      <p:sp>
        <p:nvSpPr>
          <p:cNvPr id="5" name="Espace réservé du numéro de diapositive 3"/>
          <p:cNvSpPr>
            <a:spLocks noGrp="1"/>
          </p:cNvSpPr>
          <p:nvPr>
            <p:ph type="sldNum" sz="quarter" idx="12"/>
          </p:nvPr>
        </p:nvSpPr>
        <p:spPr bwMode="auto"/>
        <p:txBody>
          <a:bodyPr/>
          <a:lstStyle/>
          <a:p>
            <a:pPr>
              <a:defRPr/>
            </a:pPr>
            <a:fld id="{84A88009-39E0-49E0-AB29-767D32044AC5}" type="slidenum">
              <a:rPr lang="fr-FR"/>
              <a:t>20</a:t>
            </a:fld>
            <a:endParaRPr lang="fr-FR"/>
          </a:p>
        </p:txBody>
      </p:sp>
      <p:sp>
        <p:nvSpPr>
          <p:cNvPr id="7" name="Ellipse 7"/>
          <p:cNvSpPr/>
          <p:nvPr/>
        </p:nvSpPr>
        <p:spPr bwMode="auto">
          <a:xfrm>
            <a:off x="8644468" y="2542522"/>
            <a:ext cx="807720" cy="74676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r>
              <a:rPr lang="fr-FR" sz="1200" dirty="0"/>
              <a:t>JSON-LD</a:t>
            </a:r>
          </a:p>
        </p:txBody>
      </p:sp>
      <p:sp>
        <p:nvSpPr>
          <p:cNvPr id="8" name="Ellipse 8"/>
          <p:cNvSpPr/>
          <p:nvPr/>
        </p:nvSpPr>
        <p:spPr bwMode="auto">
          <a:xfrm>
            <a:off x="8639840" y="3674514"/>
            <a:ext cx="807720" cy="74676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r>
              <a:rPr lang="fr-FR" sz="1200" dirty="0" err="1"/>
              <a:t>Turtle</a:t>
            </a:r>
            <a:endParaRPr lang="fr-FR" sz="1200" dirty="0"/>
          </a:p>
        </p:txBody>
      </p:sp>
      <p:sp>
        <p:nvSpPr>
          <p:cNvPr id="9" name="Ellipse 9"/>
          <p:cNvSpPr/>
          <p:nvPr/>
        </p:nvSpPr>
        <p:spPr bwMode="auto">
          <a:xfrm>
            <a:off x="8639840" y="4815731"/>
            <a:ext cx="807720" cy="74676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r>
              <a:rPr lang="fr-FR" sz="1200" dirty="0"/>
              <a:t>RDF</a:t>
            </a:r>
          </a:p>
        </p:txBody>
      </p:sp>
      <p:cxnSp>
        <p:nvCxnSpPr>
          <p:cNvPr id="10" name="Connecteur droit avec flèche 11"/>
          <p:cNvCxnSpPr>
            <a:cxnSpLocks/>
            <a:stCxn id="11" idx="6"/>
            <a:endCxn id="27" idx="1"/>
          </p:cNvCxnSpPr>
          <p:nvPr/>
        </p:nvCxnSpPr>
        <p:spPr bwMode="auto">
          <a:xfrm flipV="1">
            <a:off x="1366916" y="4069494"/>
            <a:ext cx="3360933" cy="8093"/>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26"/>
          <p:cNvSpPr txBox="1"/>
          <p:nvPr/>
        </p:nvSpPr>
        <p:spPr bwMode="auto">
          <a:xfrm>
            <a:off x="937260" y="6171684"/>
            <a:ext cx="3187091" cy="369332"/>
          </a:xfrm>
          <a:prstGeom prst="rect">
            <a:avLst/>
          </a:prstGeom>
          <a:noFill/>
        </p:spPr>
        <p:txBody>
          <a:bodyPr wrap="none" rtlCol="0">
            <a:spAutoFit/>
          </a:bodyPr>
          <a:lstStyle/>
          <a:p>
            <a:pPr>
              <a:defRPr/>
            </a:pPr>
            <a:r>
              <a:rPr lang="fr-FR" dirty="0" smtClean="0"/>
              <a:t>Représentation d’une ressource</a:t>
            </a:r>
            <a:endParaRPr lang="fr-FR" dirty="0"/>
          </a:p>
        </p:txBody>
      </p:sp>
      <p:grpSp>
        <p:nvGrpSpPr>
          <p:cNvPr id="23" name="Groupe 33"/>
          <p:cNvGrpSpPr/>
          <p:nvPr/>
        </p:nvGrpSpPr>
        <p:grpSpPr bwMode="auto">
          <a:xfrm>
            <a:off x="668652" y="3719447"/>
            <a:ext cx="725968" cy="1085612"/>
            <a:chOff x="612376" y="3169920"/>
            <a:chExt cx="725968" cy="1085612"/>
          </a:xfrm>
        </p:grpSpPr>
        <p:sp>
          <p:nvSpPr>
            <p:cNvPr id="11" name="Émoticône 6"/>
            <p:cNvSpPr/>
            <p:nvPr/>
          </p:nvSpPr>
          <p:spPr bwMode="auto">
            <a:xfrm>
              <a:off x="640080" y="3169920"/>
              <a:ext cx="670560" cy="716280"/>
            </a:xfrm>
            <a:prstGeom prst="smileyFace">
              <a:avLst>
                <a:gd name="adj" fmla="val 46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4" name="ZoneTexte 32"/>
            <p:cNvSpPr txBox="1"/>
            <p:nvPr/>
          </p:nvSpPr>
          <p:spPr bwMode="auto">
            <a:xfrm>
              <a:off x="612376" y="3886200"/>
              <a:ext cx="725968" cy="369332"/>
            </a:xfrm>
            <a:prstGeom prst="rect">
              <a:avLst/>
            </a:prstGeom>
            <a:noFill/>
          </p:spPr>
          <p:txBody>
            <a:bodyPr wrap="none" rtlCol="0">
              <a:spAutoFit/>
            </a:bodyPr>
            <a:lstStyle/>
            <a:p>
              <a:pPr>
                <a:defRPr/>
              </a:pPr>
              <a:r>
                <a:rPr lang="fr-FR"/>
                <a:t>Client</a:t>
              </a:r>
            </a:p>
          </p:txBody>
        </p:sp>
      </p:grpSp>
      <p:sp>
        <p:nvSpPr>
          <p:cNvPr id="44" name="ZoneTexte 43"/>
          <p:cNvSpPr txBox="1"/>
          <p:nvPr/>
        </p:nvSpPr>
        <p:spPr>
          <a:xfrm>
            <a:off x="1456964" y="3646214"/>
            <a:ext cx="3042821" cy="338554"/>
          </a:xfrm>
          <a:prstGeom prst="rect">
            <a:avLst/>
          </a:prstGeom>
          <a:noFill/>
        </p:spPr>
        <p:txBody>
          <a:bodyPr wrap="none" rtlCol="0">
            <a:spAutoFit/>
          </a:bodyPr>
          <a:lstStyle/>
          <a:p>
            <a:r>
              <a:rPr lang="fr-FR" sz="1600" dirty="0"/>
              <a:t>Demande la ressource bureau 404</a:t>
            </a:r>
          </a:p>
        </p:txBody>
      </p:sp>
      <p:cxnSp>
        <p:nvCxnSpPr>
          <p:cNvPr id="54" name="Connecteur droit 53"/>
          <p:cNvCxnSpPr>
            <a:stCxn id="7" idx="6"/>
            <a:endCxn id="29" idx="1"/>
          </p:cNvCxnSpPr>
          <p:nvPr/>
        </p:nvCxnSpPr>
        <p:spPr>
          <a:xfrm flipV="1">
            <a:off x="9452188" y="2910571"/>
            <a:ext cx="539208" cy="53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a:stCxn id="8" idx="6"/>
            <a:endCxn id="30" idx="1"/>
          </p:cNvCxnSpPr>
          <p:nvPr/>
        </p:nvCxnSpPr>
        <p:spPr>
          <a:xfrm>
            <a:off x="9447560" y="4047894"/>
            <a:ext cx="543836" cy="11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Connecteur droit 65"/>
          <p:cNvCxnSpPr>
            <a:stCxn id="9" idx="6"/>
            <a:endCxn id="31" idx="1"/>
          </p:cNvCxnSpPr>
          <p:nvPr/>
        </p:nvCxnSpPr>
        <p:spPr>
          <a:xfrm flipV="1">
            <a:off x="9447560" y="5178490"/>
            <a:ext cx="534640" cy="106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Connecteur droit 70"/>
          <p:cNvCxnSpPr>
            <a:stCxn id="27" idx="3"/>
            <a:endCxn id="52" idx="1"/>
          </p:cNvCxnSpPr>
          <p:nvPr/>
        </p:nvCxnSpPr>
        <p:spPr>
          <a:xfrm>
            <a:off x="7021351" y="4069494"/>
            <a:ext cx="1162881" cy="0"/>
          </a:xfrm>
          <a:prstGeom prst="line">
            <a:avLst/>
          </a:prstGeom>
        </p:spPr>
        <p:style>
          <a:lnRef idx="1">
            <a:schemeClr val="accent1"/>
          </a:lnRef>
          <a:fillRef idx="0">
            <a:schemeClr val="accent1"/>
          </a:fillRef>
          <a:effectRef idx="0">
            <a:schemeClr val="accent1"/>
          </a:effectRef>
          <a:fontRef idx="minor">
            <a:schemeClr val="tx1"/>
          </a:fontRef>
        </p:style>
      </p:cxnSp>
      <p:sp>
        <p:nvSpPr>
          <p:cNvPr id="81" name="Ellipse 7"/>
          <p:cNvSpPr/>
          <p:nvPr/>
        </p:nvSpPr>
        <p:spPr bwMode="auto">
          <a:xfrm>
            <a:off x="106680" y="5974715"/>
            <a:ext cx="807720" cy="74676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endParaRPr lang="fr-FR" dirty="0"/>
          </a:p>
        </p:txBody>
      </p:sp>
      <p:sp>
        <p:nvSpPr>
          <p:cNvPr id="82" name="ZoneTexte 81"/>
          <p:cNvSpPr txBox="1"/>
          <p:nvPr/>
        </p:nvSpPr>
        <p:spPr>
          <a:xfrm>
            <a:off x="7021351" y="1497192"/>
            <a:ext cx="4134465" cy="369332"/>
          </a:xfrm>
          <a:prstGeom prst="rect">
            <a:avLst/>
          </a:prstGeom>
          <a:noFill/>
        </p:spPr>
        <p:txBody>
          <a:bodyPr wrap="none" rtlCol="0">
            <a:spAutoFit/>
          </a:bodyPr>
          <a:lstStyle/>
          <a:p>
            <a:r>
              <a:rPr lang="fr-FR" dirty="0" smtClean="0"/>
              <a:t>Représentation disponible dans le serveur</a:t>
            </a:r>
            <a:endParaRPr lang="fr-FR" dirty="0"/>
          </a:p>
        </p:txBody>
      </p:sp>
      <p:sp>
        <p:nvSpPr>
          <p:cNvPr id="2" name="ZoneTexte 1"/>
          <p:cNvSpPr txBox="1"/>
          <p:nvPr/>
        </p:nvSpPr>
        <p:spPr>
          <a:xfrm>
            <a:off x="1631504" y="1941270"/>
            <a:ext cx="6203041"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600" dirty="0" smtClean="0"/>
              <a:t>Liste d’alternatives:</a:t>
            </a:r>
          </a:p>
          <a:p>
            <a:pPr marL="285750" indent="-285750">
              <a:buFont typeface="Arial" panose="020B0604020202020204" pitchFamily="34" charset="0"/>
              <a:buChar char="•"/>
            </a:pPr>
            <a:r>
              <a:rPr lang="fr-FR" sz="1600" dirty="0" smtClean="0"/>
              <a:t>JSON-LD =&gt; https</a:t>
            </a:r>
            <a:r>
              <a:rPr lang="fr-FR" sz="1600" dirty="0"/>
              <a:t>://</a:t>
            </a:r>
            <a:r>
              <a:rPr lang="fr-FR" sz="1600" dirty="0" smtClean="0"/>
              <a:t>territoire.emse.fr/kg/emse/fayol/4ET/404.jsonld</a:t>
            </a:r>
          </a:p>
          <a:p>
            <a:pPr marL="285750" indent="-285750">
              <a:buFont typeface="Arial" panose="020B0604020202020204" pitchFamily="34" charset="0"/>
              <a:buChar char="•"/>
            </a:pPr>
            <a:r>
              <a:rPr lang="fr-FR" sz="1600" dirty="0" err="1"/>
              <a:t>Turtle</a:t>
            </a:r>
            <a:r>
              <a:rPr lang="fr-FR" sz="1600" dirty="0"/>
              <a:t> </a:t>
            </a:r>
            <a:r>
              <a:rPr lang="fr-FR" sz="1600" dirty="0" smtClean="0"/>
              <a:t>=&gt; </a:t>
            </a:r>
            <a:r>
              <a:rPr lang="fr-FR" sz="1600" dirty="0"/>
              <a:t>https://</a:t>
            </a:r>
            <a:r>
              <a:rPr lang="fr-FR" sz="1600" dirty="0" smtClean="0"/>
              <a:t>territoire.emse.fr/kg/emse/fayol/4ET/404.ttl</a:t>
            </a:r>
          </a:p>
          <a:p>
            <a:pPr marL="285750" indent="-285750">
              <a:buFont typeface="Arial" panose="020B0604020202020204" pitchFamily="34" charset="0"/>
              <a:buChar char="•"/>
            </a:pPr>
            <a:r>
              <a:rPr lang="fr-FR" sz="1600" dirty="0" smtClean="0"/>
              <a:t>RDF =&gt; </a:t>
            </a:r>
            <a:r>
              <a:rPr lang="fr-FR" sz="1600" dirty="0"/>
              <a:t>https://</a:t>
            </a:r>
            <a:r>
              <a:rPr lang="fr-FR" sz="1600" dirty="0" smtClean="0"/>
              <a:t>territoire.emse.fr/kg/emse/fayol/4ET/404.rdf</a:t>
            </a:r>
            <a:endParaRPr lang="fr-FR" sz="1600" dirty="0"/>
          </a:p>
        </p:txBody>
      </p:sp>
      <p:sp>
        <p:nvSpPr>
          <p:cNvPr id="26" name="ZoneTexte 25"/>
          <p:cNvSpPr txBox="1"/>
          <p:nvPr/>
        </p:nvSpPr>
        <p:spPr>
          <a:xfrm>
            <a:off x="1437370" y="4142136"/>
            <a:ext cx="3146461" cy="830997"/>
          </a:xfrm>
          <a:prstGeom prst="rect">
            <a:avLst/>
          </a:prstGeom>
          <a:noFill/>
        </p:spPr>
        <p:txBody>
          <a:bodyPr wrap="square" rtlCol="0">
            <a:spAutoFit/>
          </a:bodyPr>
          <a:lstStyle/>
          <a:p>
            <a:r>
              <a:rPr lang="fr-FR" sz="1600" dirty="0" smtClean="0"/>
              <a:t>Demande la représentation à l</a:t>
            </a:r>
            <a:r>
              <a:rPr lang="en-US" sz="1600" dirty="0" smtClean="0"/>
              <a:t>’</a:t>
            </a:r>
            <a:r>
              <a:rPr lang="fr-FR" sz="1600" dirty="0" smtClean="0"/>
              <a:t>URI:</a:t>
            </a:r>
          </a:p>
          <a:p>
            <a:r>
              <a:rPr lang="fr-FR" sz="1600" dirty="0" smtClean="0"/>
              <a:t>https</a:t>
            </a:r>
            <a:r>
              <a:rPr lang="fr-FR" sz="1600" dirty="0"/>
              <a:t>://territoire.emse.fr/kg/emse/fayol/4ET/404.jsonld</a:t>
            </a:r>
          </a:p>
        </p:txBody>
      </p:sp>
      <p:sp>
        <p:nvSpPr>
          <p:cNvPr id="27" name="Rectangle à coins arrondis 26"/>
          <p:cNvSpPr/>
          <p:nvPr/>
        </p:nvSpPr>
        <p:spPr bwMode="auto">
          <a:xfrm>
            <a:off x="4727849" y="3526946"/>
            <a:ext cx="2293502" cy="1085096"/>
          </a:xfrm>
          <a:prstGeom prst="roundRect">
            <a:avLst>
              <a:gd name="adj"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r>
              <a:rPr lang="fr-FR" dirty="0" smtClean="0"/>
              <a:t>URI</a:t>
            </a:r>
          </a:p>
          <a:p>
            <a:pPr algn="ctr">
              <a:defRPr/>
            </a:pPr>
            <a:r>
              <a:rPr lang="fr-FR" dirty="0"/>
              <a:t>https://territoire.emse.fr/kg/emse/fayol/4ET/404</a:t>
            </a:r>
          </a:p>
        </p:txBody>
      </p:sp>
      <p:sp>
        <p:nvSpPr>
          <p:cNvPr id="29" name="Rectangle 28"/>
          <p:cNvSpPr/>
          <p:nvPr/>
        </p:nvSpPr>
        <p:spPr bwMode="auto">
          <a:xfrm>
            <a:off x="9991396" y="2470929"/>
            <a:ext cx="2209800" cy="8792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fr-FR" dirty="0"/>
              <a:t>https://territoire.emse.fr/kg/emse/fayol/4ET/404.jsonld</a:t>
            </a:r>
          </a:p>
        </p:txBody>
      </p:sp>
      <p:sp>
        <p:nvSpPr>
          <p:cNvPr id="30" name="Rectangle 30"/>
          <p:cNvSpPr/>
          <p:nvPr/>
        </p:nvSpPr>
        <p:spPr bwMode="auto">
          <a:xfrm>
            <a:off x="9991396" y="3590546"/>
            <a:ext cx="2167818" cy="9375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fr-FR" dirty="0"/>
              <a:t>https://territoire.emse.fr/kg/emse/fayol/4ET/404.ttl</a:t>
            </a:r>
          </a:p>
        </p:txBody>
      </p:sp>
      <p:sp>
        <p:nvSpPr>
          <p:cNvPr id="31" name="Rectangle 31"/>
          <p:cNvSpPr/>
          <p:nvPr/>
        </p:nvSpPr>
        <p:spPr bwMode="auto">
          <a:xfrm>
            <a:off x="9982200" y="4725782"/>
            <a:ext cx="2177014" cy="9054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fr-FR" dirty="0"/>
              <a:t>https://territoire.emse.fr/kg/emse/fayol/4ET/404.rdf</a:t>
            </a:r>
          </a:p>
        </p:txBody>
      </p:sp>
      <p:sp>
        <p:nvSpPr>
          <p:cNvPr id="28" name="ZoneTexte 27"/>
          <p:cNvSpPr txBox="1"/>
          <p:nvPr/>
        </p:nvSpPr>
        <p:spPr bwMode="auto">
          <a:xfrm>
            <a:off x="4427372" y="6428173"/>
            <a:ext cx="8424936" cy="301557"/>
          </a:xfrm>
          <a:prstGeom prst="rect">
            <a:avLst/>
          </a:prstGeom>
          <a:noFill/>
        </p:spPr>
        <p:txBody>
          <a:bodyPr wrap="square" rtlCol="0">
            <a:spAutoFit/>
          </a:bodyPr>
          <a:lstStyle/>
          <a:p>
            <a:pPr>
              <a:lnSpc>
                <a:spcPct val="150000"/>
              </a:lnSpc>
              <a:defRPr/>
            </a:pPr>
            <a:r>
              <a:rPr lang="en-US" sz="1000" dirty="0">
                <a:latin typeface="Yu Gothic" panose="020B0400000000000000" pitchFamily="34" charset="-128"/>
                <a:ea typeface="Yu Gothic" panose="020B0400000000000000" pitchFamily="34" charset="-128"/>
              </a:rPr>
              <a:t>[1] Fielding, R.T., </a:t>
            </a:r>
            <a:r>
              <a:rPr lang="en-US" sz="1000" dirty="0" err="1">
                <a:latin typeface="Yu Gothic" panose="020B0400000000000000" pitchFamily="34" charset="-128"/>
                <a:ea typeface="Yu Gothic" panose="020B0400000000000000" pitchFamily="34" charset="-128"/>
              </a:rPr>
              <a:t>Reschke</a:t>
            </a:r>
            <a:r>
              <a:rPr lang="en-US" sz="1000" dirty="0">
                <a:latin typeface="Yu Gothic" panose="020B0400000000000000" pitchFamily="34" charset="-128"/>
                <a:ea typeface="Yu Gothic" panose="020B0400000000000000" pitchFamily="34" charset="-128"/>
              </a:rPr>
              <a:t>, J.: Hypertext Transfer Protocol (HTTP/1.1): Semantics and Content, 2014.</a:t>
            </a:r>
          </a:p>
        </p:txBody>
      </p:sp>
    </p:spTree>
    <p:extLst>
      <p:ext uri="{BB962C8B-B14F-4D97-AF65-F5344CB8AC3E}">
        <p14:creationId xmlns:p14="http://schemas.microsoft.com/office/powerpoint/2010/main" val="2499256944"/>
      </p:ext>
    </p:extLst>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500"/>
                                        <p:tgtEl>
                                          <p:spTgt spid="66"/>
                                        </p:tgtEl>
                                      </p:cBhvr>
                                    </p:animEffect>
                                  </p:childTnLst>
                                </p:cTn>
                              </p:par>
                              <p:par>
                                <p:cTn id="29" presetID="10"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fade">
                                      <p:cBhvr>
                                        <p:cTn id="34" dur="500"/>
                                        <p:tgtEl>
                                          <p:spTgt spid="82"/>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0" presetClass="entr" presetSubtype="0"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nodeType="with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fade">
                                      <p:cBhvr>
                                        <p:cTn id="44" dur="500"/>
                                        <p:tgtEl>
                                          <p:spTgt spid="7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fade">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7" grpId="0" animBg="1"/>
      <p:bldP spid="8" grpId="0" animBg="1"/>
      <p:bldP spid="9" grpId="0" animBg="1"/>
      <p:bldP spid="18" grpId="0"/>
      <p:bldP spid="44" grpId="0"/>
      <p:bldP spid="81" grpId="0" animBg="1"/>
      <p:bldP spid="82" grpId="0"/>
      <p:bldP spid="2" grpId="0" animBg="1"/>
      <p:bldP spid="26" grpId="0"/>
      <p:bldP spid="27" grpId="0" animBg="1"/>
      <p:bldP spid="29" grpId="0" animBg="1"/>
      <p:bldP spid="30" grpId="0" animBg="1"/>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463102" y="73236"/>
            <a:ext cx="11452860" cy="1325563"/>
          </a:xfrm>
        </p:spPr>
        <p:txBody>
          <a:bodyPr>
            <a:normAutofit/>
          </a:bodyPr>
          <a:lstStyle/>
          <a:p>
            <a:pPr lvl="1" algn="l">
              <a:lnSpc>
                <a:spcPct val="150000"/>
              </a:lnSpc>
              <a:defRPr/>
            </a:pPr>
            <a:r>
              <a:rPr lang="fr-FR" sz="2400" b="1" dirty="0">
                <a:latin typeface="Yu Gothic"/>
                <a:ea typeface="Yu Gothic"/>
              </a:rPr>
              <a:t>Négociation </a:t>
            </a:r>
            <a:r>
              <a:rPr lang="fr-FR" sz="2400" b="1" dirty="0" smtClean="0">
                <a:latin typeface="Yu Gothic"/>
                <a:ea typeface="Yu Gothic"/>
              </a:rPr>
              <a:t>transparente </a:t>
            </a:r>
            <a:r>
              <a:rPr lang="fr-FR" sz="2400" b="1" dirty="0">
                <a:latin typeface="Yu Gothic"/>
                <a:ea typeface="Yu Gothic"/>
              </a:rPr>
              <a:t>du </a:t>
            </a:r>
            <a:r>
              <a:rPr lang="fr-FR" sz="2400" b="1" dirty="0" smtClean="0">
                <a:latin typeface="Yu Gothic"/>
                <a:ea typeface="Yu Gothic"/>
              </a:rPr>
              <a:t>contenu </a:t>
            </a:r>
            <a:r>
              <a:rPr lang="fr-FR" sz="2400" baseline="30000" dirty="0" smtClean="0">
                <a:latin typeface="Yu Gothic"/>
                <a:ea typeface="Yu Gothic"/>
              </a:rPr>
              <a:t>[2]</a:t>
            </a:r>
            <a:endParaRPr lang="fr-FR" sz="3600" baseline="30000" dirty="0">
              <a:latin typeface="Yu Gothic"/>
              <a:ea typeface="Yu Gothic"/>
            </a:endParaRPr>
          </a:p>
        </p:txBody>
      </p:sp>
      <p:sp>
        <p:nvSpPr>
          <p:cNvPr id="5" name="Espace réservé du numéro de diapositive 3"/>
          <p:cNvSpPr>
            <a:spLocks noGrp="1"/>
          </p:cNvSpPr>
          <p:nvPr>
            <p:ph type="sldNum" sz="quarter" idx="12"/>
          </p:nvPr>
        </p:nvSpPr>
        <p:spPr bwMode="auto"/>
        <p:txBody>
          <a:bodyPr/>
          <a:lstStyle/>
          <a:p>
            <a:pPr>
              <a:defRPr/>
            </a:pPr>
            <a:fld id="{84A88009-39E0-49E0-AB29-767D32044AC5}" type="slidenum">
              <a:rPr lang="fr-FR"/>
              <a:t>21</a:t>
            </a:fld>
            <a:endParaRPr lang="fr-FR"/>
          </a:p>
        </p:txBody>
      </p:sp>
      <p:sp>
        <p:nvSpPr>
          <p:cNvPr id="6" name="Rectangle à coins arrondis 5"/>
          <p:cNvSpPr/>
          <p:nvPr/>
        </p:nvSpPr>
        <p:spPr bwMode="auto">
          <a:xfrm>
            <a:off x="3315177" y="1273598"/>
            <a:ext cx="970454" cy="766150"/>
          </a:xfrm>
          <a:prstGeom prst="roundRect">
            <a:avLst>
              <a:gd name="adj"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r>
              <a:rPr lang="fr-FR" dirty="0" smtClean="0"/>
              <a:t>proxy</a:t>
            </a:r>
          </a:p>
          <a:p>
            <a:pPr algn="ctr">
              <a:defRPr/>
            </a:pPr>
            <a:r>
              <a:rPr lang="fr-FR" dirty="0" smtClean="0"/>
              <a:t>cache</a:t>
            </a:r>
            <a:endParaRPr lang="fr-FR" dirty="0"/>
          </a:p>
        </p:txBody>
      </p:sp>
      <p:grpSp>
        <p:nvGrpSpPr>
          <p:cNvPr id="23" name="Groupe 33"/>
          <p:cNvGrpSpPr/>
          <p:nvPr/>
        </p:nvGrpSpPr>
        <p:grpSpPr bwMode="auto">
          <a:xfrm>
            <a:off x="691888" y="1265494"/>
            <a:ext cx="725968" cy="1085612"/>
            <a:chOff x="612376" y="3169920"/>
            <a:chExt cx="725968" cy="1085612"/>
          </a:xfrm>
        </p:grpSpPr>
        <p:sp>
          <p:nvSpPr>
            <p:cNvPr id="11" name="Émoticône 6"/>
            <p:cNvSpPr/>
            <p:nvPr/>
          </p:nvSpPr>
          <p:spPr bwMode="auto">
            <a:xfrm>
              <a:off x="640080" y="3169920"/>
              <a:ext cx="670560" cy="716280"/>
            </a:xfrm>
            <a:prstGeom prst="smileyFace">
              <a:avLst>
                <a:gd name="adj" fmla="val 46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4" name="ZoneTexte 32"/>
            <p:cNvSpPr txBox="1"/>
            <p:nvPr/>
          </p:nvSpPr>
          <p:spPr bwMode="auto">
            <a:xfrm>
              <a:off x="612376" y="3886200"/>
              <a:ext cx="725968" cy="369332"/>
            </a:xfrm>
            <a:prstGeom prst="rect">
              <a:avLst/>
            </a:prstGeom>
            <a:noFill/>
          </p:spPr>
          <p:txBody>
            <a:bodyPr wrap="none" rtlCol="0">
              <a:spAutoFit/>
            </a:bodyPr>
            <a:lstStyle/>
            <a:p>
              <a:pPr>
                <a:defRPr/>
              </a:pPr>
              <a:r>
                <a:rPr lang="fr-FR"/>
                <a:t>Client</a:t>
              </a:r>
            </a:p>
          </p:txBody>
        </p:sp>
      </p:grpSp>
      <p:sp>
        <p:nvSpPr>
          <p:cNvPr id="26" name="Rectangle à coins arrondis 25"/>
          <p:cNvSpPr/>
          <p:nvPr/>
        </p:nvSpPr>
        <p:spPr bwMode="auto">
          <a:xfrm>
            <a:off x="6019378" y="1253923"/>
            <a:ext cx="970454" cy="766150"/>
          </a:xfrm>
          <a:prstGeom prst="roundRect">
            <a:avLst>
              <a:gd name="adj"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defRPr/>
            </a:pPr>
            <a:r>
              <a:rPr lang="fr-FR" dirty="0"/>
              <a:t>p</a:t>
            </a:r>
            <a:r>
              <a:rPr lang="fr-FR" dirty="0" smtClean="0"/>
              <a:t>roxy</a:t>
            </a:r>
          </a:p>
          <a:p>
            <a:pPr algn="ctr">
              <a:defRPr/>
            </a:pPr>
            <a:r>
              <a:rPr lang="fr-FR" dirty="0" smtClean="0"/>
              <a:t>cache</a:t>
            </a:r>
            <a:endParaRPr lang="fr-FR" dirty="0"/>
          </a:p>
        </p:txBody>
      </p:sp>
      <p:sp>
        <p:nvSpPr>
          <p:cNvPr id="13" name="Rectangle 12"/>
          <p:cNvSpPr/>
          <p:nvPr/>
        </p:nvSpPr>
        <p:spPr>
          <a:xfrm>
            <a:off x="8783415" y="1280097"/>
            <a:ext cx="936104" cy="723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Server</a:t>
            </a:r>
            <a:endParaRPr lang="fr-FR" dirty="0"/>
          </a:p>
        </p:txBody>
      </p:sp>
      <p:cxnSp>
        <p:nvCxnSpPr>
          <p:cNvPr id="15" name="Connecteur droit avec flèche 14"/>
          <p:cNvCxnSpPr/>
          <p:nvPr/>
        </p:nvCxnSpPr>
        <p:spPr>
          <a:xfrm flipV="1">
            <a:off x="937260" y="2856772"/>
            <a:ext cx="2863145" cy="28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bwMode="auto">
          <a:xfrm>
            <a:off x="1054872" y="2552899"/>
            <a:ext cx="2705324" cy="307777"/>
          </a:xfrm>
          <a:prstGeom prst="rect">
            <a:avLst/>
          </a:prstGeom>
          <a:noFill/>
        </p:spPr>
        <p:txBody>
          <a:bodyPr wrap="square" rtlCol="0">
            <a:spAutoFit/>
          </a:bodyPr>
          <a:lstStyle/>
          <a:p>
            <a:r>
              <a:rPr lang="fr-FR" sz="1400" dirty="0"/>
              <a:t>Demande la ressource bureau 404</a:t>
            </a:r>
          </a:p>
        </p:txBody>
      </p:sp>
      <p:cxnSp>
        <p:nvCxnSpPr>
          <p:cNvPr id="28" name="Connecteur droit 27"/>
          <p:cNvCxnSpPr/>
          <p:nvPr/>
        </p:nvCxnSpPr>
        <p:spPr>
          <a:xfrm>
            <a:off x="3800405" y="2996952"/>
            <a:ext cx="0" cy="1048325"/>
          </a:xfrm>
          <a:prstGeom prst="line">
            <a:avLst/>
          </a:prstGeom>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2468256" y="3284984"/>
            <a:ext cx="266429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Capable de choisir au nom</a:t>
            </a:r>
          </a:p>
        </p:txBody>
      </p:sp>
      <p:cxnSp>
        <p:nvCxnSpPr>
          <p:cNvPr id="43" name="Connecteur droit avec flèche 42"/>
          <p:cNvCxnSpPr/>
          <p:nvPr/>
        </p:nvCxnSpPr>
        <p:spPr>
          <a:xfrm flipV="1">
            <a:off x="3800405" y="4219575"/>
            <a:ext cx="2790895" cy="7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bwMode="auto">
          <a:xfrm>
            <a:off x="3760196" y="3894604"/>
            <a:ext cx="3229637" cy="307777"/>
          </a:xfrm>
          <a:prstGeom prst="rect">
            <a:avLst/>
          </a:prstGeom>
          <a:noFill/>
        </p:spPr>
        <p:txBody>
          <a:bodyPr wrap="square" rtlCol="0">
            <a:spAutoFit/>
          </a:bodyPr>
          <a:lstStyle/>
          <a:p>
            <a:r>
              <a:rPr lang="fr-FR" sz="1400" dirty="0"/>
              <a:t>Demander </a:t>
            </a:r>
            <a:r>
              <a:rPr lang="fr-FR" sz="1400" dirty="0" smtClean="0"/>
              <a:t>la représentation </a:t>
            </a:r>
            <a:r>
              <a:rPr lang="fr-FR" sz="1400" dirty="0"/>
              <a:t>avec l’URI </a:t>
            </a:r>
          </a:p>
        </p:txBody>
      </p:sp>
      <p:cxnSp>
        <p:nvCxnSpPr>
          <p:cNvPr id="48" name="Connecteur droit avec flèche 47"/>
          <p:cNvCxnSpPr/>
          <p:nvPr/>
        </p:nvCxnSpPr>
        <p:spPr>
          <a:xfrm flipH="1" flipV="1">
            <a:off x="3805084" y="5073446"/>
            <a:ext cx="2786216" cy="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a:off x="6591300" y="4212787"/>
            <a:ext cx="1" cy="821018"/>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8356831" y="2158232"/>
            <a:ext cx="1728192" cy="4059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Ellipse 7"/>
          <p:cNvSpPr/>
          <p:nvPr/>
        </p:nvSpPr>
        <p:spPr bwMode="auto">
          <a:xfrm>
            <a:off x="8816618" y="2427323"/>
            <a:ext cx="807720" cy="74676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r>
              <a:rPr lang="fr-FR" sz="1200" dirty="0" smtClean="0"/>
              <a:t>JSON-LD</a:t>
            </a:r>
            <a:endParaRPr lang="fr-FR" sz="1200" dirty="0"/>
          </a:p>
        </p:txBody>
      </p:sp>
      <p:sp>
        <p:nvSpPr>
          <p:cNvPr id="59" name="Ellipse 8"/>
          <p:cNvSpPr/>
          <p:nvPr/>
        </p:nvSpPr>
        <p:spPr bwMode="auto">
          <a:xfrm>
            <a:off x="8811990" y="3559315"/>
            <a:ext cx="807720" cy="74676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r>
              <a:rPr lang="fr-FR" sz="1200" dirty="0" err="1" smtClean="0"/>
              <a:t>Turtle</a:t>
            </a:r>
            <a:endParaRPr lang="fr-FR" sz="1200" dirty="0"/>
          </a:p>
        </p:txBody>
      </p:sp>
      <p:sp>
        <p:nvSpPr>
          <p:cNvPr id="60" name="Ellipse 9"/>
          <p:cNvSpPr/>
          <p:nvPr/>
        </p:nvSpPr>
        <p:spPr bwMode="auto">
          <a:xfrm>
            <a:off x="8811990" y="4700532"/>
            <a:ext cx="807720" cy="74676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r>
              <a:rPr lang="fr-FR" sz="1200" dirty="0" smtClean="0"/>
              <a:t>RDF</a:t>
            </a:r>
            <a:endParaRPr lang="fr-FR" sz="1200" dirty="0"/>
          </a:p>
        </p:txBody>
      </p:sp>
      <p:cxnSp>
        <p:nvCxnSpPr>
          <p:cNvPr id="64" name="Connecteur droit 63"/>
          <p:cNvCxnSpPr>
            <a:stCxn id="58" idx="6"/>
            <a:endCxn id="39" idx="1"/>
          </p:cNvCxnSpPr>
          <p:nvPr/>
        </p:nvCxnSpPr>
        <p:spPr bwMode="auto">
          <a:xfrm>
            <a:off x="9624338" y="2800703"/>
            <a:ext cx="6318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Connecteur droit 64"/>
          <p:cNvCxnSpPr>
            <a:stCxn id="59" idx="6"/>
            <a:endCxn id="40" idx="1"/>
          </p:cNvCxnSpPr>
          <p:nvPr/>
        </p:nvCxnSpPr>
        <p:spPr bwMode="auto">
          <a:xfrm>
            <a:off x="9619710" y="3932695"/>
            <a:ext cx="63647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necteur droit 66"/>
          <p:cNvCxnSpPr>
            <a:stCxn id="60" idx="6"/>
            <a:endCxn id="41" idx="1"/>
          </p:cNvCxnSpPr>
          <p:nvPr/>
        </p:nvCxnSpPr>
        <p:spPr bwMode="auto">
          <a:xfrm>
            <a:off x="9619710" y="5073912"/>
            <a:ext cx="636478" cy="20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Connecteur droit 68"/>
          <p:cNvCxnSpPr>
            <a:stCxn id="6" idx="1"/>
          </p:cNvCxnSpPr>
          <p:nvPr/>
        </p:nvCxnSpPr>
        <p:spPr>
          <a:xfrm flipH="1">
            <a:off x="1417856" y="1656673"/>
            <a:ext cx="189732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Connecteur droit 69"/>
          <p:cNvCxnSpPr>
            <a:stCxn id="26" idx="1"/>
            <a:endCxn id="6" idx="3"/>
          </p:cNvCxnSpPr>
          <p:nvPr/>
        </p:nvCxnSpPr>
        <p:spPr>
          <a:xfrm flipH="1">
            <a:off x="4285631" y="1636998"/>
            <a:ext cx="1733747" cy="19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Connecteur droit 72"/>
          <p:cNvCxnSpPr>
            <a:stCxn id="13" idx="1"/>
            <a:endCxn id="26" idx="3"/>
          </p:cNvCxnSpPr>
          <p:nvPr/>
        </p:nvCxnSpPr>
        <p:spPr>
          <a:xfrm flipH="1" flipV="1">
            <a:off x="6989832" y="1636998"/>
            <a:ext cx="1793583" cy="4718"/>
          </a:xfrm>
          <a:prstGeom prst="line">
            <a:avLst/>
          </a:prstGeom>
        </p:spPr>
        <p:style>
          <a:lnRef idx="1">
            <a:schemeClr val="accent1"/>
          </a:lnRef>
          <a:fillRef idx="0">
            <a:schemeClr val="accent1"/>
          </a:fillRef>
          <a:effectRef idx="0">
            <a:schemeClr val="accent1"/>
          </a:effectRef>
          <a:fontRef idx="minor">
            <a:schemeClr val="tx1"/>
          </a:fontRef>
        </p:style>
      </p:cxnSp>
      <p:sp>
        <p:nvSpPr>
          <p:cNvPr id="76" name="Ellipse 9"/>
          <p:cNvSpPr/>
          <p:nvPr/>
        </p:nvSpPr>
        <p:spPr bwMode="auto">
          <a:xfrm>
            <a:off x="4873622" y="4706636"/>
            <a:ext cx="734496" cy="73361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r>
              <a:rPr lang="fr-FR" sz="1200" dirty="0"/>
              <a:t>RDF</a:t>
            </a:r>
          </a:p>
        </p:txBody>
      </p:sp>
      <p:cxnSp>
        <p:nvCxnSpPr>
          <p:cNvPr id="77" name="Connecteur droit avec flèche 76"/>
          <p:cNvCxnSpPr/>
          <p:nvPr/>
        </p:nvCxnSpPr>
        <p:spPr>
          <a:xfrm flipH="1">
            <a:off x="1054872" y="5719791"/>
            <a:ext cx="27642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Ellipse 9"/>
          <p:cNvSpPr/>
          <p:nvPr/>
        </p:nvSpPr>
        <p:spPr bwMode="auto">
          <a:xfrm>
            <a:off x="2042517" y="4950547"/>
            <a:ext cx="734496" cy="73361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defRPr/>
            </a:pPr>
            <a:r>
              <a:rPr lang="fr-FR" sz="1200" dirty="0" smtClean="0"/>
              <a:t>RDF</a:t>
            </a:r>
            <a:endParaRPr lang="fr-FR" sz="1200" dirty="0"/>
          </a:p>
        </p:txBody>
      </p:sp>
      <p:sp>
        <p:nvSpPr>
          <p:cNvPr id="2" name="ZoneTexte 1"/>
          <p:cNvSpPr txBox="1"/>
          <p:nvPr/>
        </p:nvSpPr>
        <p:spPr>
          <a:xfrm>
            <a:off x="1631504" y="5790594"/>
            <a:ext cx="1962397"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fr-FR" sz="1600" dirty="0" smtClean="0"/>
              <a:t>+ Liste d’alternatives</a:t>
            </a:r>
          </a:p>
        </p:txBody>
      </p:sp>
      <p:cxnSp>
        <p:nvCxnSpPr>
          <p:cNvPr id="83" name="Connecteur droit 82"/>
          <p:cNvCxnSpPr/>
          <p:nvPr/>
        </p:nvCxnSpPr>
        <p:spPr>
          <a:xfrm flipH="1">
            <a:off x="3834581" y="5191432"/>
            <a:ext cx="1" cy="368710"/>
          </a:xfrm>
          <a:prstGeom prst="line">
            <a:avLst/>
          </a:prstGeom>
        </p:spPr>
        <p:style>
          <a:lnRef idx="1">
            <a:schemeClr val="accent1"/>
          </a:lnRef>
          <a:fillRef idx="0">
            <a:schemeClr val="accent1"/>
          </a:fillRef>
          <a:effectRef idx="0">
            <a:schemeClr val="accent1"/>
          </a:effectRef>
          <a:fontRef idx="minor">
            <a:schemeClr val="tx1"/>
          </a:fontRef>
        </p:style>
      </p:cxnSp>
      <p:sp>
        <p:nvSpPr>
          <p:cNvPr id="37" name="ZoneTexte 36"/>
          <p:cNvSpPr txBox="1"/>
          <p:nvPr/>
        </p:nvSpPr>
        <p:spPr bwMode="auto">
          <a:xfrm>
            <a:off x="623392" y="6415801"/>
            <a:ext cx="8424936" cy="301557"/>
          </a:xfrm>
          <a:prstGeom prst="rect">
            <a:avLst/>
          </a:prstGeom>
          <a:noFill/>
        </p:spPr>
        <p:txBody>
          <a:bodyPr wrap="square" rtlCol="0">
            <a:spAutoFit/>
          </a:bodyPr>
          <a:lstStyle/>
          <a:p>
            <a:pPr>
              <a:lnSpc>
                <a:spcPct val="150000"/>
              </a:lnSpc>
              <a:defRPr/>
            </a:pPr>
            <a:r>
              <a:rPr lang="en-US" sz="1000" dirty="0">
                <a:latin typeface="Yu Gothic" panose="020B0400000000000000" pitchFamily="34" charset="-128"/>
                <a:ea typeface="Yu Gothic" panose="020B0400000000000000" pitchFamily="34" charset="-128"/>
              </a:rPr>
              <a:t>[2] </a:t>
            </a:r>
            <a:r>
              <a:rPr lang="en-US" sz="1000" dirty="0" err="1">
                <a:latin typeface="Yu Gothic" panose="020B0400000000000000" pitchFamily="34" charset="-128"/>
                <a:ea typeface="Yu Gothic" panose="020B0400000000000000" pitchFamily="34" charset="-128"/>
              </a:rPr>
              <a:t>Holtman</a:t>
            </a:r>
            <a:r>
              <a:rPr lang="en-US" sz="1000" dirty="0">
                <a:latin typeface="Yu Gothic" panose="020B0400000000000000" pitchFamily="34" charset="-128"/>
                <a:ea typeface="Yu Gothic" panose="020B0400000000000000" pitchFamily="34" charset="-128"/>
              </a:rPr>
              <a:t>, K., </a:t>
            </a:r>
            <a:r>
              <a:rPr lang="en-US" sz="1000" dirty="0" err="1">
                <a:latin typeface="Yu Gothic" panose="020B0400000000000000" pitchFamily="34" charset="-128"/>
                <a:ea typeface="Yu Gothic" panose="020B0400000000000000" pitchFamily="34" charset="-128"/>
              </a:rPr>
              <a:t>Mutz</a:t>
            </a:r>
            <a:r>
              <a:rPr lang="en-US" sz="1000" dirty="0">
                <a:latin typeface="Yu Gothic" panose="020B0400000000000000" pitchFamily="34" charset="-128"/>
                <a:ea typeface="Yu Gothic" panose="020B0400000000000000" pitchFamily="34" charset="-128"/>
              </a:rPr>
              <a:t>, A.: Transparent Content Negotiation in HTTP, 1998.</a:t>
            </a:r>
          </a:p>
        </p:txBody>
      </p:sp>
      <p:sp>
        <p:nvSpPr>
          <p:cNvPr id="38" name="ZoneTexte 37"/>
          <p:cNvSpPr txBox="1"/>
          <p:nvPr/>
        </p:nvSpPr>
        <p:spPr bwMode="auto">
          <a:xfrm>
            <a:off x="1725688" y="2838824"/>
            <a:ext cx="1368152" cy="307777"/>
          </a:xfrm>
          <a:prstGeom prst="rect">
            <a:avLst/>
          </a:prstGeom>
          <a:noFill/>
        </p:spPr>
        <p:txBody>
          <a:bodyPr wrap="square" rtlCol="0">
            <a:spAutoFit/>
          </a:bodyPr>
          <a:lstStyle/>
          <a:p>
            <a:r>
              <a:rPr lang="fr-FR" sz="1400" dirty="0" err="1" smtClean="0"/>
              <a:t>Accept</a:t>
            </a:r>
            <a:r>
              <a:rPr lang="fr-FR" sz="1400" dirty="0" smtClean="0"/>
              <a:t>: RDF</a:t>
            </a:r>
            <a:endParaRPr lang="fr-FR" sz="1400" dirty="0"/>
          </a:p>
        </p:txBody>
      </p:sp>
      <p:sp>
        <p:nvSpPr>
          <p:cNvPr id="39" name="Rectangle 38"/>
          <p:cNvSpPr/>
          <p:nvPr/>
        </p:nvSpPr>
        <p:spPr bwMode="auto">
          <a:xfrm>
            <a:off x="10256189" y="2361061"/>
            <a:ext cx="1851980" cy="8792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fr-FR" sz="1600" dirty="0"/>
              <a:t>https://territoire.emse.fr/kg/emse/fayol/4ET/404.jsonld</a:t>
            </a:r>
          </a:p>
        </p:txBody>
      </p:sp>
      <p:sp>
        <p:nvSpPr>
          <p:cNvPr id="40" name="Rectangle 30"/>
          <p:cNvSpPr/>
          <p:nvPr/>
        </p:nvSpPr>
        <p:spPr bwMode="auto">
          <a:xfrm>
            <a:off x="10256189" y="3463931"/>
            <a:ext cx="1851980" cy="9375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fr-FR" sz="1600" dirty="0"/>
              <a:t>https://territoire.emse.fr/kg/emse/fayol/4ET/404.ttl</a:t>
            </a:r>
          </a:p>
        </p:txBody>
      </p:sp>
      <p:sp>
        <p:nvSpPr>
          <p:cNvPr id="41" name="Rectangle 31"/>
          <p:cNvSpPr/>
          <p:nvPr/>
        </p:nvSpPr>
        <p:spPr bwMode="auto">
          <a:xfrm>
            <a:off x="10256188" y="4623296"/>
            <a:ext cx="1851979" cy="9054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fr-FR" sz="1600" dirty="0"/>
              <a:t>https://territoire.emse.fr/kg/emse/fayol/4ET/404.rdf</a:t>
            </a:r>
          </a:p>
        </p:txBody>
      </p:sp>
      <p:sp>
        <p:nvSpPr>
          <p:cNvPr id="71" name="ZoneTexte 70"/>
          <p:cNvSpPr txBox="1"/>
          <p:nvPr/>
        </p:nvSpPr>
        <p:spPr bwMode="auto">
          <a:xfrm>
            <a:off x="3877048" y="4233493"/>
            <a:ext cx="2727644" cy="523220"/>
          </a:xfrm>
          <a:prstGeom prst="rect">
            <a:avLst/>
          </a:prstGeom>
          <a:noFill/>
        </p:spPr>
        <p:txBody>
          <a:bodyPr wrap="square" rtlCol="0">
            <a:spAutoFit/>
          </a:bodyPr>
          <a:lstStyle/>
          <a:p>
            <a:pPr algn="ctr">
              <a:defRPr/>
            </a:pPr>
            <a:r>
              <a:rPr lang="fr-FR" sz="1400" dirty="0"/>
              <a:t>https://territoire.emse.fr/kg/emse/fayol/4ET/404.rdf</a:t>
            </a:r>
          </a:p>
        </p:txBody>
      </p:sp>
    </p:spTree>
    <p:extLst>
      <p:ext uri="{BB962C8B-B14F-4D97-AF65-F5344CB8AC3E}">
        <p14:creationId xmlns:p14="http://schemas.microsoft.com/office/powerpoint/2010/main" val="783904793"/>
      </p:ext>
    </p:extLst>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500"/>
                                        <p:tgtEl>
                                          <p:spTgt spid="64"/>
                                        </p:tgtEl>
                                      </p:cBhvr>
                                    </p:animEffect>
                                  </p:childTnLst>
                                </p:cTn>
                              </p:par>
                              <p:par>
                                <p:cTn id="13" presetID="10"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par>
                                <p:cTn id="16" presetID="10" presetClass="entr" presetSubtype="0" fill="hold"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fade">
                                      <p:cBhvr>
                                        <p:cTn id="18" dur="500"/>
                                        <p:tgtEl>
                                          <p:spTgt spid="6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fade">
                                      <p:cBhvr>
                                        <p:cTn id="21" dur="500"/>
                                        <p:tgtEl>
                                          <p:spTgt spid="5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500"/>
                                        <p:tgtEl>
                                          <p:spTgt spid="6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9"/>
                                        </p:tgtEl>
                                        <p:attrNameLst>
                                          <p:attrName>style.visibility</p:attrName>
                                        </p:attrNameLst>
                                      </p:cBhvr>
                                      <p:to>
                                        <p:strVal val="visible"/>
                                      </p:to>
                                    </p:set>
                                    <p:animEffect transition="in" filter="fade">
                                      <p:cBhvr>
                                        <p:cTn id="50" dur="500"/>
                                        <p:tgtEl>
                                          <p:spTgt spid="6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par>
                                <p:cTn id="54" presetID="10" presetClass="entr" presetSubtype="0" fill="hold" nodeType="with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fade">
                                      <p:cBhvr>
                                        <p:cTn id="56" dur="500"/>
                                        <p:tgtEl>
                                          <p:spTgt spid="7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nodeType="with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fade">
                                      <p:cBhvr>
                                        <p:cTn id="62" dur="500"/>
                                        <p:tgtEl>
                                          <p:spTgt spid="7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fade">
                                      <p:cBhvr>
                                        <p:cTn id="81" dur="500"/>
                                        <p:tgtEl>
                                          <p:spTgt spid="3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fade">
                                      <p:cBhvr>
                                        <p:cTn id="84" dur="500"/>
                                        <p:tgtEl>
                                          <p:spTgt spid="44"/>
                                        </p:tgtEl>
                                      </p:cBhvr>
                                    </p:animEffect>
                                  </p:childTnLst>
                                </p:cTn>
                              </p:par>
                              <p:par>
                                <p:cTn id="85" presetID="10" presetClass="entr" presetSubtype="0"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1"/>
                                        </p:tgtEl>
                                        <p:attrNameLst>
                                          <p:attrName>style.visibility</p:attrName>
                                        </p:attrNameLst>
                                      </p:cBhvr>
                                      <p:to>
                                        <p:strVal val="visible"/>
                                      </p:to>
                                    </p:set>
                                    <p:animEffect transition="in" filter="fade">
                                      <p:cBhvr>
                                        <p:cTn id="90" dur="500"/>
                                        <p:tgtEl>
                                          <p:spTgt spid="71"/>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50"/>
                                        </p:tgtEl>
                                        <p:attrNameLst>
                                          <p:attrName>style.visibility</p:attrName>
                                        </p:attrNameLst>
                                      </p:cBhvr>
                                      <p:to>
                                        <p:strVal val="visible"/>
                                      </p:to>
                                    </p:set>
                                    <p:animEffect transition="in" filter="fade">
                                      <p:cBhvr>
                                        <p:cTn id="95" dur="500"/>
                                        <p:tgtEl>
                                          <p:spTgt spid="50"/>
                                        </p:tgtEl>
                                      </p:cBhvr>
                                    </p:animEffect>
                                  </p:childTnLst>
                                </p:cTn>
                              </p:par>
                              <p:par>
                                <p:cTn id="96" presetID="10" presetClass="entr" presetSubtype="0" fill="hold" nodeType="with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fade">
                                      <p:cBhvr>
                                        <p:cTn id="98" dur="500"/>
                                        <p:tgtEl>
                                          <p:spTgt spid="48"/>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76"/>
                                        </p:tgtEl>
                                        <p:attrNameLst>
                                          <p:attrName>style.visibility</p:attrName>
                                        </p:attrNameLst>
                                      </p:cBhvr>
                                      <p:to>
                                        <p:strVal val="visible"/>
                                      </p:to>
                                    </p:set>
                                    <p:animEffect transition="in" filter="fade">
                                      <p:cBhvr>
                                        <p:cTn id="101" dur="500"/>
                                        <p:tgtEl>
                                          <p:spTgt spid="76"/>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83"/>
                                        </p:tgtEl>
                                        <p:attrNameLst>
                                          <p:attrName>style.visibility</p:attrName>
                                        </p:attrNameLst>
                                      </p:cBhvr>
                                      <p:to>
                                        <p:strVal val="visible"/>
                                      </p:to>
                                    </p:set>
                                    <p:animEffect transition="in" filter="fade">
                                      <p:cBhvr>
                                        <p:cTn id="106" dur="500"/>
                                        <p:tgtEl>
                                          <p:spTgt spid="83"/>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80"/>
                                        </p:tgtEl>
                                        <p:attrNameLst>
                                          <p:attrName>style.visibility</p:attrName>
                                        </p:attrNameLst>
                                      </p:cBhvr>
                                      <p:to>
                                        <p:strVal val="visible"/>
                                      </p:to>
                                    </p:set>
                                    <p:animEffect transition="in" filter="fade">
                                      <p:cBhvr>
                                        <p:cTn id="109" dur="500"/>
                                        <p:tgtEl>
                                          <p:spTgt spid="8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
                                        </p:tgtEl>
                                        <p:attrNameLst>
                                          <p:attrName>style.visibility</p:attrName>
                                        </p:attrNameLst>
                                      </p:cBhvr>
                                      <p:to>
                                        <p:strVal val="visible"/>
                                      </p:to>
                                    </p:set>
                                    <p:animEffect transition="in" filter="fade">
                                      <p:cBhvr>
                                        <p:cTn id="112" dur="500"/>
                                        <p:tgtEl>
                                          <p:spTgt spid="2"/>
                                        </p:tgtEl>
                                      </p:cBhvr>
                                    </p:animEffect>
                                  </p:childTnLst>
                                </p:cTn>
                              </p:par>
                              <p:par>
                                <p:cTn id="113" presetID="10" presetClass="entr" presetSubtype="0" fill="hold" nodeType="withEffect">
                                  <p:stCondLst>
                                    <p:cond delay="0"/>
                                  </p:stCondLst>
                                  <p:childTnLst>
                                    <p:set>
                                      <p:cBhvr>
                                        <p:cTn id="114" dur="1" fill="hold">
                                          <p:stCondLst>
                                            <p:cond delay="0"/>
                                          </p:stCondLst>
                                        </p:cTn>
                                        <p:tgtEl>
                                          <p:spTgt spid="77"/>
                                        </p:tgtEl>
                                        <p:attrNameLst>
                                          <p:attrName>style.visibility</p:attrName>
                                        </p:attrNameLst>
                                      </p:cBhvr>
                                      <p:to>
                                        <p:strVal val="visible"/>
                                      </p:to>
                                    </p:set>
                                    <p:animEffect transition="in" filter="fade">
                                      <p:cBhvr>
                                        <p:cTn id="115"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13" grpId="0" animBg="1"/>
      <p:bldP spid="34" grpId="0"/>
      <p:bldP spid="35" grpId="0" animBg="1"/>
      <p:bldP spid="44" grpId="0"/>
      <p:bldP spid="56" grpId="0" animBg="1"/>
      <p:bldP spid="58" grpId="0" animBg="1"/>
      <p:bldP spid="59" grpId="0" animBg="1"/>
      <p:bldP spid="60" grpId="0" animBg="1"/>
      <p:bldP spid="76" grpId="0" animBg="1"/>
      <p:bldP spid="80" grpId="0" animBg="1"/>
      <p:bldP spid="2" grpId="0" animBg="1"/>
      <p:bldP spid="37" grpId="0"/>
      <p:bldP spid="38" grpId="0"/>
      <p:bldP spid="39" grpId="0" animBg="1"/>
      <p:bldP spid="40" grpId="0" animBg="1"/>
      <p:bldP spid="41" grpId="0" animBg="1"/>
      <p:bldP spid="71"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 name="Espace réservé du numéro de diapositive 3"/>
          <p:cNvSpPr>
            <a:spLocks noGrp="1"/>
          </p:cNvSpPr>
          <p:nvPr>
            <p:ph type="sldNum" sz="quarter" idx="12"/>
          </p:nvPr>
        </p:nvSpPr>
        <p:spPr bwMode="auto"/>
        <p:txBody>
          <a:bodyPr/>
          <a:lstStyle/>
          <a:p>
            <a:pPr>
              <a:defRPr/>
            </a:pPr>
            <a:fld id="{84A88009-39E0-49E0-AB29-767D32044AC5}" type="slidenum">
              <a:rPr lang="fr-FR"/>
              <a:t>22</a:t>
            </a:fld>
            <a:endParaRPr lang="fr-FR"/>
          </a:p>
        </p:txBody>
      </p:sp>
      <p:graphicFrame>
        <p:nvGraphicFramePr>
          <p:cNvPr id="2" name="Espace réservé du contenu 1"/>
          <p:cNvGraphicFramePr>
            <a:graphicFrameLocks noGrp="1"/>
          </p:cNvGraphicFramePr>
          <p:nvPr>
            <p:ph idx="1"/>
            <p:extLst/>
          </p:nvPr>
        </p:nvGraphicFramePr>
        <p:xfrm>
          <a:off x="695400" y="188640"/>
          <a:ext cx="10801200" cy="6048671"/>
        </p:xfrm>
        <a:graphic>
          <a:graphicData uri="http://schemas.openxmlformats.org/drawingml/2006/table">
            <a:tbl>
              <a:tblPr firstRow="1" bandRow="1">
                <a:tableStyleId>{5940675A-B579-460E-94D1-54222C63F5DA}</a:tableStyleId>
              </a:tblPr>
              <a:tblGrid>
                <a:gridCol w="2736304">
                  <a:extLst>
                    <a:ext uri="{9D8B030D-6E8A-4147-A177-3AD203B41FA5}">
                      <a16:colId xmlns:a16="http://schemas.microsoft.com/office/drawing/2014/main" val="3584751148"/>
                    </a:ext>
                  </a:extLst>
                </a:gridCol>
                <a:gridCol w="4464496">
                  <a:extLst>
                    <a:ext uri="{9D8B030D-6E8A-4147-A177-3AD203B41FA5}">
                      <a16:colId xmlns:a16="http://schemas.microsoft.com/office/drawing/2014/main" val="3877569732"/>
                    </a:ext>
                  </a:extLst>
                </a:gridCol>
                <a:gridCol w="3600400">
                  <a:extLst>
                    <a:ext uri="{9D8B030D-6E8A-4147-A177-3AD203B41FA5}">
                      <a16:colId xmlns:a16="http://schemas.microsoft.com/office/drawing/2014/main" val="477675635"/>
                    </a:ext>
                  </a:extLst>
                </a:gridCol>
              </a:tblGrid>
              <a:tr h="381773">
                <a:tc>
                  <a:txBody>
                    <a:bodyPr/>
                    <a:lstStyle/>
                    <a:p>
                      <a:pPr algn="ctr"/>
                      <a:r>
                        <a:rPr lang="fr-FR" sz="1600" dirty="0" smtClean="0">
                          <a:latin typeface="Yu Gothic" panose="020B0400000000000000" pitchFamily="34" charset="-128"/>
                          <a:ea typeface="Yu Gothic" panose="020B0400000000000000" pitchFamily="34" charset="-128"/>
                        </a:rPr>
                        <a:t>Négociation du contenue</a:t>
                      </a:r>
                      <a:endParaRPr lang="fr-FR" sz="1600" dirty="0">
                        <a:latin typeface="Yu Gothic" panose="020B0400000000000000" pitchFamily="34" charset="-128"/>
                        <a:ea typeface="Yu Gothic" panose="020B0400000000000000" pitchFamily="34" charset="-128"/>
                      </a:endParaRPr>
                    </a:p>
                  </a:txBody>
                  <a:tcPr anchor="ctr"/>
                </a:tc>
                <a:tc>
                  <a:txBody>
                    <a:bodyPr/>
                    <a:lstStyle/>
                    <a:p>
                      <a:pPr algn="ctr"/>
                      <a:r>
                        <a:rPr lang="fr-FR" sz="1600" dirty="0" smtClean="0">
                          <a:latin typeface="Yu Gothic" panose="020B0400000000000000" pitchFamily="34" charset="-128"/>
                          <a:ea typeface="Yu Gothic" panose="020B0400000000000000" pitchFamily="34" charset="-128"/>
                        </a:rPr>
                        <a:t>Avantage</a:t>
                      </a:r>
                      <a:endParaRPr lang="fr-FR" sz="1600" dirty="0">
                        <a:latin typeface="Yu Gothic" panose="020B0400000000000000" pitchFamily="34" charset="-128"/>
                        <a:ea typeface="Yu Gothic" panose="020B0400000000000000" pitchFamily="34" charset="-128"/>
                      </a:endParaRPr>
                    </a:p>
                  </a:txBody>
                  <a:tcPr anchor="ctr"/>
                </a:tc>
                <a:tc>
                  <a:txBody>
                    <a:bodyPr/>
                    <a:lstStyle/>
                    <a:p>
                      <a:pPr algn="ctr"/>
                      <a:r>
                        <a:rPr lang="fr-FR" sz="1600" dirty="0" smtClean="0">
                          <a:latin typeface="Yu Gothic" panose="020B0400000000000000" pitchFamily="34" charset="-128"/>
                          <a:ea typeface="Yu Gothic" panose="020B0400000000000000" pitchFamily="34" charset="-128"/>
                        </a:rPr>
                        <a:t>Inconvénient</a:t>
                      </a:r>
                      <a:endParaRPr lang="fr-FR" sz="1600" dirty="0">
                        <a:latin typeface="Yu Gothic" panose="020B0400000000000000" pitchFamily="34" charset="-128"/>
                        <a:ea typeface="Yu Gothic" panose="020B0400000000000000" pitchFamily="34" charset="-128"/>
                      </a:endParaRPr>
                    </a:p>
                  </a:txBody>
                  <a:tcPr anchor="ctr"/>
                </a:tc>
                <a:extLst>
                  <a:ext uri="{0D108BD9-81ED-4DB2-BD59-A6C34878D82A}">
                    <a16:rowId xmlns:a16="http://schemas.microsoft.com/office/drawing/2014/main" val="2957557822"/>
                  </a:ext>
                </a:extLst>
              </a:tr>
              <a:tr h="2464341">
                <a:tc>
                  <a:txBody>
                    <a:bodyPr/>
                    <a:lstStyle/>
                    <a:p>
                      <a:pPr algn="ctr"/>
                      <a:r>
                        <a:rPr lang="fr-FR" sz="1600" dirty="0" smtClean="0">
                          <a:latin typeface="Yu Gothic" panose="020B0400000000000000" pitchFamily="34" charset="-128"/>
                          <a:ea typeface="Yu Gothic" panose="020B0400000000000000" pitchFamily="34" charset="-128"/>
                        </a:rPr>
                        <a:t>Proactive</a:t>
                      </a:r>
                      <a:endParaRPr lang="fr-FR" sz="1600" dirty="0">
                        <a:latin typeface="Yu Gothic" panose="020B0400000000000000" pitchFamily="34" charset="-128"/>
                        <a:ea typeface="Yu Gothic" panose="020B0400000000000000" pitchFamily="34" charset="-128"/>
                      </a:endParaRPr>
                    </a:p>
                  </a:txBody>
                  <a:tcPr anchor="ctr"/>
                </a:tc>
                <a:tc>
                  <a:txBody>
                    <a:bodyPr/>
                    <a:lstStyle/>
                    <a:p>
                      <a:pPr marL="285750" lvl="0" indent="-285750" algn="l">
                        <a:buFont typeface="Arial" panose="020B0604020202020204" pitchFamily="34" charset="0"/>
                        <a:buChar char="•"/>
                      </a:pPr>
                      <a:r>
                        <a:rPr lang="fr-FR" sz="1600" dirty="0" smtClean="0">
                          <a:solidFill>
                            <a:schemeClr val="tx1"/>
                          </a:solidFill>
                          <a:effectLst/>
                          <a:latin typeface="Yu Gothic" panose="020B0400000000000000" pitchFamily="34" charset="-128"/>
                          <a:ea typeface="Yu Gothic" panose="020B0400000000000000" pitchFamily="34" charset="-128"/>
                          <a:cs typeface="+mn-cs"/>
                        </a:rPr>
                        <a:t>Il est difficile de décrire l'algorithme au</a:t>
                      </a:r>
                      <a:r>
                        <a:rPr lang="fr-FR" sz="1600" baseline="0" dirty="0" smtClean="0">
                          <a:solidFill>
                            <a:schemeClr val="tx1"/>
                          </a:solidFill>
                          <a:effectLst/>
                          <a:latin typeface="Yu Gothic" panose="020B0400000000000000" pitchFamily="34" charset="-128"/>
                          <a:ea typeface="Yu Gothic" panose="020B0400000000000000" pitchFamily="34" charset="-128"/>
                          <a:cs typeface="+mn-cs"/>
                        </a:rPr>
                        <a:t> client </a:t>
                      </a:r>
                      <a:r>
                        <a:rPr lang="fr-FR" sz="1600" dirty="0" smtClean="0">
                          <a:solidFill>
                            <a:schemeClr val="tx1"/>
                          </a:solidFill>
                          <a:effectLst/>
                          <a:latin typeface="Yu Gothic" panose="020B0400000000000000" pitchFamily="34" charset="-128"/>
                          <a:ea typeface="Yu Gothic" panose="020B0400000000000000" pitchFamily="34" charset="-128"/>
                          <a:cs typeface="+mn-cs"/>
                        </a:rPr>
                        <a:t>pour effectuer une sélection.</a:t>
                      </a:r>
                    </a:p>
                    <a:p>
                      <a:pPr marL="285750" lvl="0" indent="-285750" algn="l">
                        <a:buFont typeface="Arial" panose="020B0604020202020204" pitchFamily="34" charset="0"/>
                        <a:buChar char="•"/>
                      </a:pPr>
                      <a:r>
                        <a:rPr lang="fr-FR" sz="1600" dirty="0" smtClean="0">
                          <a:solidFill>
                            <a:schemeClr val="tx1"/>
                          </a:solidFill>
                          <a:effectLst/>
                          <a:latin typeface="Yu Gothic" panose="020B0400000000000000" pitchFamily="34" charset="-128"/>
                          <a:ea typeface="Yu Gothic" panose="020B0400000000000000" pitchFamily="34" charset="-128"/>
                          <a:cs typeface="+mn-cs"/>
                        </a:rPr>
                        <a:t>Le serveur évite les allers-retours</a:t>
                      </a:r>
                      <a:r>
                        <a:rPr lang="fr-FR" sz="1600" baseline="0" dirty="0" smtClean="0">
                          <a:solidFill>
                            <a:schemeClr val="tx1"/>
                          </a:solidFill>
                          <a:effectLst/>
                          <a:latin typeface="Yu Gothic" panose="020B0400000000000000" pitchFamily="34" charset="-128"/>
                          <a:ea typeface="Yu Gothic" panose="020B0400000000000000" pitchFamily="34" charset="-128"/>
                          <a:cs typeface="+mn-cs"/>
                        </a:rPr>
                        <a:t> car le client </a:t>
                      </a:r>
                      <a:r>
                        <a:rPr lang="fr-FR" sz="1600" dirty="0" smtClean="0">
                          <a:solidFill>
                            <a:schemeClr val="tx1"/>
                          </a:solidFill>
                          <a:effectLst/>
                          <a:latin typeface="Yu Gothic" panose="020B0400000000000000" pitchFamily="34" charset="-128"/>
                          <a:ea typeface="Yu Gothic" panose="020B0400000000000000" pitchFamily="34" charset="-128"/>
                          <a:cs typeface="+mn-cs"/>
                        </a:rPr>
                        <a:t>envoie les préférences au serveur qui fait sa meilleure estimation et les envoie avec la réponse.</a:t>
                      </a:r>
                      <a:endParaRPr lang="en-US" sz="1600" dirty="0" smtClean="0">
                        <a:solidFill>
                          <a:schemeClr val="tx1"/>
                        </a:solidFill>
                        <a:effectLst/>
                        <a:latin typeface="Yu Gothic" panose="020B0400000000000000" pitchFamily="34" charset="-128"/>
                        <a:ea typeface="Yu Gothic" panose="020B0400000000000000" pitchFamily="34" charset="-128"/>
                        <a:cs typeface="+mn-cs"/>
                      </a:endParaRPr>
                    </a:p>
                  </a:txBody>
                  <a:tcPr anchor="ctr"/>
                </a:tc>
                <a:tc>
                  <a:txBody>
                    <a:bodyPr/>
                    <a:lstStyle/>
                    <a:p>
                      <a:pPr marL="285750" lvl="0" indent="-285750" algn="l">
                        <a:buFont typeface="Arial" panose="020B0604020202020204" pitchFamily="34" charset="0"/>
                        <a:buChar char="•"/>
                      </a:pPr>
                      <a:r>
                        <a:rPr lang="fr-FR" sz="1600" dirty="0" smtClean="0">
                          <a:solidFill>
                            <a:schemeClr val="tx1"/>
                          </a:solidFill>
                          <a:effectLst/>
                          <a:latin typeface="Yu Gothic" panose="020B0400000000000000" pitchFamily="34" charset="-128"/>
                          <a:ea typeface="Yu Gothic" panose="020B0400000000000000" pitchFamily="34" charset="-128"/>
                          <a:cs typeface="+mn-cs"/>
                        </a:rPr>
                        <a:t>Très inefficace avec un risque potentiel pour la vie privée de l'utilisateur si l'agent utilisateur décrit ses capacités dans chaque requête.</a:t>
                      </a:r>
                    </a:p>
                    <a:p>
                      <a:pPr marL="285750" lvl="0" indent="-285750" algn="l">
                        <a:buFont typeface="Arial" panose="020B0604020202020204" pitchFamily="34" charset="0"/>
                        <a:buChar char="•"/>
                      </a:pPr>
                      <a:r>
                        <a:rPr lang="fr-FR" sz="1600" dirty="0" smtClean="0">
                          <a:solidFill>
                            <a:schemeClr val="tx1"/>
                          </a:solidFill>
                          <a:effectLst/>
                          <a:latin typeface="Yu Gothic" panose="020B0400000000000000" pitchFamily="34" charset="-128"/>
                          <a:ea typeface="Yu Gothic" panose="020B0400000000000000" pitchFamily="34" charset="-128"/>
                          <a:cs typeface="+mn-cs"/>
                        </a:rPr>
                        <a:t>Cela limite la réutilisation des réponses pour la mise en cache partagée.</a:t>
                      </a:r>
                      <a:endParaRPr lang="en-US" sz="1600" dirty="0" smtClean="0">
                        <a:solidFill>
                          <a:schemeClr val="tx1"/>
                        </a:solidFill>
                        <a:effectLst/>
                        <a:latin typeface="Yu Gothic" panose="020B0400000000000000" pitchFamily="34" charset="-128"/>
                        <a:ea typeface="Yu Gothic" panose="020B0400000000000000" pitchFamily="34" charset="-128"/>
                        <a:cs typeface="+mn-cs"/>
                      </a:endParaRPr>
                    </a:p>
                  </a:txBody>
                  <a:tcPr anchor="ctr"/>
                </a:tc>
                <a:extLst>
                  <a:ext uri="{0D108BD9-81ED-4DB2-BD59-A6C34878D82A}">
                    <a16:rowId xmlns:a16="http://schemas.microsoft.com/office/drawing/2014/main" val="2179265880"/>
                  </a:ext>
                </a:extLst>
              </a:tr>
              <a:tr h="1853275">
                <a:tc>
                  <a:txBody>
                    <a:bodyPr/>
                    <a:lstStyle/>
                    <a:p>
                      <a:pPr algn="ctr"/>
                      <a:r>
                        <a:rPr lang="fr-FR" sz="1600" dirty="0" smtClean="0">
                          <a:latin typeface="Yu Gothic" panose="020B0400000000000000" pitchFamily="34" charset="-128"/>
                          <a:ea typeface="Yu Gothic" panose="020B0400000000000000" pitchFamily="34" charset="-128"/>
                        </a:rPr>
                        <a:t>Réactive</a:t>
                      </a:r>
                      <a:endParaRPr lang="fr-FR" sz="1600" dirty="0">
                        <a:latin typeface="Yu Gothic" panose="020B0400000000000000" pitchFamily="34" charset="-128"/>
                        <a:ea typeface="Yu Gothic" panose="020B0400000000000000" pitchFamily="34" charset="-128"/>
                      </a:endParaRPr>
                    </a:p>
                  </a:txBody>
                  <a:tcPr anchor="ctr"/>
                </a:tc>
                <a:tc>
                  <a:txBody>
                    <a:bodyPr/>
                    <a:lstStyle/>
                    <a:p>
                      <a:pPr marL="285750" lvl="0" indent="-285750" algn="l">
                        <a:buFont typeface="Arial" panose="020B0604020202020204" pitchFamily="34" charset="0"/>
                        <a:buChar char="•"/>
                      </a:pPr>
                      <a:r>
                        <a:rPr lang="fr-FR" sz="1600" dirty="0" smtClean="0">
                          <a:solidFill>
                            <a:schemeClr val="tx1"/>
                          </a:solidFill>
                          <a:effectLst/>
                          <a:latin typeface="Yu Gothic" panose="020B0400000000000000" pitchFamily="34" charset="-128"/>
                          <a:ea typeface="Yu Gothic" panose="020B0400000000000000" pitchFamily="34" charset="-128"/>
                          <a:cs typeface="+mn-cs"/>
                        </a:rPr>
                        <a:t>Le serveur est incapable de déterminer la capacité de l'agent utilisateur via les en-têtes, ce qui implique plus de confidentialité.</a:t>
                      </a:r>
                    </a:p>
                    <a:p>
                      <a:pPr marL="285750" lvl="0" indent="-285750" algn="l">
                        <a:buFont typeface="Arial" panose="020B0604020202020204" pitchFamily="34" charset="0"/>
                        <a:buChar char="•"/>
                      </a:pPr>
                      <a:r>
                        <a:rPr lang="fr-FR" sz="1600" dirty="0" smtClean="0">
                          <a:solidFill>
                            <a:schemeClr val="tx1"/>
                          </a:solidFill>
                          <a:effectLst/>
                          <a:latin typeface="Yu Gothic" panose="020B0400000000000000" pitchFamily="34" charset="-128"/>
                          <a:ea typeface="Yu Gothic" panose="020B0400000000000000" pitchFamily="34" charset="-128"/>
                          <a:cs typeface="+mn-cs"/>
                        </a:rPr>
                        <a:t>Le cache est utilisé pour réduire la surcharge du réseau.</a:t>
                      </a:r>
                      <a:endParaRPr lang="en-US" sz="1600" dirty="0" smtClean="0">
                        <a:solidFill>
                          <a:schemeClr val="tx1"/>
                        </a:solidFill>
                        <a:effectLst/>
                        <a:latin typeface="Yu Gothic" panose="020B0400000000000000" pitchFamily="34" charset="-128"/>
                        <a:ea typeface="Yu Gothic" panose="020B0400000000000000" pitchFamily="34" charset="-128"/>
                        <a:cs typeface="+mn-cs"/>
                      </a:endParaRPr>
                    </a:p>
                  </a:txBody>
                  <a:tcPr anchor="ctr"/>
                </a:tc>
                <a:tc>
                  <a:txBody>
                    <a:bodyPr/>
                    <a:lstStyle/>
                    <a:p>
                      <a:pPr marL="285750" marR="0" lvl="0" indent="-285750" algn="l"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dirty="0" smtClean="0">
                          <a:solidFill>
                            <a:schemeClr val="tx1"/>
                          </a:solidFill>
                          <a:effectLst/>
                          <a:latin typeface="Yu Gothic" panose="020B0400000000000000" pitchFamily="34" charset="-128"/>
                          <a:ea typeface="Yu Gothic" panose="020B0400000000000000" pitchFamily="34" charset="-128"/>
                          <a:cs typeface="+mn-cs"/>
                        </a:rPr>
                        <a:t>Latence due à l'aller-retour pour sélectionner la représentation.</a:t>
                      </a:r>
                      <a:endParaRPr lang="en-US" sz="1600" dirty="0" smtClean="0">
                        <a:solidFill>
                          <a:schemeClr val="tx1"/>
                        </a:solidFill>
                        <a:effectLst/>
                        <a:latin typeface="Yu Gothic" panose="020B0400000000000000" pitchFamily="34" charset="-128"/>
                        <a:ea typeface="Yu Gothic" panose="020B0400000000000000" pitchFamily="34" charset="-128"/>
                        <a:cs typeface="+mn-cs"/>
                      </a:endParaRPr>
                    </a:p>
                  </a:txBody>
                  <a:tcPr anchor="ctr"/>
                </a:tc>
                <a:extLst>
                  <a:ext uri="{0D108BD9-81ED-4DB2-BD59-A6C34878D82A}">
                    <a16:rowId xmlns:a16="http://schemas.microsoft.com/office/drawing/2014/main" val="2240819783"/>
                  </a:ext>
                </a:extLst>
              </a:tr>
              <a:tr h="1349282">
                <a:tc>
                  <a:txBody>
                    <a:bodyPr/>
                    <a:lstStyle/>
                    <a:p>
                      <a:pPr algn="ctr"/>
                      <a:r>
                        <a:rPr lang="fr-FR" sz="1600" dirty="0" smtClean="0">
                          <a:latin typeface="Yu Gothic" panose="020B0400000000000000" pitchFamily="34" charset="-128"/>
                          <a:ea typeface="Yu Gothic" panose="020B0400000000000000" pitchFamily="34" charset="-128"/>
                        </a:rPr>
                        <a:t>Transparente</a:t>
                      </a:r>
                      <a:endParaRPr lang="fr-FR" sz="1600" dirty="0">
                        <a:latin typeface="Yu Gothic" panose="020B0400000000000000" pitchFamily="34" charset="-128"/>
                        <a:ea typeface="Yu Gothic" panose="020B0400000000000000" pitchFamily="34" charset="-128"/>
                      </a:endParaRPr>
                    </a:p>
                  </a:txBody>
                  <a:tcPr anchor="ctr"/>
                </a:tc>
                <a:tc>
                  <a:txBody>
                    <a:bodyPr/>
                    <a:lstStyle/>
                    <a:p>
                      <a:pPr marL="285750" marR="0" lvl="0" indent="-285750" algn="l"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dirty="0" smtClean="0">
                          <a:solidFill>
                            <a:schemeClr val="tx1"/>
                          </a:solidFill>
                          <a:effectLst/>
                          <a:latin typeface="Yu Gothic" panose="020B0400000000000000" pitchFamily="34" charset="-128"/>
                          <a:ea typeface="Yu Gothic" panose="020B0400000000000000" pitchFamily="34" charset="-128"/>
                          <a:cs typeface="+mn-cs"/>
                        </a:rPr>
                        <a:t>Le cache est utilisé pour réduire la surcharge sur le serveur. Le proxy peut négocier avec les clients car il sait comment le serveur a pris la décision.</a:t>
                      </a:r>
                      <a:endParaRPr lang="en-US" sz="1600" dirty="0" smtClean="0">
                        <a:solidFill>
                          <a:schemeClr val="tx1"/>
                        </a:solidFill>
                        <a:effectLst/>
                        <a:latin typeface="Yu Gothic" panose="020B0400000000000000" pitchFamily="34" charset="-128"/>
                        <a:ea typeface="Yu Gothic" panose="020B0400000000000000" pitchFamily="34" charset="-128"/>
                        <a:cs typeface="+mn-cs"/>
                      </a:endParaRPr>
                    </a:p>
                  </a:txBody>
                  <a:tcPr anchor="ctr"/>
                </a:tc>
                <a:tc>
                  <a:txBody>
                    <a:bodyPr/>
                    <a:lstStyle/>
                    <a:p>
                      <a:pPr marL="285750" marR="0" lvl="0" indent="-285750" algn="l"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dirty="0" smtClean="0">
                          <a:solidFill>
                            <a:schemeClr val="tx1"/>
                          </a:solidFill>
                          <a:effectLst/>
                          <a:latin typeface="Yu Gothic" panose="020B0400000000000000" pitchFamily="34" charset="-128"/>
                          <a:ea typeface="Yu Gothic" panose="020B0400000000000000" pitchFamily="34" charset="-128"/>
                          <a:cs typeface="+mn-cs"/>
                        </a:rPr>
                        <a:t>Nous supposons que la plupart des réponses sont réutilisables et non uniques ou privées, sinon la mise en cache n'est pas applicable.</a:t>
                      </a:r>
                      <a:endParaRPr lang="en-US" sz="1600" dirty="0" smtClean="0">
                        <a:solidFill>
                          <a:schemeClr val="tx1"/>
                        </a:solidFill>
                        <a:effectLst/>
                        <a:latin typeface="Yu Gothic" panose="020B0400000000000000" pitchFamily="34" charset="-128"/>
                        <a:ea typeface="Yu Gothic" panose="020B0400000000000000" pitchFamily="34" charset="-128"/>
                        <a:cs typeface="+mn-cs"/>
                      </a:endParaRPr>
                    </a:p>
                  </a:txBody>
                  <a:tcPr anchor="ctr"/>
                </a:tc>
                <a:extLst>
                  <a:ext uri="{0D108BD9-81ED-4DB2-BD59-A6C34878D82A}">
                    <a16:rowId xmlns:a16="http://schemas.microsoft.com/office/drawing/2014/main" val="3911593812"/>
                  </a:ext>
                </a:extLst>
              </a:tr>
            </a:tbl>
          </a:graphicData>
        </a:graphic>
      </p:graphicFrame>
    </p:spTree>
    <p:extLst>
      <p:ext uri="{BB962C8B-B14F-4D97-AF65-F5344CB8AC3E}">
        <p14:creationId xmlns:p14="http://schemas.microsoft.com/office/powerpoint/2010/main" val="3008131273"/>
      </p:ext>
    </p:extLst>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838200" y="365125"/>
            <a:ext cx="10515600" cy="1325563"/>
          </a:xfrm>
        </p:spPr>
        <p:txBody>
          <a:bodyPr/>
          <a:lstStyle/>
          <a:p>
            <a:pPr>
              <a:defRPr/>
            </a:pPr>
            <a:r>
              <a:rPr lang="fr-FR" b="1" dirty="0">
                <a:latin typeface="Yu Gothic"/>
                <a:ea typeface="Yu Gothic"/>
              </a:rPr>
              <a:t>Des contraintes plus complexes</a:t>
            </a:r>
            <a:endParaRPr dirty="0"/>
          </a:p>
        </p:txBody>
      </p:sp>
      <p:sp>
        <p:nvSpPr>
          <p:cNvPr id="5" name="Espace réservé du contenu 2"/>
          <p:cNvSpPr>
            <a:spLocks noGrp="1"/>
          </p:cNvSpPr>
          <p:nvPr>
            <p:ph idx="1"/>
          </p:nvPr>
        </p:nvSpPr>
        <p:spPr bwMode="auto">
          <a:xfrm>
            <a:off x="650675" y="1821516"/>
            <a:ext cx="4746230" cy="3456384"/>
          </a:xfrm>
        </p:spPr>
        <p:txBody>
          <a:bodyPr>
            <a:noAutofit/>
          </a:bodyPr>
          <a:lstStyle/>
          <a:p>
            <a:pPr marL="0" indent="0">
              <a:lnSpc>
                <a:spcPct val="100000"/>
              </a:lnSpc>
              <a:buNone/>
              <a:defRPr/>
            </a:pPr>
            <a:r>
              <a:rPr lang="fr-FR" sz="2000" dirty="0">
                <a:latin typeface="Yu Gothic"/>
                <a:ea typeface="Yu Gothic"/>
              </a:rPr>
              <a:t>Décrire les capacités du </a:t>
            </a:r>
            <a:r>
              <a:rPr lang="fr-FR" sz="2000" dirty="0" smtClean="0">
                <a:latin typeface="Yu Gothic"/>
                <a:ea typeface="Yu Gothic"/>
              </a:rPr>
              <a:t>client matérielles</a:t>
            </a:r>
            <a:r>
              <a:rPr lang="fr-FR" sz="2000" dirty="0">
                <a:latin typeface="Yu Gothic"/>
                <a:ea typeface="Yu Gothic"/>
              </a:rPr>
              <a:t>, logicielles... </a:t>
            </a:r>
            <a:endParaRPr dirty="0"/>
          </a:p>
          <a:p>
            <a:pPr marL="457200" lvl="1" indent="0">
              <a:lnSpc>
                <a:spcPct val="100000"/>
              </a:lnSpc>
              <a:buNone/>
              <a:defRPr/>
            </a:pPr>
            <a:r>
              <a:rPr lang="fr-FR" sz="1800" i="1" dirty="0" smtClean="0">
                <a:latin typeface="Yu Gothic" panose="020B0400000000000000" pitchFamily="34" charset="-128"/>
                <a:ea typeface="Yu Gothic" panose="020B0400000000000000" pitchFamily="34" charset="-128"/>
              </a:rPr>
              <a:t>Exemple : </a:t>
            </a:r>
            <a:r>
              <a:rPr lang="fr-FR" sz="1800" i="1" dirty="0">
                <a:latin typeface="Yu Gothic" panose="020B0400000000000000" pitchFamily="34" charset="-128"/>
                <a:ea typeface="Yu Gothic" panose="020B0400000000000000" pitchFamily="34" charset="-128"/>
              </a:rPr>
              <a:t>couleur, dimension</a:t>
            </a:r>
            <a:r>
              <a:rPr lang="fr-FR" sz="1800" i="1" dirty="0" smtClean="0">
                <a:latin typeface="Yu Gothic" panose="020B0400000000000000" pitchFamily="34" charset="-128"/>
                <a:ea typeface="Yu Gothic" panose="020B0400000000000000" pitchFamily="34" charset="-128"/>
              </a:rPr>
              <a:t>.</a:t>
            </a:r>
            <a:endParaRPr lang="fr-FR" sz="2000" dirty="0">
              <a:latin typeface="Yu Gothic"/>
              <a:ea typeface="Yu Gothic"/>
            </a:endParaRPr>
          </a:p>
          <a:p>
            <a:pPr marL="0" indent="0">
              <a:lnSpc>
                <a:spcPct val="150000"/>
              </a:lnSpc>
              <a:buNone/>
              <a:defRPr/>
            </a:pPr>
            <a:r>
              <a:rPr lang="en-US" sz="2000" dirty="0" err="1" smtClean="0">
                <a:solidFill>
                  <a:schemeClr val="accent6"/>
                </a:solidFill>
                <a:latin typeface="Yu Gothic"/>
                <a:ea typeface="Yu Gothic"/>
              </a:rPr>
              <a:t>Utiliser</a:t>
            </a:r>
            <a:r>
              <a:rPr lang="en-US" sz="2000" dirty="0" smtClean="0">
                <a:solidFill>
                  <a:schemeClr val="accent6"/>
                </a:solidFill>
                <a:latin typeface="Yu Gothic"/>
                <a:ea typeface="Yu Gothic"/>
              </a:rPr>
              <a:t> Composite </a:t>
            </a:r>
            <a:r>
              <a:rPr lang="en-US" sz="2000" dirty="0">
                <a:solidFill>
                  <a:schemeClr val="accent6"/>
                </a:solidFill>
                <a:latin typeface="Yu Gothic"/>
                <a:ea typeface="Yu Gothic"/>
              </a:rPr>
              <a:t>Capabilities / Preferences Profile (CC/PP) </a:t>
            </a:r>
            <a:r>
              <a:rPr lang="en-US" sz="2000" dirty="0" err="1">
                <a:solidFill>
                  <a:schemeClr val="accent6"/>
                </a:solidFill>
                <a:latin typeface="Yu Gothic"/>
                <a:ea typeface="Yu Gothic"/>
              </a:rPr>
              <a:t>créé</a:t>
            </a:r>
            <a:r>
              <a:rPr lang="en-US" sz="2000" dirty="0">
                <a:solidFill>
                  <a:schemeClr val="accent6"/>
                </a:solidFill>
                <a:latin typeface="Yu Gothic"/>
                <a:ea typeface="Yu Gothic"/>
              </a:rPr>
              <a:t> par le W3C et User Agent Profile (</a:t>
            </a:r>
            <a:r>
              <a:rPr lang="en-US" sz="2000" dirty="0" err="1">
                <a:solidFill>
                  <a:schemeClr val="accent6"/>
                </a:solidFill>
                <a:latin typeface="Yu Gothic"/>
                <a:ea typeface="Yu Gothic"/>
              </a:rPr>
              <a:t>UAProf</a:t>
            </a:r>
            <a:r>
              <a:rPr lang="en-US" sz="2000" dirty="0">
                <a:solidFill>
                  <a:schemeClr val="accent6"/>
                </a:solidFill>
                <a:latin typeface="Yu Gothic"/>
                <a:ea typeface="Yu Gothic"/>
              </a:rPr>
              <a:t>) </a:t>
            </a:r>
            <a:r>
              <a:rPr lang="fr-FR" sz="2000" dirty="0">
                <a:solidFill>
                  <a:schemeClr val="accent6"/>
                </a:solidFill>
                <a:latin typeface="Yu Gothic"/>
                <a:ea typeface="Yu Gothic"/>
              </a:rPr>
              <a:t>créé par le Forum </a:t>
            </a:r>
            <a:r>
              <a:rPr lang="fr-FR" sz="2000" dirty="0" smtClean="0">
                <a:solidFill>
                  <a:schemeClr val="accent6"/>
                </a:solidFill>
                <a:latin typeface="Yu Gothic"/>
                <a:ea typeface="Yu Gothic"/>
              </a:rPr>
              <a:t>WAP</a:t>
            </a:r>
            <a:r>
              <a:rPr lang="fr-FR" sz="2000" baseline="30000" dirty="0" smtClean="0">
                <a:solidFill>
                  <a:schemeClr val="accent6"/>
                </a:solidFill>
                <a:latin typeface="Yu Gothic"/>
                <a:ea typeface="Yu Gothic"/>
              </a:rPr>
              <a:t>[3,4]</a:t>
            </a:r>
            <a:r>
              <a:rPr lang="fr-FR" sz="2000" dirty="0" smtClean="0">
                <a:solidFill>
                  <a:schemeClr val="accent6"/>
                </a:solidFill>
                <a:latin typeface="Yu Gothic"/>
                <a:ea typeface="Yu Gothic"/>
              </a:rPr>
              <a:t>.</a:t>
            </a:r>
            <a:endParaRPr dirty="0"/>
          </a:p>
        </p:txBody>
      </p:sp>
      <p:sp>
        <p:nvSpPr>
          <p:cNvPr id="6" name="Espace réservé du numéro de diapositive 3"/>
          <p:cNvSpPr>
            <a:spLocks noGrp="1"/>
          </p:cNvSpPr>
          <p:nvPr>
            <p:ph type="sldNum" sz="quarter" idx="12"/>
          </p:nvPr>
        </p:nvSpPr>
        <p:spPr bwMode="auto"/>
        <p:txBody>
          <a:bodyPr/>
          <a:lstStyle/>
          <a:p>
            <a:pPr>
              <a:defRPr/>
            </a:pPr>
            <a:fld id="{84A88009-39E0-49E0-AB29-767D32044AC5}" type="slidenum">
              <a:rPr lang="fr-FR"/>
              <a:t>23</a:t>
            </a:fld>
            <a:endParaRPr lang="fr-FR"/>
          </a:p>
        </p:txBody>
      </p:sp>
      <p:sp>
        <p:nvSpPr>
          <p:cNvPr id="8" name="ZoneTexte 6"/>
          <p:cNvSpPr txBox="1"/>
          <p:nvPr/>
        </p:nvSpPr>
        <p:spPr bwMode="auto">
          <a:xfrm>
            <a:off x="6672064" y="1814798"/>
            <a:ext cx="5184576" cy="3016210"/>
          </a:xfrm>
          <a:prstGeom prst="rect">
            <a:avLst/>
          </a:prstGeom>
          <a:noFill/>
        </p:spPr>
        <p:txBody>
          <a:bodyPr wrap="square" rtlCol="0">
            <a:spAutoFit/>
          </a:bodyPr>
          <a:lstStyle/>
          <a:p>
            <a:pPr>
              <a:defRPr/>
            </a:pPr>
            <a:r>
              <a:rPr lang="fr-FR" sz="2000" dirty="0">
                <a:latin typeface="Yu Gothic"/>
                <a:ea typeface="Yu Gothic"/>
              </a:rPr>
              <a:t>Ensemble de contraintes sur </a:t>
            </a:r>
            <a:r>
              <a:rPr lang="fr-FR" sz="2000" b="1" dirty="0">
                <a:latin typeface="Yu Gothic"/>
                <a:ea typeface="Yu Gothic"/>
              </a:rPr>
              <a:t>la structure</a:t>
            </a:r>
            <a:r>
              <a:rPr lang="fr-FR" sz="2000" dirty="0">
                <a:latin typeface="Yu Gothic"/>
                <a:ea typeface="Yu Gothic"/>
              </a:rPr>
              <a:t> ou </a:t>
            </a:r>
            <a:r>
              <a:rPr lang="fr-FR" sz="2000" b="1" dirty="0">
                <a:latin typeface="Yu Gothic"/>
                <a:ea typeface="Yu Gothic"/>
              </a:rPr>
              <a:t>l'interprétation</a:t>
            </a:r>
            <a:r>
              <a:rPr lang="fr-FR" sz="2000" dirty="0">
                <a:latin typeface="Yu Gothic"/>
                <a:ea typeface="Yu Gothic"/>
              </a:rPr>
              <a:t> sémantique appliquées au contenu</a:t>
            </a:r>
            <a:r>
              <a:rPr lang="fr-FR" sz="2000" dirty="0" smtClean="0">
                <a:latin typeface="Yu Gothic"/>
                <a:ea typeface="Yu Gothic"/>
              </a:rPr>
              <a:t>.</a:t>
            </a:r>
          </a:p>
          <a:p>
            <a:pPr>
              <a:defRPr/>
            </a:pPr>
            <a:endParaRPr lang="fr-FR" sz="2000" dirty="0">
              <a:latin typeface="Yu Gothic"/>
              <a:ea typeface="Yu Gothic"/>
            </a:endParaRPr>
          </a:p>
          <a:p>
            <a:pPr>
              <a:lnSpc>
                <a:spcPct val="150000"/>
              </a:lnSpc>
              <a:defRPr/>
            </a:pPr>
            <a:r>
              <a:rPr lang="fr-FR" sz="2000" dirty="0" smtClean="0">
                <a:solidFill>
                  <a:schemeClr val="accent6"/>
                </a:solidFill>
                <a:latin typeface="Yu Gothic"/>
                <a:ea typeface="Yu Gothic"/>
              </a:rPr>
              <a:t>T</a:t>
            </a:r>
            <a:r>
              <a:rPr lang="en-US" sz="2000" dirty="0" smtClean="0">
                <a:solidFill>
                  <a:schemeClr val="accent6"/>
                </a:solidFill>
                <a:latin typeface="Yu Gothic"/>
                <a:ea typeface="Yu Gothic"/>
              </a:rPr>
              <a:t>he Profile Vocabulary</a:t>
            </a:r>
            <a:r>
              <a:rPr lang="fr-FR" sz="2000" baseline="30000" dirty="0" smtClean="0">
                <a:solidFill>
                  <a:schemeClr val="accent6"/>
                </a:solidFill>
                <a:latin typeface="Yu Gothic"/>
                <a:ea typeface="Yu Gothic"/>
              </a:rPr>
              <a:t>[5]</a:t>
            </a:r>
            <a:r>
              <a:rPr lang="fr-FR" sz="1600" dirty="0" smtClean="0">
                <a:solidFill>
                  <a:schemeClr val="accent6"/>
                </a:solidFill>
                <a:latin typeface="Yu Gothic"/>
                <a:ea typeface="Yu Gothic"/>
              </a:rPr>
              <a:t>.</a:t>
            </a:r>
            <a:endParaRPr lang="fr-FR" sz="2000" dirty="0" smtClean="0">
              <a:solidFill>
                <a:schemeClr val="accent6"/>
              </a:solidFill>
              <a:latin typeface="Yu Gothic"/>
              <a:ea typeface="Yu Gothic"/>
            </a:endParaRPr>
          </a:p>
          <a:p>
            <a:pPr>
              <a:lnSpc>
                <a:spcPct val="150000"/>
              </a:lnSpc>
              <a:defRPr/>
            </a:pPr>
            <a:r>
              <a:rPr lang="en-US" sz="2000" dirty="0" smtClean="0">
                <a:solidFill>
                  <a:schemeClr val="accent6"/>
                </a:solidFill>
                <a:latin typeface="Yu Gothic"/>
                <a:ea typeface="Yu Gothic"/>
              </a:rPr>
              <a:t>Negotiation by Profile</a:t>
            </a:r>
            <a:r>
              <a:rPr lang="fr-FR" sz="2000" baseline="30000" dirty="0" smtClean="0">
                <a:solidFill>
                  <a:schemeClr val="accent6"/>
                </a:solidFill>
                <a:latin typeface="Yu Gothic"/>
                <a:ea typeface="Yu Gothic"/>
              </a:rPr>
              <a:t>[6,7]</a:t>
            </a:r>
            <a:r>
              <a:rPr lang="fr-FR" sz="1600" dirty="0" smtClean="0">
                <a:solidFill>
                  <a:schemeClr val="accent6"/>
                </a:solidFill>
                <a:latin typeface="Yu Gothic"/>
                <a:ea typeface="Yu Gothic"/>
              </a:rPr>
              <a:t>.</a:t>
            </a:r>
            <a:endParaRPr lang="fr-FR" sz="1600" dirty="0">
              <a:solidFill>
                <a:schemeClr val="accent6"/>
              </a:solidFill>
              <a:latin typeface="Yu Gothic"/>
              <a:ea typeface="Yu Gothic"/>
            </a:endParaRPr>
          </a:p>
          <a:p>
            <a:pPr>
              <a:lnSpc>
                <a:spcPct val="150000"/>
              </a:lnSpc>
              <a:defRPr/>
            </a:pPr>
            <a:r>
              <a:rPr lang="en-US" sz="2000" dirty="0" smtClean="0">
                <a:solidFill>
                  <a:schemeClr val="accent6"/>
                </a:solidFill>
                <a:latin typeface="Yu Gothic" panose="020B0400000000000000" pitchFamily="34" charset="-128"/>
                <a:ea typeface="Yu Gothic" panose="020B0400000000000000" pitchFamily="34" charset="-128"/>
              </a:rPr>
              <a:t>SHACL shape containment</a:t>
            </a:r>
            <a:r>
              <a:rPr lang="en-US" sz="2000" baseline="30000" dirty="0" smtClean="0">
                <a:solidFill>
                  <a:schemeClr val="accent6"/>
                </a:solidFill>
                <a:latin typeface="Yu Gothic" panose="020B0400000000000000" pitchFamily="34" charset="-128"/>
                <a:ea typeface="Yu Gothic" panose="020B0400000000000000" pitchFamily="34" charset="-128"/>
              </a:rPr>
              <a:t>[8]</a:t>
            </a:r>
            <a:r>
              <a:rPr lang="en-US" sz="2000" dirty="0" smtClean="0">
                <a:solidFill>
                  <a:schemeClr val="accent6"/>
                </a:solidFill>
                <a:latin typeface="Yu Gothic" panose="020B0400000000000000" pitchFamily="34" charset="-128"/>
                <a:ea typeface="Yu Gothic" panose="020B0400000000000000" pitchFamily="34" charset="-128"/>
              </a:rPr>
              <a:t>.</a:t>
            </a:r>
            <a:endParaRPr lang="en-US" sz="2000" dirty="0" smtClean="0">
              <a:latin typeface="Yu Gothic" panose="020B0400000000000000" pitchFamily="34" charset="-128"/>
              <a:ea typeface="Yu Gothic" panose="020B0400000000000000" pitchFamily="34" charset="-128"/>
            </a:endParaRPr>
          </a:p>
          <a:p>
            <a:pPr>
              <a:defRPr/>
            </a:pPr>
            <a:endParaRPr lang="fr-FR" sz="2000" dirty="0"/>
          </a:p>
        </p:txBody>
      </p:sp>
      <p:sp>
        <p:nvSpPr>
          <p:cNvPr id="9" name="ZoneTexte 8"/>
          <p:cNvSpPr txBox="1"/>
          <p:nvPr/>
        </p:nvSpPr>
        <p:spPr bwMode="auto">
          <a:xfrm>
            <a:off x="650675" y="5402280"/>
            <a:ext cx="10093716" cy="1455720"/>
          </a:xfrm>
          <a:prstGeom prst="rect">
            <a:avLst/>
          </a:prstGeom>
          <a:noFill/>
        </p:spPr>
        <p:txBody>
          <a:bodyPr wrap="square" rtlCol="0">
            <a:spAutoFit/>
          </a:bodyPr>
          <a:lstStyle/>
          <a:p>
            <a:pPr>
              <a:lnSpc>
                <a:spcPct val="150000"/>
              </a:lnSpc>
              <a:defRPr/>
            </a:pPr>
            <a:r>
              <a:rPr lang="en-US" sz="1000" dirty="0">
                <a:latin typeface="Yu Gothic" panose="020B0400000000000000" pitchFamily="34" charset="-128"/>
                <a:ea typeface="Yu Gothic" panose="020B0400000000000000" pitchFamily="34" charset="-128"/>
              </a:rPr>
              <a:t>[3] Graham, K. et al.: Composite Capability/Preference Profiles (CC/PP): Structure and Vocabularies 1.0, 2004.</a:t>
            </a:r>
          </a:p>
          <a:p>
            <a:pPr>
              <a:lnSpc>
                <a:spcPct val="150000"/>
              </a:lnSpc>
              <a:defRPr/>
            </a:pPr>
            <a:r>
              <a:rPr lang="en-US" sz="1000" dirty="0">
                <a:solidFill>
                  <a:schemeClr val="bg2">
                    <a:lumMod val="25000"/>
                  </a:schemeClr>
                </a:solidFill>
                <a:latin typeface="Yu Gothic" panose="020B0400000000000000" pitchFamily="34" charset="-128"/>
                <a:ea typeface="Yu Gothic" panose="020B0400000000000000" pitchFamily="34" charset="-128"/>
              </a:rPr>
              <a:t>[4] Butler, M.: Using capability classes to classify and match CC/PP and </a:t>
            </a:r>
            <a:r>
              <a:rPr lang="en-US" sz="1000" dirty="0" err="1">
                <a:solidFill>
                  <a:schemeClr val="bg2">
                    <a:lumMod val="25000"/>
                  </a:schemeClr>
                </a:solidFill>
                <a:latin typeface="Yu Gothic" panose="020B0400000000000000" pitchFamily="34" charset="-128"/>
                <a:ea typeface="Yu Gothic" panose="020B0400000000000000" pitchFamily="34" charset="-128"/>
              </a:rPr>
              <a:t>UAProf</a:t>
            </a:r>
            <a:r>
              <a:rPr lang="en-US" sz="1000" dirty="0">
                <a:solidFill>
                  <a:schemeClr val="bg2">
                    <a:lumMod val="25000"/>
                  </a:schemeClr>
                </a:solidFill>
                <a:latin typeface="Yu Gothic" panose="020B0400000000000000" pitchFamily="34" charset="-128"/>
                <a:ea typeface="Yu Gothic" panose="020B0400000000000000" pitchFamily="34" charset="-128"/>
              </a:rPr>
              <a:t> profiles, 2002.</a:t>
            </a:r>
          </a:p>
          <a:p>
            <a:pPr>
              <a:lnSpc>
                <a:spcPct val="150000"/>
              </a:lnSpc>
              <a:defRPr/>
            </a:pPr>
            <a:r>
              <a:rPr lang="en-US" sz="1000" dirty="0">
                <a:solidFill>
                  <a:schemeClr val="bg2">
                    <a:lumMod val="25000"/>
                  </a:schemeClr>
                </a:solidFill>
                <a:latin typeface="Yu Gothic" panose="020B0400000000000000" pitchFamily="34" charset="-128"/>
                <a:ea typeface="Yu Gothic" panose="020B0400000000000000" pitchFamily="34" charset="-128"/>
              </a:rPr>
              <a:t>[5] Atkinson, R., Car, N.J.: The Profiles Vocabulary, 2019.</a:t>
            </a:r>
          </a:p>
          <a:p>
            <a:pPr>
              <a:lnSpc>
                <a:spcPct val="150000"/>
              </a:lnSpc>
              <a:defRPr/>
            </a:pPr>
            <a:r>
              <a:rPr lang="en-US" sz="1000" dirty="0">
                <a:solidFill>
                  <a:schemeClr val="bg2">
                    <a:lumMod val="25000"/>
                  </a:schemeClr>
                </a:solidFill>
                <a:latin typeface="Yu Gothic" panose="020B0400000000000000" pitchFamily="34" charset="-128"/>
                <a:ea typeface="Yu Gothic" panose="020B0400000000000000" pitchFamily="34" charset="-128"/>
              </a:rPr>
              <a:t>[6] </a:t>
            </a:r>
            <a:r>
              <a:rPr lang="en-US" sz="1000" dirty="0" err="1">
                <a:solidFill>
                  <a:schemeClr val="bg2">
                    <a:lumMod val="25000"/>
                  </a:schemeClr>
                </a:solidFill>
                <a:latin typeface="Yu Gothic" panose="020B0400000000000000" pitchFamily="34" charset="-128"/>
                <a:ea typeface="Yu Gothic" panose="020B0400000000000000" pitchFamily="34" charset="-128"/>
              </a:rPr>
              <a:t>Svensson</a:t>
            </a:r>
            <a:r>
              <a:rPr lang="en-US" sz="1000" dirty="0">
                <a:solidFill>
                  <a:schemeClr val="bg2">
                    <a:lumMod val="25000"/>
                  </a:schemeClr>
                </a:solidFill>
                <a:latin typeface="Yu Gothic" panose="020B0400000000000000" pitchFamily="34" charset="-128"/>
                <a:ea typeface="Yu Gothic" panose="020B0400000000000000" pitchFamily="34" charset="-128"/>
              </a:rPr>
              <a:t>, L.G. et al.: Content Negotiation by Profile, 2019.</a:t>
            </a:r>
          </a:p>
          <a:p>
            <a:pPr>
              <a:lnSpc>
                <a:spcPct val="150000"/>
              </a:lnSpc>
              <a:defRPr/>
            </a:pPr>
            <a:r>
              <a:rPr lang="en-US" sz="1000" dirty="0">
                <a:solidFill>
                  <a:schemeClr val="bg2">
                    <a:lumMod val="25000"/>
                  </a:schemeClr>
                </a:solidFill>
                <a:latin typeface="Yu Gothic" panose="020B0400000000000000" pitchFamily="34" charset="-128"/>
                <a:ea typeface="Yu Gothic" panose="020B0400000000000000" pitchFamily="34" charset="-128"/>
              </a:rPr>
              <a:t>[7] </a:t>
            </a:r>
            <a:r>
              <a:rPr lang="en-US" sz="1000" dirty="0" err="1">
                <a:solidFill>
                  <a:schemeClr val="bg2">
                    <a:lumMod val="25000"/>
                  </a:schemeClr>
                </a:solidFill>
                <a:latin typeface="Yu Gothic" panose="020B0400000000000000" pitchFamily="34" charset="-128"/>
                <a:ea typeface="Yu Gothic" panose="020B0400000000000000" pitchFamily="34" charset="-128"/>
              </a:rPr>
              <a:t>Verborgh</a:t>
            </a:r>
            <a:r>
              <a:rPr lang="en-US" sz="1000" dirty="0">
                <a:solidFill>
                  <a:schemeClr val="bg2">
                    <a:lumMod val="25000"/>
                  </a:schemeClr>
                </a:solidFill>
                <a:latin typeface="Yu Gothic" panose="020B0400000000000000" pitchFamily="34" charset="-128"/>
                <a:ea typeface="Yu Gothic" panose="020B0400000000000000" pitchFamily="34" charset="-128"/>
              </a:rPr>
              <a:t>, R. et al.: Indicating, Discovering, Negotiating, and Writing Profiled Representations, 2021.</a:t>
            </a:r>
          </a:p>
          <a:p>
            <a:pPr>
              <a:lnSpc>
                <a:spcPct val="150000"/>
              </a:lnSpc>
              <a:defRPr/>
            </a:pPr>
            <a:r>
              <a:rPr lang="en-US" sz="1000" dirty="0">
                <a:solidFill>
                  <a:schemeClr val="bg2">
                    <a:lumMod val="25000"/>
                  </a:schemeClr>
                </a:solidFill>
                <a:latin typeface="Yu Gothic" panose="020B0400000000000000" pitchFamily="34" charset="-128"/>
                <a:ea typeface="Yu Gothic" panose="020B0400000000000000" pitchFamily="34" charset="-128"/>
              </a:rPr>
              <a:t>[8] </a:t>
            </a:r>
            <a:r>
              <a:rPr lang="en-US" sz="1000" dirty="0" err="1">
                <a:solidFill>
                  <a:schemeClr val="bg2">
                    <a:lumMod val="25000"/>
                  </a:schemeClr>
                </a:solidFill>
                <a:latin typeface="Yu Gothic" panose="020B0400000000000000" pitchFamily="34" charset="-128"/>
                <a:ea typeface="Yu Gothic" panose="020B0400000000000000" pitchFamily="34" charset="-128"/>
              </a:rPr>
              <a:t>Leinberger</a:t>
            </a:r>
            <a:r>
              <a:rPr lang="en-US" sz="1000" dirty="0">
                <a:solidFill>
                  <a:schemeClr val="bg2">
                    <a:lumMod val="25000"/>
                  </a:schemeClr>
                </a:solidFill>
                <a:latin typeface="Yu Gothic" panose="020B0400000000000000" pitchFamily="34" charset="-128"/>
                <a:ea typeface="Yu Gothic" panose="020B0400000000000000" pitchFamily="34" charset="-128"/>
              </a:rPr>
              <a:t>, M. et al.: Deciding SHACL Shape Containment Through Description Logics Reasoning, 2020.</a:t>
            </a:r>
          </a:p>
        </p:txBody>
      </p:sp>
      <p:sp>
        <p:nvSpPr>
          <p:cNvPr id="2" name="Ellipse 1"/>
          <p:cNvSpPr/>
          <p:nvPr/>
        </p:nvSpPr>
        <p:spPr>
          <a:xfrm>
            <a:off x="9480375" y="4616146"/>
            <a:ext cx="576064" cy="57606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
            </a:r>
            <a:r>
              <a:rPr lang="en-US" baseline="-25000" dirty="0" smtClean="0"/>
              <a:t>1</a:t>
            </a:r>
            <a:endParaRPr lang="en-US" dirty="0"/>
          </a:p>
        </p:txBody>
      </p:sp>
      <p:sp>
        <p:nvSpPr>
          <p:cNvPr id="10" name="Ellipse 9"/>
          <p:cNvSpPr/>
          <p:nvPr/>
        </p:nvSpPr>
        <p:spPr>
          <a:xfrm>
            <a:off x="9417296" y="5666538"/>
            <a:ext cx="702221" cy="7022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
            </a:r>
            <a:r>
              <a:rPr lang="en-US" baseline="-25000" dirty="0" smtClean="0"/>
              <a:t>2</a:t>
            </a:r>
            <a:endParaRPr lang="en-US" dirty="0"/>
          </a:p>
        </p:txBody>
      </p:sp>
      <p:cxnSp>
        <p:nvCxnSpPr>
          <p:cNvPr id="7" name="Connecteur droit avec flèche 6"/>
          <p:cNvCxnSpPr>
            <a:stCxn id="10" idx="0"/>
            <a:endCxn id="2" idx="4"/>
          </p:cNvCxnSpPr>
          <p:nvPr/>
        </p:nvCxnSpPr>
        <p:spPr>
          <a:xfrm flipV="1">
            <a:off x="9768407" y="5192210"/>
            <a:ext cx="0" cy="47432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1" name="ZoneTexte 10"/>
          <p:cNvSpPr txBox="1"/>
          <p:nvPr/>
        </p:nvSpPr>
        <p:spPr>
          <a:xfrm>
            <a:off x="8736989" y="5277900"/>
            <a:ext cx="1161186" cy="307777"/>
          </a:xfrm>
          <a:prstGeom prst="rect">
            <a:avLst/>
          </a:prstGeom>
          <a:noFill/>
        </p:spPr>
        <p:txBody>
          <a:bodyPr wrap="square" rtlCol="0">
            <a:spAutoFit/>
          </a:bodyPr>
          <a:lstStyle/>
          <a:p>
            <a:r>
              <a:rPr lang="en-US" sz="1400" dirty="0" err="1" smtClean="0">
                <a:latin typeface="Yu Gothic" panose="020B0400000000000000" pitchFamily="34" charset="-128"/>
                <a:ea typeface="Yu Gothic" panose="020B0400000000000000" pitchFamily="34" charset="-128"/>
              </a:rPr>
              <a:t>isProfileOf</a:t>
            </a:r>
            <a:endParaRPr lang="en-US" sz="1400" dirty="0">
              <a:latin typeface="Yu Gothic" panose="020B0400000000000000" pitchFamily="34" charset="-128"/>
              <a:ea typeface="Yu Gothic" panose="020B0400000000000000" pitchFamily="34" charset="-128"/>
            </a:endParaRPr>
          </a:p>
        </p:txBody>
      </p:sp>
      <p:sp>
        <p:nvSpPr>
          <p:cNvPr id="12" name="Rectangle à coins arrondis 11"/>
          <p:cNvSpPr/>
          <p:nvPr/>
        </p:nvSpPr>
        <p:spPr>
          <a:xfrm>
            <a:off x="11119039" y="5775762"/>
            <a:ext cx="86409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cxnSp>
        <p:nvCxnSpPr>
          <p:cNvPr id="14" name="Connecteur droit avec flèche 13"/>
          <p:cNvCxnSpPr>
            <a:stCxn id="12" idx="1"/>
            <a:endCxn id="10" idx="6"/>
          </p:cNvCxnSpPr>
          <p:nvPr/>
        </p:nvCxnSpPr>
        <p:spPr>
          <a:xfrm flipH="1" flipV="1">
            <a:off x="10119517" y="6017649"/>
            <a:ext cx="999522" cy="101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10079707" y="6048573"/>
            <a:ext cx="1079142" cy="307777"/>
          </a:xfrm>
          <a:prstGeom prst="rect">
            <a:avLst/>
          </a:prstGeom>
          <a:noFill/>
        </p:spPr>
        <p:txBody>
          <a:bodyPr wrap="none" rtlCol="0">
            <a:spAutoFit/>
          </a:bodyPr>
          <a:lstStyle/>
          <a:p>
            <a:r>
              <a:rPr lang="en-US" sz="1400" dirty="0" err="1" smtClean="0">
                <a:latin typeface="Yu Gothic" panose="020B0400000000000000" pitchFamily="34" charset="-128"/>
                <a:ea typeface="Yu Gothic" panose="020B0400000000000000" pitchFamily="34" charset="-128"/>
              </a:rPr>
              <a:t>conformTo</a:t>
            </a:r>
            <a:endParaRPr lang="en-US" sz="1400" dirty="0">
              <a:latin typeface="Yu Gothic" panose="020B0400000000000000" pitchFamily="34" charset="-128"/>
              <a:ea typeface="Yu Gothic" panose="020B0400000000000000" pitchFamily="34" charset="-128"/>
            </a:endParaRPr>
          </a:p>
        </p:txBody>
      </p:sp>
      <p:cxnSp>
        <p:nvCxnSpPr>
          <p:cNvPr id="18" name="Connecteur droit avec flèche 17"/>
          <p:cNvCxnSpPr>
            <a:stCxn id="12" idx="0"/>
            <a:endCxn id="2" idx="6"/>
          </p:cNvCxnSpPr>
          <p:nvPr/>
        </p:nvCxnSpPr>
        <p:spPr>
          <a:xfrm flipH="1" flipV="1">
            <a:off x="10056439" y="4904178"/>
            <a:ext cx="1494648" cy="871584"/>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21" name="ZoneTexte 20"/>
          <p:cNvSpPr txBox="1"/>
          <p:nvPr/>
        </p:nvSpPr>
        <p:spPr bwMode="auto">
          <a:xfrm rot="1939758">
            <a:off x="10371626" y="5049397"/>
            <a:ext cx="1079142" cy="307777"/>
          </a:xfrm>
          <a:prstGeom prst="rect">
            <a:avLst/>
          </a:prstGeom>
          <a:noFill/>
        </p:spPr>
        <p:txBody>
          <a:bodyPr wrap="none" rtlCol="0">
            <a:spAutoFit/>
          </a:bodyPr>
          <a:lstStyle/>
          <a:p>
            <a:r>
              <a:rPr lang="en-US" sz="1400" dirty="0" err="1" smtClean="0">
                <a:latin typeface="Yu Gothic" panose="020B0400000000000000" pitchFamily="34" charset="-128"/>
                <a:ea typeface="Yu Gothic" panose="020B0400000000000000" pitchFamily="34" charset="-128"/>
              </a:rPr>
              <a:t>conformTo</a:t>
            </a:r>
            <a:endParaRPr lang="en-US" sz="14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1455401715"/>
      </p:ext>
    </p:extLst>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Effect transition="in" filter="fade">
                                      <p:cBhvr>
                                        <p:cTn id="21" dur="500"/>
                                        <p:tgtEl>
                                          <p:spTgt spid="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500"/>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fade">
                                      <p:cBhvr>
                                        <p:cTn id="31" dur="500"/>
                                        <p:tgtEl>
                                          <p:spTgt spid="8">
                                            <p:txEl>
                                              <p:pRg st="2" end="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9">
                                            <p:txEl>
                                              <p:pRg st="2" end="2"/>
                                            </p:txEl>
                                          </p:spTgt>
                                        </p:tgtEl>
                                        <p:attrNameLst>
                                          <p:attrName>style.visibility</p:attrName>
                                        </p:attrNameLst>
                                      </p:cBhvr>
                                      <p:to>
                                        <p:strVal val="visible"/>
                                      </p:to>
                                    </p:set>
                                    <p:animEffect transition="in" filter="fade">
                                      <p:cBhvr>
                                        <p:cTn id="34" dur="500"/>
                                        <p:tgtEl>
                                          <p:spTgt spid="9">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par>
                                <p:cTn id="59" presetID="10" presetClass="entr" presetSubtype="0"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500"/>
                                        <p:tgtEl>
                                          <p:spTgt spid="1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8">
                                            <p:txEl>
                                              <p:pRg st="3" end="3"/>
                                            </p:txEl>
                                          </p:spTgt>
                                        </p:tgtEl>
                                        <p:attrNameLst>
                                          <p:attrName>style.visibility</p:attrName>
                                        </p:attrNameLst>
                                      </p:cBhvr>
                                      <p:to>
                                        <p:strVal val="visible"/>
                                      </p:to>
                                    </p:set>
                                    <p:animEffect transition="in" filter="fade">
                                      <p:cBhvr>
                                        <p:cTn id="74" dur="500"/>
                                        <p:tgtEl>
                                          <p:spTgt spid="8">
                                            <p:txEl>
                                              <p:pRg st="3" end="3"/>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9">
                                            <p:txEl>
                                              <p:pRg st="3" end="3"/>
                                            </p:txEl>
                                          </p:spTgt>
                                        </p:tgtEl>
                                        <p:attrNameLst>
                                          <p:attrName>style.visibility</p:attrName>
                                        </p:attrNameLst>
                                      </p:cBhvr>
                                      <p:to>
                                        <p:strVal val="visible"/>
                                      </p:to>
                                    </p:set>
                                    <p:animEffect transition="in" filter="fade">
                                      <p:cBhvr>
                                        <p:cTn id="77" dur="500"/>
                                        <p:tgtEl>
                                          <p:spTgt spid="9">
                                            <p:txEl>
                                              <p:pRg st="3" end="3"/>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9">
                                            <p:txEl>
                                              <p:pRg st="4" end="4"/>
                                            </p:txEl>
                                          </p:spTgt>
                                        </p:tgtEl>
                                        <p:attrNameLst>
                                          <p:attrName>style.visibility</p:attrName>
                                        </p:attrNameLst>
                                      </p:cBhvr>
                                      <p:to>
                                        <p:strVal val="visible"/>
                                      </p:to>
                                    </p:set>
                                    <p:animEffect transition="in" filter="fade">
                                      <p:cBhvr>
                                        <p:cTn id="80" dur="500"/>
                                        <p:tgtEl>
                                          <p:spTgt spid="9">
                                            <p:txEl>
                                              <p:pRg st="4" end="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8">
                                            <p:txEl>
                                              <p:pRg st="4" end="4"/>
                                            </p:txEl>
                                          </p:spTgt>
                                        </p:tgtEl>
                                        <p:attrNameLst>
                                          <p:attrName>style.visibility</p:attrName>
                                        </p:attrNameLst>
                                      </p:cBhvr>
                                      <p:to>
                                        <p:strVal val="visible"/>
                                      </p:to>
                                    </p:set>
                                    <p:animEffect transition="in" filter="fade">
                                      <p:cBhvr>
                                        <p:cTn id="85" dur="500"/>
                                        <p:tgtEl>
                                          <p:spTgt spid="8">
                                            <p:txEl>
                                              <p:pRg st="4" end="4"/>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9">
                                            <p:txEl>
                                              <p:pRg st="5" end="5"/>
                                            </p:txEl>
                                          </p:spTgt>
                                        </p:tgtEl>
                                        <p:attrNameLst>
                                          <p:attrName>style.visibility</p:attrName>
                                        </p:attrNameLst>
                                      </p:cBhvr>
                                      <p:to>
                                        <p:strVal val="visible"/>
                                      </p:to>
                                    </p:set>
                                    <p:animEffect transition="in" filter="fade">
                                      <p:cBhvr>
                                        <p:cTn id="88"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p:bldP spid="12" grpId="0" animBg="1"/>
      <p:bldP spid="16"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510540" y="426085"/>
            <a:ext cx="11452860" cy="1325563"/>
          </a:xfrm>
        </p:spPr>
        <p:txBody>
          <a:bodyPr>
            <a:normAutofit/>
          </a:bodyPr>
          <a:lstStyle/>
          <a:p>
            <a:pPr>
              <a:defRPr/>
            </a:pPr>
            <a:r>
              <a:rPr lang="fr-FR" sz="3600" b="1" dirty="0">
                <a:latin typeface="Yu Gothic"/>
                <a:ea typeface="Yu Gothic"/>
              </a:rPr>
              <a:t>Scénario: </a:t>
            </a:r>
            <a:r>
              <a:rPr lang="fr-FR" sz="3600" dirty="0">
                <a:latin typeface="Yu Gothic"/>
                <a:ea typeface="Yu Gothic"/>
              </a:rPr>
              <a:t>Le choix des meilleures alternatives</a:t>
            </a:r>
            <a:endParaRPr dirty="0"/>
          </a:p>
        </p:txBody>
      </p:sp>
      <p:sp>
        <p:nvSpPr>
          <p:cNvPr id="5" name="Espace réservé du numéro de diapositive 3"/>
          <p:cNvSpPr>
            <a:spLocks noGrp="1"/>
          </p:cNvSpPr>
          <p:nvPr>
            <p:ph type="sldNum" sz="quarter" idx="12"/>
          </p:nvPr>
        </p:nvSpPr>
        <p:spPr bwMode="auto"/>
        <p:txBody>
          <a:bodyPr/>
          <a:lstStyle/>
          <a:p>
            <a:pPr>
              <a:defRPr/>
            </a:pPr>
            <a:fld id="{84A88009-39E0-49E0-AB29-767D32044AC5}" type="slidenum">
              <a:rPr lang="fr-FR"/>
              <a:t>24</a:t>
            </a:fld>
            <a:endParaRPr lang="fr-FR"/>
          </a:p>
        </p:txBody>
      </p:sp>
      <p:sp>
        <p:nvSpPr>
          <p:cNvPr id="6" name="Rectangle à coins arrondis 5"/>
          <p:cNvSpPr/>
          <p:nvPr/>
        </p:nvSpPr>
        <p:spPr bwMode="auto">
          <a:xfrm>
            <a:off x="4632960" y="1996440"/>
            <a:ext cx="1021080" cy="3093720"/>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t>Portail</a:t>
            </a:r>
          </a:p>
        </p:txBody>
      </p:sp>
      <p:sp>
        <p:nvSpPr>
          <p:cNvPr id="7" name="Ellipse 7"/>
          <p:cNvSpPr/>
          <p:nvPr/>
        </p:nvSpPr>
        <p:spPr bwMode="auto">
          <a:xfrm>
            <a:off x="9174480" y="1996440"/>
            <a:ext cx="807720" cy="7467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defRPr/>
            </a:pPr>
            <a:r>
              <a:rPr lang="fr-FR"/>
              <a:t>API</a:t>
            </a:r>
          </a:p>
        </p:txBody>
      </p:sp>
      <p:sp>
        <p:nvSpPr>
          <p:cNvPr id="8" name="Ellipse 8"/>
          <p:cNvSpPr/>
          <p:nvPr/>
        </p:nvSpPr>
        <p:spPr bwMode="auto">
          <a:xfrm>
            <a:off x="9174480" y="3154680"/>
            <a:ext cx="807720" cy="7467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defRPr/>
            </a:pPr>
            <a:r>
              <a:rPr lang="fr-FR"/>
              <a:t>API</a:t>
            </a:r>
          </a:p>
        </p:txBody>
      </p:sp>
      <p:sp>
        <p:nvSpPr>
          <p:cNvPr id="9" name="Ellipse 9"/>
          <p:cNvSpPr/>
          <p:nvPr/>
        </p:nvSpPr>
        <p:spPr bwMode="auto">
          <a:xfrm>
            <a:off x="9174480" y="4282440"/>
            <a:ext cx="807720" cy="7467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defRPr/>
            </a:pPr>
            <a:r>
              <a:rPr lang="fr-FR"/>
              <a:t>API</a:t>
            </a:r>
          </a:p>
        </p:txBody>
      </p:sp>
      <p:cxnSp>
        <p:nvCxnSpPr>
          <p:cNvPr id="10" name="Connecteur droit avec flèche 11"/>
          <p:cNvCxnSpPr>
            <a:cxnSpLocks/>
            <a:stCxn id="11" idx="6"/>
            <a:endCxn id="6" idx="1"/>
          </p:cNvCxnSpPr>
          <p:nvPr/>
        </p:nvCxnSpPr>
        <p:spPr bwMode="auto">
          <a:xfrm>
            <a:off x="1310640" y="3528060"/>
            <a:ext cx="3322320" cy="1524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en angle 13"/>
          <p:cNvCxnSpPr>
            <a:cxnSpLocks/>
            <a:stCxn id="6" idx="3"/>
            <a:endCxn id="7" idx="2"/>
          </p:cNvCxnSpPr>
          <p:nvPr/>
        </p:nvCxnSpPr>
        <p:spPr bwMode="auto">
          <a:xfrm flipV="1">
            <a:off x="5654040" y="2369820"/>
            <a:ext cx="3520440" cy="1173480"/>
          </a:xfrm>
          <a:prstGeom prst="bentConnector3">
            <a:avLst>
              <a:gd name="adj1" fmla="val 50000"/>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en angle 15"/>
          <p:cNvCxnSpPr>
            <a:cxnSpLocks/>
            <a:stCxn id="6" idx="3"/>
            <a:endCxn id="8" idx="2"/>
          </p:cNvCxnSpPr>
          <p:nvPr/>
        </p:nvCxnSpPr>
        <p:spPr bwMode="auto">
          <a:xfrm flipV="1">
            <a:off x="5654040" y="3528060"/>
            <a:ext cx="3520440" cy="15240"/>
          </a:xfrm>
          <a:prstGeom prst="bentConnector3">
            <a:avLst>
              <a:gd name="adj1" fmla="val 50433"/>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en angle 18"/>
          <p:cNvCxnSpPr>
            <a:cxnSpLocks/>
            <a:stCxn id="6" idx="3"/>
          </p:cNvCxnSpPr>
          <p:nvPr/>
        </p:nvCxnSpPr>
        <p:spPr bwMode="auto">
          <a:xfrm>
            <a:off x="5654040" y="3543300"/>
            <a:ext cx="3520440" cy="1112520"/>
          </a:xfrm>
          <a:prstGeom prst="bentConnector3">
            <a:avLst>
              <a:gd name="adj1" fmla="val 50000"/>
            </a:avLst>
          </a:prstGeom>
          <a:ln w="285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23"/>
          <p:cNvSpPr/>
          <p:nvPr/>
        </p:nvSpPr>
        <p:spPr bwMode="auto">
          <a:xfrm>
            <a:off x="1615440" y="2743200"/>
            <a:ext cx="701040" cy="5943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fr-FR" dirty="0"/>
              <a:t>SG</a:t>
            </a:r>
            <a:r>
              <a:rPr lang="fr-FR" baseline="-25000" dirty="0"/>
              <a:t>1</a:t>
            </a:r>
          </a:p>
        </p:txBody>
      </p:sp>
      <p:grpSp>
        <p:nvGrpSpPr>
          <p:cNvPr id="16" name="Groupe 27"/>
          <p:cNvGrpSpPr/>
          <p:nvPr/>
        </p:nvGrpSpPr>
        <p:grpSpPr bwMode="auto">
          <a:xfrm>
            <a:off x="160020" y="6059170"/>
            <a:ext cx="3950225" cy="594360"/>
            <a:chOff x="160020" y="6059170"/>
            <a:chExt cx="3950225" cy="594360"/>
          </a:xfrm>
        </p:grpSpPr>
        <p:sp>
          <p:nvSpPr>
            <p:cNvPr id="17" name="Rectangle 25"/>
            <p:cNvSpPr/>
            <p:nvPr/>
          </p:nvSpPr>
          <p:spPr bwMode="auto">
            <a:xfrm>
              <a:off x="160020" y="6059170"/>
              <a:ext cx="701040" cy="5943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fr-FR" dirty="0" err="1" smtClean="0"/>
                <a:t>SG</a:t>
              </a:r>
              <a:r>
                <a:rPr lang="fr-FR" baseline="-25000" dirty="0" err="1"/>
                <a:t>i</a:t>
              </a:r>
              <a:endParaRPr lang="fr-FR" baseline="-25000" dirty="0"/>
            </a:p>
          </p:txBody>
        </p:sp>
        <p:sp>
          <p:nvSpPr>
            <p:cNvPr id="18" name="ZoneTexte 26"/>
            <p:cNvSpPr txBox="1"/>
            <p:nvPr/>
          </p:nvSpPr>
          <p:spPr bwMode="auto">
            <a:xfrm>
              <a:off x="937260" y="6171684"/>
              <a:ext cx="3172985" cy="369332"/>
            </a:xfrm>
            <a:prstGeom prst="rect">
              <a:avLst/>
            </a:prstGeom>
            <a:noFill/>
          </p:spPr>
          <p:txBody>
            <a:bodyPr wrap="none" rtlCol="0">
              <a:spAutoFit/>
            </a:bodyPr>
            <a:lstStyle/>
            <a:p>
              <a:pPr>
                <a:defRPr/>
              </a:pPr>
              <a:r>
                <a:rPr lang="en-US"/>
                <a:t>SHACL Shape graph for example</a:t>
              </a:r>
            </a:p>
          </p:txBody>
        </p:sp>
      </p:grpSp>
      <p:sp>
        <p:nvSpPr>
          <p:cNvPr id="19" name="Rectangle 28"/>
          <p:cNvSpPr/>
          <p:nvPr/>
        </p:nvSpPr>
        <p:spPr bwMode="auto">
          <a:xfrm>
            <a:off x="10005060" y="1736884"/>
            <a:ext cx="701040" cy="5943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fr-FR" dirty="0"/>
              <a:t>SG</a:t>
            </a:r>
            <a:r>
              <a:rPr lang="fr-FR" baseline="-25000" dirty="0"/>
              <a:t>2</a:t>
            </a:r>
          </a:p>
        </p:txBody>
      </p:sp>
      <p:sp>
        <p:nvSpPr>
          <p:cNvPr id="20" name="Rectangle 29"/>
          <p:cNvSpPr/>
          <p:nvPr/>
        </p:nvSpPr>
        <p:spPr bwMode="auto">
          <a:xfrm>
            <a:off x="10923270" y="1736884"/>
            <a:ext cx="701040" cy="5943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fr-FR" dirty="0"/>
              <a:t>SG</a:t>
            </a:r>
            <a:r>
              <a:rPr lang="fr-FR" baseline="-25000" dirty="0"/>
              <a:t>3</a:t>
            </a:r>
          </a:p>
        </p:txBody>
      </p:sp>
      <p:sp>
        <p:nvSpPr>
          <p:cNvPr id="21" name="Rectangle 30"/>
          <p:cNvSpPr/>
          <p:nvPr/>
        </p:nvSpPr>
        <p:spPr bwMode="auto">
          <a:xfrm>
            <a:off x="10005060" y="3154680"/>
            <a:ext cx="701040" cy="5943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fr-FR" dirty="0"/>
              <a:t>SG</a:t>
            </a:r>
            <a:r>
              <a:rPr lang="fr-FR" baseline="-25000" dirty="0"/>
              <a:t>4</a:t>
            </a:r>
          </a:p>
        </p:txBody>
      </p:sp>
      <p:sp>
        <p:nvSpPr>
          <p:cNvPr id="22" name="Rectangle 31"/>
          <p:cNvSpPr/>
          <p:nvPr/>
        </p:nvSpPr>
        <p:spPr bwMode="auto">
          <a:xfrm>
            <a:off x="10005060" y="4336574"/>
            <a:ext cx="701040" cy="5943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fr-FR" dirty="0"/>
              <a:t>SG</a:t>
            </a:r>
            <a:r>
              <a:rPr lang="fr-FR" baseline="-25000" dirty="0"/>
              <a:t>5</a:t>
            </a:r>
          </a:p>
        </p:txBody>
      </p:sp>
      <p:grpSp>
        <p:nvGrpSpPr>
          <p:cNvPr id="23" name="Groupe 33"/>
          <p:cNvGrpSpPr/>
          <p:nvPr/>
        </p:nvGrpSpPr>
        <p:grpSpPr bwMode="auto">
          <a:xfrm>
            <a:off x="612376" y="3169920"/>
            <a:ext cx="725968" cy="1085612"/>
            <a:chOff x="612376" y="3169920"/>
            <a:chExt cx="725968" cy="1085612"/>
          </a:xfrm>
        </p:grpSpPr>
        <p:sp>
          <p:nvSpPr>
            <p:cNvPr id="11" name="Émoticône 6"/>
            <p:cNvSpPr/>
            <p:nvPr/>
          </p:nvSpPr>
          <p:spPr bwMode="auto">
            <a:xfrm>
              <a:off x="640080" y="3169920"/>
              <a:ext cx="670560" cy="716280"/>
            </a:xfrm>
            <a:prstGeom prst="smileyFace">
              <a:avLst>
                <a:gd name="adj" fmla="val 46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24" name="ZoneTexte 32"/>
            <p:cNvSpPr txBox="1"/>
            <p:nvPr/>
          </p:nvSpPr>
          <p:spPr bwMode="auto">
            <a:xfrm>
              <a:off x="612376" y="3886200"/>
              <a:ext cx="725968" cy="369332"/>
            </a:xfrm>
            <a:prstGeom prst="rect">
              <a:avLst/>
            </a:prstGeom>
            <a:noFill/>
          </p:spPr>
          <p:txBody>
            <a:bodyPr wrap="none" rtlCol="0">
              <a:spAutoFit/>
            </a:bodyPr>
            <a:lstStyle/>
            <a:p>
              <a:pPr>
                <a:defRPr/>
              </a:pPr>
              <a:r>
                <a:rPr lang="fr-FR"/>
                <a:t>Client</a:t>
              </a:r>
            </a:p>
          </p:txBody>
        </p:sp>
      </p:grpSp>
      <p:sp>
        <p:nvSpPr>
          <p:cNvPr id="25" name="ZoneTexte 34"/>
          <p:cNvSpPr txBox="1"/>
          <p:nvPr/>
        </p:nvSpPr>
        <p:spPr bwMode="auto">
          <a:xfrm>
            <a:off x="6522720" y="5613638"/>
            <a:ext cx="3171830" cy="369332"/>
          </a:xfrm>
          <a:prstGeom prst="rect">
            <a:avLst/>
          </a:prstGeom>
          <a:noFill/>
        </p:spPr>
        <p:txBody>
          <a:bodyPr wrap="none" rtlCol="0">
            <a:spAutoFit/>
          </a:bodyPr>
          <a:lstStyle/>
          <a:p>
            <a:pPr>
              <a:defRPr/>
            </a:pPr>
            <a:r>
              <a:rPr lang="fr-FR"/>
              <a:t>Comment choisir entre les API ?</a:t>
            </a:r>
          </a:p>
        </p:txBody>
      </p:sp>
    </p:spTree>
    <p:extLst>
      <p:ext uri="{BB962C8B-B14F-4D97-AF65-F5344CB8AC3E}">
        <p14:creationId xmlns:p14="http://schemas.microsoft.com/office/powerpoint/2010/main" val="1819114747"/>
      </p:ext>
    </p:extLst>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12" name="Groupe 11"/>
          <p:cNvGrpSpPr/>
          <p:nvPr/>
        </p:nvGrpSpPr>
        <p:grpSpPr>
          <a:xfrm>
            <a:off x="2403446" y="2955163"/>
            <a:ext cx="8517090" cy="1207426"/>
            <a:chOff x="4800202" y="3503944"/>
            <a:chExt cx="5609706" cy="1207426"/>
          </a:xfrm>
        </p:grpSpPr>
        <p:sp>
          <p:nvSpPr>
            <p:cNvPr id="11" name="Rectangle 10"/>
            <p:cNvSpPr/>
            <p:nvPr/>
          </p:nvSpPr>
          <p:spPr>
            <a:xfrm>
              <a:off x="8888489" y="3503944"/>
              <a:ext cx="1521419" cy="57606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800202" y="4135306"/>
              <a:ext cx="1341237" cy="57606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8"/>
          <p:cNvSpPr/>
          <p:nvPr/>
        </p:nvSpPr>
        <p:spPr>
          <a:xfrm>
            <a:off x="5003321" y="3586525"/>
            <a:ext cx="5125127" cy="57606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8" name="Rectangle 7"/>
          <p:cNvSpPr/>
          <p:nvPr/>
        </p:nvSpPr>
        <p:spPr>
          <a:xfrm>
            <a:off x="1487488" y="3010583"/>
            <a:ext cx="2160241" cy="57606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3647729" y="3006599"/>
            <a:ext cx="4176464" cy="57606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1"/>
          <p:cNvSpPr>
            <a:spLocks noGrp="1"/>
          </p:cNvSpPr>
          <p:nvPr>
            <p:ph type="title"/>
          </p:nvPr>
        </p:nvSpPr>
        <p:spPr bwMode="auto">
          <a:xfrm>
            <a:off x="838200" y="1225737"/>
            <a:ext cx="10515600" cy="1325563"/>
          </a:xfrm>
        </p:spPr>
        <p:txBody>
          <a:bodyPr>
            <a:normAutofit/>
          </a:bodyPr>
          <a:lstStyle/>
          <a:p>
            <a:pPr algn="ctr">
              <a:defRPr/>
            </a:pPr>
            <a:r>
              <a:rPr lang="en-US" b="1" dirty="0" smtClean="0">
                <a:latin typeface="Yu Gothic"/>
                <a:ea typeface="Yu Gothic"/>
              </a:rPr>
              <a:t>Problem</a:t>
            </a:r>
            <a:endParaRPr lang="en-US" b="1" dirty="0">
              <a:latin typeface="Yu Gothic"/>
              <a:ea typeface="Yu Gothic"/>
            </a:endParaRPr>
          </a:p>
        </p:txBody>
      </p:sp>
      <p:sp>
        <p:nvSpPr>
          <p:cNvPr id="6" name="Espace réservé du numéro de diapositive 4"/>
          <p:cNvSpPr>
            <a:spLocks noGrp="1"/>
          </p:cNvSpPr>
          <p:nvPr>
            <p:ph type="sldNum" sz="quarter" idx="12"/>
          </p:nvPr>
        </p:nvSpPr>
        <p:spPr bwMode="auto"/>
        <p:txBody>
          <a:bodyPr/>
          <a:lstStyle/>
          <a:p>
            <a:pPr>
              <a:defRPr/>
            </a:pPr>
            <a:fld id="{84A88009-39E0-49E0-AB29-767D32044AC5}" type="slidenum">
              <a:rPr lang="en-US" smtClean="0"/>
              <a:t>3</a:t>
            </a:fld>
            <a:endParaRPr lang="en-US" dirty="0"/>
          </a:p>
        </p:txBody>
      </p:sp>
      <p:sp>
        <p:nvSpPr>
          <p:cNvPr id="5" name="Espace réservé du contenu 2"/>
          <p:cNvSpPr>
            <a:spLocks noGrp="1"/>
          </p:cNvSpPr>
          <p:nvPr>
            <p:ph idx="1"/>
          </p:nvPr>
        </p:nvSpPr>
        <p:spPr bwMode="auto">
          <a:xfrm>
            <a:off x="1143219" y="2978676"/>
            <a:ext cx="10207430" cy="2592288"/>
          </a:xfrm>
        </p:spPr>
        <p:txBody>
          <a:bodyPr>
            <a:noAutofit/>
          </a:bodyPr>
          <a:lstStyle/>
          <a:p>
            <a:pPr marL="0" indent="0" algn="ctr">
              <a:lnSpc>
                <a:spcPct val="100000"/>
              </a:lnSpc>
              <a:buNone/>
              <a:defRPr/>
            </a:pPr>
            <a:r>
              <a:rPr lang="en-US" sz="3600" dirty="0" smtClean="0">
                <a:latin typeface="Yu Gothic"/>
                <a:ea typeface="Yu Gothic"/>
              </a:rPr>
              <a:t>Semantic content negotiation for knowledge exchange in heterogeneous systems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8"/>
                                        </p:tgtEl>
                                        <p:attrNameLst>
                                          <p:attrName>style.visibility</p:attrName>
                                        </p:attrNameLst>
                                      </p:cBhvr>
                                      <p:to>
                                        <p:strVal val="hidden"/>
                                      </p:to>
                                    </p:set>
                                  </p:childTnLst>
                                </p:cTn>
                              </p:par>
                              <p:par>
                                <p:cTn id="28" presetID="53" presetClass="entr" presetSubtype="16"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500" fill="hold"/>
                                        <p:tgtEl>
                                          <p:spTgt spid="12"/>
                                        </p:tgtEl>
                                        <p:attrNameLst>
                                          <p:attrName>ppt_w</p:attrName>
                                        </p:attrNameLst>
                                      </p:cBhvr>
                                      <p:tavLst>
                                        <p:tav tm="0">
                                          <p:val>
                                            <p:fltVal val="0"/>
                                          </p:val>
                                        </p:tav>
                                        <p:tav tm="100000">
                                          <p:val>
                                            <p:strVal val="#ppt_w"/>
                                          </p:val>
                                        </p:tav>
                                      </p:tavLst>
                                    </p:anim>
                                    <p:anim calcmode="lin" valueType="num">
                                      <p:cBhvr>
                                        <p:cTn id="31" dur="500" fill="hold"/>
                                        <p:tgtEl>
                                          <p:spTgt spid="12"/>
                                        </p:tgtEl>
                                        <p:attrNameLst>
                                          <p:attrName>ppt_h</p:attrName>
                                        </p:attrNameLst>
                                      </p:cBhvr>
                                      <p:tavLst>
                                        <p:tav tm="0">
                                          <p:val>
                                            <p:fltVal val="0"/>
                                          </p:val>
                                        </p:tav>
                                        <p:tav tm="100000">
                                          <p:val>
                                            <p:strVal val="#ppt_h"/>
                                          </p:val>
                                        </p:tav>
                                      </p:tavLst>
                                    </p:anim>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53" presetClass="entr" presetSubtype="16"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Effect transition="in" filter="fade">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8" grpId="1" animBg="1"/>
      <p:bldP spid="3" grpId="0" animBg="1"/>
      <p:bldP spid="3" grpId="1" animBg="1"/>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a:lstStyle/>
          <a:p>
            <a:pPr>
              <a:defRPr/>
            </a:pPr>
            <a:r>
              <a:rPr lang="en-US" b="1" dirty="0">
                <a:latin typeface="Yu Gothic"/>
                <a:ea typeface="Yu Gothic"/>
              </a:rPr>
              <a:t>The objectives of the thesis</a:t>
            </a:r>
            <a:endParaRPr lang="fr-FR" b="1" dirty="0">
              <a:latin typeface="Yu Gothic"/>
              <a:ea typeface="Yu Gothic"/>
            </a:endParaRPr>
          </a:p>
        </p:txBody>
      </p:sp>
      <p:sp>
        <p:nvSpPr>
          <p:cNvPr id="5" name="Espace réservé du contenu 2"/>
          <p:cNvSpPr>
            <a:spLocks noGrp="1"/>
          </p:cNvSpPr>
          <p:nvPr>
            <p:ph idx="1"/>
          </p:nvPr>
        </p:nvSpPr>
        <p:spPr bwMode="auto">
          <a:xfrm>
            <a:off x="2207568" y="2708920"/>
            <a:ext cx="7776864" cy="1800200"/>
          </a:xfrm>
          <a:ln>
            <a:noFill/>
          </a:ln>
        </p:spPr>
        <p:style>
          <a:lnRef idx="2">
            <a:schemeClr val="dk1"/>
          </a:lnRef>
          <a:fillRef idx="1">
            <a:schemeClr val="lt1"/>
          </a:fillRef>
          <a:effectRef idx="0">
            <a:schemeClr val="dk1"/>
          </a:effectRef>
          <a:fontRef idx="minor">
            <a:schemeClr val="dk1"/>
          </a:fontRef>
        </p:style>
        <p:txBody>
          <a:bodyPr>
            <a:normAutofit/>
          </a:bodyPr>
          <a:lstStyle/>
          <a:p>
            <a:pPr lvl="0">
              <a:lnSpc>
                <a:spcPct val="100000"/>
              </a:lnSpc>
              <a:defRPr/>
            </a:pPr>
            <a:r>
              <a:rPr lang="en-US" sz="2200" b="1" dirty="0" smtClean="0">
                <a:latin typeface="Yu Gothic"/>
                <a:ea typeface="Yu Gothic"/>
              </a:rPr>
              <a:t>Refine</a:t>
            </a:r>
            <a:r>
              <a:rPr lang="en-US" sz="2200" dirty="0" smtClean="0">
                <a:latin typeface="Yu Gothic"/>
                <a:ea typeface="Yu Gothic"/>
              </a:rPr>
              <a:t> </a:t>
            </a:r>
            <a:r>
              <a:rPr lang="en-US" sz="2200" dirty="0">
                <a:latin typeface="Yu Gothic"/>
                <a:ea typeface="Yu Gothic"/>
              </a:rPr>
              <a:t>and have more </a:t>
            </a:r>
            <a:r>
              <a:rPr lang="en-US" sz="2200" b="1" dirty="0">
                <a:latin typeface="Yu Gothic"/>
                <a:ea typeface="Yu Gothic"/>
              </a:rPr>
              <a:t>flexibility</a:t>
            </a:r>
            <a:r>
              <a:rPr lang="en-US" sz="2200" dirty="0">
                <a:latin typeface="Yu Gothic"/>
                <a:ea typeface="Yu Gothic"/>
              </a:rPr>
              <a:t> in negotiation. </a:t>
            </a:r>
          </a:p>
          <a:p>
            <a:pPr lvl="0">
              <a:lnSpc>
                <a:spcPct val="100000"/>
              </a:lnSpc>
              <a:defRPr/>
            </a:pPr>
            <a:r>
              <a:rPr lang="en-US" sz="2200" dirty="0">
                <a:latin typeface="Yu Gothic"/>
                <a:ea typeface="Yu Gothic"/>
              </a:rPr>
              <a:t>Minimize human intervention by </a:t>
            </a:r>
            <a:r>
              <a:rPr lang="en-US" sz="2200" b="1" dirty="0">
                <a:latin typeface="Yu Gothic"/>
                <a:ea typeface="Yu Gothic"/>
              </a:rPr>
              <a:t>automating</a:t>
            </a:r>
            <a:r>
              <a:rPr lang="en-US" sz="2200" dirty="0">
                <a:latin typeface="Yu Gothic"/>
                <a:ea typeface="Yu Gothic"/>
              </a:rPr>
              <a:t> negotiation as much as possible. </a:t>
            </a:r>
          </a:p>
          <a:p>
            <a:pPr lvl="0">
              <a:lnSpc>
                <a:spcPct val="100000"/>
              </a:lnSpc>
              <a:defRPr/>
            </a:pPr>
            <a:r>
              <a:rPr lang="en-US" sz="2200" dirty="0">
                <a:latin typeface="Yu Gothic"/>
                <a:ea typeface="Yu Gothic"/>
              </a:rPr>
              <a:t>Serve dynamically </a:t>
            </a:r>
            <a:r>
              <a:rPr lang="en-US" sz="2200" b="1" dirty="0">
                <a:latin typeface="Yu Gothic"/>
                <a:ea typeface="Yu Gothic"/>
              </a:rPr>
              <a:t>adapted</a:t>
            </a:r>
            <a:r>
              <a:rPr lang="en-US" sz="2200" dirty="0">
                <a:latin typeface="Yu Gothic"/>
                <a:ea typeface="Yu Gothic"/>
              </a:rPr>
              <a:t> </a:t>
            </a:r>
            <a:r>
              <a:rPr lang="en-US" sz="2200" dirty="0" smtClean="0">
                <a:latin typeface="Yu Gothic"/>
                <a:ea typeface="Yu Gothic"/>
              </a:rPr>
              <a:t>content </a:t>
            </a:r>
            <a:r>
              <a:rPr lang="en-US" sz="2200" dirty="0">
                <a:latin typeface="Yu Gothic"/>
                <a:ea typeface="Yu Gothic"/>
              </a:rPr>
              <a:t>on the fly. </a:t>
            </a:r>
            <a:r>
              <a:rPr lang="fr-FR" sz="2200" dirty="0" smtClean="0">
                <a:latin typeface="Yu Gothic"/>
                <a:ea typeface="Yu Gothic"/>
              </a:rPr>
              <a:t> </a:t>
            </a:r>
            <a:endParaRPr lang="fr-FR" sz="2200" dirty="0" smtClean="0">
              <a:latin typeface="Yu Gothic"/>
              <a:ea typeface="Yu Gothic"/>
            </a:endParaRPr>
          </a:p>
        </p:txBody>
      </p:sp>
      <p:sp>
        <p:nvSpPr>
          <p:cNvPr id="6" name="Espace réservé du numéro de diapositive 3"/>
          <p:cNvSpPr>
            <a:spLocks noGrp="1"/>
          </p:cNvSpPr>
          <p:nvPr>
            <p:ph type="sldNum" sz="quarter" idx="12"/>
          </p:nvPr>
        </p:nvSpPr>
        <p:spPr bwMode="auto"/>
        <p:txBody>
          <a:bodyPr/>
          <a:lstStyle/>
          <a:p>
            <a:pPr>
              <a:defRPr/>
            </a:pPr>
            <a:fld id="{84A88009-39E0-49E0-AB29-767D32044AC5}" type="slidenum">
              <a:rPr lang="fr-FR"/>
              <a:t>4</a:t>
            </a:fld>
            <a:endParaRPr lang="fr-F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4" name="Image 3"/>
          <p:cNvPicPr>
            <a:picLocks noChangeAspect="1"/>
          </p:cNvPicPr>
          <p:nvPr/>
        </p:nvPicPr>
        <p:blipFill>
          <a:blip r:embed="rId3"/>
          <a:stretch/>
        </p:blipFill>
        <p:spPr bwMode="auto">
          <a:xfrm>
            <a:off x="7035800" y="514532"/>
            <a:ext cx="4318000" cy="2590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pic>
        <p:nvPicPr>
          <p:cNvPr id="5" name="Image 5"/>
          <p:cNvPicPr>
            <a:picLocks noChangeAspect="1"/>
          </p:cNvPicPr>
          <p:nvPr/>
        </p:nvPicPr>
        <p:blipFill>
          <a:blip r:embed="rId4"/>
          <a:stretch/>
        </p:blipFill>
        <p:spPr bwMode="auto">
          <a:xfrm>
            <a:off x="450306" y="2267131"/>
            <a:ext cx="5625496" cy="27939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6" name="Espace réservé du numéro de diapositive 1"/>
          <p:cNvSpPr>
            <a:spLocks noGrp="1"/>
          </p:cNvSpPr>
          <p:nvPr>
            <p:ph type="sldNum" sz="quarter" idx="12"/>
          </p:nvPr>
        </p:nvSpPr>
        <p:spPr bwMode="auto"/>
        <p:txBody>
          <a:bodyPr/>
          <a:lstStyle/>
          <a:p>
            <a:pPr>
              <a:defRPr/>
            </a:pPr>
            <a:fld id="{84A88009-39E0-49E0-AB29-767D32044AC5}" type="slidenum">
              <a:rPr lang="fr-FR"/>
              <a:t>5</a:t>
            </a:fld>
            <a:endParaRPr lang="fr-FR" dirty="0"/>
          </a:p>
        </p:txBody>
      </p:sp>
      <p:sp>
        <p:nvSpPr>
          <p:cNvPr id="7" name="ZoneTexte 2"/>
          <p:cNvSpPr txBox="1"/>
          <p:nvPr/>
        </p:nvSpPr>
        <p:spPr bwMode="auto">
          <a:xfrm>
            <a:off x="6456040" y="4603931"/>
            <a:ext cx="5544616" cy="1323439"/>
          </a:xfrm>
          <a:prstGeom prst="rect">
            <a:avLst/>
          </a:prstGeom>
          <a:noFill/>
        </p:spPr>
        <p:txBody>
          <a:bodyPr wrap="square" rtlCol="0">
            <a:spAutoFit/>
          </a:bodyPr>
          <a:lstStyle/>
          <a:p>
            <a:pPr marL="285750" lvl="0" indent="-285750">
              <a:buFont typeface="Arial"/>
              <a:buChar char="•"/>
              <a:defRPr/>
            </a:pPr>
            <a:r>
              <a:rPr lang="en-US" sz="2000" dirty="0">
                <a:latin typeface="Yu Gothic"/>
                <a:ea typeface="Yu Gothic"/>
              </a:rPr>
              <a:t>Description of the representations </a:t>
            </a:r>
            <a:r>
              <a:rPr lang="en-US" sz="2000" dirty="0" smtClean="0">
                <a:latin typeface="Yu Gothic"/>
                <a:ea typeface="Yu Gothic"/>
              </a:rPr>
              <a:t>using:</a:t>
            </a:r>
            <a:endParaRPr lang="en-US" sz="2000" dirty="0">
              <a:latin typeface="Yu Gothic"/>
              <a:ea typeface="Yu Gothic"/>
            </a:endParaRPr>
          </a:p>
          <a:p>
            <a:pPr lvl="0">
              <a:defRPr/>
            </a:pPr>
            <a:r>
              <a:rPr lang="en-US" sz="2000" dirty="0" smtClean="0">
                <a:latin typeface="Yu Gothic"/>
                <a:ea typeface="Yu Gothic"/>
              </a:rPr>
              <a:t>         </a:t>
            </a:r>
            <a:r>
              <a:rPr lang="en-US" sz="2000" i="1" dirty="0" smtClean="0">
                <a:latin typeface="Yu Gothic"/>
                <a:ea typeface="Yu Gothic"/>
              </a:rPr>
              <a:t>Content-Type</a:t>
            </a:r>
            <a:r>
              <a:rPr lang="en-US" sz="2000" i="1" dirty="0">
                <a:latin typeface="Yu Gothic"/>
                <a:ea typeface="Yu Gothic"/>
              </a:rPr>
              <a:t>, Content-Language...</a:t>
            </a:r>
          </a:p>
          <a:p>
            <a:pPr marL="285750" lvl="0" indent="-285750">
              <a:buFont typeface="Arial"/>
              <a:buChar char="•"/>
              <a:defRPr/>
            </a:pPr>
            <a:r>
              <a:rPr lang="en-US" sz="2000" dirty="0">
                <a:latin typeface="Yu Gothic"/>
                <a:ea typeface="Yu Gothic"/>
              </a:rPr>
              <a:t>Formulation of requests </a:t>
            </a:r>
            <a:r>
              <a:rPr lang="en-US" sz="2000" dirty="0" smtClean="0">
                <a:latin typeface="Yu Gothic"/>
                <a:ea typeface="Yu Gothic"/>
              </a:rPr>
              <a:t>using:</a:t>
            </a:r>
            <a:endParaRPr lang="en-US" sz="2000" dirty="0">
              <a:latin typeface="Yu Gothic"/>
              <a:ea typeface="Yu Gothic"/>
            </a:endParaRPr>
          </a:p>
          <a:p>
            <a:pPr lvl="0">
              <a:defRPr/>
            </a:pPr>
            <a:r>
              <a:rPr lang="en-US" sz="2000" i="1" dirty="0">
                <a:latin typeface="Yu Gothic"/>
                <a:ea typeface="Yu Gothic"/>
              </a:rPr>
              <a:t> </a:t>
            </a:r>
            <a:r>
              <a:rPr lang="en-US" sz="2000" i="1" dirty="0" smtClean="0">
                <a:latin typeface="Yu Gothic"/>
                <a:ea typeface="Yu Gothic"/>
              </a:rPr>
              <a:t>         Accept</a:t>
            </a:r>
            <a:r>
              <a:rPr lang="en-US" sz="2000" i="1" dirty="0">
                <a:latin typeface="Yu Gothic"/>
                <a:ea typeface="Yu Gothic"/>
              </a:rPr>
              <a:t>, Accept-Language... </a:t>
            </a:r>
            <a:r>
              <a:rPr lang="en-US" sz="2000" baseline="30000" dirty="0">
                <a:latin typeface="Yu Gothic"/>
                <a:ea typeface="Yu Gothic"/>
              </a:rPr>
              <a:t>[1]</a:t>
            </a:r>
            <a:endParaRPr sz="2000" baseline="30000" dirty="0"/>
          </a:p>
        </p:txBody>
      </p:sp>
      <p:sp>
        <p:nvSpPr>
          <p:cNvPr id="8" name="Titre 1"/>
          <p:cNvSpPr>
            <a:spLocks noGrp="1"/>
          </p:cNvSpPr>
          <p:nvPr>
            <p:ph type="title"/>
          </p:nvPr>
        </p:nvSpPr>
        <p:spPr bwMode="auto">
          <a:xfrm>
            <a:off x="838200" y="365125"/>
            <a:ext cx="10515600" cy="1281113"/>
          </a:xfrm>
        </p:spPr>
        <p:txBody>
          <a:bodyPr>
            <a:normAutofit/>
          </a:bodyPr>
          <a:lstStyle/>
          <a:p>
            <a:pPr>
              <a:defRPr/>
            </a:pPr>
            <a:r>
              <a:rPr lang="fr-FR" b="1" dirty="0" smtClean="0">
                <a:latin typeface="Yu Gothic"/>
                <a:ea typeface="Yu Gothic"/>
              </a:rPr>
              <a:t>Background</a:t>
            </a:r>
            <a:endParaRPr lang="fr-FR" b="1" dirty="0">
              <a:latin typeface="Yu Gothic"/>
              <a:ea typeface="Yu Gothic"/>
            </a:endParaRPr>
          </a:p>
        </p:txBody>
      </p:sp>
      <p:sp>
        <p:nvSpPr>
          <p:cNvPr id="10" name="ZoneTexte 9"/>
          <p:cNvSpPr txBox="1"/>
          <p:nvPr/>
        </p:nvSpPr>
        <p:spPr>
          <a:xfrm>
            <a:off x="623392" y="6415801"/>
            <a:ext cx="8424936" cy="301557"/>
          </a:xfrm>
          <a:prstGeom prst="rect">
            <a:avLst/>
          </a:prstGeom>
          <a:noFill/>
        </p:spPr>
        <p:txBody>
          <a:bodyPr wrap="square" rtlCol="0">
            <a:spAutoFit/>
          </a:bodyPr>
          <a:lstStyle/>
          <a:p>
            <a:pPr>
              <a:lnSpc>
                <a:spcPct val="150000"/>
              </a:lnSpc>
              <a:defRPr/>
            </a:pPr>
            <a:r>
              <a:rPr lang="en-US" sz="1000" dirty="0">
                <a:latin typeface="Yu Gothic" panose="020B0400000000000000" pitchFamily="34" charset="-128"/>
                <a:ea typeface="Yu Gothic" panose="020B0400000000000000" pitchFamily="34" charset="-128"/>
              </a:rPr>
              <a:t>[1] Fielding, R.T., </a:t>
            </a:r>
            <a:r>
              <a:rPr lang="en-US" sz="1000" dirty="0" err="1">
                <a:latin typeface="Yu Gothic" panose="020B0400000000000000" pitchFamily="34" charset="-128"/>
                <a:ea typeface="Yu Gothic" panose="020B0400000000000000" pitchFamily="34" charset="-128"/>
              </a:rPr>
              <a:t>Reschke</a:t>
            </a:r>
            <a:r>
              <a:rPr lang="en-US" sz="1000" dirty="0">
                <a:latin typeface="Yu Gothic" panose="020B0400000000000000" pitchFamily="34" charset="-128"/>
                <a:ea typeface="Yu Gothic" panose="020B0400000000000000" pitchFamily="34" charset="-128"/>
              </a:rPr>
              <a:t>, J.: Hypertext Transfer Protocol (HTTP/1.1): Semantics and Content, 2014.</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3392" y="2780928"/>
            <a:ext cx="10515600" cy="1325563"/>
          </a:xfrm>
        </p:spPr>
        <p:txBody>
          <a:bodyPr/>
          <a:lstStyle/>
          <a:p>
            <a:pPr algn="ctr"/>
            <a:r>
              <a:rPr lang="en-US" b="1" dirty="0" smtClean="0">
                <a:latin typeface="Yu Gothic" panose="020B0400000000000000" pitchFamily="34" charset="-128"/>
                <a:ea typeface="Yu Gothic" panose="020B0400000000000000" pitchFamily="34" charset="-128"/>
              </a:rPr>
              <a:t>Example</a:t>
            </a:r>
            <a:endParaRPr lang="en-US" b="1" dirty="0">
              <a:latin typeface="Yu Gothic" panose="020B0400000000000000" pitchFamily="34" charset="-128"/>
              <a:ea typeface="Yu Gothic" panose="020B0400000000000000" pitchFamily="34" charset="-128"/>
            </a:endParaRPr>
          </a:p>
        </p:txBody>
      </p:sp>
      <p:sp>
        <p:nvSpPr>
          <p:cNvPr id="4" name="Espace réservé du numéro de diapositive 3"/>
          <p:cNvSpPr>
            <a:spLocks noGrp="1"/>
          </p:cNvSpPr>
          <p:nvPr>
            <p:ph type="sldNum" sz="quarter" idx="12"/>
          </p:nvPr>
        </p:nvSpPr>
        <p:spPr/>
        <p:txBody>
          <a:bodyPr/>
          <a:lstStyle/>
          <a:p>
            <a:pPr>
              <a:defRPr/>
            </a:pPr>
            <a:fld id="{84A88009-39E0-49E0-AB29-767D32044AC5}" type="slidenum">
              <a:rPr lang="fr-FR" smtClean="0"/>
              <a:t>6</a:t>
            </a:fld>
            <a:endParaRPr lang="fr-FR"/>
          </a:p>
        </p:txBody>
      </p:sp>
    </p:spTree>
    <p:extLst>
      <p:ext uri="{BB962C8B-B14F-4D97-AF65-F5344CB8AC3E}">
        <p14:creationId xmlns:p14="http://schemas.microsoft.com/office/powerpoint/2010/main" val="2908392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84A88009-39E0-49E0-AB29-767D32044AC5}" type="slidenum">
              <a:rPr lang="fr-FR" smtClean="0"/>
              <a:t>7</a:t>
            </a:fld>
            <a:endParaRPr lang="fr-F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7" name="Rectangle à coins arrondis 6"/>
          <p:cNvSpPr/>
          <p:nvPr/>
        </p:nvSpPr>
        <p:spPr>
          <a:xfrm>
            <a:off x="3415509" y="2047665"/>
            <a:ext cx="2702396" cy="369168"/>
          </a:xfrm>
          <a:prstGeom prst="roundRect">
            <a:avLst/>
          </a:prstGeom>
          <a:noFill/>
          <a:ln w="57150"/>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à coins arrondis 7"/>
          <p:cNvSpPr/>
          <p:nvPr/>
        </p:nvSpPr>
        <p:spPr>
          <a:xfrm>
            <a:off x="729308" y="1822450"/>
            <a:ext cx="2486372" cy="2254621"/>
          </a:xfrm>
          <a:prstGeom prst="roundRect">
            <a:avLst/>
          </a:prstGeom>
          <a:noFill/>
          <a:ln w="57150"/>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à coins arrondis 8"/>
          <p:cNvSpPr/>
          <p:nvPr/>
        </p:nvSpPr>
        <p:spPr>
          <a:xfrm>
            <a:off x="3382458" y="2492896"/>
            <a:ext cx="6048672" cy="2148706"/>
          </a:xfrm>
          <a:prstGeom prst="roundRect">
            <a:avLst/>
          </a:prstGeom>
          <a:noFill/>
          <a:ln w="57150"/>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à coins arrondis 9"/>
          <p:cNvSpPr/>
          <p:nvPr/>
        </p:nvSpPr>
        <p:spPr>
          <a:xfrm>
            <a:off x="3401495" y="5039334"/>
            <a:ext cx="4752528" cy="1558018"/>
          </a:xfrm>
          <a:prstGeom prst="roundRect">
            <a:avLst/>
          </a:prstGeom>
          <a:noFill/>
          <a:ln w="57150"/>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436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xit" presetSubtype="0" fill="hold" grpId="1"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838200" y="365125"/>
            <a:ext cx="10515600" cy="1281113"/>
          </a:xfrm>
        </p:spPr>
        <p:txBody>
          <a:bodyPr>
            <a:normAutofit/>
          </a:bodyPr>
          <a:lstStyle/>
          <a:p>
            <a:pPr>
              <a:defRPr/>
            </a:pPr>
            <a:r>
              <a:rPr lang="fr-FR" b="1" dirty="0" smtClean="0">
                <a:latin typeface="Yu Gothic"/>
                <a:ea typeface="Yu Gothic"/>
              </a:rPr>
              <a:t>Dimensions of content </a:t>
            </a:r>
            <a:r>
              <a:rPr lang="fr-FR" b="1" dirty="0" err="1" smtClean="0">
                <a:latin typeface="Yu Gothic"/>
                <a:ea typeface="Yu Gothic"/>
              </a:rPr>
              <a:t>negotiation</a:t>
            </a:r>
            <a:r>
              <a:rPr lang="fr-FR" baseline="30000" dirty="0" smtClean="0">
                <a:latin typeface="Yu Gothic"/>
                <a:ea typeface="Yu Gothic"/>
              </a:rPr>
              <a:t>[2]</a:t>
            </a:r>
            <a:endParaRPr lang="fr-FR" sz="9600" baseline="30000" dirty="0">
              <a:latin typeface="Yu Gothic"/>
              <a:ea typeface="Yu Gothic"/>
            </a:endParaRPr>
          </a:p>
        </p:txBody>
      </p:sp>
      <p:sp>
        <p:nvSpPr>
          <p:cNvPr id="5" name="Espace réservé du contenu 2"/>
          <p:cNvSpPr>
            <a:spLocks noGrp="1"/>
          </p:cNvSpPr>
          <p:nvPr>
            <p:ph idx="1"/>
          </p:nvPr>
        </p:nvSpPr>
        <p:spPr bwMode="auto">
          <a:xfrm>
            <a:off x="3719736" y="1988840"/>
            <a:ext cx="4752528" cy="3672408"/>
          </a:xfrm>
        </p:spPr>
        <p:style>
          <a:lnRef idx="2">
            <a:schemeClr val="dk1"/>
          </a:lnRef>
          <a:fillRef idx="1">
            <a:schemeClr val="lt1"/>
          </a:fillRef>
          <a:effectRef idx="0">
            <a:schemeClr val="dk1"/>
          </a:effectRef>
          <a:fontRef idx="minor">
            <a:schemeClr val="dk1"/>
          </a:fontRef>
        </p:style>
        <p:txBody>
          <a:bodyPr>
            <a:normAutofit lnSpcReduction="10000"/>
          </a:bodyPr>
          <a:lstStyle/>
          <a:p>
            <a:pPr lvl="1">
              <a:lnSpc>
                <a:spcPct val="150000"/>
              </a:lnSpc>
              <a:defRPr/>
            </a:pPr>
            <a:r>
              <a:rPr lang="en-US" sz="2000" dirty="0" smtClean="0">
                <a:latin typeface="Yu Gothic"/>
                <a:ea typeface="Yu Gothic"/>
              </a:rPr>
              <a:t>Media type (MIME type).</a:t>
            </a:r>
          </a:p>
          <a:p>
            <a:pPr lvl="1">
              <a:lnSpc>
                <a:spcPct val="150000"/>
              </a:lnSpc>
              <a:defRPr/>
            </a:pPr>
            <a:r>
              <a:rPr lang="en-US" sz="2000" dirty="0" smtClean="0">
                <a:latin typeface="Yu Gothic"/>
                <a:ea typeface="Yu Gothic"/>
              </a:rPr>
              <a:t>Language.</a:t>
            </a:r>
          </a:p>
          <a:p>
            <a:pPr lvl="1">
              <a:lnSpc>
                <a:spcPct val="150000"/>
              </a:lnSpc>
              <a:defRPr/>
            </a:pPr>
            <a:r>
              <a:rPr lang="en-US" sz="2000" dirty="0" smtClean="0">
                <a:latin typeface="Yu Gothic"/>
                <a:ea typeface="Yu Gothic"/>
              </a:rPr>
              <a:t>Encoding.</a:t>
            </a:r>
          </a:p>
          <a:p>
            <a:pPr lvl="1">
              <a:lnSpc>
                <a:spcPct val="150000"/>
              </a:lnSpc>
              <a:defRPr/>
            </a:pPr>
            <a:r>
              <a:rPr lang="en-US" sz="2000" dirty="0" smtClean="0">
                <a:latin typeface="Yu Gothic"/>
                <a:ea typeface="Yu Gothic"/>
              </a:rPr>
              <a:t>Char-set.</a:t>
            </a:r>
          </a:p>
          <a:p>
            <a:pPr lvl="1">
              <a:lnSpc>
                <a:spcPct val="150000"/>
              </a:lnSpc>
              <a:defRPr/>
            </a:pPr>
            <a:r>
              <a:rPr lang="en-US" sz="2000" dirty="0" smtClean="0">
                <a:latin typeface="Yu Gothic"/>
                <a:ea typeface="Yu Gothic"/>
              </a:rPr>
              <a:t>Capability.</a:t>
            </a:r>
          </a:p>
          <a:p>
            <a:pPr lvl="1">
              <a:lnSpc>
                <a:spcPct val="150000"/>
              </a:lnSpc>
              <a:defRPr/>
            </a:pPr>
            <a:r>
              <a:rPr lang="en-US" sz="2000" dirty="0" smtClean="0">
                <a:latin typeface="Yu Gothic"/>
                <a:ea typeface="Yu Gothic"/>
              </a:rPr>
              <a:t>Version.</a:t>
            </a:r>
          </a:p>
          <a:p>
            <a:pPr lvl="1">
              <a:lnSpc>
                <a:spcPct val="150000"/>
              </a:lnSpc>
              <a:defRPr/>
            </a:pPr>
            <a:r>
              <a:rPr lang="en-US" sz="2000" dirty="0" smtClean="0">
                <a:latin typeface="Yu Gothic"/>
                <a:ea typeface="Yu Gothic"/>
              </a:rPr>
              <a:t>etc.</a:t>
            </a:r>
            <a:endParaRPr lang="en-US" dirty="0"/>
          </a:p>
        </p:txBody>
      </p:sp>
      <p:sp>
        <p:nvSpPr>
          <p:cNvPr id="6" name="Espace réservé du numéro de diapositive 3"/>
          <p:cNvSpPr>
            <a:spLocks noGrp="1"/>
          </p:cNvSpPr>
          <p:nvPr>
            <p:ph type="sldNum" sz="quarter" idx="12"/>
          </p:nvPr>
        </p:nvSpPr>
        <p:spPr bwMode="auto"/>
        <p:txBody>
          <a:bodyPr/>
          <a:lstStyle/>
          <a:p>
            <a:pPr>
              <a:defRPr/>
            </a:pPr>
            <a:fld id="{84A88009-39E0-49E0-AB29-767D32044AC5}" type="slidenum">
              <a:rPr lang="fr-FR"/>
              <a:t>8</a:t>
            </a:fld>
            <a:endParaRPr lang="fr-FR"/>
          </a:p>
        </p:txBody>
      </p:sp>
      <p:sp>
        <p:nvSpPr>
          <p:cNvPr id="7" name="ZoneTexte 6"/>
          <p:cNvSpPr txBox="1"/>
          <p:nvPr/>
        </p:nvSpPr>
        <p:spPr bwMode="auto">
          <a:xfrm>
            <a:off x="623392" y="6415801"/>
            <a:ext cx="8424936" cy="301557"/>
          </a:xfrm>
          <a:prstGeom prst="rect">
            <a:avLst/>
          </a:prstGeom>
          <a:noFill/>
        </p:spPr>
        <p:txBody>
          <a:bodyPr wrap="square" rtlCol="0">
            <a:spAutoFit/>
          </a:bodyPr>
          <a:lstStyle/>
          <a:p>
            <a:pPr>
              <a:lnSpc>
                <a:spcPct val="150000"/>
              </a:lnSpc>
              <a:defRPr/>
            </a:pPr>
            <a:r>
              <a:rPr lang="en-US" sz="1000" dirty="0">
                <a:latin typeface="Yu Gothic" panose="020B0400000000000000" pitchFamily="34" charset="-128"/>
                <a:ea typeface="Yu Gothic" panose="020B0400000000000000" pitchFamily="34" charset="-128"/>
              </a:rPr>
              <a:t>[2] </a:t>
            </a:r>
            <a:r>
              <a:rPr lang="en-US" sz="1000" dirty="0" err="1">
                <a:latin typeface="Yu Gothic" panose="020B0400000000000000" pitchFamily="34" charset="-128"/>
                <a:ea typeface="Yu Gothic" panose="020B0400000000000000" pitchFamily="34" charset="-128"/>
              </a:rPr>
              <a:t>Taghzouti</a:t>
            </a:r>
            <a:r>
              <a:rPr lang="en-US" sz="1000" dirty="0">
                <a:latin typeface="Yu Gothic" panose="020B0400000000000000" pitchFamily="34" charset="-128"/>
                <a:ea typeface="Yu Gothic" panose="020B0400000000000000" pitchFamily="34" charset="-128"/>
              </a:rPr>
              <a:t>, Y. et al.: Content negotiation on the Web: State of the art. (2022).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p:cNvSpPr>
            <a:spLocks noGrp="1"/>
          </p:cNvSpPr>
          <p:nvPr>
            <p:ph type="title"/>
          </p:nvPr>
        </p:nvSpPr>
        <p:spPr bwMode="auto">
          <a:xfrm>
            <a:off x="838200" y="365125"/>
            <a:ext cx="10515600" cy="1281113"/>
          </a:xfrm>
        </p:spPr>
        <p:txBody>
          <a:bodyPr>
            <a:normAutofit/>
          </a:bodyPr>
          <a:lstStyle/>
          <a:p>
            <a:pPr>
              <a:defRPr/>
            </a:pPr>
            <a:r>
              <a:rPr lang="fr-FR" b="1" dirty="0" smtClean="0">
                <a:latin typeface="Yu Gothic"/>
                <a:ea typeface="Yu Gothic"/>
              </a:rPr>
              <a:t>Styles of content </a:t>
            </a:r>
            <a:r>
              <a:rPr lang="fr-FR" b="1" dirty="0" err="1" smtClean="0">
                <a:latin typeface="Yu Gothic"/>
                <a:ea typeface="Yu Gothic"/>
              </a:rPr>
              <a:t>negotiation</a:t>
            </a:r>
            <a:r>
              <a:rPr lang="fr-FR" baseline="30000" dirty="0" smtClean="0">
                <a:latin typeface="Yu Gothic"/>
                <a:ea typeface="Yu Gothic"/>
              </a:rPr>
              <a:t>[1,2,3]</a:t>
            </a:r>
            <a:endParaRPr lang="fr-FR" sz="9600" baseline="30000" dirty="0">
              <a:latin typeface="Yu Gothic"/>
              <a:ea typeface="Yu Gothic"/>
            </a:endParaRPr>
          </a:p>
        </p:txBody>
      </p:sp>
      <p:sp>
        <p:nvSpPr>
          <p:cNvPr id="5" name="Espace réservé du contenu 2"/>
          <p:cNvSpPr>
            <a:spLocks noGrp="1"/>
          </p:cNvSpPr>
          <p:nvPr>
            <p:ph idx="1"/>
          </p:nvPr>
        </p:nvSpPr>
        <p:spPr bwMode="auto">
          <a:xfrm>
            <a:off x="2999656" y="2132856"/>
            <a:ext cx="5821680" cy="3222922"/>
          </a:xfrm>
        </p:spPr>
        <p:style>
          <a:lnRef idx="2">
            <a:schemeClr val="dk1"/>
          </a:lnRef>
          <a:fillRef idx="1">
            <a:schemeClr val="lt1"/>
          </a:fillRef>
          <a:effectRef idx="0">
            <a:schemeClr val="dk1"/>
          </a:effectRef>
          <a:fontRef idx="minor">
            <a:schemeClr val="dk1"/>
          </a:fontRef>
        </p:style>
        <p:txBody>
          <a:bodyPr>
            <a:normAutofit/>
          </a:bodyPr>
          <a:lstStyle/>
          <a:p>
            <a:pPr lvl="1">
              <a:lnSpc>
                <a:spcPct val="150000"/>
              </a:lnSpc>
              <a:defRPr/>
            </a:pPr>
            <a:r>
              <a:rPr lang="en-US" sz="2000" dirty="0" smtClean="0">
                <a:latin typeface="Yu Gothic"/>
                <a:ea typeface="Yu Gothic"/>
              </a:rPr>
              <a:t>Proactive Content Negotiation.</a:t>
            </a:r>
          </a:p>
          <a:p>
            <a:pPr lvl="1">
              <a:lnSpc>
                <a:spcPct val="150000"/>
              </a:lnSpc>
              <a:defRPr/>
            </a:pPr>
            <a:r>
              <a:rPr lang="en-US" sz="2000" dirty="0" smtClean="0">
                <a:latin typeface="Yu Gothic"/>
                <a:ea typeface="Yu Gothic"/>
              </a:rPr>
              <a:t>Reactive Content Negotiation.</a:t>
            </a:r>
          </a:p>
          <a:p>
            <a:pPr lvl="1">
              <a:lnSpc>
                <a:spcPct val="150000"/>
              </a:lnSpc>
              <a:defRPr/>
            </a:pPr>
            <a:r>
              <a:rPr lang="en-US" sz="2000" dirty="0" smtClean="0">
                <a:latin typeface="Yu Gothic"/>
                <a:ea typeface="Yu Gothic"/>
              </a:rPr>
              <a:t>Transparent Content Negotiation.</a:t>
            </a:r>
          </a:p>
          <a:p>
            <a:pPr lvl="1">
              <a:lnSpc>
                <a:spcPct val="150000"/>
              </a:lnSpc>
              <a:defRPr/>
            </a:pPr>
            <a:r>
              <a:rPr lang="en-US" sz="2000" dirty="0" smtClean="0">
                <a:latin typeface="Yu Gothic"/>
                <a:ea typeface="Yu Gothic"/>
              </a:rPr>
              <a:t>Active Content Negotiation.</a:t>
            </a:r>
          </a:p>
          <a:p>
            <a:pPr lvl="1">
              <a:lnSpc>
                <a:spcPct val="150000"/>
              </a:lnSpc>
              <a:defRPr/>
            </a:pPr>
            <a:r>
              <a:rPr lang="en-US" sz="2000" dirty="0" smtClean="0">
                <a:latin typeface="Yu Gothic"/>
                <a:ea typeface="Yu Gothic"/>
              </a:rPr>
              <a:t>Conditional Content Negotiation.</a:t>
            </a:r>
          </a:p>
          <a:p>
            <a:pPr lvl="1">
              <a:lnSpc>
                <a:spcPct val="150000"/>
              </a:lnSpc>
              <a:defRPr/>
            </a:pPr>
            <a:r>
              <a:rPr lang="en-US" sz="2000" dirty="0" smtClean="0">
                <a:latin typeface="Yu Gothic"/>
                <a:ea typeface="Yu Gothic"/>
              </a:rPr>
              <a:t>Adaptive Content Negotiation.</a:t>
            </a:r>
            <a:endParaRPr lang="en-US" dirty="0"/>
          </a:p>
        </p:txBody>
      </p:sp>
      <p:sp>
        <p:nvSpPr>
          <p:cNvPr id="6" name="Espace réservé du numéro de diapositive 3"/>
          <p:cNvSpPr>
            <a:spLocks noGrp="1"/>
          </p:cNvSpPr>
          <p:nvPr>
            <p:ph type="sldNum" sz="quarter" idx="12"/>
          </p:nvPr>
        </p:nvSpPr>
        <p:spPr bwMode="auto"/>
        <p:txBody>
          <a:bodyPr/>
          <a:lstStyle/>
          <a:p>
            <a:pPr>
              <a:defRPr/>
            </a:pPr>
            <a:fld id="{84A88009-39E0-49E0-AB29-767D32044AC5}" type="slidenum">
              <a:rPr lang="fr-FR"/>
              <a:t>9</a:t>
            </a:fld>
            <a:endParaRPr lang="fr-FR"/>
          </a:p>
        </p:txBody>
      </p:sp>
      <p:sp>
        <p:nvSpPr>
          <p:cNvPr id="7" name="ZoneTexte 6"/>
          <p:cNvSpPr txBox="1"/>
          <p:nvPr/>
        </p:nvSpPr>
        <p:spPr bwMode="auto">
          <a:xfrm>
            <a:off x="837230" y="5995712"/>
            <a:ext cx="8424936" cy="784830"/>
          </a:xfrm>
          <a:prstGeom prst="rect">
            <a:avLst/>
          </a:prstGeom>
          <a:noFill/>
        </p:spPr>
        <p:txBody>
          <a:bodyPr wrap="square" rtlCol="0">
            <a:spAutoFit/>
          </a:bodyPr>
          <a:lstStyle/>
          <a:p>
            <a:pPr>
              <a:lnSpc>
                <a:spcPct val="150000"/>
              </a:lnSpc>
              <a:defRPr/>
            </a:pPr>
            <a:r>
              <a:rPr lang="en-US" sz="1000" dirty="0" smtClean="0">
                <a:latin typeface="Yu Gothic" panose="020B0400000000000000" pitchFamily="34" charset="-128"/>
                <a:ea typeface="Yu Gothic" panose="020B0400000000000000" pitchFamily="34" charset="-128"/>
              </a:rPr>
              <a:t>[1] Fielding, R.T., </a:t>
            </a:r>
            <a:r>
              <a:rPr lang="en-US" sz="1000" dirty="0" err="1" smtClean="0">
                <a:latin typeface="Yu Gothic" panose="020B0400000000000000" pitchFamily="34" charset="-128"/>
                <a:ea typeface="Yu Gothic" panose="020B0400000000000000" pitchFamily="34" charset="-128"/>
              </a:rPr>
              <a:t>Reschke</a:t>
            </a:r>
            <a:r>
              <a:rPr lang="en-US" sz="1000" dirty="0" smtClean="0">
                <a:latin typeface="Yu Gothic" panose="020B0400000000000000" pitchFamily="34" charset="-128"/>
                <a:ea typeface="Yu Gothic" panose="020B0400000000000000" pitchFamily="34" charset="-128"/>
              </a:rPr>
              <a:t>, J.: Hypertext Transfer Protocol (HTTP/1.1): Semantics and Content, 2014.</a:t>
            </a:r>
          </a:p>
          <a:p>
            <a:pPr>
              <a:lnSpc>
                <a:spcPct val="150000"/>
              </a:lnSpc>
              <a:defRPr/>
            </a:pPr>
            <a:r>
              <a:rPr lang="en-US" sz="1000" dirty="0">
                <a:latin typeface="Yu Gothic" panose="020B0400000000000000" pitchFamily="34" charset="-128"/>
                <a:ea typeface="Yu Gothic" panose="020B0400000000000000" pitchFamily="34" charset="-128"/>
              </a:rPr>
              <a:t>[2] </a:t>
            </a:r>
            <a:r>
              <a:rPr lang="en-US" sz="1000" dirty="0" err="1">
                <a:latin typeface="Yu Gothic" panose="020B0400000000000000" pitchFamily="34" charset="-128"/>
                <a:ea typeface="Yu Gothic" panose="020B0400000000000000" pitchFamily="34" charset="-128"/>
              </a:rPr>
              <a:t>Holtman</a:t>
            </a:r>
            <a:r>
              <a:rPr lang="en-US" sz="1000" dirty="0">
                <a:latin typeface="Yu Gothic" panose="020B0400000000000000" pitchFamily="34" charset="-128"/>
                <a:ea typeface="Yu Gothic" panose="020B0400000000000000" pitchFamily="34" charset="-128"/>
              </a:rPr>
              <a:t>, K., </a:t>
            </a:r>
            <a:r>
              <a:rPr lang="en-US" sz="1000" dirty="0" err="1">
                <a:latin typeface="Yu Gothic" panose="020B0400000000000000" pitchFamily="34" charset="-128"/>
                <a:ea typeface="Yu Gothic" panose="020B0400000000000000" pitchFamily="34" charset="-128"/>
              </a:rPr>
              <a:t>Mutz</a:t>
            </a:r>
            <a:r>
              <a:rPr lang="en-US" sz="1000" dirty="0">
                <a:latin typeface="Yu Gothic" panose="020B0400000000000000" pitchFamily="34" charset="-128"/>
                <a:ea typeface="Yu Gothic" panose="020B0400000000000000" pitchFamily="34" charset="-128"/>
              </a:rPr>
              <a:t>, A.: Transparent Content Negotiation in HTTP, 1998</a:t>
            </a:r>
            <a:r>
              <a:rPr lang="en-US" sz="1000" dirty="0" smtClean="0">
                <a:latin typeface="Yu Gothic" panose="020B0400000000000000" pitchFamily="34" charset="-128"/>
                <a:ea typeface="Yu Gothic" panose="020B0400000000000000" pitchFamily="34" charset="-128"/>
              </a:rPr>
              <a:t>.</a:t>
            </a:r>
            <a:endParaRPr lang="en-US" sz="1000" dirty="0" smtClean="0">
              <a:latin typeface="Yu Gothic" panose="020B0400000000000000" pitchFamily="34" charset="-128"/>
              <a:ea typeface="Yu Gothic" panose="020B0400000000000000" pitchFamily="34" charset="-128"/>
            </a:endParaRPr>
          </a:p>
          <a:p>
            <a:pPr>
              <a:lnSpc>
                <a:spcPct val="150000"/>
              </a:lnSpc>
              <a:defRPr/>
            </a:pPr>
            <a:r>
              <a:rPr lang="en-US" sz="1000" dirty="0">
                <a:latin typeface="Yu Gothic" panose="020B0400000000000000" pitchFamily="34" charset="-128"/>
                <a:ea typeface="Yu Gothic" panose="020B0400000000000000" pitchFamily="34" charset="-128"/>
              </a:rPr>
              <a:t>[2] </a:t>
            </a:r>
            <a:r>
              <a:rPr lang="en-US" sz="1000" dirty="0" err="1">
                <a:latin typeface="Yu Gothic" panose="020B0400000000000000" pitchFamily="34" charset="-128"/>
                <a:ea typeface="Yu Gothic" panose="020B0400000000000000" pitchFamily="34" charset="-128"/>
              </a:rPr>
              <a:t>Taghzouti</a:t>
            </a:r>
            <a:r>
              <a:rPr lang="en-US" sz="1000" dirty="0">
                <a:latin typeface="Yu Gothic" panose="020B0400000000000000" pitchFamily="34" charset="-128"/>
                <a:ea typeface="Yu Gothic" panose="020B0400000000000000" pitchFamily="34" charset="-128"/>
              </a:rPr>
              <a:t>, Y. et al.: Content negotiation on the Web: State of the art. (2022</a:t>
            </a:r>
            <a:r>
              <a:rPr lang="en-US" sz="1000" dirty="0" smtClean="0">
                <a:latin typeface="Yu Gothic" panose="020B0400000000000000" pitchFamily="34" charset="-128"/>
                <a:ea typeface="Yu Gothic" panose="020B0400000000000000" pitchFamily="34" charset="-128"/>
              </a:rPr>
              <a:t>).</a:t>
            </a:r>
            <a:endParaRPr lang="en-US" sz="10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4208095037"/>
      </p:ext>
    </p:extLst>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3072</TotalTime>
  <Words>2986</Words>
  <Application>Microsoft Office PowerPoint</Application>
  <DocSecurity>0</DocSecurity>
  <PresentationFormat>Grand écran</PresentationFormat>
  <Paragraphs>317</Paragraphs>
  <Slides>24</Slides>
  <Notes>22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24</vt:i4>
      </vt:variant>
    </vt:vector>
  </HeadingPairs>
  <TitlesOfParts>
    <vt:vector size="29" baseType="lpstr">
      <vt:lpstr>Yu Gothic</vt:lpstr>
      <vt:lpstr>Arial</vt:lpstr>
      <vt:lpstr>Calibri</vt:lpstr>
      <vt:lpstr>Calibri Light</vt:lpstr>
      <vt:lpstr>Thème Office</vt:lpstr>
      <vt:lpstr>Semantic content negotiation for knowledge exchange in heterogeneous systems</vt:lpstr>
      <vt:lpstr>Plan:</vt:lpstr>
      <vt:lpstr>Problem</vt:lpstr>
      <vt:lpstr>The objectives of the thesis</vt:lpstr>
      <vt:lpstr>Background</vt:lpstr>
      <vt:lpstr>Example</vt:lpstr>
      <vt:lpstr>Présentation PowerPoint</vt:lpstr>
      <vt:lpstr>Dimensions of content negotiation[2]</vt:lpstr>
      <vt:lpstr>Styles of content negotiation[1,2,3]</vt:lpstr>
      <vt:lpstr> Constraint Conveyance Means[2]</vt:lpstr>
      <vt:lpstr>Limitation Scénario: The selection of the best data graph</vt:lpstr>
      <vt:lpstr>Limitation Example</vt:lpstr>
      <vt:lpstr>What have been done</vt:lpstr>
      <vt:lpstr>What to do next</vt:lpstr>
      <vt:lpstr>References</vt:lpstr>
      <vt:lpstr>Illustrations</vt:lpstr>
      <vt:lpstr>Thank You</vt:lpstr>
      <vt:lpstr>Présentation PowerPoint</vt:lpstr>
      <vt:lpstr>Négociation proactive du contenu[1]</vt:lpstr>
      <vt:lpstr>Négociation réactive du contenu[1]</vt:lpstr>
      <vt:lpstr>Négociation transparente du contenu [2]</vt:lpstr>
      <vt:lpstr>Présentation PowerPoint</vt:lpstr>
      <vt:lpstr>Des contraintes plus complexes</vt:lpstr>
      <vt:lpstr>Scénario: Le choix des meilleures alternatives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Algeria</dc:title>
  <dc:subject/>
  <dc:creator>TAGHZOUTI Yousouf</dc:creator>
  <cp:keywords/>
  <dc:description/>
  <cp:lastModifiedBy>TAGHZOUTI Yousouf</cp:lastModifiedBy>
  <cp:revision>423</cp:revision>
  <dcterms:created xsi:type="dcterms:W3CDTF">2021-05-20T07:04:38Z</dcterms:created>
  <dcterms:modified xsi:type="dcterms:W3CDTF">2022-05-09T09:45:19Z</dcterms:modified>
  <cp:category/>
  <dc:identifier/>
  <cp:contentStatus/>
  <dc:language/>
  <cp:version/>
</cp:coreProperties>
</file>