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emf" ContentType="image/x-emf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536" r:id="rId2"/>
    <p:sldId id="372" r:id="rId3"/>
    <p:sldId id="378" r:id="rId4"/>
    <p:sldId id="542" r:id="rId5"/>
    <p:sldId id="543" r:id="rId6"/>
    <p:sldId id="379" r:id="rId7"/>
    <p:sldId id="550" r:id="rId8"/>
    <p:sldId id="380" r:id="rId9"/>
    <p:sldId id="382" r:id="rId10"/>
    <p:sldId id="534" r:id="rId11"/>
    <p:sldId id="385" r:id="rId12"/>
    <p:sldId id="386" r:id="rId13"/>
    <p:sldId id="387" r:id="rId14"/>
    <p:sldId id="388" r:id="rId15"/>
    <p:sldId id="389" r:id="rId16"/>
    <p:sldId id="390" r:id="rId17"/>
    <p:sldId id="544" r:id="rId18"/>
    <p:sldId id="545" r:id="rId19"/>
    <p:sldId id="546" r:id="rId20"/>
    <p:sldId id="391" r:id="rId21"/>
    <p:sldId id="392" r:id="rId22"/>
    <p:sldId id="393" r:id="rId23"/>
    <p:sldId id="547" r:id="rId24"/>
    <p:sldId id="548" r:id="rId25"/>
    <p:sldId id="549" r:id="rId26"/>
    <p:sldId id="495" r:id="rId27"/>
    <p:sldId id="541" r:id="rId28"/>
    <p:sldId id="497" r:id="rId29"/>
    <p:sldId id="444" r:id="rId30"/>
    <p:sldId id="535" r:id="rId31"/>
    <p:sldId id="437" r:id="rId32"/>
    <p:sldId id="439" r:id="rId33"/>
    <p:sldId id="551" r:id="rId34"/>
    <p:sldId id="441" r:id="rId35"/>
    <p:sldId id="443" r:id="rId36"/>
    <p:sldId id="445" r:id="rId37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482" autoAdjust="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D10C7BF-F7AE-463E-8540-3083625A37CF}" type="datetimeFigureOut">
              <a:rPr lang="fr-FR" smtClean="0"/>
              <a:pPr/>
              <a:t>25/02/2020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10045C4-684D-410C-816E-1DD185595C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6301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F24C89D-D1B8-4DE0-B90A-E545792A036F}" type="datetimeFigureOut">
              <a:rPr lang="fr-FR" smtClean="0"/>
              <a:pPr/>
              <a:t>25/02/2020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9D52A9E-DD6D-4318-8EC1-D416694B952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22063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9253AC-8592-4F23-A302-81AB35CBE6BC}" type="slidenum">
              <a:rPr lang="fr-FR"/>
              <a:pPr/>
              <a:t>1</a:t>
            </a:fld>
            <a:endParaRPr lang="fr-F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fr-FR" dirty="0" smtClean="0"/>
              <a:t>   </a:t>
            </a:r>
          </a:p>
        </p:txBody>
      </p:sp>
    </p:spTree>
    <p:extLst>
      <p:ext uri="{BB962C8B-B14F-4D97-AF65-F5344CB8AC3E}">
        <p14:creationId xmlns="" xmlns:p14="http://schemas.microsoft.com/office/powerpoint/2010/main" val="716694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FCF20-1897-470C-86DE-9DC5058854ED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94642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FCF20-1897-470C-86DE-9DC5058854ED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17289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FCF20-1897-470C-86DE-9DC5058854ED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403696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FCF20-1897-470C-86DE-9DC5058854ED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45070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FCF20-1897-470C-86DE-9DC5058854ED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593101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34CF481-CF38-4FFD-B9A2-AFCE48733BA3}" type="slidenum">
              <a:rPr lang="en-GB"/>
              <a:pPr/>
              <a:t>19</a:t>
            </a:fld>
            <a:endParaRPr lang="en-GB"/>
          </a:p>
        </p:txBody>
      </p:sp>
      <p:sp>
        <p:nvSpPr>
          <p:cNvPr id="501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7888" y="758825"/>
            <a:ext cx="4960937" cy="3721100"/>
          </a:xfrm>
          <a:ln/>
        </p:spPr>
      </p:sp>
      <p:sp>
        <p:nvSpPr>
          <p:cNvPr id="501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896533" y="4707747"/>
            <a:ext cx="4926988" cy="4405602"/>
          </a:xfrm>
          <a:noFill/>
          <a:ln/>
        </p:spPr>
        <p:txBody>
          <a:bodyPr wrap="none" anchor="ctr"/>
          <a:lstStyle/>
          <a:p>
            <a:endParaRPr lang="fr-FR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5103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7BD478-1F00-47C9-904B-3A8B21985959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36047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FCF20-1897-470C-86DE-9DC5058854ED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17580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FCF20-1897-470C-86DE-9DC5058854ED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22814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FCF20-1897-470C-86DE-9DC5058854ED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49185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>
              <a:cs typeface="Arial" pitchFamily="34" charset="0"/>
            </a:endParaRPr>
          </a:p>
        </p:txBody>
      </p:sp>
      <p:sp>
        <p:nvSpPr>
          <p:cNvPr id="614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2CCB08-9225-41AA-9161-7B5AFCB0BF38}" type="slidenum">
              <a:rPr lang="fr-FR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47327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FCF20-1897-470C-86DE-9DC5058854ED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8028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FCF20-1897-470C-86DE-9DC5058854ED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43691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7CD967F-96B3-48E2-9563-DAA77E42EF04}" type="datetime5">
              <a:rPr lang="en-US"/>
              <a:pPr/>
              <a:t>25-Feb-20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4AE74-8BCD-4797-B55B-AB1BB17EF19A}" type="slidenum">
              <a:rPr lang="en-US"/>
              <a:pPr/>
              <a:t>32</a:t>
            </a:fld>
            <a:endParaRPr lang="en-US"/>
          </a:p>
        </p:txBody>
      </p:sp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6513" cy="3838575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2153" y="4862140"/>
            <a:ext cx="4894995" cy="460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47317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3437257-2DFA-4525-879E-3BB722995842}" type="datetime5">
              <a:rPr lang="en-US"/>
              <a:pPr/>
              <a:t>25-Feb-20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12C97-D840-46E0-81B5-2062BA55C8FB}" type="slidenum">
              <a:rPr lang="en-US"/>
              <a:pPr/>
              <a:t>34</a:t>
            </a:fld>
            <a:endParaRPr lang="en-US"/>
          </a:p>
        </p:txBody>
      </p:sp>
      <p:sp>
        <p:nvSpPr>
          <p:cNvPr id="78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6513" cy="3838575"/>
          </a:xfrm>
          <a:ln/>
        </p:spPr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2153" y="4862140"/>
            <a:ext cx="4894995" cy="460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70103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E1F5A6A-CFAA-4003-9119-EA61D5CA21C9}" type="datetime5">
              <a:rPr lang="en-US"/>
              <a:pPr/>
              <a:t>25-Feb-20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69CE2-B2D1-456A-8DD2-2D3F5FF7851E}" type="slidenum">
              <a:rPr lang="en-US"/>
              <a:pPr/>
              <a:t>35</a:t>
            </a:fld>
            <a:endParaRPr lang="en-US"/>
          </a:p>
        </p:txBody>
      </p:sp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5175"/>
            <a:ext cx="5116513" cy="3838575"/>
          </a:xfrm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2153" y="4862140"/>
            <a:ext cx="4894995" cy="4606974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24946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FCF20-1897-470C-86DE-9DC5058854ED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91038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FCF20-1897-470C-86DE-9DC5058854ED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142648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FCF20-1897-470C-86DE-9DC5058854ED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69903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FCF20-1897-470C-86DE-9DC5058854ED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89923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FCF20-1897-470C-86DE-9DC5058854ED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64815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FCF20-1897-470C-86DE-9DC5058854ED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8220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FCF20-1897-470C-86DE-9DC5058854ED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3078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9E26-05BD-47C4-8F0B-5AB508165EC3}" type="datetime1">
              <a:rPr lang="fr-FR" smtClean="0"/>
              <a:pPr/>
              <a:t>25/02/2020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advClick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DEB0-08B4-4D9E-8AF7-370B8DA9D7BD}" type="datetime1">
              <a:rPr lang="fr-FR" smtClean="0"/>
              <a:pPr/>
              <a:t>25/02/2020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advClick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A523-C9E3-43F4-A091-3F2693DBCF66}" type="datetime1">
              <a:rPr lang="fr-FR" smtClean="0"/>
              <a:pPr/>
              <a:t>25/02/2020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advClick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86A6-3239-4DDF-8AFA-D125940B40B8}" type="datetime1">
              <a:rPr lang="fr-FR" smtClean="0"/>
              <a:pPr/>
              <a:t>25/02/2020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advClick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A187-5EBC-4C93-B645-6CF9DCC243AD}" type="datetime1">
              <a:rPr lang="fr-FR" smtClean="0"/>
              <a:pPr/>
              <a:t>25/02/2020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advClick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BD15-DF00-4794-A67D-551598081989}" type="datetime1">
              <a:rPr lang="fr-FR" smtClean="0"/>
              <a:pPr/>
              <a:t>25/02/2020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advClick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687E-1DCA-4AA7-95E2-6687523C7BD2}" type="datetime1">
              <a:rPr lang="fr-FR" smtClean="0"/>
              <a:pPr/>
              <a:t>25/02/2020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advClick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59C40-EA1A-47BB-843A-599383934E5B}" type="datetime1">
              <a:rPr lang="fr-FR" smtClean="0"/>
              <a:pPr/>
              <a:t>25/02/2020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advClick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595E-4A4E-496A-9156-EDFDDF292F7D}" type="datetime1">
              <a:rPr lang="fr-FR" smtClean="0"/>
              <a:pPr/>
              <a:t>25/02/2020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advClick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6064-C327-4A64-8BF7-AAD5D1B14A16}" type="datetime1">
              <a:rPr lang="fr-FR" smtClean="0"/>
              <a:pPr/>
              <a:t>25/02/2020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advClick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E6BF-1212-4A49-B2A7-16BFCEE7FECA}" type="datetime1">
              <a:rPr lang="fr-FR" smtClean="0"/>
              <a:pPr/>
              <a:t>25/02/2020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advClick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659D-E1DA-47A0-B0CD-A7A9A867245B}" type="datetime1">
              <a:rPr lang="fr-FR" smtClean="0"/>
              <a:pPr/>
              <a:t>25/02/2020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DD78-D358-4FA8-9183-FEE5ADDF15A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>
    <p:wip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gnix-systems.com/internet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Fichier:Arpanet_1974.sv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31177" y="924967"/>
            <a:ext cx="8636977" cy="631825"/>
          </a:xfrm>
        </p:spPr>
        <p:txBody>
          <a:bodyPr>
            <a:noAutofit/>
          </a:bodyPr>
          <a:lstStyle/>
          <a:p>
            <a:r>
              <a:rPr lang="fr-FR" sz="4000" b="1" dirty="0">
                <a:latin typeface="Times New Roman" pitchFamily="18" charset="0"/>
                <a:cs typeface="Times New Roman" pitchFamily="18" charset="0"/>
              </a:rPr>
              <a:t>CHAPITRE 1</a:t>
            </a:r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>Internet : le réseau WAN </a:t>
            </a:r>
            <a:r>
              <a:rPr lang="fr-FR" sz="4000" dirty="0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fr-FR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4000" dirty="0">
                <a:latin typeface="Times New Roman" pitchFamily="18" charset="0"/>
                <a:cs typeface="Times New Roman" pitchFamily="18" charset="0"/>
              </a:rPr>
            </a:br>
            <a:endParaRPr lang="fr-FR" sz="4000" b="1" dirty="0" smtClean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428596" y="2108023"/>
            <a:ext cx="8215370" cy="3049169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/>
          <a:p>
            <a:pPr marL="800100" lvl="1" indent="-342900" eaLnBrk="0" hangingPunct="0">
              <a:spcBef>
                <a:spcPct val="0"/>
              </a:spcBef>
              <a:buFont typeface="Arial" pitchFamily="34" charset="0"/>
              <a:buChar char="•"/>
            </a:pPr>
            <a:endParaRPr lang="fr-FR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Définition , Architecture ,..</a:t>
            </a:r>
          </a:p>
          <a:p>
            <a:pPr marL="800100" lvl="1" indent="-342900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Le NAT  ( Translation d’adresses )</a:t>
            </a:r>
          </a:p>
          <a:p>
            <a:pPr marL="800100" lvl="1" indent="-342900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Les VPN  ( Réseaux Privés Virtuels)</a:t>
            </a:r>
          </a:p>
          <a:p>
            <a:pPr marL="800100" lvl="1" indent="-342900" eaLnBrk="0" hangingPunct="0">
              <a:spcBef>
                <a:spcPct val="0"/>
              </a:spcBef>
              <a:buFont typeface="Arial" pitchFamily="34" charset="0"/>
              <a:buChar char="•"/>
            </a:pP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L’adressage IPv6</a:t>
            </a:r>
          </a:p>
          <a:p>
            <a:pPr marL="800100" lvl="1" indent="-342900" eaLnBrk="0" hangingPunct="0">
              <a:spcBef>
                <a:spcPct val="0"/>
              </a:spcBef>
              <a:buFont typeface="Arial" pitchFamily="34" charset="0"/>
              <a:buChar char="•"/>
            </a:pPr>
            <a:endParaRPr lang="fr-FR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94210" name="Picture 2" descr="emarket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42876"/>
            <a:ext cx="6000792" cy="600076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6140255"/>
            <a:ext cx="8072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http://www.journaldunet.com/ebusiness/le-net/le-nombre-d-internautes-dans-le-monde-en-2015-1114.shtml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6084168" y="5160612"/>
            <a:ext cx="785818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Les activités de normalisation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Pour gérer l’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hétérogiénité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des réseaux et des protocoles sur Internet des organismes réglementent et standardisent  les échangent sur Internet.</a:t>
            </a:r>
          </a:p>
          <a:p>
            <a:r>
              <a:rPr lang="fr-FR" sz="2400" smtClean="0">
                <a:latin typeface="Times New Roman" pitchFamily="18" charset="0"/>
                <a:cs typeface="Times New Roman" pitchFamily="18" charset="0"/>
              </a:rPr>
              <a:t>Quelques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organismes </a:t>
            </a:r>
          </a:p>
          <a:p>
            <a:pPr lvl="1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IAB (" Internet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Board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pPr lvl="1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IETF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("Internet Engineering </a:t>
            </a:r>
            <a:r>
              <a:rPr lang="fr-FR" sz="2400" dirty="0" err="1">
                <a:latin typeface="Times New Roman" pitchFamily="18" charset="0"/>
                <a:cs typeface="Times New Roman" pitchFamily="18" charset="0"/>
              </a:rPr>
              <a:t>Task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 Force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")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NIC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("Network Information Center")</a:t>
            </a:r>
          </a:p>
          <a:p>
            <a:pPr lvl="1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IANA ("Internet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Assigned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Authority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")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Chaque protocole est régit par un document technique officiel dit 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RFC ( </a:t>
            </a:r>
            <a:r>
              <a:rPr lang="fr-FR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fr-FR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Comments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Autofit/>
          </a:bodyPr>
          <a:lstStyle/>
          <a:p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Les RFC ("</a:t>
            </a:r>
            <a:r>
              <a:rPr lang="fr-FR" sz="3600" b="1" dirty="0" err="1" smtClean="0">
                <a:latin typeface="Times New Roman" pitchFamily="18" charset="0"/>
                <a:cs typeface="Times New Roman" pitchFamily="18" charset="0"/>
              </a:rPr>
              <a:t>Request</a:t>
            </a: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fr-FR" sz="3600" b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3600" b="1" dirty="0" err="1" smtClean="0">
                <a:latin typeface="Times New Roman" pitchFamily="18" charset="0"/>
                <a:cs typeface="Times New Roman" pitchFamily="18" charset="0"/>
              </a:rPr>
              <a:t>omments</a:t>
            </a: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")</a:t>
            </a:r>
            <a:br>
              <a:rPr lang="fr-FR" sz="3600" b="1" dirty="0" smtClean="0">
                <a:latin typeface="Times New Roman" pitchFamily="18" charset="0"/>
                <a:cs typeface="Times New Roman" pitchFamily="18" charset="0"/>
              </a:rPr>
            </a:br>
            <a:endParaRPr lang="fr-FR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85000" lnSpcReduction="20000"/>
          </a:bodyPr>
          <a:lstStyle/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Se sont  des propositions de protocoles déposés par des chercheurs , des sociétés ou des groupes de travail </a:t>
            </a: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Internet est un système ouvert</a:t>
            </a: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Avant que la RFC soit approuvée , elle doit être validée par les organismes  qui gèrent Internet 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Une RFC passe par plusieurs états avant d’être validé : </a:t>
            </a:r>
          </a:p>
          <a:p>
            <a:pPr lvl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proposition  </a:t>
            </a:r>
          </a:p>
          <a:p>
            <a:pPr lvl="1"/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draft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standard   </a:t>
            </a:r>
          </a:p>
          <a:p>
            <a:pPr lvl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standard  </a:t>
            </a:r>
          </a:p>
          <a:p>
            <a:pPr lvl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Historique </a:t>
            </a:r>
          </a:p>
          <a:p>
            <a:pPr lvl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information  </a:t>
            </a:r>
          </a:p>
          <a:p>
            <a:pPr lvl="1"/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expérimental </a:t>
            </a: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Importance des RFC </a:t>
            </a:r>
            <a:endParaRPr lang="fr-FR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Leur nécessité :</a:t>
            </a:r>
          </a:p>
          <a:p>
            <a:pPr lvl="1">
              <a:lnSpc>
                <a:spcPct val="90000"/>
              </a:lnSpc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Obligatoire </a:t>
            </a:r>
          </a:p>
          <a:p>
            <a:pPr lvl="1">
              <a:lnSpc>
                <a:spcPct val="90000"/>
              </a:lnSpc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Recommandé  </a:t>
            </a:r>
          </a:p>
          <a:p>
            <a:pPr lvl="1">
              <a:lnSpc>
                <a:spcPct val="90000"/>
              </a:lnSpc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Facultatif </a:t>
            </a:r>
          </a:p>
          <a:p>
            <a:pPr lvl="1">
              <a:lnSpc>
                <a:spcPct val="90000"/>
              </a:lnSpc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d’utilisation limitée  </a:t>
            </a:r>
          </a:p>
          <a:p>
            <a:pPr lvl="1">
              <a:lnSpc>
                <a:spcPct val="90000"/>
              </a:lnSpc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non-recommandé </a:t>
            </a:r>
          </a:p>
          <a:p>
            <a:pPr>
              <a:lnSpc>
                <a:spcPct val="90000"/>
              </a:lnSpc>
            </a:pP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exemple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lvl="1">
              <a:lnSpc>
                <a:spcPct val="90000"/>
              </a:lnSpc>
            </a:pPr>
            <a:r>
              <a:rPr lang="fr-FR" sz="2600" dirty="0" err="1" smtClean="0">
                <a:latin typeface="Times New Roman" pitchFamily="18" charset="0"/>
                <a:cs typeface="Times New Roman" pitchFamily="18" charset="0"/>
              </a:rPr>
              <a:t>rfc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791 : IP :  "Internet </a:t>
            </a:r>
            <a:r>
              <a:rPr lang="fr-FR" sz="2600" dirty="0" err="1" smtClean="0">
                <a:latin typeface="Times New Roman" pitchFamily="18" charset="0"/>
                <a:cs typeface="Times New Roman" pitchFamily="18" charset="0"/>
              </a:rPr>
              <a:t>protocol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", standard, </a:t>
            </a:r>
            <a:r>
              <a:rPr lang="fr-FR" sz="2600" dirty="0" err="1" smtClean="0">
                <a:latin typeface="Times New Roman" pitchFamily="18" charset="0"/>
                <a:cs typeface="Times New Roman" pitchFamily="18" charset="0"/>
              </a:rPr>
              <a:t>required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fr-FR" sz="2600" dirty="0" err="1" smtClean="0">
                <a:latin typeface="Times New Roman" pitchFamily="18" charset="0"/>
                <a:cs typeface="Times New Roman" pitchFamily="18" charset="0"/>
              </a:rPr>
              <a:t>rfc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793 : TCP : " Transmission control </a:t>
            </a:r>
            <a:r>
              <a:rPr lang="fr-FR" sz="2600" dirty="0" err="1" smtClean="0">
                <a:latin typeface="Times New Roman" pitchFamily="18" charset="0"/>
                <a:cs typeface="Times New Roman" pitchFamily="18" charset="0"/>
              </a:rPr>
              <a:t>protocol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", standard, </a:t>
            </a:r>
            <a:r>
              <a:rPr lang="fr-FR" sz="2600" dirty="0" err="1" smtClean="0">
                <a:latin typeface="Times New Roman" pitchFamily="18" charset="0"/>
                <a:cs typeface="Times New Roman" pitchFamily="18" charset="0"/>
              </a:rPr>
              <a:t>recommended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endParaRPr lang="fr-FR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Voir le site : 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  <a:hlinkClick r:id="rId3"/>
              </a:rPr>
              <a:t>www.ietf.org/rfc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Architecture d’Internet ( 1/3) </a:t>
            </a:r>
            <a:endParaRPr lang="fr-FR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42910" y="1357298"/>
            <a:ext cx="75333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pitchFamily="34" charset="0"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Internet peut être vu comme un grand réseau qui relie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itchFamily="34" charset="0"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des machines  dans les quartes coins du monde .</a:t>
            </a:r>
            <a:endParaRPr lang="fr-FR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Nuage 5"/>
          <p:cNvSpPr/>
          <p:nvPr/>
        </p:nvSpPr>
        <p:spPr>
          <a:xfrm>
            <a:off x="1928794" y="3052755"/>
            <a:ext cx="4929222" cy="278608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b="1" dirty="0" smtClean="0">
                <a:solidFill>
                  <a:schemeClr val="tx1"/>
                </a:solidFill>
                <a:latin typeface="Times" pitchFamily="18" charset="0"/>
              </a:rPr>
              <a:t>INTERNET </a:t>
            </a:r>
            <a:endParaRPr lang="fr-FR" sz="2400" b="1" dirty="0">
              <a:solidFill>
                <a:schemeClr val="tx1"/>
              </a:solidFill>
              <a:latin typeface="Times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10489" y="2357430"/>
            <a:ext cx="8477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9117" y="3838573"/>
            <a:ext cx="8477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5481647"/>
            <a:ext cx="8477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124325"/>
            <a:ext cx="8477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409813"/>
            <a:ext cx="8477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6053151"/>
            <a:ext cx="8477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Connecteur droit 12"/>
          <p:cNvCxnSpPr/>
          <p:nvPr/>
        </p:nvCxnSpPr>
        <p:spPr>
          <a:xfrm>
            <a:off x="1285852" y="2767003"/>
            <a:ext cx="1285884" cy="7143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10800000" flipV="1">
            <a:off x="1571604" y="5624523"/>
            <a:ext cx="1500198" cy="857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6286512" y="2838441"/>
            <a:ext cx="1357322" cy="6429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6" idx="0"/>
          </p:cNvCxnSpPr>
          <p:nvPr/>
        </p:nvCxnSpPr>
        <p:spPr>
          <a:xfrm flipV="1">
            <a:off x="6853908" y="4267201"/>
            <a:ext cx="1218554" cy="1785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1000100" y="4481515"/>
            <a:ext cx="1143008" cy="214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143636" y="5053019"/>
            <a:ext cx="1285884" cy="7143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6908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Architecture d’Internet (2/3)  </a:t>
            </a:r>
            <a:endParaRPr lang="fr-FR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19863" y="1096288"/>
            <a:ext cx="91422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pitchFamily="34" charset="0"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En réalité , il y des milliers de réseaux qui sont reliés entre eux par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itchFamily="34" charset="0"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des routeurs.</a:t>
            </a:r>
            <a:endParaRPr lang="fr-FR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Nuage 9"/>
          <p:cNvSpPr/>
          <p:nvPr/>
        </p:nvSpPr>
        <p:spPr>
          <a:xfrm>
            <a:off x="2065011" y="2819294"/>
            <a:ext cx="4769395" cy="310918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2400" b="1" dirty="0">
              <a:solidFill>
                <a:schemeClr val="tx1"/>
              </a:solidFill>
              <a:latin typeface="Times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7147" y="2447924"/>
            <a:ext cx="725595" cy="63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4024" y="3790914"/>
            <a:ext cx="725595" cy="63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4405" y="5280730"/>
            <a:ext cx="725595" cy="63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4381" y="4050012"/>
            <a:ext cx="725595" cy="63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8965" y="2495421"/>
            <a:ext cx="725595" cy="63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3550" y="5798927"/>
            <a:ext cx="725595" cy="63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Connecteur droit 16"/>
          <p:cNvCxnSpPr/>
          <p:nvPr/>
        </p:nvCxnSpPr>
        <p:spPr>
          <a:xfrm>
            <a:off x="1759280" y="2819294"/>
            <a:ext cx="1773236" cy="7772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10800000" flipV="1">
            <a:off x="2003864" y="5215956"/>
            <a:ext cx="1467506" cy="9716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26" idx="0"/>
          </p:cNvCxnSpPr>
          <p:nvPr/>
        </p:nvCxnSpPr>
        <p:spPr>
          <a:xfrm flipV="1">
            <a:off x="5724917" y="2884069"/>
            <a:ext cx="1476365" cy="7816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>
            <a:stCxn id="27" idx="0"/>
          </p:cNvCxnSpPr>
          <p:nvPr/>
        </p:nvCxnSpPr>
        <p:spPr>
          <a:xfrm flipV="1">
            <a:off x="6336378" y="4179562"/>
            <a:ext cx="1231781" cy="1338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endCxn id="23" idx="2"/>
          </p:cNvCxnSpPr>
          <p:nvPr/>
        </p:nvCxnSpPr>
        <p:spPr>
          <a:xfrm>
            <a:off x="1514696" y="4373885"/>
            <a:ext cx="1225552" cy="1338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28" idx="0"/>
          </p:cNvCxnSpPr>
          <p:nvPr/>
        </p:nvCxnSpPr>
        <p:spPr>
          <a:xfrm>
            <a:off x="5549630" y="4766851"/>
            <a:ext cx="1407067" cy="837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Nuage 22"/>
          <p:cNvSpPr/>
          <p:nvPr/>
        </p:nvSpPr>
        <p:spPr>
          <a:xfrm>
            <a:off x="2737617" y="4309111"/>
            <a:ext cx="847893" cy="397283"/>
          </a:xfrm>
          <a:prstGeom prst="cloud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2400" b="1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4" name="Nuage 23"/>
          <p:cNvSpPr/>
          <p:nvPr/>
        </p:nvSpPr>
        <p:spPr>
          <a:xfrm>
            <a:off x="3304236" y="4844579"/>
            <a:ext cx="847893" cy="397283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2400" b="1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5" name="Nuage 24"/>
          <p:cNvSpPr/>
          <p:nvPr/>
        </p:nvSpPr>
        <p:spPr>
          <a:xfrm>
            <a:off x="3410224" y="3531815"/>
            <a:ext cx="847893" cy="397283"/>
          </a:xfrm>
          <a:prstGeom prst="clou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2400" b="1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6" name="Nuage 25"/>
          <p:cNvSpPr/>
          <p:nvPr/>
        </p:nvSpPr>
        <p:spPr>
          <a:xfrm>
            <a:off x="4877730" y="3467040"/>
            <a:ext cx="847893" cy="397283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2400" b="1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7" name="Nuage 26"/>
          <p:cNvSpPr/>
          <p:nvPr/>
        </p:nvSpPr>
        <p:spPr>
          <a:xfrm>
            <a:off x="5489191" y="4114787"/>
            <a:ext cx="847893" cy="397283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2400" b="1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8" name="Nuage 27"/>
          <p:cNvSpPr/>
          <p:nvPr/>
        </p:nvSpPr>
        <p:spPr>
          <a:xfrm>
            <a:off x="4702444" y="4568209"/>
            <a:ext cx="847893" cy="397283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2400" b="1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10854" y="3596590"/>
            <a:ext cx="183438" cy="194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5489191" y="3920463"/>
            <a:ext cx="183438" cy="194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388562" y="4956857"/>
            <a:ext cx="183438" cy="194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327416" y="4179561"/>
            <a:ext cx="183438" cy="194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3104494" y="3920463"/>
            <a:ext cx="183438" cy="194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cxnSp>
        <p:nvCxnSpPr>
          <p:cNvPr id="34" name="Connecteur droit 33"/>
          <p:cNvCxnSpPr>
            <a:stCxn id="26" idx="2"/>
            <a:endCxn id="29" idx="3"/>
          </p:cNvCxnSpPr>
          <p:nvPr/>
        </p:nvCxnSpPr>
        <p:spPr>
          <a:xfrm rot="10800000" flipV="1">
            <a:off x="4694293" y="3665681"/>
            <a:ext cx="186069" cy="280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25" idx="0"/>
            <a:endCxn id="29" idx="1"/>
          </p:cNvCxnSpPr>
          <p:nvPr/>
        </p:nvCxnSpPr>
        <p:spPr>
          <a:xfrm flipV="1">
            <a:off x="4257411" y="3693752"/>
            <a:ext cx="253443" cy="367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rot="10800000">
            <a:off x="4510854" y="4276724"/>
            <a:ext cx="428023" cy="2914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27" idx="2"/>
            <a:endCxn id="32" idx="3"/>
          </p:cNvCxnSpPr>
          <p:nvPr/>
        </p:nvCxnSpPr>
        <p:spPr>
          <a:xfrm rot="10800000">
            <a:off x="4510855" y="4276724"/>
            <a:ext cx="980968" cy="367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32" idx="1"/>
            <a:endCxn id="23" idx="0"/>
          </p:cNvCxnSpPr>
          <p:nvPr/>
        </p:nvCxnSpPr>
        <p:spPr>
          <a:xfrm rot="10800000" flipV="1">
            <a:off x="3584804" y="4276723"/>
            <a:ext cx="742612" cy="2310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23" idx="3"/>
            <a:endCxn id="33" idx="2"/>
          </p:cNvCxnSpPr>
          <p:nvPr/>
        </p:nvCxnSpPr>
        <p:spPr>
          <a:xfrm rot="5400000" flipH="1" flipV="1">
            <a:off x="3070369" y="4205982"/>
            <a:ext cx="217039" cy="346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33" idx="3"/>
          </p:cNvCxnSpPr>
          <p:nvPr/>
        </p:nvCxnSpPr>
        <p:spPr>
          <a:xfrm flipV="1">
            <a:off x="3287932" y="3855688"/>
            <a:ext cx="183438" cy="1619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24" idx="0"/>
            <a:endCxn id="31" idx="1"/>
          </p:cNvCxnSpPr>
          <p:nvPr/>
        </p:nvCxnSpPr>
        <p:spPr>
          <a:xfrm>
            <a:off x="4151422" y="5043221"/>
            <a:ext cx="237139" cy="107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>
            <a:stCxn id="31" idx="3"/>
          </p:cNvCxnSpPr>
          <p:nvPr/>
        </p:nvCxnSpPr>
        <p:spPr>
          <a:xfrm flipV="1">
            <a:off x="4572000" y="4892082"/>
            <a:ext cx="305730" cy="1619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29" idx="2"/>
            <a:endCxn id="32" idx="0"/>
          </p:cNvCxnSpPr>
          <p:nvPr/>
        </p:nvCxnSpPr>
        <p:spPr>
          <a:xfrm rot="5400000">
            <a:off x="4316530" y="3893518"/>
            <a:ext cx="388648" cy="183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>
            <a:stCxn id="26" idx="1"/>
            <a:endCxn id="30" idx="0"/>
          </p:cNvCxnSpPr>
          <p:nvPr/>
        </p:nvCxnSpPr>
        <p:spPr>
          <a:xfrm rot="16200000" flipH="1">
            <a:off x="5413013" y="3752564"/>
            <a:ext cx="56562" cy="2792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27" idx="3"/>
            <a:endCxn id="30" idx="3"/>
          </p:cNvCxnSpPr>
          <p:nvPr/>
        </p:nvCxnSpPr>
        <p:spPr>
          <a:xfrm rot="16200000" flipV="1">
            <a:off x="5732946" y="3957310"/>
            <a:ext cx="119877" cy="2405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space réservé du numéro de diapositive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Architecture d’Internet (3/3) </a:t>
            </a:r>
            <a:endParaRPr lang="fr-FR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5798" y="1357298"/>
            <a:ext cx="891462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pitchFamily="34" charset="0"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Plus en détailles, c’est l’inter </a:t>
            </a:r>
            <a:r>
              <a:rPr lang="fr-FR" sz="2600" smtClean="0">
                <a:latin typeface="Times New Roman" pitchFamily="18" charset="0"/>
                <a:cs typeface="Times New Roman" pitchFamily="18" charset="0"/>
              </a:rPr>
              <a:t>connexion de 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millions de machines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pitchFamily="34" charset="0"/>
            </a:pP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via des milliers de routeurs .</a:t>
            </a:r>
            <a:endParaRPr lang="fr-FR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4" descr="t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2500306"/>
            <a:ext cx="7223959" cy="4071966"/>
          </a:xfrm>
          <a:prstGeom prst="rect">
            <a:avLst/>
          </a:prstGeom>
        </p:spPr>
      </p:pic>
      <p:sp>
        <p:nvSpPr>
          <p:cNvPr id="6" name="Nuage 5"/>
          <p:cNvSpPr/>
          <p:nvPr/>
        </p:nvSpPr>
        <p:spPr>
          <a:xfrm>
            <a:off x="1008821" y="2786058"/>
            <a:ext cx="6715172" cy="350046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2400" b="1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2" algn="ctr" rtl="0">
              <a:spcBef>
                <a:spcPct val="0"/>
              </a:spcBef>
            </a:pPr>
            <a:r>
              <a:rPr lang="fr-FR" sz="3600" b="1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Notion de Système Autonome  (</a:t>
            </a:r>
            <a:r>
              <a:rPr lang="fr-FR" sz="3600" b="1" kern="1200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Autonomous</a:t>
            </a:r>
            <a:r>
              <a:rPr lang="fr-FR" sz="3600" b="1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System : AS)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Pour mieux organiser et gérer Internet, le réseau est découpé logiquement en plusieurs systèmes autonomes. 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Un système autonome 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est un ensemble  de réseaux IP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géré par une seule entité (Entreprise, Etablissement, ISP, Opérateurs).  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Un AS peut Être connecté à plusieurs autres AS et Être connecté à un AS par plusieurs liaisons/routeurs.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003251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Internet vue comme l’interconnexion de AS </a:t>
            </a:r>
            <a:endParaRPr lang="fr-FR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97418"/>
            <a:ext cx="8358246" cy="560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368950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298A63-7126-4439-B7EA-1C990953B848}" type="slidenum">
              <a:rPr lang="en-GB"/>
              <a:pPr/>
              <a:t>19</a:t>
            </a:fld>
            <a:endParaRPr lang="en-GB"/>
          </a:p>
        </p:txBody>
      </p:sp>
      <p:sp>
        <p:nvSpPr>
          <p:cNvPr id="245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8596" y="357166"/>
            <a:ext cx="7772400" cy="646331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Identification des systèmes autonomes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214422"/>
            <a:ext cx="8178800" cy="5078313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Chaque AS possède un identificateur codé sur 16-bits ( 1-65534 ).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Les identificateurs sont gérés  par  des organismes  (comme les adresses IP )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fr-FR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Les 1024 derniers numéros (AS64512-AS65534) sont destinés à un usage privé ( RFC-1930 ) </a:t>
            </a: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fr-FR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Bientôt sur 32 bits </a:t>
            </a:r>
            <a:endParaRPr lang="fr-FR" sz="24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fr-FR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sz="2400" b="1" u="sng" dirty="0" smtClean="0">
                <a:latin typeface="Times New Roman" pitchFamily="18" charset="0"/>
                <a:ea typeface="+mj-ea"/>
                <a:cs typeface="Times New Roman" pitchFamily="18" charset="0"/>
              </a:rPr>
              <a:t>Exemple :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AS3208 : </a:t>
            </a:r>
            <a:r>
              <a:rPr lang="fr-FR" sz="24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cerist</a:t>
            </a:r>
            <a:r>
              <a:rPr lang="fr-FR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fr-FR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AS5511  : </a:t>
            </a:r>
            <a:r>
              <a:rPr lang="fr-FR" sz="24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france</a:t>
            </a:r>
            <a:r>
              <a:rPr lang="fr-FR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telecom</a:t>
            </a:r>
            <a:endParaRPr lang="fr-FR" sz="24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3196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Internet </a:t>
            </a:r>
            <a:br>
              <a:rPr lang="fr-FR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le réseau WAN Public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72CAE5-7F33-4BA3-A19A-238D678879A1}" type="slidenum">
              <a:rPr lang="ar-SA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fr-FR" sz="4000" b="1" dirty="0" smtClean="0">
                <a:latin typeface="Times New Roman" pitchFamily="18" charset="0"/>
                <a:cs typeface="Times New Roman" pitchFamily="18" charset="0"/>
              </a:rPr>
              <a:t>Se connecter à Internet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95400"/>
            <a:ext cx="8572560" cy="4953000"/>
          </a:xfrm>
        </p:spPr>
        <p:txBody>
          <a:bodyPr>
            <a:no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Lorsque on se connecte à Internet, soit on se connecte pour devenir un nœud 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permanent ou un nœud temporaire. </a:t>
            </a: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Les nœuds permanents utilisent  des adresses publiques  et mettent en ligne des ressources (site web, mail,….).  Ces ressources sont accessibles à partir de l’extérieur.  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Les nœuds temporaires utilisent des adresses IP  privées et généralement temporaires pour accéder aux ressources en lignes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Les nœuds temporaires ne sont pas visibles de l’extérieure. 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Dans les deux cas il  faut passer par un ISP (Internet Service Provider)  pour se connecter à Internet.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es fournisseurs d’accès internet</a:t>
            </a:r>
            <a:endParaRPr lang="fr-FR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Les Fournisseurs d’Accès Internet FAI ( en anglais Internet Service Provider ISP ) : sont des opérateurs qui permet aux utilisateurs d’accéder à Internet </a:t>
            </a:r>
          </a:p>
          <a:p>
            <a:r>
              <a:rPr lang="fr-FR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On peut donner la définition suivante : «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toute </a:t>
            </a:r>
            <a:r>
              <a:rPr lang="fr-FR" sz="24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entreprise ou institution qui offre à une autre entreprise ou institution ou bien à un individu ou groupe d'individus la possibilité d'accéder 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à Internet  </a:t>
            </a:r>
            <a:r>
              <a:rPr lang="fr-FR" sz="2400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ou d'y être visible</a:t>
            </a:r>
            <a:r>
              <a:rPr lang="fr-FR" sz="2400" dirty="0">
                <a:latin typeface="Times New Roman" pitchFamily="18" charset="0"/>
                <a:ea typeface="+mj-ea"/>
                <a:cs typeface="Times New Roman" pitchFamily="18" charset="0"/>
              </a:rPr>
              <a:t> " </a:t>
            </a:r>
          </a:p>
          <a:p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5274246"/>
            <a:ext cx="1785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5131370"/>
            <a:ext cx="1785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5059932"/>
            <a:ext cx="761516" cy="61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76264" y="4874768"/>
            <a:ext cx="761516" cy="61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Nuage 12"/>
          <p:cNvSpPr/>
          <p:nvPr/>
        </p:nvSpPr>
        <p:spPr>
          <a:xfrm>
            <a:off x="204694" y="4874768"/>
            <a:ext cx="2000264" cy="118529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b="1" dirty="0" smtClean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 smtClean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 smtClean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 smtClean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 smtClean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 smtClean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 smtClean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4" name="Nuage 13"/>
          <p:cNvSpPr/>
          <p:nvPr/>
        </p:nvSpPr>
        <p:spPr>
          <a:xfrm>
            <a:off x="6858016" y="4845618"/>
            <a:ext cx="2000264" cy="1214446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b="1" dirty="0" smtClean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 smtClean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 smtClean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 smtClean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 smtClean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 smtClean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5" name="ZoneTexte 13"/>
          <p:cNvSpPr txBox="1"/>
          <p:nvPr/>
        </p:nvSpPr>
        <p:spPr>
          <a:xfrm>
            <a:off x="7288810" y="520280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latin typeface="Times" pitchFamily="18" charset="0"/>
              </a:rPr>
              <a:t>Internet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6" name="ZoneTexte 14"/>
          <p:cNvSpPr txBox="1"/>
          <p:nvPr/>
        </p:nvSpPr>
        <p:spPr>
          <a:xfrm>
            <a:off x="3786182" y="5131370"/>
            <a:ext cx="1520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solidFill>
                  <a:schemeClr val="tx1"/>
                </a:solidFill>
                <a:latin typeface="Times" pitchFamily="18" charset="0"/>
              </a:rPr>
              <a:t>ISP /Provider</a:t>
            </a:r>
          </a:p>
          <a:p>
            <a:endParaRPr lang="fr-FR" dirty="0"/>
          </a:p>
        </p:txBody>
      </p:sp>
      <p:sp>
        <p:nvSpPr>
          <p:cNvPr id="17" name="ZoneTexte 15"/>
          <p:cNvSpPr txBox="1"/>
          <p:nvPr/>
        </p:nvSpPr>
        <p:spPr>
          <a:xfrm>
            <a:off x="270241" y="6131502"/>
            <a:ext cx="258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>
                <a:solidFill>
                  <a:schemeClr val="tx1"/>
                </a:solidFill>
                <a:latin typeface="Times" pitchFamily="18" charset="0"/>
              </a:rPr>
              <a:t>Entreprise  / Particulier </a:t>
            </a:r>
            <a:endParaRPr lang="fr-FR" dirty="0"/>
          </a:p>
        </p:txBody>
      </p:sp>
      <p:sp>
        <p:nvSpPr>
          <p:cNvPr id="18" name="Nuage 17"/>
          <p:cNvSpPr/>
          <p:nvPr/>
        </p:nvSpPr>
        <p:spPr>
          <a:xfrm>
            <a:off x="3500430" y="4917056"/>
            <a:ext cx="2000264" cy="1143008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b="1" dirty="0" smtClean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 smtClean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 smtClean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 smtClean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 smtClean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 smtClean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 smtClean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>
              <a:solidFill>
                <a:schemeClr val="tx1"/>
              </a:solidFill>
              <a:latin typeface="Times" pitchFamily="18" charset="0"/>
            </a:endParaRPr>
          </a:p>
          <a:p>
            <a:pPr algn="ctr"/>
            <a:endParaRPr lang="fr-FR" b="1" dirty="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Catégories d’ISP </a:t>
            </a:r>
            <a:endParaRPr lang="fr-FR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5720" y="1600200"/>
            <a:ext cx="8401080" cy="4525963"/>
          </a:xfrm>
        </p:spPr>
        <p:txBody>
          <a:bodyPr>
            <a:noAutofit/>
          </a:bodyPr>
          <a:lstStyle/>
          <a:p>
            <a:r>
              <a:rPr lang="fr-FR" sz="2000" dirty="0" smtClean="0">
                <a:latin typeface="Times New Roman" pitchFamily="18" charset="0"/>
                <a:ea typeface="+mj-ea"/>
                <a:cs typeface="Times New Roman" pitchFamily="18" charset="0"/>
              </a:rPr>
              <a:t>On distingue deux grandes catégories d’ISP</a:t>
            </a:r>
          </a:p>
          <a:p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opérateurs : </a:t>
            </a:r>
          </a:p>
          <a:p>
            <a:pPr lvl="1"/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Ils </a:t>
            </a:r>
            <a:r>
              <a:rPr lang="fr-FR" sz="2000" dirty="0" smtClean="0">
                <a:latin typeface="Times New Roman" pitchFamily="18" charset="0"/>
                <a:ea typeface="+mj-ea"/>
                <a:cs typeface="Times New Roman" pitchFamily="18" charset="0"/>
              </a:rPr>
              <a:t>disposent </a:t>
            </a:r>
            <a:r>
              <a:rPr lang="fr-FR" sz="2000" dirty="0">
                <a:latin typeface="Times New Roman" pitchFamily="18" charset="0"/>
                <a:ea typeface="+mj-ea"/>
                <a:cs typeface="Times New Roman" pitchFamily="18" charset="0"/>
              </a:rPr>
              <a:t>de connexions directes avec </a:t>
            </a:r>
            <a:r>
              <a:rPr lang="fr-FR" sz="2000" dirty="0" smtClean="0">
                <a:latin typeface="Times New Roman" pitchFamily="18" charset="0"/>
                <a:ea typeface="+mj-ea"/>
                <a:cs typeface="Times New Roman" pitchFamily="18" charset="0"/>
              </a:rPr>
              <a:t>les réseaux externes ( liaisons internationales ).</a:t>
            </a:r>
          </a:p>
          <a:p>
            <a:pPr lvl="1"/>
            <a:r>
              <a:rPr lang="fr-FR" sz="2000" dirty="0" smtClean="0">
                <a:latin typeface="Times New Roman" pitchFamily="18" charset="0"/>
                <a:ea typeface="+mj-ea"/>
                <a:cs typeface="Times New Roman" pitchFamily="18" charset="0"/>
              </a:rPr>
              <a:t>Ils </a:t>
            </a:r>
            <a:r>
              <a:rPr lang="fr-FR" sz="2000" dirty="0">
                <a:latin typeface="Times New Roman" pitchFamily="18" charset="0"/>
                <a:ea typeface="+mj-ea"/>
                <a:cs typeface="Times New Roman" pitchFamily="18" charset="0"/>
              </a:rPr>
              <a:t>peuvent </a:t>
            </a:r>
            <a:r>
              <a:rPr lang="fr-FR" sz="2000" dirty="0" smtClean="0">
                <a:latin typeface="Times New Roman" pitchFamily="18" charset="0"/>
                <a:ea typeface="+mj-ea"/>
                <a:cs typeface="Times New Roman" pitchFamily="18" charset="0"/>
              </a:rPr>
              <a:t>raccorder </a:t>
            </a:r>
            <a:r>
              <a:rPr lang="fr-FR" sz="2000" dirty="0">
                <a:latin typeface="Times New Roman" pitchFamily="18" charset="0"/>
                <a:ea typeface="+mj-ea"/>
                <a:cs typeface="Times New Roman" pitchFamily="18" charset="0"/>
              </a:rPr>
              <a:t>le </a:t>
            </a:r>
            <a:r>
              <a:rPr lang="fr-FR" sz="2000" dirty="0" smtClean="0">
                <a:latin typeface="Times New Roman" pitchFamily="18" charset="0"/>
                <a:ea typeface="+mj-ea"/>
                <a:cs typeface="Times New Roman" pitchFamily="18" charset="0"/>
              </a:rPr>
              <a:t>réseau  </a:t>
            </a:r>
            <a:r>
              <a:rPr lang="fr-FR" sz="2000" dirty="0">
                <a:latin typeface="Times New Roman" pitchFamily="18" charset="0"/>
                <a:ea typeface="+mj-ea"/>
                <a:cs typeface="Times New Roman" pitchFamily="18" charset="0"/>
              </a:rPr>
              <a:t>d'une entreprise ou celui d'un fournisseur de services. </a:t>
            </a:r>
            <a:endParaRPr lang="fr-FR" sz="2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/>
            <a:r>
              <a:rPr lang="fr-FR" sz="2000" dirty="0" smtClean="0">
                <a:latin typeface="Times New Roman" pitchFamily="18" charset="0"/>
                <a:ea typeface="+mj-ea"/>
                <a:cs typeface="Times New Roman" pitchFamily="18" charset="0"/>
              </a:rPr>
              <a:t>Ces </a:t>
            </a:r>
            <a:r>
              <a:rPr lang="fr-FR" sz="2000" dirty="0">
                <a:latin typeface="Times New Roman" pitchFamily="18" charset="0"/>
                <a:ea typeface="+mj-ea"/>
                <a:cs typeface="Times New Roman" pitchFamily="18" charset="0"/>
              </a:rPr>
              <a:t>opérateurs sont en nombre restreint. </a:t>
            </a:r>
            <a:endParaRPr lang="fr-FR" sz="2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/>
            <a:r>
              <a:rPr lang="fr-FR" sz="2000" dirty="0" smtClean="0">
                <a:latin typeface="Times New Roman" pitchFamily="18" charset="0"/>
                <a:ea typeface="+mj-ea"/>
                <a:cs typeface="Times New Roman" pitchFamily="18" charset="0"/>
              </a:rPr>
              <a:t>Exemple : Algérie Telecom , TDA.</a:t>
            </a:r>
            <a:endParaRPr lang="fr-FR" sz="2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Les </a:t>
            </a:r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fournisseurs d'accès </a:t>
            </a:r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individuels : </a:t>
            </a:r>
          </a:p>
          <a:p>
            <a:pPr lvl="1"/>
            <a:r>
              <a:rPr lang="fr-FR" sz="2000" b="1" dirty="0" smtClean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Ils  </a:t>
            </a:r>
            <a:r>
              <a:rPr lang="fr-FR" sz="2000" dirty="0" smtClean="0">
                <a:latin typeface="Times New Roman" pitchFamily="18" charset="0"/>
                <a:ea typeface="+mj-ea"/>
                <a:cs typeface="Times New Roman" pitchFamily="18" charset="0"/>
              </a:rPr>
              <a:t>sont </a:t>
            </a:r>
            <a:r>
              <a:rPr lang="fr-FR" sz="2000" dirty="0">
                <a:latin typeface="Times New Roman" pitchFamily="18" charset="0"/>
                <a:ea typeface="+mj-ea"/>
                <a:cs typeface="Times New Roman" pitchFamily="18" charset="0"/>
              </a:rPr>
              <a:t>raccordés aux </a:t>
            </a:r>
            <a:r>
              <a:rPr lang="fr-FR" sz="2000" dirty="0" smtClean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fr-FR" sz="2000" dirty="0">
                <a:latin typeface="Times New Roman" pitchFamily="18" charset="0"/>
                <a:ea typeface="+mj-ea"/>
                <a:cs typeface="Times New Roman" pitchFamily="18" charset="0"/>
              </a:rPr>
              <a:t>opérateurs. </a:t>
            </a:r>
            <a:endParaRPr lang="fr-FR" sz="2000" dirty="0" smtClean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1"/>
            <a:r>
              <a:rPr lang="fr-FR" sz="2000" dirty="0" smtClean="0">
                <a:latin typeface="Times New Roman" pitchFamily="18" charset="0"/>
                <a:ea typeface="+mj-ea"/>
                <a:cs typeface="Times New Roman" pitchFamily="18" charset="0"/>
              </a:rPr>
              <a:t>Leur </a:t>
            </a:r>
            <a:r>
              <a:rPr lang="fr-FR" sz="2000" dirty="0">
                <a:latin typeface="Times New Roman" pitchFamily="18" charset="0"/>
                <a:ea typeface="+mj-ea"/>
                <a:cs typeface="Times New Roman" pitchFamily="18" charset="0"/>
              </a:rPr>
              <a:t>activité consiste à </a:t>
            </a:r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louer à ces derniers de la bande-passante </a:t>
            </a:r>
            <a:r>
              <a:rPr lang="fr-FR" sz="2000" dirty="0" smtClean="0">
                <a:latin typeface="Times New Roman" pitchFamily="18" charset="0"/>
                <a:ea typeface="+mj-ea"/>
                <a:cs typeface="Times New Roman" pitchFamily="18" charset="0"/>
              </a:rPr>
              <a:t>, par la suite la louer aux </a:t>
            </a:r>
            <a:r>
              <a:rPr lang="fr-FR" sz="2000" dirty="0">
                <a:latin typeface="Times New Roman" pitchFamily="18" charset="0"/>
                <a:ea typeface="+mj-ea"/>
                <a:cs typeface="Times New Roman" pitchFamily="18" charset="0"/>
              </a:rPr>
              <a:t>particuliers </a:t>
            </a:r>
            <a:r>
              <a:rPr lang="fr-FR" sz="2000" dirty="0" smtClean="0"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</a:p>
          <a:p>
            <a:pPr lvl="1"/>
            <a:r>
              <a:rPr lang="fr-FR" sz="2000" dirty="0" smtClean="0">
                <a:latin typeface="Times New Roman" pitchFamily="18" charset="0"/>
                <a:ea typeface="+mj-ea"/>
                <a:cs typeface="Times New Roman" pitchFamily="18" charset="0"/>
              </a:rPr>
              <a:t>Exemple : </a:t>
            </a: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CERIST</a:t>
            </a:r>
            <a:r>
              <a:rPr lang="fr-FR" sz="2000" dirty="0" smtClean="0"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  <a:endParaRPr lang="fr-FR" sz="200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endParaRPr lang="fr-F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23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784976" cy="56386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1520" y="-18639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Exemple ARN : le réseau de recherche Algérien</a:t>
            </a:r>
            <a:br>
              <a:rPr lang="fr-FR" dirty="0">
                <a:latin typeface="Times New Roman" pitchFamily="18" charset="0"/>
                <a:cs typeface="Times New Roman" pitchFamily="18" charset="0"/>
              </a:rPr>
            </a:br>
            <a:r>
              <a:rPr lang="fr-FR" dirty="0">
                <a:latin typeface="Times New Roman" pitchFamily="18" charset="0"/>
                <a:cs typeface="Times New Roman" pitchFamily="18" charset="0"/>
              </a:rPr>
              <a:t>ARN : est réseau qui permet de relier l’ensemble des universités</a:t>
            </a:r>
          </a:p>
          <a:p>
            <a:r>
              <a:rPr lang="fr-FR" dirty="0">
                <a:latin typeface="Times New Roman" pitchFamily="18" charset="0"/>
                <a:cs typeface="Times New Roman" pitchFamily="18" charset="0"/>
              </a:rPr>
              <a:t> et centres de recherche au niveau national </a:t>
            </a:r>
            <a:br>
              <a:rPr lang="fr-FR" dirty="0">
                <a:latin typeface="Times New Roman" pitchFamily="18" charset="0"/>
                <a:cs typeface="Times New Roman" pitchFamily="18" charset="0"/>
              </a:rPr>
            </a:br>
            <a:r>
              <a:rPr lang="fr-FR" dirty="0">
                <a:latin typeface="Times New Roman" pitchFamily="18" charset="0"/>
                <a:cs typeface="Times New Roman" pitchFamily="18" charset="0"/>
              </a:rPr>
              <a:t>ce réseau est géré par le CERIST </a:t>
            </a:r>
          </a:p>
        </p:txBody>
      </p:sp>
    </p:spTree>
    <p:extLst>
      <p:ext uri="{BB962C8B-B14F-4D97-AF65-F5344CB8AC3E}">
        <p14:creationId xmlns="" xmlns:p14="http://schemas.microsoft.com/office/powerpoint/2010/main" val="2539846721"/>
      </p:ext>
    </p:extLst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24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143"/>
            <a:ext cx="7819598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24563109"/>
      </p:ext>
    </p:extLst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25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343"/>
            <a:ext cx="9144000" cy="64413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38306992"/>
      </p:ext>
    </p:extLst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fr-FR" sz="32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Routage sur Internet </a:t>
            </a:r>
            <a:endParaRPr lang="fr-FR" sz="32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 protocole utilisé sur Internet est le protocole IP</a:t>
            </a: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Les ISP offrent soit des adresses IP :</a:t>
            </a:r>
          </a:p>
          <a:p>
            <a:pPr>
              <a:lnSpc>
                <a:spcPct val="90000"/>
              </a:lnSpc>
            </a:pP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Publiques  ( routable ) : </a:t>
            </a:r>
          </a:p>
          <a:p>
            <a:pPr lvl="1">
              <a:lnSpc>
                <a:spcPct val="9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Dans ce cas les machines qui possèdent des adresses IP publiques peuvent accéder à Internet directement </a:t>
            </a:r>
          </a:p>
          <a:p>
            <a:pPr lvl="1">
              <a:lnSpc>
                <a:spcPct val="9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Ces machines sont visibles de l’extérieur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des serveurs qui hébergent des ressources </a:t>
            </a:r>
            <a:r>
              <a:rPr lang="fr-FR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  <a:endParaRPr lang="fr-FR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Ou des adresses privées ( non routable ) .</a:t>
            </a: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7A62D2-8B81-45DA-9B60-88F5F2C5E365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50559350"/>
      </p:ext>
    </p:extLst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fr-FR" sz="32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 NAT : Network Adresse Translation </a:t>
            </a:r>
            <a:endParaRPr lang="fr-FR" sz="32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Possibilité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d’utilisation d’adresses privées dans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 LAN.</a:t>
            </a:r>
          </a:p>
          <a:p>
            <a:pPr lvl="1">
              <a:lnSpc>
                <a:spcPct val="90000"/>
              </a:lnSpc>
            </a:pPr>
            <a:r>
              <a:rPr lang="en-GB" altLang="en-GB" sz="24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GB" sz="2400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Classe</a:t>
            </a:r>
            <a:r>
              <a:rPr lang="en-GB" altLang="en-GB" sz="24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A: </a:t>
            </a:r>
            <a:r>
              <a:rPr lang="en-GB" altLang="en-GB" sz="24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10.0.0.0  </a:t>
            </a:r>
            <a:r>
              <a:rPr lang="en-GB" altLang="en-GB" sz="24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GB" altLang="en-GB" sz="2400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Classe</a:t>
            </a:r>
            <a:r>
              <a:rPr lang="en-GB" altLang="en-GB" sz="24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B: </a:t>
            </a:r>
            <a:r>
              <a:rPr lang="en-GB" altLang="en-GB" sz="24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172.16.0.0  172.31.0.0</a:t>
            </a:r>
          </a:p>
          <a:p>
            <a:pPr lvl="1">
              <a:lnSpc>
                <a:spcPct val="90000"/>
              </a:lnSpc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altLang="en-GB" sz="2400" dirty="0" err="1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Classe</a:t>
            </a:r>
            <a:r>
              <a:rPr lang="en-GB" altLang="en-GB" sz="2400" dirty="0" smtClean="0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 C: </a:t>
            </a:r>
            <a:r>
              <a:rPr lang="en-GB" altLang="en-GB" sz="24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192.168.0.0 192.168.255.0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Comment permettre à des machines ayant des adresses IP privées 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d’accéder à Internet ou d’être visible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Utiliser le NAT  : </a:t>
            </a:r>
            <a:r>
              <a:rPr lang="fr-FR" sz="2400" b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Network Adresse Translation 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Principe du NAT </a:t>
            </a:r>
            <a:endParaRPr lang="fr-FR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sz="2400" dirty="0" smtClean="0">
                <a:latin typeface="Times New Roman" pitchFamily="18" charset="0"/>
                <a:cs typeface="Times New Roman" pitchFamily="18" charset="0"/>
              </a:rPr>
              <a:t>Permet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de traduire </a:t>
            </a:r>
            <a:r>
              <a:rPr lang="fr-C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 adresses internes 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pour une ou plusieurs </a:t>
            </a:r>
            <a:r>
              <a:rPr lang="fr-CA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adresses externes ( publiques )</a:t>
            </a:r>
            <a:r>
              <a:rPr lang="fr-CA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fr-CA" sz="2000" dirty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Cette fonctionnalité est réalisée par un routeur ( une passerelle ). 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L’entête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des paquets IP qui 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sortent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du réseau LAN est 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modifié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fr-FR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L’adresse source 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(adresse privée) est remplacée par   une adresse 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publique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Les routeurs gardent la trace des connexions dans une tables dite 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table NAT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Définition d’Internet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8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</a:pP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nternet (</a:t>
            </a:r>
            <a:r>
              <a:rPr lang="fr-FR" altLang="fr-FR" sz="2400" dirty="0" err="1">
                <a:latin typeface="Times New Roman" pitchFamily="18" charset="0"/>
                <a:cs typeface="Times New Roman" pitchFamily="18" charset="0"/>
              </a:rPr>
              <a:t>Interconnected</a:t>
            </a:r>
            <a:r>
              <a:rPr lang="fr-FR" altLang="fr-FR" sz="2400" dirty="0">
                <a:latin typeface="Times New Roman" pitchFamily="18" charset="0"/>
                <a:cs typeface="Times New Roman" pitchFamily="18" charset="0"/>
              </a:rPr>
              <a:t> Networks </a:t>
            </a:r>
            <a:r>
              <a:rPr lang="fr-FR" altLang="fr-FR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est le nom donné pour désigner le réseau mondial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Internet est le nom donné à un super-réseau qui permet de connecter des ordinateurs ou d'autres réseaux distants et différents dans le monde entier. 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Ces ordinateurs ou ces réseaux peuvent utiliser des systèmes d'exploitation différents (Windows, MacOs, UNIX, Linux…).  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Ce réseau universel 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n'appartient à personne en particulier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, il est la propriété collective de ses utilisateurs. </a:t>
            </a:r>
          </a:p>
          <a:p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5800" y="0"/>
            <a:ext cx="7772400" cy="779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Le NAT : Network Adresse Translation </a:t>
            </a: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14282" y="6078700"/>
            <a:ext cx="8559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Remarque : on peut utiliser une autre adresse Publique et non pas forcément</a:t>
            </a:r>
          </a:p>
          <a:p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 l’adresse du Routeur </a:t>
            </a:r>
            <a:endParaRPr lang="fr-FR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488" y="620687"/>
            <a:ext cx="9324975" cy="5392901"/>
          </a:xfrm>
          <a:prstGeom prst="rect">
            <a:avLst/>
          </a:prstGeom>
        </p:spPr>
      </p:pic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200" b="1" dirty="0" smtClean="0">
                <a:latin typeface="Times New Roman" pitchFamily="18" charset="0"/>
                <a:cs typeface="Times New Roman" pitchFamily="18" charset="0"/>
              </a:rPr>
              <a:t>Types du NAT</a:t>
            </a:r>
          </a:p>
        </p:txBody>
      </p:sp>
      <p:sp>
        <p:nvSpPr>
          <p:cNvPr id="19459" name="Espace réservé du contenu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4525962"/>
          </a:xfrm>
        </p:spPr>
        <p:txBody>
          <a:bodyPr>
            <a:normAutofit lnSpcReduction="10000"/>
          </a:bodyPr>
          <a:lstStyle/>
          <a:p>
            <a:pPr lvl="1"/>
            <a:endParaRPr lang="fr-CA" sz="2000" dirty="0" smtClean="0"/>
          </a:p>
          <a:p>
            <a:pPr lvl="1"/>
            <a:endParaRPr lang="fr-CA" sz="2000" dirty="0" smtClean="0"/>
          </a:p>
          <a:p>
            <a:pPr lvl="0"/>
            <a:r>
              <a:rPr lang="fr-CA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NAT statique (NAT 1 pour 1)</a:t>
            </a:r>
            <a:r>
              <a:rPr lang="fr-CA" sz="2400" dirty="0" smtClean="0">
                <a:latin typeface="Times New Roman" pitchFamily="18" charset="0"/>
                <a:cs typeface="Times New Roman" pitchFamily="18" charset="0"/>
              </a:rPr>
              <a:t> : pour chaque adresse interne lui correspond une adresse publique prédéfinie  </a:t>
            </a:r>
            <a:r>
              <a:rPr lang="fr-CA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fr-CA" sz="24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 correspondance @ Privée / @ publique est fixe</a:t>
            </a:r>
            <a:r>
              <a:rPr lang="fr-CA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fr-CA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NAT  dynamique </a:t>
            </a:r>
            <a:r>
              <a:rPr lang="fr-CA" sz="2400" dirty="0" smtClean="0">
                <a:latin typeface="Times New Roman" pitchFamily="18" charset="0"/>
                <a:cs typeface="Times New Roman" pitchFamily="18" charset="0"/>
              </a:rPr>
              <a:t>: Toutes les adresses internes = un ensemble d’adresses publiques : L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a correspondance @ Privée / @ publique change. </a:t>
            </a:r>
          </a:p>
          <a:p>
            <a:pPr lvl="0"/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fr-CA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PAT ( NAT n pour 1)  : </a:t>
            </a:r>
            <a:r>
              <a:rPr lang="fr-CA" sz="2400" dirty="0" smtClean="0">
                <a:latin typeface="Times New Roman" pitchFamily="18" charset="0"/>
                <a:cs typeface="Times New Roman" pitchFamily="18" charset="0"/>
              </a:rPr>
              <a:t>Toutes les adresses internes  sont translatées vers une seule adresse publique </a:t>
            </a: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31</a:t>
            </a:fld>
            <a:endParaRPr lang="fr-FR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3366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785786" y="4000504"/>
          <a:ext cx="7921625" cy="2743200"/>
        </p:xfrm>
        <a:graphic>
          <a:graphicData uri="http://schemas.openxmlformats.org/presentationml/2006/ole">
            <p:oleObj spid="_x0000_s1061" name="Visio" r:id="rId5" imgW="6578269" imgH="2278777" progId="Visio.Drawing.11">
              <p:embed/>
            </p:oleObj>
          </a:graphicData>
        </a:graphic>
      </p:graphicFrame>
      <p:sp>
        <p:nvSpPr>
          <p:cNvPr id="783368" name="Line 8"/>
          <p:cNvSpPr>
            <a:spLocks noChangeShapeType="1"/>
          </p:cNvSpPr>
          <p:nvPr/>
        </p:nvSpPr>
        <p:spPr bwMode="auto">
          <a:xfrm>
            <a:off x="2714612" y="4857760"/>
            <a:ext cx="1368425" cy="0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783369" name="Line 9"/>
          <p:cNvSpPr>
            <a:spLocks noChangeShapeType="1"/>
          </p:cNvSpPr>
          <p:nvPr/>
        </p:nvSpPr>
        <p:spPr bwMode="auto">
          <a:xfrm>
            <a:off x="2714612" y="5429264"/>
            <a:ext cx="1368425" cy="0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783370" name="Line 10"/>
          <p:cNvSpPr>
            <a:spLocks noChangeShapeType="1"/>
          </p:cNvSpPr>
          <p:nvPr/>
        </p:nvSpPr>
        <p:spPr bwMode="auto">
          <a:xfrm>
            <a:off x="5429256" y="4786322"/>
            <a:ext cx="1368425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783371" name="Line 11"/>
          <p:cNvSpPr>
            <a:spLocks noChangeShapeType="1"/>
          </p:cNvSpPr>
          <p:nvPr/>
        </p:nvSpPr>
        <p:spPr bwMode="auto">
          <a:xfrm>
            <a:off x="5429256" y="5500702"/>
            <a:ext cx="1368425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783374" name="Text Box 14"/>
          <p:cNvSpPr txBox="1">
            <a:spLocks noChangeArrowheads="1"/>
          </p:cNvSpPr>
          <p:nvPr/>
        </p:nvSpPr>
        <p:spPr bwMode="auto">
          <a:xfrm>
            <a:off x="2500298" y="4071942"/>
            <a:ext cx="1871663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336600"/>
                </a:solidFill>
              </a:rPr>
              <a:t>192.168.1.3</a:t>
            </a:r>
          </a:p>
        </p:txBody>
      </p:sp>
      <p:sp>
        <p:nvSpPr>
          <p:cNvPr id="783375" name="Text Box 15"/>
          <p:cNvSpPr txBox="1">
            <a:spLocks noChangeArrowheads="1"/>
          </p:cNvSpPr>
          <p:nvPr/>
        </p:nvSpPr>
        <p:spPr bwMode="auto">
          <a:xfrm>
            <a:off x="2500298" y="5429264"/>
            <a:ext cx="1871663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336600"/>
                </a:solidFill>
              </a:rPr>
              <a:t>192.168.1.4</a:t>
            </a:r>
          </a:p>
        </p:txBody>
      </p:sp>
      <p:sp>
        <p:nvSpPr>
          <p:cNvPr id="783376" name="Text Box 16"/>
          <p:cNvSpPr txBox="1">
            <a:spLocks noChangeArrowheads="1"/>
          </p:cNvSpPr>
          <p:nvPr/>
        </p:nvSpPr>
        <p:spPr bwMode="auto">
          <a:xfrm>
            <a:off x="5219700" y="5491180"/>
            <a:ext cx="1871663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FF0000"/>
                </a:solidFill>
              </a:rPr>
              <a:t>202.67.3.9</a:t>
            </a:r>
          </a:p>
        </p:txBody>
      </p:sp>
      <p:sp>
        <p:nvSpPr>
          <p:cNvPr id="783377" name="Text Box 17"/>
          <p:cNvSpPr txBox="1">
            <a:spLocks noChangeArrowheads="1"/>
          </p:cNvSpPr>
          <p:nvPr/>
        </p:nvSpPr>
        <p:spPr bwMode="auto">
          <a:xfrm>
            <a:off x="5214942" y="4143380"/>
            <a:ext cx="1871663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FF0000"/>
                </a:solidFill>
              </a:rPr>
              <a:t>202.67.3.8</a:t>
            </a:r>
          </a:p>
        </p:txBody>
      </p:sp>
      <p:sp>
        <p:nvSpPr>
          <p:cNvPr id="783379" name="Rectangle 19"/>
          <p:cNvSpPr>
            <a:spLocks noGrp="1" noChangeArrowheads="1"/>
          </p:cNvSpPr>
          <p:nvPr>
            <p:ph type="title"/>
          </p:nvPr>
        </p:nvSpPr>
        <p:spPr>
          <a:xfrm>
            <a:off x="785786" y="0"/>
            <a:ext cx="7729537" cy="523875"/>
          </a:xfrm>
          <a:noFill/>
          <a:ln/>
        </p:spPr>
        <p:txBody>
          <a:bodyPr>
            <a:noAutofit/>
          </a:bodyPr>
          <a:lstStyle/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NAT Statique </a:t>
            </a:r>
          </a:p>
        </p:txBody>
      </p:sp>
      <p:sp>
        <p:nvSpPr>
          <p:cNvPr id="783381" name="Rectangle 21"/>
          <p:cNvSpPr>
            <a:spLocks noChangeArrowheads="1"/>
          </p:cNvSpPr>
          <p:nvPr/>
        </p:nvSpPr>
        <p:spPr bwMode="auto">
          <a:xfrm>
            <a:off x="357158" y="642918"/>
            <a:ext cx="835824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30000"/>
              </a:spcAft>
              <a:buFont typeface="Arial" pitchFamily="34" charset="0"/>
              <a:buChar char="•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NAT statique  ( 1 pour 1 ): </a:t>
            </a:r>
          </a:p>
          <a:p>
            <a:pPr marL="860425" lvl="1" indent="-342900">
              <a:spcBef>
                <a:spcPct val="20000"/>
              </a:spcBef>
              <a:spcAft>
                <a:spcPct val="30000"/>
              </a:spcAft>
              <a:buFont typeface="Arial" pitchFamily="34" charset="0"/>
              <a:buChar char="•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Utile pour mapper des adresse locaux avec une adresse publique. </a:t>
            </a:r>
          </a:p>
          <a:p>
            <a:pPr marL="860425" lvl="1" indent="-342900">
              <a:spcBef>
                <a:spcPct val="20000"/>
              </a:spcBef>
              <a:spcAft>
                <a:spcPct val="30000"/>
              </a:spcAft>
              <a:buFont typeface="Arial" pitchFamily="34" charset="0"/>
              <a:buChar char="•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Utilisé pour des serveurs locaux devant être accessible de l’Internet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Font typeface="Arial" pitchFamily="34" charset="0"/>
              <a:buChar char="•"/>
            </a:pPr>
            <a:r>
              <a:rPr lang="fr-F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Exemple :</a:t>
            </a:r>
          </a:p>
          <a:p>
            <a:pPr marL="800100" lvl="1" indent="-342900">
              <a:spcBef>
                <a:spcPct val="20000"/>
              </a:spcBef>
              <a:spcAft>
                <a:spcPct val="30000"/>
              </a:spcAft>
              <a:buFont typeface="Arial" pitchFamily="34" charset="0"/>
              <a:buChar char="•"/>
            </a:pPr>
            <a:r>
              <a:rPr lang="fr-F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station ayant l’adresse IP 192.168.1.3 sera </a:t>
            </a:r>
            <a:r>
              <a:rPr lang="fr-F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toujours</a:t>
            </a:r>
            <a:r>
              <a:rPr lang="fr-FR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translatée en </a:t>
            </a:r>
            <a:r>
              <a:rPr lang="fr-F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202.67.3.8</a:t>
            </a:r>
          </a:p>
          <a:p>
            <a:pPr marL="800100" lvl="1" indent="-342900">
              <a:spcBef>
                <a:spcPct val="20000"/>
              </a:spcBef>
              <a:spcAft>
                <a:spcPct val="30000"/>
              </a:spcAft>
              <a:buFont typeface="Arial" pitchFamily="34" charset="0"/>
              <a:buChar char="•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La station ayant l’adresse IP 192.168.1.4 sera toujours translatée en 202.67.3.9 </a:t>
            </a:r>
            <a:endParaRPr lang="fr-FR" sz="2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32</a:t>
            </a:fld>
            <a:endParaRPr lang="fr-FR"/>
          </a:p>
        </p:txBody>
      </p:sp>
    </p:spTree>
    <p:custDataLst>
      <p:tags r:id="rId2"/>
    </p:custDataLst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NAT Statique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L’entête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des paquets IP qui </a:t>
            </a: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rentrent dans le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réseau est </a:t>
            </a: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modifié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L’adresse destination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(adresse publique ) est remplacée par   une adresse </a:t>
            </a:r>
            <a:r>
              <a:rPr lang="fr-FR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privée ( adresse du serveur )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33</a:t>
            </a:fld>
            <a:endParaRPr lang="fr-FR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48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71472" y="4000504"/>
          <a:ext cx="7921625" cy="2743200"/>
        </p:xfrm>
        <a:graphic>
          <a:graphicData uri="http://schemas.openxmlformats.org/presentationml/2006/ole">
            <p:oleObj spid="_x0000_s2085" name="Visio" r:id="rId5" imgW="6578269" imgH="2278777" progId="Visio.Drawing.11">
              <p:embed/>
            </p:oleObj>
          </a:graphicData>
        </a:graphic>
      </p:graphicFrame>
      <p:sp>
        <p:nvSpPr>
          <p:cNvPr id="788484" name="Line 4"/>
          <p:cNvSpPr>
            <a:spLocks noChangeShapeType="1"/>
          </p:cNvSpPr>
          <p:nvPr/>
        </p:nvSpPr>
        <p:spPr bwMode="auto">
          <a:xfrm>
            <a:off x="2443135" y="4568830"/>
            <a:ext cx="1368425" cy="0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788485" name="Line 5"/>
          <p:cNvSpPr>
            <a:spLocks noChangeShapeType="1"/>
          </p:cNvSpPr>
          <p:nvPr/>
        </p:nvSpPr>
        <p:spPr bwMode="auto">
          <a:xfrm>
            <a:off x="2443135" y="5937255"/>
            <a:ext cx="1368425" cy="0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788486" name="Line 6"/>
          <p:cNvSpPr>
            <a:spLocks noChangeShapeType="1"/>
          </p:cNvSpPr>
          <p:nvPr/>
        </p:nvSpPr>
        <p:spPr bwMode="auto">
          <a:xfrm>
            <a:off x="5108547" y="4568830"/>
            <a:ext cx="1368425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788487" name="Line 7"/>
          <p:cNvSpPr>
            <a:spLocks noChangeShapeType="1"/>
          </p:cNvSpPr>
          <p:nvPr/>
        </p:nvSpPr>
        <p:spPr bwMode="auto">
          <a:xfrm>
            <a:off x="5108547" y="5937255"/>
            <a:ext cx="1368425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788488" name="Text Box 8"/>
          <p:cNvSpPr txBox="1">
            <a:spLocks noChangeArrowheads="1"/>
          </p:cNvSpPr>
          <p:nvPr/>
        </p:nvSpPr>
        <p:spPr bwMode="auto">
          <a:xfrm>
            <a:off x="2155797" y="4129092"/>
            <a:ext cx="1871663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336600"/>
                </a:solidFill>
              </a:rPr>
              <a:t>192.168.1.3</a:t>
            </a:r>
          </a:p>
        </p:txBody>
      </p:sp>
      <p:sp>
        <p:nvSpPr>
          <p:cNvPr id="788489" name="Text Box 9"/>
          <p:cNvSpPr txBox="1">
            <a:spLocks noChangeArrowheads="1"/>
          </p:cNvSpPr>
          <p:nvPr/>
        </p:nvSpPr>
        <p:spPr bwMode="auto">
          <a:xfrm>
            <a:off x="2155797" y="5937255"/>
            <a:ext cx="1871663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336600"/>
                </a:solidFill>
              </a:rPr>
              <a:t>192.168.1.4</a:t>
            </a:r>
          </a:p>
        </p:txBody>
      </p:sp>
      <p:sp>
        <p:nvSpPr>
          <p:cNvPr id="788490" name="Text Box 10"/>
          <p:cNvSpPr txBox="1">
            <a:spLocks noChangeArrowheads="1"/>
          </p:cNvSpPr>
          <p:nvPr/>
        </p:nvSpPr>
        <p:spPr bwMode="auto">
          <a:xfrm>
            <a:off x="4819622" y="5937255"/>
            <a:ext cx="1871663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FF0000"/>
                </a:solidFill>
              </a:rPr>
              <a:t>202.67.3.14</a:t>
            </a:r>
          </a:p>
        </p:txBody>
      </p:sp>
      <p:sp>
        <p:nvSpPr>
          <p:cNvPr id="788491" name="Text Box 11"/>
          <p:cNvSpPr txBox="1">
            <a:spLocks noChangeArrowheads="1"/>
          </p:cNvSpPr>
          <p:nvPr/>
        </p:nvSpPr>
        <p:spPr bwMode="auto">
          <a:xfrm>
            <a:off x="4819622" y="4137030"/>
            <a:ext cx="1871663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FF0000"/>
                </a:solidFill>
              </a:rPr>
              <a:t>202.67.3.11</a:t>
            </a:r>
          </a:p>
        </p:txBody>
      </p:sp>
      <p:sp>
        <p:nvSpPr>
          <p:cNvPr id="788492" name="Rectangle 1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  <a:noFill/>
          <a:ln/>
        </p:spPr>
        <p:txBody>
          <a:bodyPr>
            <a:noAutofit/>
          </a:bodyPr>
          <a:lstStyle/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NAT dynamique </a:t>
            </a:r>
          </a:p>
        </p:txBody>
      </p:sp>
      <p:sp>
        <p:nvSpPr>
          <p:cNvPr id="788494" name="Rectangle 14"/>
          <p:cNvSpPr>
            <a:spLocks noChangeArrowheads="1"/>
          </p:cNvSpPr>
          <p:nvPr/>
        </p:nvSpPr>
        <p:spPr bwMode="auto">
          <a:xfrm>
            <a:off x="428596" y="1196975"/>
            <a:ext cx="8320117" cy="234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Chaque machine du réseau LAN se voit assigné une adresse IP publique  parmi un pool  (un ensemble) d’adresses publiques . </a:t>
            </a:r>
          </a:p>
          <a:p>
            <a:pPr>
              <a:buFont typeface="Arial" pitchFamily="34" charset="0"/>
              <a:buChar char="•"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Chaque adresse IP du réseau local sera translatée par la première adresse IP publique disponible parmi le pool d’adresses IP publiques ( ex: [202.67.3.11 -  202.67.3.20] )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</a:pPr>
            <a:endParaRPr lang="fr-FR" sz="2200" b="0" dirty="0">
              <a:solidFill>
                <a:schemeClr val="tx1"/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34</a:t>
            </a:fld>
            <a:endParaRPr lang="fr-FR"/>
          </a:p>
        </p:txBody>
      </p:sp>
    </p:spTree>
    <p:custDataLst>
      <p:tags r:id="rId2"/>
    </p:custDataLst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257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785786" y="3971948"/>
          <a:ext cx="7921625" cy="2743200"/>
        </p:xfrm>
        <a:graphic>
          <a:graphicData uri="http://schemas.openxmlformats.org/presentationml/2006/ole">
            <p:oleObj spid="_x0000_s3109" name="Visio" r:id="rId5" imgW="6578269" imgH="2278777" progId="Visio.Drawing.11">
              <p:embed/>
            </p:oleObj>
          </a:graphicData>
        </a:graphic>
      </p:graphicFrame>
      <p:sp>
        <p:nvSpPr>
          <p:cNvPr id="792580" name="Line 4"/>
          <p:cNvSpPr>
            <a:spLocks noChangeShapeType="1"/>
          </p:cNvSpPr>
          <p:nvPr/>
        </p:nvSpPr>
        <p:spPr bwMode="auto">
          <a:xfrm>
            <a:off x="2657449" y="4348184"/>
            <a:ext cx="1368425" cy="0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792581" name="Line 5"/>
          <p:cNvSpPr>
            <a:spLocks noChangeShapeType="1"/>
          </p:cNvSpPr>
          <p:nvPr/>
        </p:nvSpPr>
        <p:spPr bwMode="auto">
          <a:xfrm>
            <a:off x="2657449" y="5716609"/>
            <a:ext cx="1368425" cy="0"/>
          </a:xfrm>
          <a:prstGeom prst="line">
            <a:avLst/>
          </a:prstGeom>
          <a:noFill/>
          <a:ln w="4445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792582" name="Line 6"/>
          <p:cNvSpPr>
            <a:spLocks noChangeShapeType="1"/>
          </p:cNvSpPr>
          <p:nvPr/>
        </p:nvSpPr>
        <p:spPr bwMode="auto">
          <a:xfrm>
            <a:off x="5322861" y="4348184"/>
            <a:ext cx="1368425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792583" name="Line 7"/>
          <p:cNvSpPr>
            <a:spLocks noChangeShapeType="1"/>
          </p:cNvSpPr>
          <p:nvPr/>
        </p:nvSpPr>
        <p:spPr bwMode="auto">
          <a:xfrm>
            <a:off x="5322861" y="5716609"/>
            <a:ext cx="1368425" cy="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fr-FR"/>
          </a:p>
        </p:txBody>
      </p:sp>
      <p:sp>
        <p:nvSpPr>
          <p:cNvPr id="792584" name="Text Box 8"/>
          <p:cNvSpPr txBox="1">
            <a:spLocks noChangeArrowheads="1"/>
          </p:cNvSpPr>
          <p:nvPr/>
        </p:nvSpPr>
        <p:spPr bwMode="auto">
          <a:xfrm>
            <a:off x="2370111" y="3908446"/>
            <a:ext cx="2016125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>
                <a:solidFill>
                  <a:srgbClr val="336600"/>
                </a:solidFill>
              </a:rPr>
              <a:t>192.168.1.3:1559</a:t>
            </a:r>
          </a:p>
        </p:txBody>
      </p:sp>
      <p:sp>
        <p:nvSpPr>
          <p:cNvPr id="792585" name="Text Box 9"/>
          <p:cNvSpPr txBox="1">
            <a:spLocks noChangeArrowheads="1"/>
          </p:cNvSpPr>
          <p:nvPr/>
        </p:nvSpPr>
        <p:spPr bwMode="auto">
          <a:xfrm>
            <a:off x="2370111" y="5716609"/>
            <a:ext cx="2016125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>
                <a:solidFill>
                  <a:srgbClr val="336600"/>
                </a:solidFill>
              </a:rPr>
              <a:t>192.168.1.4: </a:t>
            </a:r>
            <a:r>
              <a:rPr lang="fr-FR" dirty="0" smtClean="0">
                <a:solidFill>
                  <a:srgbClr val="336600"/>
                </a:solidFill>
              </a:rPr>
              <a:t>1560</a:t>
            </a:r>
            <a:endParaRPr lang="fr-FR" dirty="0">
              <a:solidFill>
                <a:srgbClr val="336600"/>
              </a:solidFill>
            </a:endParaRPr>
          </a:p>
        </p:txBody>
      </p:sp>
      <p:sp>
        <p:nvSpPr>
          <p:cNvPr id="792586" name="Text Box 10"/>
          <p:cNvSpPr txBox="1">
            <a:spLocks noChangeArrowheads="1"/>
          </p:cNvSpPr>
          <p:nvPr/>
        </p:nvSpPr>
        <p:spPr bwMode="auto">
          <a:xfrm>
            <a:off x="5033936" y="5716609"/>
            <a:ext cx="2016125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solidFill>
                  <a:srgbClr val="002060"/>
                </a:solidFill>
              </a:rPr>
              <a:t>202.67.3.10</a:t>
            </a:r>
            <a:r>
              <a:rPr lang="fr-FR" dirty="0">
                <a:solidFill>
                  <a:srgbClr val="FF0000"/>
                </a:solidFill>
              </a:rPr>
              <a:t>:5402</a:t>
            </a:r>
          </a:p>
        </p:txBody>
      </p:sp>
      <p:sp>
        <p:nvSpPr>
          <p:cNvPr id="792587" name="Text Box 11"/>
          <p:cNvSpPr txBox="1">
            <a:spLocks noChangeArrowheads="1"/>
          </p:cNvSpPr>
          <p:nvPr/>
        </p:nvSpPr>
        <p:spPr bwMode="auto">
          <a:xfrm>
            <a:off x="5033936" y="3916384"/>
            <a:ext cx="2016125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b="1" dirty="0">
                <a:solidFill>
                  <a:srgbClr val="002060"/>
                </a:solidFill>
              </a:rPr>
              <a:t>202.67.3.10</a:t>
            </a:r>
            <a:r>
              <a:rPr lang="fr-FR" dirty="0">
                <a:solidFill>
                  <a:srgbClr val="FF0000"/>
                </a:solidFill>
              </a:rPr>
              <a:t>:5401</a:t>
            </a:r>
          </a:p>
        </p:txBody>
      </p:sp>
      <p:sp>
        <p:nvSpPr>
          <p:cNvPr id="792588" name="Rectangle 12"/>
          <p:cNvSpPr>
            <a:spLocks noGrp="1" noChangeArrowheads="1"/>
          </p:cNvSpPr>
          <p:nvPr>
            <p:ph type="title"/>
          </p:nvPr>
        </p:nvSpPr>
        <p:spPr>
          <a:xfrm>
            <a:off x="1033463" y="333375"/>
            <a:ext cx="7729537" cy="523875"/>
          </a:xfrm>
          <a:noFill/>
          <a:ln/>
        </p:spPr>
        <p:txBody>
          <a:bodyPr>
            <a:noAutofit/>
          </a:bodyPr>
          <a:lstStyle/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Principe du PAT</a:t>
            </a:r>
          </a:p>
        </p:txBody>
      </p:sp>
      <p:sp>
        <p:nvSpPr>
          <p:cNvPr id="792590" name="Rectangle 14"/>
          <p:cNvSpPr>
            <a:spLocks noChangeArrowheads="1"/>
          </p:cNvSpPr>
          <p:nvPr/>
        </p:nvSpPr>
        <p:spPr bwMode="auto">
          <a:xfrm>
            <a:off x="500034" y="1196975"/>
            <a:ext cx="8248679" cy="236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30000"/>
              </a:spcAft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Une seule adresse IP globale publique assignée pour plusieurs machines. </a:t>
            </a:r>
          </a:p>
          <a:p>
            <a:pPr marL="342900" indent="-342900">
              <a:spcBef>
                <a:spcPct val="20000"/>
              </a:spcBef>
              <a:spcAft>
                <a:spcPct val="30000"/>
              </a:spcAft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Chaque machine bénéficie d’un numéro de port différent (codé sur 16 bits) pour être différencié. </a:t>
            </a:r>
          </a:p>
          <a:p>
            <a:pPr marL="342900" indent="-342900">
              <a:spcBef>
                <a:spcPct val="20000"/>
              </a:spcBef>
              <a:spcAft>
                <a:spcPct val="30000"/>
              </a:spcAft>
              <a:buFont typeface="Wingdings" pitchFamily="2" charset="2"/>
              <a:buChar char="§"/>
            </a:pPr>
            <a:r>
              <a:rPr lang="fr-FR" sz="2000" dirty="0" smtClean="0">
                <a:latin typeface="Times New Roman" pitchFamily="18" charset="0"/>
                <a:cs typeface="Times New Roman" pitchFamily="18" charset="0"/>
              </a:rPr>
              <a:t>Chaque adresse IP du réseau local sera translatée par la même adresse IP publique en utilisant un port différent. </a:t>
            </a:r>
          </a:p>
          <a:p>
            <a:pPr marL="342900" indent="-342900">
              <a:spcBef>
                <a:spcPct val="20000"/>
              </a:spcBef>
              <a:spcAft>
                <a:spcPct val="30000"/>
              </a:spcAft>
              <a:buFont typeface="Wingdings" pitchFamily="2" charset="2"/>
              <a:buChar char="§"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35</a:t>
            </a:fld>
            <a:endParaRPr lang="fr-FR"/>
          </a:p>
        </p:txBody>
      </p:sp>
    </p:spTree>
    <p:custDataLst>
      <p:tags r:id="rId2"/>
    </p:custDataLst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Avantages/inconvénients NAT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Le Nat permet d’Economiser les adresses IP mais engendre un traitement supplémentaire par le routeur (diminuer les  performances). </a:t>
            </a:r>
          </a:p>
          <a:p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Du coté sécurité, les utilisateurs du LAN restent invisible de l’extérieur  et les serveurs  ne peuvent pas savoir la vrai identité des clients. </a:t>
            </a:r>
          </a:p>
          <a:p>
            <a:r>
              <a:rPr lang="fr-FR" sz="2200" dirty="0" smtClean="0">
                <a:latin typeface="Times New Roman" pitchFamily="18" charset="0"/>
                <a:cs typeface="Times New Roman" pitchFamily="18" charset="0"/>
              </a:rPr>
              <a:t>Pour une bonne utilisation combinée entre le NAT dynamique et statique avec une possibilité de filtrage.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36</a:t>
            </a:fld>
            <a:endParaRPr lang="fr-FR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latin typeface="Times New Roman" pitchFamily="18" charset="0"/>
                <a:cs typeface="Times New Roman" pitchFamily="18" charset="0"/>
              </a:rPr>
              <a:t>Une autre définition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Internet est le réseau informatique mondial qui rend </a:t>
            </a:r>
            <a:r>
              <a:rPr lang="fr-FR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accessible au public des services divers et variés 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comme le courrier électronique et le Word Wide Web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Techniquement</a:t>
            </a: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, Internet se définit comme le réseau public mondial utilisant le protocole de communication IP (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Internet Protocole).</a:t>
            </a:r>
          </a:p>
          <a:p>
            <a:pPr marL="0" indent="0" algn="just">
              <a:buNone/>
            </a:pPr>
            <a:endParaRPr lang="fr-FR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fr-FR" sz="2400" dirty="0"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fr-FR" sz="2400" dirty="0">
                <a:latin typeface="Times New Roman" pitchFamily="18" charset="0"/>
                <a:cs typeface="Times New Roman" pitchFamily="18" charset="0"/>
                <a:hlinkClick r:id="rId2"/>
              </a:rPr>
              <a:t>http://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www.cognix-systems.com/internet.php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92371256"/>
      </p:ext>
    </p:extLst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  <a:tab pos="8536446" algn="l"/>
              </a:tabLst>
              <a:defRPr/>
            </a:pPr>
            <a:r>
              <a:rPr lang="fr-FR" sz="3600" b="1" dirty="0" smtClean="0">
                <a:latin typeface="Times New Roman" pitchFamily="18" charset="0"/>
                <a:cs typeface="Times New Roman" pitchFamily="18" charset="0"/>
              </a:rPr>
              <a:t>Services offert par Internet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Internet offre les services standards   d’un réseau informatique:</a:t>
            </a:r>
          </a:p>
          <a:p>
            <a:pPr lvl="1"/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 partage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des ressources matérielles,  logicielles et des données.</a:t>
            </a:r>
          </a:p>
          <a:p>
            <a:pPr lvl="1"/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 communication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entre utilisateurs distants et/ou applications distantes ( échange d’information ).</a:t>
            </a: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Les services les plus utilisés :</a:t>
            </a:r>
          </a:p>
          <a:p>
            <a:pPr lvl="1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La navigation  Web</a:t>
            </a:r>
          </a:p>
          <a:p>
            <a:pPr lvl="1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La messagerie électronique</a:t>
            </a:r>
          </a:p>
          <a:p>
            <a:pPr lvl="1"/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…………………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71608020"/>
      </p:ext>
    </p:extLst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Historique d’Internet</a:t>
            </a:r>
            <a:br>
              <a:rPr lang="fr-FR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création  </a:t>
            </a:r>
            <a:endParaRPr lang="fr-F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Création du réseau </a:t>
            </a:r>
            <a:r>
              <a:rPr lang="fr-FR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ARPAnet</a:t>
            </a:r>
            <a:r>
              <a:rPr lang="fr-F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Advanced Research Projects Agency Network )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fin des années 60 reliant quelques universités des USA .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Réseau développé pour le DARPA (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Defence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Advanced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Research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Projects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Agency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) , initialement constitué de quelques machines.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En 1980 : Deux réseaux  sont crées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le 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ARPAnet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MILnet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pour les militaires.</a:t>
            </a:r>
          </a:p>
          <a:p>
            <a:pPr>
              <a:buNone/>
            </a:pPr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Historique d’Internet</a:t>
            </a:r>
            <a:br>
              <a:rPr lang="fr-FR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évolution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L’implémentation  de 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TCP/IP sous Unix BSD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( Université de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</a:rPr>
              <a:t>Berkley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) a contribué au développement d’Internet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Développement dans les années 80, diffusion conjointement avec Unix BSD .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Le réseau 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ARPAnet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à changé de non pour devenir </a:t>
            </a: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Internet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Depuis , Internet se développe rapidement  par l’</a:t>
            </a:r>
            <a:r>
              <a:rPr lang="fr-FR" sz="2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interconexion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des milliers de réseau aux états unis et du reste du Monde.</a:t>
            </a:r>
            <a:endParaRPr lang="fr-F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Sites des États-Unis reliés à ARPANET en 1974.</a:t>
            </a:r>
            <a:endParaRPr lang="fr-FR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Documents and Settings\amrouche\Bureau\telet\Internet\darpa\ARPANET - Wikipédia_fichiers\450px-Arpanet_1974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1571613"/>
            <a:ext cx="7929618" cy="5011138"/>
          </a:xfrm>
          <a:prstGeom prst="rect">
            <a:avLst/>
          </a:prstGeom>
          <a:noFill/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Evolution du nombre de machines connectées à Internet </a:t>
            </a:r>
            <a:endParaRPr lang="fr-FR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3" descr="Count_Host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1" y="1285860"/>
            <a:ext cx="8438066" cy="5293668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DD78-D358-4FA8-9183-FEE5ADDF15A2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  <p:transition advClick="0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7889</TotalTime>
  <Words>1464</Words>
  <Application>Microsoft Office PowerPoint</Application>
  <PresentationFormat>Affichage à l'écran (4:3)</PresentationFormat>
  <Paragraphs>303</Paragraphs>
  <Slides>36</Slides>
  <Notes>24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8" baseType="lpstr">
      <vt:lpstr>Thème Office</vt:lpstr>
      <vt:lpstr>Visio</vt:lpstr>
      <vt:lpstr>CHAPITRE 1 Internet : le réseau WAN public </vt:lpstr>
      <vt:lpstr>Internet  le réseau WAN Public </vt:lpstr>
      <vt:lpstr>Définition d’Internet </vt:lpstr>
      <vt:lpstr>Une autre définition </vt:lpstr>
      <vt:lpstr>Services offert par Internet </vt:lpstr>
      <vt:lpstr>Historique d’Internet création  </vt:lpstr>
      <vt:lpstr>Historique d’Internet évolution  </vt:lpstr>
      <vt:lpstr>Sites des États-Unis reliés à ARPANET en 1974.</vt:lpstr>
      <vt:lpstr>Evolution du nombre de machines connectées à Internet </vt:lpstr>
      <vt:lpstr>Diapositive 10</vt:lpstr>
      <vt:lpstr>Les activités de normalisation </vt:lpstr>
      <vt:lpstr> Les RFC ("Request For Comments") </vt:lpstr>
      <vt:lpstr>Importance des RFC </vt:lpstr>
      <vt:lpstr>Architecture d’Internet ( 1/3) </vt:lpstr>
      <vt:lpstr>Architecture d’Internet (2/3)  </vt:lpstr>
      <vt:lpstr>Architecture d’Internet (3/3) </vt:lpstr>
      <vt:lpstr>Notion de Système Autonome  (Autonomous System : AS) </vt:lpstr>
      <vt:lpstr>Internet vue comme l’interconnexion de AS </vt:lpstr>
      <vt:lpstr>Identification des systèmes autonomes</vt:lpstr>
      <vt:lpstr>Se connecter à Internet</vt:lpstr>
      <vt:lpstr>Les fournisseurs d’accès internet</vt:lpstr>
      <vt:lpstr>Catégories d’ISP </vt:lpstr>
      <vt:lpstr>Diapositive 23</vt:lpstr>
      <vt:lpstr>Diapositive 24</vt:lpstr>
      <vt:lpstr>Diapositive 25</vt:lpstr>
      <vt:lpstr>Routage sur Internet </vt:lpstr>
      <vt:lpstr>Diapositive 27</vt:lpstr>
      <vt:lpstr>Le NAT : Network Adresse Translation </vt:lpstr>
      <vt:lpstr>Principe du NAT </vt:lpstr>
      <vt:lpstr>Diapositive 30</vt:lpstr>
      <vt:lpstr>Types du NAT</vt:lpstr>
      <vt:lpstr>NAT Statique </vt:lpstr>
      <vt:lpstr>NAT Statique </vt:lpstr>
      <vt:lpstr>NAT dynamique </vt:lpstr>
      <vt:lpstr>Principe du PAT</vt:lpstr>
      <vt:lpstr>Avantages/inconvénients NAT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------------------- 5 : WAN  -------------------</dc:title>
  <dc:creator>amrouche</dc:creator>
  <cp:lastModifiedBy>adafer</cp:lastModifiedBy>
  <cp:revision>177</cp:revision>
  <dcterms:created xsi:type="dcterms:W3CDTF">2010-01-31T10:29:09Z</dcterms:created>
  <dcterms:modified xsi:type="dcterms:W3CDTF">2020-02-25T08:45:03Z</dcterms:modified>
</cp:coreProperties>
</file>