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5"/>
  </p:notesMasterIdLst>
  <p:sldIdLst>
    <p:sldId id="307" r:id="rId2"/>
    <p:sldId id="308" r:id="rId3"/>
    <p:sldId id="309" r:id="rId4"/>
  </p:sldIdLst>
  <p:sldSz cx="9144000" cy="5143500" type="screen16x9"/>
  <p:notesSz cx="6858000" cy="9144000"/>
  <p:embeddedFontLst>
    <p:embeddedFont>
      <p:font typeface="Baloo 2" panose="020B0604020202020204" charset="0"/>
      <p:regular r:id="rId6"/>
      <p:bold r:id="rId7"/>
    </p:embeddedFont>
    <p:embeddedFont>
      <p:font typeface="Maven Pro Regular" panose="020B0604020202020204" charset="0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BDF64E-21C1-4CB5-AD21-A0F7EDA9BB60}">
  <a:tblStyle styleId="{3DBDF64E-21C1-4CB5-AD21-A0F7EDA9BB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a50a75e3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a50a75e3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93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d4c520a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d4c520a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22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d4c520a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d4c520a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34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flipH="1">
            <a:off x="720000" y="938325"/>
            <a:ext cx="2954100" cy="295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flipH="1">
            <a:off x="2496324" y="1473295"/>
            <a:ext cx="651600" cy="65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6991750" y="608175"/>
            <a:ext cx="600900" cy="600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0" y="2246400"/>
            <a:ext cx="3852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4572000" y="3002100"/>
            <a:ext cx="3852000" cy="16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974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686375" y="-808000"/>
            <a:ext cx="2146200" cy="214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424000" y="703600"/>
            <a:ext cx="843000" cy="84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-200700" y="2691200"/>
            <a:ext cx="656400" cy="65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903500" y="2877800"/>
            <a:ext cx="34446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500">
                <a:solidFill>
                  <a:schemeClr val="accent1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903500" y="3347600"/>
            <a:ext cx="3444600" cy="91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4795900" y="2877800"/>
            <a:ext cx="34446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500">
                <a:solidFill>
                  <a:schemeClr val="accent1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Rounded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4795900" y="3347600"/>
            <a:ext cx="3444600" cy="91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48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Regular"/>
              <a:buNone/>
              <a:defRPr sz="30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Regular"/>
              <a:buNone/>
              <a:defRPr sz="30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Regular"/>
              <a:buNone/>
              <a:defRPr sz="30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Regular"/>
              <a:buNone/>
              <a:defRPr sz="30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Regular"/>
              <a:buNone/>
              <a:defRPr sz="30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Regular"/>
              <a:buNone/>
              <a:defRPr sz="30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Regular"/>
              <a:buNone/>
              <a:defRPr sz="30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Regular"/>
              <a:buNone/>
              <a:defRPr sz="30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Regular"/>
              <a:buNone/>
              <a:defRPr sz="30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●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○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■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●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○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■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●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○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Baloo 2"/>
              <a:buChar char="■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79" r:id="rId2"/>
    <p:sldLayoutId id="214748368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3891357" y="1414502"/>
            <a:ext cx="3852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/>
              <a:t>Problématique</a:t>
            </a:r>
            <a:endParaRPr dirty="0"/>
          </a:p>
        </p:txBody>
      </p:sp>
      <p:sp>
        <p:nvSpPr>
          <p:cNvPr id="274" name="Google Shape;274;p38"/>
          <p:cNvSpPr txBox="1">
            <a:spLocks noGrp="1"/>
          </p:cNvSpPr>
          <p:nvPr>
            <p:ph type="subTitle" idx="1"/>
          </p:nvPr>
        </p:nvSpPr>
        <p:spPr>
          <a:xfrm>
            <a:off x="4125112" y="2170201"/>
            <a:ext cx="3850105" cy="22780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fr-FR" dirty="0"/>
              <a:t>Quelle est la nature de la relation entre l’ERP et la gestion du changement </a:t>
            </a:r>
            <a:r>
              <a:rPr lang="fr-FR" dirty="0" smtClean="0"/>
              <a:t>? Et comment </a:t>
            </a:r>
            <a:r>
              <a:rPr lang="fr-FR" dirty="0"/>
              <a:t>cela peut aider une organisation à réussir la mise en œuvre de l’ERP ? </a:t>
            </a:r>
            <a:endParaRPr lang="fr-FR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Quels </a:t>
            </a:r>
            <a:r>
              <a:rPr lang="fr-FR" dirty="0"/>
              <a:t>sont les facteurs critiques de succès ? Et comment garantir une mise en œuvre ERP réussie sur la base de ces facteurs 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56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title"/>
          </p:nvPr>
        </p:nvSpPr>
        <p:spPr>
          <a:xfrm>
            <a:off x="720000" y="32670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Procédures métiers cibles</a:t>
            </a:r>
            <a:endParaRPr sz="2600" dirty="0"/>
          </a:p>
        </p:txBody>
      </p:sp>
      <p:sp>
        <p:nvSpPr>
          <p:cNvPr id="299" name="Google Shape;299;p41"/>
          <p:cNvSpPr/>
          <p:nvPr/>
        </p:nvSpPr>
        <p:spPr>
          <a:xfrm>
            <a:off x="7020392" y="4387972"/>
            <a:ext cx="955800" cy="95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32;p42"/>
          <p:cNvSpPr txBox="1">
            <a:spLocks noGrp="1"/>
          </p:cNvSpPr>
          <p:nvPr>
            <p:ph type="subTitle" idx="1"/>
          </p:nvPr>
        </p:nvSpPr>
        <p:spPr>
          <a:xfrm>
            <a:off x="995007" y="1423163"/>
            <a:ext cx="7934618" cy="32038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l">
              <a:spcBef>
                <a:spcPts val="100"/>
              </a:spcBef>
            </a:pPr>
            <a:r>
              <a:rPr lang="en-GB" sz="2000" dirty="0"/>
              <a:t>Vendor </a:t>
            </a:r>
            <a:r>
              <a:rPr lang="en-GB" sz="2000" dirty="0" smtClean="0"/>
              <a:t>support :</a:t>
            </a:r>
            <a:br>
              <a:rPr lang="en-GB" sz="2000" dirty="0" smtClean="0"/>
            </a:br>
            <a:endParaRPr lang="fr-FR" sz="2000" dirty="0"/>
          </a:p>
          <a:p>
            <a:pPr marL="342900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Le choix d’un bon fournisseur est un facteur essentiel dans l’implémentation du système </a:t>
            </a:r>
            <a:r>
              <a:rPr lang="fr-FR" sz="1600" dirty="0" smtClean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d’ERP.</a:t>
            </a:r>
          </a:p>
          <a:p>
            <a:pPr marL="342900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L’importance de l’échange entre le fournisseur et l’entreprise afin de réduire la dépendance sur le fournisseur.</a:t>
            </a:r>
          </a:p>
          <a:p>
            <a:pPr marL="342900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L’importance de la collaboration entre les différents acteurs afin de comprendre et améliorer les méthodologies de l’implémentation des ERP.</a:t>
            </a:r>
          </a:p>
          <a:p>
            <a:pPr marL="342900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fr-FR" sz="1600" dirty="0" smtClean="0">
              <a:solidFill>
                <a:schemeClr val="tx1"/>
              </a:solidFill>
              <a:latin typeface="Baloo 2" panose="020B0604020202020204" charset="0"/>
              <a:cs typeface="Baloo 2" panose="020B0604020202020204" charset="0"/>
            </a:endParaRPr>
          </a:p>
          <a:p>
            <a:pPr marL="342900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fr-FR" sz="1600" dirty="0" smtClean="0">
              <a:solidFill>
                <a:schemeClr val="tx1"/>
              </a:solidFill>
              <a:latin typeface="Baloo 2" panose="020B0604020202020204" charset="0"/>
              <a:cs typeface="Baloo 2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title"/>
          </p:nvPr>
        </p:nvSpPr>
        <p:spPr>
          <a:xfrm>
            <a:off x="720000" y="32670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Procédures métiers cibles</a:t>
            </a:r>
            <a:endParaRPr sz="2600" dirty="0"/>
          </a:p>
        </p:txBody>
      </p:sp>
      <p:sp>
        <p:nvSpPr>
          <p:cNvPr id="299" name="Google Shape;299;p41"/>
          <p:cNvSpPr/>
          <p:nvPr/>
        </p:nvSpPr>
        <p:spPr>
          <a:xfrm>
            <a:off x="7020392" y="4387972"/>
            <a:ext cx="955800" cy="95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32;p42"/>
          <p:cNvSpPr txBox="1">
            <a:spLocks noGrp="1"/>
          </p:cNvSpPr>
          <p:nvPr>
            <p:ph type="subTitle" idx="1"/>
          </p:nvPr>
        </p:nvSpPr>
        <p:spPr>
          <a:xfrm>
            <a:off x="995007" y="1423163"/>
            <a:ext cx="7934618" cy="32038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l">
              <a:spcBef>
                <a:spcPts val="100"/>
              </a:spcBef>
            </a:pPr>
            <a:r>
              <a:rPr lang="en-GB" sz="2000" dirty="0" smtClean="0"/>
              <a:t>User involvement :</a:t>
            </a:r>
            <a:br>
              <a:rPr lang="en-GB" sz="2000" dirty="0" smtClean="0"/>
            </a:br>
            <a:endParaRPr lang="fr-FR" sz="2000" dirty="0"/>
          </a:p>
          <a:p>
            <a:pPr marL="342900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L’implication </a:t>
            </a:r>
            <a:r>
              <a:rPr lang="fr-FR" sz="1600" dirty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des utilisateurs dans l’implémentation des systèmes ERP est très importante et qui doit être établie au début de la mise en œuvre du système </a:t>
            </a:r>
            <a:r>
              <a:rPr lang="fr-FR" sz="1600" dirty="0" smtClean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ERP.</a:t>
            </a:r>
          </a:p>
          <a:p>
            <a:pPr marL="342900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L’implication des utilisateurs est nécessaire pour : </a:t>
            </a:r>
            <a:endParaRPr lang="fr-FR" sz="1400" dirty="0">
              <a:solidFill>
                <a:schemeClr val="tx1"/>
              </a:solidFill>
              <a:latin typeface="Baloo 2" panose="020B0604020202020204" charset="0"/>
              <a:cs typeface="Baloo 2" panose="020B0604020202020204" charset="0"/>
            </a:endParaRPr>
          </a:p>
          <a:p>
            <a:pPr marL="800100" lvl="1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Préparer </a:t>
            </a:r>
            <a:r>
              <a:rPr lang="fr-FR" sz="1400" dirty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les employés au nouveau système ERP. </a:t>
            </a:r>
          </a:p>
          <a:p>
            <a:pPr marL="800100" lvl="1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Influencer </a:t>
            </a:r>
            <a:r>
              <a:rPr lang="fr-FR" sz="1400" dirty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l’attitude des employées. </a:t>
            </a:r>
          </a:p>
          <a:p>
            <a:pPr marL="800100" lvl="1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Réduire </a:t>
            </a:r>
            <a:r>
              <a:rPr lang="fr-FR" sz="1400" dirty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la résistance contre l’utilisateur du système </a:t>
            </a:r>
            <a:r>
              <a:rPr lang="fr-FR" sz="1400" dirty="0" smtClean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ERP</a:t>
            </a:r>
          </a:p>
          <a:p>
            <a:pPr marL="342900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L’importance de la formation des utilisateurs lors de la mise en œuvre du </a:t>
            </a:r>
            <a:r>
              <a:rPr lang="fr-FR" sz="1600" dirty="0" smtClean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logiciel</a:t>
            </a:r>
            <a:endParaRPr lang="fr-FR" sz="1600" dirty="0">
              <a:solidFill>
                <a:schemeClr val="tx1"/>
              </a:solidFill>
              <a:latin typeface="Baloo 2" panose="020B0604020202020204" charset="0"/>
              <a:cs typeface="Baloo 2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ministrative Professionals Day (USA) by Slidesgo">
  <a:themeElements>
    <a:clrScheme name="Simple Light">
      <a:dk1>
        <a:srgbClr val="434142"/>
      </a:dk1>
      <a:lt1>
        <a:srgbClr val="E1E1E1"/>
      </a:lt1>
      <a:dk2>
        <a:srgbClr val="434142"/>
      </a:dk2>
      <a:lt2>
        <a:srgbClr val="E1E1E1"/>
      </a:lt2>
      <a:accent1>
        <a:srgbClr val="E23367"/>
      </a:accent1>
      <a:accent2>
        <a:srgbClr val="F8C22E"/>
      </a:accent2>
      <a:accent3>
        <a:srgbClr val="4534C6"/>
      </a:accent3>
      <a:accent4>
        <a:srgbClr val="FE8047"/>
      </a:accent4>
      <a:accent5>
        <a:srgbClr val="434142"/>
      </a:accent5>
      <a:accent6>
        <a:srgbClr val="E1E1E1"/>
      </a:accent6>
      <a:hlink>
        <a:srgbClr val="4341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68</Words>
  <Application>Microsoft Office PowerPoint</Application>
  <PresentationFormat>On-screen Show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Baloo 2</vt:lpstr>
      <vt:lpstr>Arial</vt:lpstr>
      <vt:lpstr>Arial Rounded</vt:lpstr>
      <vt:lpstr>Maven Pro Regular</vt:lpstr>
      <vt:lpstr>Administrative Professionals Day (USA) by Slidesgo</vt:lpstr>
      <vt:lpstr>Problématique</vt:lpstr>
      <vt:lpstr>Procédures métiers cibles</vt:lpstr>
      <vt:lpstr>Procédures métiers cibles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Professionals Day (USA)</dc:title>
  <cp:lastModifiedBy>I'm The King</cp:lastModifiedBy>
  <cp:revision>6</cp:revision>
  <dcterms:modified xsi:type="dcterms:W3CDTF">2021-06-07T22:51:55Z</dcterms:modified>
</cp:coreProperties>
</file>