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69" r:id="rId3"/>
    <p:sldId id="257" r:id="rId4"/>
    <p:sldId id="258" r:id="rId5"/>
    <p:sldId id="259" r:id="rId6"/>
    <p:sldId id="260" r:id="rId7"/>
    <p:sldId id="265" r:id="rId8"/>
    <p:sldId id="263" r:id="rId9"/>
    <p:sldId id="264"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65" d="100"/>
          <a:sy n="65" d="100"/>
        </p:scale>
        <p:origin x="648" y="40"/>
      </p:cViewPr>
      <p:guideLst/>
    </p:cSldViewPr>
  </p:slideViewPr>
  <p:notesTextViewPr>
    <p:cViewPr>
      <p:scale>
        <a:sx n="1" d="1"/>
        <a:sy n="1" d="1"/>
      </p:scale>
      <p:origin x="0" y="0"/>
    </p:cViewPr>
  </p:notesTextViewPr>
  <p:sorterViewPr>
    <p:cViewPr>
      <p:scale>
        <a:sx n="100" d="100"/>
        <a:sy n="100" d="100"/>
      </p:scale>
      <p:origin x="0" y="-26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3284890-85D2-4D7B-8EF5-15A9C1DB8F42}" type="datetimeFigureOut">
              <a:rPr lang="en-US" smtClean="0"/>
              <a:t>1/5/2024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5096237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8664C608-40B1-4030-A28D-5B74BC98ADCE}"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693627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664C608-40B1-4030-A28D-5B74BC98ADCE}"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3844714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664C608-40B1-4030-A28D-5B74BC98ADCE}"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6672193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664C608-40B1-4030-A28D-5B74BC98ADCE}"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2141527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664C608-40B1-4030-A28D-5B74BC98ADCE}"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6103592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664C608-40B1-4030-A28D-5B74BC98ADCE}"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115381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Tree>
    <p:extLst>
      <p:ext uri="{BB962C8B-B14F-4D97-AF65-F5344CB8AC3E}">
        <p14:creationId xmlns:p14="http://schemas.microsoft.com/office/powerpoint/2010/main" val="3255505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3496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62919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6F822A4-8DA6-4447-9B1F-C5DB58435268}"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87556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7584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3167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4199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A4E7D1B-D673-4CF6-8672-009D42ABD2A0}" type="datetimeFigureOut">
              <a:rPr lang="en-US" smtClean="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03450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74950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78496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1/5/2024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062491502"/>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R%C3%A9seaux_informatiques" TargetMode="External"/><Relationship Id="rId3" Type="http://schemas.openxmlformats.org/officeDocument/2006/relationships/hyperlink" Target="https://fr.wikipedia.org/wiki/Composant_%C3%A9lectronique" TargetMode="External"/><Relationship Id="rId7" Type="http://schemas.openxmlformats.org/officeDocument/2006/relationships/hyperlink" Target="https://fr.wikipedia.org/wiki/Logiciel" TargetMode="External"/><Relationship Id="rId2" Type="http://schemas.openxmlformats.org/officeDocument/2006/relationships/hyperlink" Target="https://fr.wikipedia.org/wiki/Micro%C3%A9lectronique" TargetMode="External"/><Relationship Id="rId1" Type="http://schemas.openxmlformats.org/officeDocument/2006/relationships/slideLayout" Target="../slideLayouts/slideLayout2.xml"/><Relationship Id="rId6" Type="http://schemas.openxmlformats.org/officeDocument/2006/relationships/hyperlink" Target="https://fr.wikipedia.org/wiki/Ordinateurs" TargetMode="External"/><Relationship Id="rId11" Type="http://schemas.openxmlformats.org/officeDocument/2006/relationships/hyperlink" Target="https://fr.wikipedia.org/wiki/T%C3%A9l%C3%A9vision" TargetMode="External"/><Relationship Id="rId5" Type="http://schemas.openxmlformats.org/officeDocument/2006/relationships/hyperlink" Target="https://fr.wikipedia.org/wiki/Mat%C3%A9riel_informatique" TargetMode="External"/><Relationship Id="rId10" Type="http://schemas.openxmlformats.org/officeDocument/2006/relationships/hyperlink" Target="https://fr.wikipedia.org/wiki/Radiodiffusion" TargetMode="External"/><Relationship Id="rId4" Type="http://schemas.openxmlformats.org/officeDocument/2006/relationships/hyperlink" Target="https://fr.wikipedia.org/wiki/Serveur_informatique" TargetMode="External"/><Relationship Id="rId9" Type="http://schemas.openxmlformats.org/officeDocument/2006/relationships/hyperlink" Target="https://fr.wikipedia.org/wiki/T%C3%A9l%C3%A9communic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fr.wikipedia.org/wiki/Internet" TargetMode="External"/><Relationship Id="rId2" Type="http://schemas.openxmlformats.org/officeDocument/2006/relationships/hyperlink" Target="https://fr.wikipedia.org/wiki/T%C3%A9l%C3%A9phonie" TargetMode="External"/><Relationship Id="rId1" Type="http://schemas.openxmlformats.org/officeDocument/2006/relationships/slideLayout" Target="../slideLayouts/slideLayout2.xml"/><Relationship Id="rId6" Type="http://schemas.openxmlformats.org/officeDocument/2006/relationships/hyperlink" Target="https://fr.wikipedia.org/wiki/Commerce_%C3%A9lectronique" TargetMode="External"/><Relationship Id="rId5" Type="http://schemas.openxmlformats.org/officeDocument/2006/relationships/hyperlink" Target="https://fr.wikipedia.org/wiki/Multim%C3%A9dia" TargetMode="External"/><Relationship Id="rId4" Type="http://schemas.openxmlformats.org/officeDocument/2006/relationships/hyperlink" Target="https://fr.wikipedia.org/wiki/Voix_sur_I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economiesolidaire.com/2007/04/23/se-rendre-au-travail-en-velo/" TargetMode="External"/><Relationship Id="rId2" Type="http://schemas.openxmlformats.org/officeDocument/2006/relationships/hyperlink" Target="http://www.economiesolidaire.com/2014/11/20/avantages-et-inconvenients-du-teletravai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1381" y="1012724"/>
            <a:ext cx="10068744" cy="2497392"/>
          </a:xfrm>
        </p:spPr>
        <p:txBody>
          <a:bodyPr/>
          <a:lstStyle/>
          <a:p>
            <a:r>
              <a:rPr lang="fr-FR" dirty="0" smtClean="0"/>
              <a:t>Les technologies de l’information et de communication </a:t>
            </a:r>
            <a:endParaRPr lang="fr-FR" dirty="0"/>
          </a:p>
        </p:txBody>
      </p:sp>
      <p:sp>
        <p:nvSpPr>
          <p:cNvPr id="4" name="Sous-titre 3"/>
          <p:cNvSpPr>
            <a:spLocks noGrp="1"/>
          </p:cNvSpPr>
          <p:nvPr>
            <p:ph type="subTitle" idx="1"/>
          </p:nvPr>
        </p:nvSpPr>
        <p:spPr>
          <a:xfrm>
            <a:off x="3962399" y="3510116"/>
            <a:ext cx="7197726" cy="2133599"/>
          </a:xfrm>
        </p:spPr>
        <p:txBody>
          <a:bodyPr>
            <a:normAutofit/>
          </a:bodyPr>
          <a:lstStyle/>
          <a:p>
            <a:pPr algn="ctr"/>
            <a:r>
              <a:rPr lang="en-US" sz="4800" dirty="0" smtClean="0">
                <a:latin typeface="Algerian" panose="04020705040A02060702" pitchFamily="82" charset="0"/>
              </a:rPr>
              <a:t>tic</a:t>
            </a:r>
            <a:endParaRPr lang="en-US" sz="4800" dirty="0">
              <a:latin typeface="Algerian" panose="04020705040A02060702" pitchFamily="82" charset="0"/>
            </a:endParaRPr>
          </a:p>
        </p:txBody>
      </p:sp>
    </p:spTree>
    <p:extLst>
      <p:ext uri="{BB962C8B-B14F-4D97-AF65-F5344CB8AC3E}">
        <p14:creationId xmlns:p14="http://schemas.microsoft.com/office/powerpoint/2010/main" val="2427040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C00000"/>
                </a:solidFill>
              </a:rPr>
              <a:t>Conclusion</a:t>
            </a:r>
            <a:r>
              <a:rPr lang="fr-FR" dirty="0"/>
              <a:t> </a:t>
            </a:r>
          </a:p>
        </p:txBody>
      </p:sp>
      <p:sp>
        <p:nvSpPr>
          <p:cNvPr id="3" name="Espace réservé du contenu 2"/>
          <p:cNvSpPr>
            <a:spLocks noGrp="1"/>
          </p:cNvSpPr>
          <p:nvPr>
            <p:ph idx="1"/>
          </p:nvPr>
        </p:nvSpPr>
        <p:spPr>
          <a:xfrm>
            <a:off x="422031" y="2121408"/>
            <a:ext cx="11430000" cy="4431792"/>
          </a:xfrm>
        </p:spPr>
        <p:txBody>
          <a:bodyPr>
            <a:noAutofit/>
          </a:bodyPr>
          <a:lstStyle/>
          <a:p>
            <a:pPr marL="87312" lvl="4" indent="0">
              <a:buNone/>
            </a:pPr>
            <a:r>
              <a:rPr lang="fr-FR" sz="3600" dirty="0"/>
              <a:t>         L’intégration des TIC dans l’apprentissage et l’enseignement des langues a, nous l’avons vu, un impact sur la motivation dans plusieurs de ses composantes. Les plus importantes nous semblent être l’aspect relationnel, l’incitation à une motivation de nature plus intrinsèque (ou à une régulation introjectée ou identifiée), et la créativité libérée</a:t>
            </a:r>
          </a:p>
        </p:txBody>
      </p:sp>
    </p:spTree>
    <p:extLst>
      <p:ext uri="{BB962C8B-B14F-4D97-AF65-F5344CB8AC3E}">
        <p14:creationId xmlns:p14="http://schemas.microsoft.com/office/powerpoint/2010/main" val="48741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associée"/>
          <p:cNvPicPr>
            <a:picLocks noGrp="1" noChangeAspect="1" noChangeArrowheads="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0" y="9762"/>
            <a:ext cx="11992707" cy="684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4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associé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631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18258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215001"/>
            <a:ext cx="10058400" cy="1238661"/>
          </a:xfrm>
        </p:spPr>
        <p:txBody>
          <a:bodyPr/>
          <a:lstStyle/>
          <a:p>
            <a:r>
              <a:rPr lang="fr-FR" dirty="0"/>
              <a:t>Définition </a:t>
            </a:r>
          </a:p>
        </p:txBody>
      </p:sp>
      <p:sp>
        <p:nvSpPr>
          <p:cNvPr id="3" name="Espace réservé du contenu 2"/>
          <p:cNvSpPr>
            <a:spLocks noGrp="1"/>
          </p:cNvSpPr>
          <p:nvPr>
            <p:ph idx="1"/>
          </p:nvPr>
        </p:nvSpPr>
        <p:spPr>
          <a:xfrm>
            <a:off x="515814" y="1875693"/>
            <a:ext cx="10249019" cy="4419599"/>
          </a:xfrm>
        </p:spPr>
        <p:txBody>
          <a:bodyPr>
            <a:noAutofit/>
          </a:bodyPr>
          <a:lstStyle/>
          <a:p>
            <a:pPr marL="1077913" indent="-1077913">
              <a:buFont typeface="Wingdings" panose="05000000000000000000" pitchFamily="2" charset="2"/>
              <a:buChar char="v"/>
            </a:pPr>
            <a:r>
              <a:rPr lang="fr-FR" sz="3600" u="sng" dirty="0">
                <a:solidFill>
                  <a:srgbClr val="C00000"/>
                </a:solidFill>
              </a:rPr>
              <a:t>Les techniques de l’information et de la communication (TIC)</a:t>
            </a:r>
            <a:r>
              <a:rPr lang="fr-FR" sz="3600" dirty="0"/>
              <a:t> recouvrent tous les nouveaux moyens et outils qui permettent de traiter (</a:t>
            </a:r>
            <a:r>
              <a:rPr lang="fr-FR" sz="3600" b="1" u="sng" dirty="0"/>
              <a:t>matériels et logiciels de traitement</a:t>
            </a:r>
            <a:r>
              <a:rPr lang="fr-FR" sz="3600" dirty="0"/>
              <a:t>), transmettre (</a:t>
            </a:r>
            <a:r>
              <a:rPr lang="fr-FR" sz="3600" b="1" u="sng" dirty="0"/>
              <a:t>réseaux et moyens de transmission et d’échange</a:t>
            </a:r>
            <a:r>
              <a:rPr lang="fr-FR" sz="3600" dirty="0"/>
              <a:t>), de conserver (</a:t>
            </a:r>
            <a:r>
              <a:rPr lang="fr-FR" sz="3600" b="1" u="sng" dirty="0"/>
              <a:t>les supports de stockage</a:t>
            </a:r>
            <a:r>
              <a:rPr lang="fr-FR" sz="3600" dirty="0"/>
              <a:t>) l’information électronique.</a:t>
            </a:r>
          </a:p>
          <a:p>
            <a:pPr marL="539750" indent="-539750"/>
            <a:endParaRPr lang="fr-FR" sz="1400" dirty="0"/>
          </a:p>
        </p:txBody>
      </p:sp>
    </p:spTree>
    <p:extLst>
      <p:ext uri="{BB962C8B-B14F-4D97-AF65-F5344CB8AC3E}">
        <p14:creationId xmlns:p14="http://schemas.microsoft.com/office/powerpoint/2010/main" val="41583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2277" y="128484"/>
            <a:ext cx="10641507" cy="6049577"/>
          </a:xfrm>
        </p:spPr>
        <p:txBody>
          <a:bodyPr>
            <a:noAutofit/>
          </a:bodyPr>
          <a:lstStyle/>
          <a:p>
            <a:pPr marL="539750" indent="-539750">
              <a:buFont typeface="Wingdings" pitchFamily="2" charset="2"/>
              <a:buChar char="v"/>
            </a:pPr>
            <a:r>
              <a:rPr lang="fr-FR" sz="3400" dirty="0"/>
              <a:t>« elles regroupent à la fois des technologies, de plus en plus informatiques, qui traitent et transmettent de l’information, et qui peuvent contribuer à organiser des connaissances, à résoudre des problèmes, à développer et à réaliser des projets ; elles reposent sur l’utilisation d’un ensemble d’outils, et non d’un seul, qui sont interconnectés, combinés et qui permettent un degré minimal d’interactivité. Elles favorisent alors une plus grande prise en charge de l’apprentissage par l’élève et s’inscrivent ainsi dans les sillons du cognitivisme et du constructivisme. »</a:t>
            </a:r>
          </a:p>
        </p:txBody>
      </p:sp>
    </p:spTree>
    <p:extLst>
      <p:ext uri="{BB962C8B-B14F-4D97-AF65-F5344CB8AC3E}">
        <p14:creationId xmlns:p14="http://schemas.microsoft.com/office/powerpoint/2010/main" val="327014392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121217"/>
            <a:ext cx="10058400" cy="1609344"/>
          </a:xfrm>
        </p:spPr>
        <p:txBody>
          <a:bodyPr>
            <a:normAutofit/>
          </a:bodyPr>
          <a:lstStyle/>
          <a:p>
            <a:r>
              <a:rPr lang="fr-FR" dirty="0"/>
              <a:t>Les différant techniques de l’information et de la communication</a:t>
            </a:r>
          </a:p>
        </p:txBody>
      </p:sp>
      <p:sp>
        <p:nvSpPr>
          <p:cNvPr id="3" name="Espace réservé du contenu 2"/>
          <p:cNvSpPr>
            <a:spLocks noGrp="1"/>
          </p:cNvSpPr>
          <p:nvPr>
            <p:ph idx="1"/>
          </p:nvPr>
        </p:nvSpPr>
        <p:spPr>
          <a:xfrm>
            <a:off x="550985" y="1730561"/>
            <a:ext cx="11230707" cy="4916424"/>
          </a:xfrm>
        </p:spPr>
        <p:txBody>
          <a:bodyPr>
            <a:normAutofit fontScale="92500" lnSpcReduction="10000"/>
          </a:bodyPr>
          <a:lstStyle/>
          <a:p>
            <a:pPr marL="0" indent="0">
              <a:buNone/>
            </a:pPr>
            <a:r>
              <a:rPr lang="fr-FR" sz="2800" dirty="0"/>
              <a:t>On peut regrouper ces techniques par catégories suivantes :</a:t>
            </a:r>
          </a:p>
          <a:p>
            <a:r>
              <a:rPr lang="fr-FR" sz="2800" dirty="0"/>
              <a:t>la </a:t>
            </a:r>
            <a:r>
              <a:rPr lang="fr-FR" sz="2800" dirty="0">
                <a:hlinkClick r:id="rId2" tooltip="Microélectronique"/>
              </a:rPr>
              <a:t>microélectronique</a:t>
            </a:r>
            <a:r>
              <a:rPr lang="fr-FR" sz="2800" dirty="0"/>
              <a:t> et les </a:t>
            </a:r>
            <a:r>
              <a:rPr lang="fr-FR" sz="2800" dirty="0">
                <a:hlinkClick r:id="rId3" tooltip="Composant électronique"/>
              </a:rPr>
              <a:t>composants</a:t>
            </a:r>
            <a:r>
              <a:rPr lang="fr-FR" sz="2800" dirty="0"/>
              <a:t> ;</a:t>
            </a:r>
          </a:p>
          <a:p>
            <a:r>
              <a:rPr lang="fr-FR" sz="2800" dirty="0"/>
              <a:t>l'équipement informatique, </a:t>
            </a:r>
            <a:r>
              <a:rPr lang="fr-FR" sz="2800" dirty="0">
                <a:hlinkClick r:id="rId4" tooltip="Serveur informatique"/>
              </a:rPr>
              <a:t>serveurs</a:t>
            </a:r>
            <a:r>
              <a:rPr lang="fr-FR" sz="2800" dirty="0"/>
              <a:t>, </a:t>
            </a:r>
            <a:r>
              <a:rPr lang="fr-FR" sz="2800" dirty="0">
                <a:hlinkClick r:id="rId5" tooltip="Matériel informatique"/>
              </a:rPr>
              <a:t>matériel informatique</a:t>
            </a:r>
            <a:r>
              <a:rPr lang="fr-FR" sz="2800" dirty="0"/>
              <a:t>, les </a:t>
            </a:r>
            <a:r>
              <a:rPr lang="fr-FR" sz="2800" dirty="0">
                <a:hlinkClick r:id="rId6" tooltip="Ordinateurs"/>
              </a:rPr>
              <a:t>ordinateurs</a:t>
            </a:r>
            <a:r>
              <a:rPr lang="fr-FR" sz="2800" dirty="0"/>
              <a:t> et les </a:t>
            </a:r>
            <a:r>
              <a:rPr lang="fr-FR" sz="2800" dirty="0">
                <a:hlinkClick r:id="rId7" tooltip="Logiciel"/>
              </a:rPr>
              <a:t>logiciels</a:t>
            </a:r>
            <a:r>
              <a:rPr lang="fr-FR" sz="2800" dirty="0"/>
              <a:t> ;</a:t>
            </a:r>
          </a:p>
          <a:p>
            <a:r>
              <a:rPr lang="fr-FR" sz="2800" dirty="0"/>
              <a:t>les </a:t>
            </a:r>
            <a:r>
              <a:rPr lang="fr-FR" sz="2800" dirty="0">
                <a:hlinkClick r:id="rId8" tooltip="Réseaux informatiques"/>
              </a:rPr>
              <a:t>réseaux informatiques</a:t>
            </a:r>
            <a:r>
              <a:rPr lang="fr-FR" sz="2800" dirty="0"/>
              <a:t> ;</a:t>
            </a:r>
          </a:p>
          <a:p>
            <a:r>
              <a:rPr lang="fr-FR" sz="2800" dirty="0"/>
              <a:t>les réseaux, les infrastructures et les systèmes de </a:t>
            </a:r>
            <a:r>
              <a:rPr lang="fr-FR" sz="2800" dirty="0">
                <a:hlinkClick r:id="rId9" tooltip="Télécommunication"/>
              </a:rPr>
              <a:t>télécommunications</a:t>
            </a:r>
            <a:r>
              <a:rPr lang="fr-FR" sz="2800" dirty="0"/>
              <a:t> ;</a:t>
            </a:r>
          </a:p>
          <a:p>
            <a:r>
              <a:rPr lang="fr-FR" sz="2800" dirty="0"/>
              <a:t>les terminaux de télécommunication (fixes ou mobiles) ;</a:t>
            </a:r>
          </a:p>
          <a:p>
            <a:r>
              <a:rPr lang="fr-FR" sz="2800" dirty="0"/>
              <a:t>les réseaux de diffusion de la </a:t>
            </a:r>
            <a:r>
              <a:rPr lang="fr-FR" sz="2800" dirty="0">
                <a:hlinkClick r:id="rId10" tooltip="Radiodiffusion"/>
              </a:rPr>
              <a:t>radiodiffusion</a:t>
            </a:r>
            <a:r>
              <a:rPr lang="fr-FR" sz="2800" dirty="0"/>
              <a:t> et de la </a:t>
            </a:r>
            <a:r>
              <a:rPr lang="fr-FR" sz="2800" dirty="0">
                <a:hlinkClick r:id="rId11" tooltip="Télévision"/>
              </a:rPr>
              <a:t>télévision</a:t>
            </a:r>
            <a:r>
              <a:rPr lang="fr-FR" sz="2800" dirty="0"/>
              <a:t> (par voie hertzienne, par satellite, par réseau câblé) ;</a:t>
            </a:r>
          </a:p>
          <a:p>
            <a:r>
              <a:rPr lang="fr-FR" sz="2800" dirty="0"/>
              <a:t>les postes récepteurs de radio et de télévision </a:t>
            </a:r>
          </a:p>
          <a:p>
            <a:endParaRPr lang="fr-FR" dirty="0"/>
          </a:p>
        </p:txBody>
      </p:sp>
    </p:spTree>
    <p:extLst>
      <p:ext uri="{BB962C8B-B14F-4D97-AF65-F5344CB8AC3E}">
        <p14:creationId xmlns:p14="http://schemas.microsoft.com/office/powerpoint/2010/main" val="36852134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203278"/>
            <a:ext cx="10058400" cy="1609344"/>
          </a:xfrm>
        </p:spPr>
        <p:txBody>
          <a:bodyPr/>
          <a:lstStyle/>
          <a:p>
            <a:r>
              <a:rPr lang="fr-FR" dirty="0"/>
              <a:t>Les services de l'information et de la communication</a:t>
            </a:r>
          </a:p>
        </p:txBody>
      </p:sp>
      <p:sp>
        <p:nvSpPr>
          <p:cNvPr id="3" name="Espace réservé du contenu 2"/>
          <p:cNvSpPr>
            <a:spLocks noGrp="1"/>
          </p:cNvSpPr>
          <p:nvPr>
            <p:ph idx="1"/>
          </p:nvPr>
        </p:nvSpPr>
        <p:spPr>
          <a:xfrm>
            <a:off x="304800" y="1899138"/>
            <a:ext cx="11594123" cy="4829908"/>
          </a:xfrm>
        </p:spPr>
        <p:txBody>
          <a:bodyPr>
            <a:normAutofit lnSpcReduction="10000"/>
          </a:bodyPr>
          <a:lstStyle/>
          <a:p>
            <a:pPr marL="0" indent="0">
              <a:buNone/>
            </a:pPr>
            <a:r>
              <a:rPr lang="fr-FR" sz="3200" dirty="0"/>
              <a:t>Les services de l'information et de la communication sont regroupés en différentes catégories dont les plus connues sont :</a:t>
            </a:r>
          </a:p>
          <a:p>
            <a:r>
              <a:rPr lang="fr-FR" sz="3200" dirty="0"/>
              <a:t>les services de </a:t>
            </a:r>
            <a:r>
              <a:rPr lang="fr-FR" sz="3200" dirty="0">
                <a:hlinkClick r:id="rId2" tooltip="Téléphonie"/>
              </a:rPr>
              <a:t>téléphonie</a:t>
            </a:r>
            <a:r>
              <a:rPr lang="fr-FR" sz="3200" dirty="0"/>
              <a:t> vocale ;</a:t>
            </a:r>
          </a:p>
          <a:p>
            <a:r>
              <a:rPr lang="fr-FR" sz="3200" dirty="0"/>
              <a:t>les services de transmission de données informatiques ;</a:t>
            </a:r>
          </a:p>
          <a:p>
            <a:r>
              <a:rPr lang="fr-FR" sz="3200" dirty="0"/>
              <a:t>les services informatiques ;</a:t>
            </a:r>
          </a:p>
          <a:p>
            <a:r>
              <a:rPr lang="fr-FR" sz="3200" dirty="0"/>
              <a:t>les services de communication par </a:t>
            </a:r>
            <a:r>
              <a:rPr lang="fr-FR" sz="3200" dirty="0">
                <a:hlinkClick r:id="rId3" tooltip="Internet"/>
              </a:rPr>
              <a:t>Internet</a:t>
            </a:r>
            <a:r>
              <a:rPr lang="fr-FR" sz="3200" dirty="0"/>
              <a:t> (</a:t>
            </a:r>
            <a:r>
              <a:rPr lang="fr-FR" sz="3200" dirty="0">
                <a:hlinkClick r:id="rId4" tooltip="Voix sur IP"/>
              </a:rPr>
              <a:t>Voix sur IP</a:t>
            </a:r>
            <a:r>
              <a:rPr lang="fr-FR" sz="3200" dirty="0"/>
              <a:t>) ;</a:t>
            </a:r>
          </a:p>
          <a:p>
            <a:r>
              <a:rPr lang="fr-FR" sz="3200" dirty="0"/>
              <a:t>les services de </a:t>
            </a:r>
            <a:r>
              <a:rPr lang="fr-FR" sz="3200" dirty="0">
                <a:hlinkClick r:id="rId5" tooltip="Multimédia"/>
              </a:rPr>
              <a:t>multimédia</a:t>
            </a:r>
            <a:r>
              <a:rPr lang="fr-FR" sz="3200" dirty="0"/>
              <a:t> et d'audiovisuel ;</a:t>
            </a:r>
          </a:p>
          <a:p>
            <a:r>
              <a:rPr lang="fr-FR" sz="3200" dirty="0"/>
              <a:t>les services de </a:t>
            </a:r>
            <a:r>
              <a:rPr lang="fr-FR" sz="3200" dirty="0">
                <a:hlinkClick r:id="rId6" tooltip="Commerce électronique"/>
              </a:rPr>
              <a:t>commerce électronique</a:t>
            </a:r>
            <a:endParaRPr lang="fr-FR" sz="3200" dirty="0"/>
          </a:p>
          <a:p>
            <a:endParaRPr lang="fr-FR" dirty="0"/>
          </a:p>
        </p:txBody>
      </p:sp>
    </p:spTree>
    <p:extLst>
      <p:ext uri="{BB962C8B-B14F-4D97-AF65-F5344CB8AC3E}">
        <p14:creationId xmlns:p14="http://schemas.microsoft.com/office/powerpoint/2010/main" val="567636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Objectif de TIC </a:t>
            </a:r>
            <a:endParaRPr lang="fr-FR" dirty="0"/>
          </a:p>
        </p:txBody>
      </p:sp>
      <p:sp>
        <p:nvSpPr>
          <p:cNvPr id="3" name="Espace réservé du contenu 2"/>
          <p:cNvSpPr>
            <a:spLocks noGrp="1"/>
          </p:cNvSpPr>
          <p:nvPr>
            <p:ph idx="1"/>
          </p:nvPr>
        </p:nvSpPr>
        <p:spPr>
          <a:xfrm>
            <a:off x="527538" y="2121407"/>
            <a:ext cx="11336216" cy="4443515"/>
          </a:xfrm>
        </p:spPr>
        <p:txBody>
          <a:bodyPr>
            <a:normAutofit/>
          </a:bodyPr>
          <a:lstStyle/>
          <a:p>
            <a:pPr marL="0" indent="0">
              <a:buNone/>
            </a:pPr>
            <a:r>
              <a:rPr lang="fr-FR" sz="3200" dirty="0"/>
              <a:t>        L’Objectif principal est de promouvoir les Nouvelles Technologies de  l’Information et de la Communication (NTIC) auprès des populations, en facilitant l’accès et la formation au plus  grand nombre en vue de leur participation effective à la société de  l’information. Outre, faire des NTIC un moyen d’intégration sociale et  d’échange entre différents peuples gage d’un développement socio- économique harmonieuse et durable. </a:t>
            </a:r>
          </a:p>
        </p:txBody>
      </p:sp>
    </p:spTree>
    <p:extLst>
      <p:ext uri="{BB962C8B-B14F-4D97-AF65-F5344CB8AC3E}">
        <p14:creationId xmlns:p14="http://schemas.microsoft.com/office/powerpoint/2010/main" val="2915159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04800" y="691663"/>
            <a:ext cx="11019692" cy="5849814"/>
          </a:xfrm>
        </p:spPr>
        <p:txBody>
          <a:bodyPr>
            <a:normAutofit/>
          </a:bodyPr>
          <a:lstStyle/>
          <a:p>
            <a:pPr marL="363538" lvl="0" indent="-363538" eaLnBrk="0" fontAlgn="base" hangingPunct="0">
              <a:lnSpc>
                <a:spcPct val="100000"/>
              </a:lnSpc>
              <a:spcBef>
                <a:spcPct val="0"/>
              </a:spcBef>
              <a:spcAft>
                <a:spcPct val="0"/>
              </a:spcAft>
              <a:buClrTx/>
              <a:buSzTx/>
              <a:buFontTx/>
              <a:buChar char="•"/>
            </a:pPr>
            <a:r>
              <a:rPr lang="fr-FR" altLang="fr-FR" sz="3200" b="1" dirty="0">
                <a:latin typeface="Verdana" panose="020B0604030504040204" pitchFamily="34" charset="0"/>
              </a:rPr>
              <a:t>Beaucoup d’objets de la vie courante moderne </a:t>
            </a:r>
            <a:r>
              <a:rPr lang="fr-FR" altLang="fr-FR" sz="3200" dirty="0">
                <a:latin typeface="Verdana" panose="020B0604030504040204" pitchFamily="34" charset="0"/>
              </a:rPr>
              <a:t>n’existeraient pas sans les NTIC (télévision , DVD, téléphones mobiles, etc</a:t>
            </a:r>
            <a:r>
              <a:rPr lang="fr-FR" altLang="fr-FR" sz="3200" i="1" dirty="0">
                <a:latin typeface="Verdana" panose="020B0604030504040204" pitchFamily="34" charset="0"/>
              </a:rPr>
              <a:t>.</a:t>
            </a:r>
            <a:r>
              <a:rPr lang="fr-FR" altLang="fr-FR" sz="3200" dirty="0">
                <a:latin typeface="Verdana" panose="020B0604030504040204" pitchFamily="34" charset="0"/>
              </a:rPr>
              <a:t>).</a:t>
            </a:r>
          </a:p>
          <a:p>
            <a:pPr marL="0" lvl="0" indent="0" eaLnBrk="0" fontAlgn="base" hangingPunct="0">
              <a:lnSpc>
                <a:spcPct val="100000"/>
              </a:lnSpc>
              <a:spcBef>
                <a:spcPct val="0"/>
              </a:spcBef>
              <a:spcAft>
                <a:spcPct val="0"/>
              </a:spcAft>
              <a:buClrTx/>
              <a:buSzTx/>
              <a:buFontTx/>
              <a:buChar char="•"/>
            </a:pPr>
            <a:endParaRPr lang="fr-FR" altLang="fr-FR" sz="3200" dirty="0">
              <a:latin typeface="Verdana" panose="020B0604030504040204" pitchFamily="34" charset="0"/>
            </a:endParaRPr>
          </a:p>
          <a:p>
            <a:pPr marL="363538" lvl="0" indent="-363538" eaLnBrk="0" fontAlgn="base" hangingPunct="0">
              <a:lnSpc>
                <a:spcPct val="100000"/>
              </a:lnSpc>
              <a:spcBef>
                <a:spcPct val="0"/>
              </a:spcBef>
              <a:spcAft>
                <a:spcPct val="0"/>
              </a:spcAft>
              <a:buClrTx/>
              <a:buSzTx/>
              <a:buFontTx/>
              <a:buChar char="•"/>
            </a:pPr>
            <a:r>
              <a:rPr lang="fr-FR" altLang="fr-FR" sz="3200" dirty="0">
                <a:latin typeface="Verdana" panose="020B0604030504040204" pitchFamily="34" charset="0"/>
              </a:rPr>
              <a:t>Les TIC contribuent à </a:t>
            </a:r>
            <a:r>
              <a:rPr lang="fr-FR" altLang="fr-FR" sz="3200" b="1" dirty="0">
                <a:latin typeface="Verdana" panose="020B0604030504040204" pitchFamily="34" charset="0"/>
              </a:rPr>
              <a:t>la création de nombreux nouveaux </a:t>
            </a:r>
            <a:r>
              <a:rPr lang="fr-FR" altLang="fr-FR" sz="3200" b="1" dirty="0" err="1">
                <a:latin typeface="Verdana" panose="020B0604030504040204" pitchFamily="34" charset="0"/>
              </a:rPr>
              <a:t>emplois</a:t>
            </a:r>
            <a:r>
              <a:rPr lang="fr-FR" altLang="fr-FR" sz="3200" dirty="0" err="1">
                <a:latin typeface="Verdana" panose="020B0604030504040204" pitchFamily="34" charset="0"/>
              </a:rPr>
              <a:t>,tels</a:t>
            </a:r>
            <a:r>
              <a:rPr lang="fr-FR" altLang="fr-FR" sz="3200" dirty="0">
                <a:latin typeface="Verdana" panose="020B0604030504040204" pitchFamily="34" charset="0"/>
              </a:rPr>
              <a:t> que le développement de logiciels.</a:t>
            </a:r>
          </a:p>
          <a:p>
            <a:pPr marL="0" lvl="0" indent="0" eaLnBrk="0" fontAlgn="base" hangingPunct="0">
              <a:lnSpc>
                <a:spcPct val="100000"/>
              </a:lnSpc>
              <a:spcBef>
                <a:spcPct val="0"/>
              </a:spcBef>
              <a:spcAft>
                <a:spcPct val="0"/>
              </a:spcAft>
              <a:buClrTx/>
              <a:buSzTx/>
              <a:buNone/>
            </a:pPr>
            <a:endParaRPr lang="fr-FR" altLang="fr-FR" sz="3200" dirty="0">
              <a:latin typeface="Verdana" panose="020B0604030504040204" pitchFamily="34" charset="0"/>
            </a:endParaRPr>
          </a:p>
          <a:p>
            <a:pPr marL="363538" lvl="0" indent="-363538" eaLnBrk="0" fontAlgn="base" hangingPunct="0">
              <a:lnSpc>
                <a:spcPct val="100000"/>
              </a:lnSpc>
              <a:spcBef>
                <a:spcPct val="0"/>
              </a:spcBef>
              <a:spcAft>
                <a:spcPct val="0"/>
              </a:spcAft>
              <a:buClrTx/>
              <a:buSzTx/>
              <a:buFontTx/>
              <a:buChar char="•"/>
            </a:pPr>
            <a:r>
              <a:rPr lang="fr-FR" altLang="fr-FR" sz="3200" dirty="0">
                <a:latin typeface="Verdana" panose="020B0604030504040204" pitchFamily="34" charset="0"/>
              </a:rPr>
              <a:t>De plus en plus de personnes peuvent </a:t>
            </a:r>
            <a:r>
              <a:rPr lang="fr-FR" altLang="fr-FR" sz="3200" b="1" dirty="0">
                <a:latin typeface="Verdana" panose="020B0604030504040204" pitchFamily="34" charset="0"/>
              </a:rPr>
              <a:t>travailler à partir de leur chez-soi</a:t>
            </a:r>
            <a:r>
              <a:rPr lang="fr-FR" altLang="fr-FR" sz="3200" dirty="0">
                <a:latin typeface="Verdana" panose="020B0604030504040204" pitchFamily="34" charset="0"/>
              </a:rPr>
              <a:t>, </a:t>
            </a:r>
            <a:r>
              <a:rPr lang="fr-FR" altLang="fr-FR" sz="3200" dirty="0">
                <a:latin typeface="Verdana" panose="020B0604030504040204" pitchFamily="34" charset="0"/>
                <a:hlinkClick r:id="rId2"/>
              </a:rPr>
              <a:t>via le télétravail</a:t>
            </a:r>
            <a:r>
              <a:rPr lang="fr-FR" altLang="fr-FR" sz="3200" dirty="0">
                <a:latin typeface="Verdana" panose="020B0604030504040204" pitchFamily="34" charset="0"/>
              </a:rPr>
              <a:t>, au lieu de </a:t>
            </a:r>
            <a:r>
              <a:rPr lang="fr-FR" altLang="fr-FR" sz="3200" dirty="0">
                <a:solidFill>
                  <a:schemeClr val="accent1"/>
                </a:solidFill>
                <a:latin typeface="Verdana" panose="020B0604030504040204" pitchFamily="34" charset="0"/>
                <a:hlinkClick r:id="rId3"/>
              </a:rPr>
              <a:t>se rendre tous les jours à leur bureau</a:t>
            </a:r>
            <a:r>
              <a:rPr lang="fr-FR" altLang="fr-FR" sz="3200" dirty="0">
                <a:latin typeface="Verdana" panose="020B0604030504040204" pitchFamily="34" charset="0"/>
              </a:rPr>
              <a:t>.</a:t>
            </a:r>
            <a:r>
              <a:rPr lang="fr-FR" altLang="fr-FR" sz="2400" dirty="0"/>
              <a:t> </a:t>
            </a:r>
            <a:endParaRPr lang="fr-FR" altLang="fr-FR" sz="4000" dirty="0"/>
          </a:p>
          <a:p>
            <a:endParaRPr lang="fr-FR" dirty="0"/>
          </a:p>
        </p:txBody>
      </p:sp>
    </p:spTree>
    <p:extLst>
      <p:ext uri="{BB962C8B-B14F-4D97-AF65-F5344CB8AC3E}">
        <p14:creationId xmlns:p14="http://schemas.microsoft.com/office/powerpoint/2010/main" val="230499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8923" y="468923"/>
            <a:ext cx="11547231" cy="5967046"/>
          </a:xfrm>
        </p:spPr>
        <p:txBody>
          <a:bodyPr>
            <a:noAutofit/>
          </a:bodyPr>
          <a:lstStyle/>
          <a:p>
            <a:pPr marL="446088" indent="-446088">
              <a:buFont typeface="Arial" panose="020B0604020202020204" pitchFamily="34" charset="0"/>
              <a:buChar char="•"/>
            </a:pPr>
            <a:r>
              <a:rPr lang="fr-FR" sz="3200" dirty="0">
                <a:latin typeface="Verdana" panose="020B0604030504040204" pitchFamily="34" charset="0"/>
              </a:rPr>
              <a:t>promouvoir et encourager la participation des Femmes dans le secteur des Nouvelles Technologies de l'Information et de la Communication ; </a:t>
            </a:r>
          </a:p>
          <a:p>
            <a:pPr marL="446088" indent="-446088">
              <a:buFont typeface="Arial" panose="020B0604020202020204" pitchFamily="34" charset="0"/>
              <a:buChar char="•"/>
            </a:pPr>
            <a:r>
              <a:rPr lang="fr-FR" sz="3200" dirty="0">
                <a:latin typeface="Verdana" panose="020B0604030504040204" pitchFamily="34" charset="0"/>
              </a:rPr>
              <a:t>renforcer les liens entre les populations des différents milieux utilisant les TIC ;</a:t>
            </a:r>
          </a:p>
          <a:p>
            <a:pPr marL="446088" indent="-446088">
              <a:buFont typeface="Arial" panose="020B0604020202020204" pitchFamily="34" charset="0"/>
              <a:buChar char="•"/>
            </a:pPr>
            <a:r>
              <a:rPr lang="fr-FR" sz="3200" dirty="0">
                <a:latin typeface="Verdana" panose="020B0604030504040204" pitchFamily="34" charset="0"/>
              </a:rPr>
              <a:t>mettre en place des projets adéquats qui accompagneront le développement des communautés africaines ainsi que sa connexion avec le reste du monde ; </a:t>
            </a:r>
          </a:p>
          <a:p>
            <a:pPr marL="446088" indent="-446088">
              <a:buFont typeface="Arial" panose="020B0604020202020204" pitchFamily="34" charset="0"/>
              <a:buChar char="•"/>
            </a:pPr>
            <a:r>
              <a:rPr lang="fr-FR" sz="3200" dirty="0">
                <a:latin typeface="Verdana" panose="020B0604030504040204" pitchFamily="34" charset="0"/>
              </a:rPr>
              <a:t>renforcer les capacités des jeunes dans le secteur des Nouvelles Technologies de l'Information et de la Communication.</a:t>
            </a:r>
          </a:p>
        </p:txBody>
      </p:sp>
    </p:spTree>
    <p:extLst>
      <p:ext uri="{BB962C8B-B14F-4D97-AF65-F5344CB8AC3E}">
        <p14:creationId xmlns:p14="http://schemas.microsoft.com/office/powerpoint/2010/main" val="490485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151</TotalTime>
  <Words>274</Words>
  <Application>Microsoft Office PowerPoint</Application>
  <PresentationFormat>Grand écran</PresentationFormat>
  <Paragraphs>35</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Algerian</vt:lpstr>
      <vt:lpstr>Arial</vt:lpstr>
      <vt:lpstr>Calibri</vt:lpstr>
      <vt:lpstr>Calibri Light</vt:lpstr>
      <vt:lpstr>Verdana</vt:lpstr>
      <vt:lpstr>Wingdings</vt:lpstr>
      <vt:lpstr>Céleste</vt:lpstr>
      <vt:lpstr>Les technologies de l’information et de communication </vt:lpstr>
      <vt:lpstr>Présentation PowerPoint</vt:lpstr>
      <vt:lpstr>Définition </vt:lpstr>
      <vt:lpstr>Présentation PowerPoint</vt:lpstr>
      <vt:lpstr>Les différant techniques de l’information et de la communication</vt:lpstr>
      <vt:lpstr>Les services de l'information et de la communication</vt:lpstr>
      <vt:lpstr>Objectif de TIC </vt:lpstr>
      <vt:lpstr>Présentation PowerPoint</vt:lpstr>
      <vt:lpstr>Présentation PowerPoint</vt:lpstr>
      <vt:lpstr>Conclusion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dc:creator>
  <cp:lastModifiedBy>hp</cp:lastModifiedBy>
  <cp:revision>13</cp:revision>
  <dcterms:created xsi:type="dcterms:W3CDTF">2018-03-05T23:06:07Z</dcterms:created>
  <dcterms:modified xsi:type="dcterms:W3CDTF">2024-01-06T02:47:02Z</dcterms:modified>
</cp:coreProperties>
</file>