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84" r:id="rId6"/>
    <p:sldId id="299" r:id="rId7"/>
    <p:sldId id="300" r:id="rId8"/>
    <p:sldId id="304" r:id="rId9"/>
    <p:sldId id="285" r:id="rId10"/>
    <p:sldId id="290" r:id="rId11"/>
    <p:sldId id="286" r:id="rId12"/>
    <p:sldId id="291" r:id="rId13"/>
    <p:sldId id="288" r:id="rId14"/>
    <p:sldId id="287" r:id="rId15"/>
    <p:sldId id="289" r:id="rId16"/>
    <p:sldId id="314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'x'l" initials="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362A5"/>
    <a:srgbClr val="69C6E1"/>
    <a:srgbClr val="455289"/>
    <a:srgbClr val="9AD9EB"/>
    <a:srgbClr val="41BBD9"/>
    <a:srgbClr val="F6F6F6"/>
    <a:srgbClr val="E8E8E8"/>
    <a:srgbClr val="223178"/>
    <a:srgbClr val="32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040"/>
        <p:guide pos="38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0T22:31:32.789" idx="1">
    <p:pos x="7470" y="383"/>
    <p:text/>
  </p:cm>
  <p:cm authorId="1" dt="2021-07-10T22:36:25.042" idx="2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0T22:31:32.789" idx="1">
    <p:pos x="7470" y="383"/>
    <p:text/>
  </p:cm>
  <p:cm authorId="1" dt="2021-07-10T22:36:25.042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DC91E-9E38-4E02-8BCA-F63EEC198F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2F4D7-2BD0-4281-AAF5-714A2780E6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CF2F4D7-2BD0-4281-AAF5-714A2780E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F2F4D7-2BD0-4281-AAF5-714A2780E65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CF2F4D7-2BD0-4281-AAF5-714A2780E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F2F4D7-2BD0-4281-AAF5-714A2780E65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CF2F4D7-2BD0-4281-AAF5-714A2780E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CF2F4D7-2BD0-4281-AAF5-714A2780E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CF2F4D7-2BD0-4281-AAF5-714A2780E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CF2F4D7-2BD0-4281-AAF5-714A2780E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CF2F4D7-2BD0-4281-AAF5-714A2780E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CF2F4D7-2BD0-4281-AAF5-714A2780E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CF2F4D7-2BD0-4281-AAF5-714A2780E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F2F4D7-2BD0-4281-AAF5-714A2780E65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CF2F4D7-2BD0-4281-AAF5-714A2780E6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F2F4D7-2BD0-4281-AAF5-714A2780E65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true"/>
          <p:nvPr userDrawn="true"/>
        </p:nvSpPr>
        <p:spPr>
          <a:xfrm>
            <a:off x="19077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95D3F07-C582-4A20-9578-6F05DC92B8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1B9EAF2-752D-4214-84C4-75EE1B0CF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3F07-C582-4A20-9578-6F05DC92B8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9EAF2-752D-4214-84C4-75EE1B0CF7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313804" y="1670798"/>
            <a:ext cx="6280150" cy="1758202"/>
            <a:chOff x="2955925" y="869330"/>
            <a:chExt cx="6280150" cy="1758202"/>
          </a:xfrm>
        </p:grpSpPr>
        <p:sp>
          <p:nvSpPr>
            <p:cNvPr id="25" name="文本框 24"/>
            <p:cNvSpPr txBox="true"/>
            <p:nvPr/>
          </p:nvSpPr>
          <p:spPr>
            <a:xfrm>
              <a:off x="2955925" y="869330"/>
              <a:ext cx="62801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accent1"/>
                  </a:solidFill>
                  <a:cs typeface="+mn-ea"/>
                  <a:sym typeface="+mn-lt"/>
                </a:rPr>
                <a:t>Qt</a:t>
              </a:r>
              <a:r>
                <a:rPr lang="zh-CN" altLang="en-US" sz="8000" b="1" dirty="0">
                  <a:solidFill>
                    <a:schemeClr val="accent1"/>
                  </a:solidFill>
                  <a:cs typeface="+mn-ea"/>
                  <a:sym typeface="+mn-lt"/>
                </a:rPr>
                <a:t>实训汇报</a:t>
              </a:r>
              <a:endParaRPr lang="zh-CN" altLang="en-US" sz="8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124200" y="2627532"/>
              <a:ext cx="5943600" cy="0"/>
            </a:xfrm>
            <a:prstGeom prst="line">
              <a:avLst/>
            </a:prstGeom>
            <a:ln>
              <a:solidFill>
                <a:schemeClr val="accent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true"/>
            <p:nvPr/>
          </p:nvSpPr>
          <p:spPr>
            <a:xfrm>
              <a:off x="3056138" y="2259232"/>
              <a:ext cx="59436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cs typeface="+mn-ea"/>
                  <a:sym typeface="+mn-lt"/>
                </a:rPr>
                <a:t>			 WORK SUMMARY REPORT</a:t>
              </a:r>
              <a:endParaRPr lang="en-US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true"/>
          <p:nvPr/>
        </p:nvSpPr>
        <p:spPr>
          <a:xfrm>
            <a:off x="5637320" y="3429000"/>
            <a:ext cx="4528351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5362A5"/>
                </a:solidFill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rgbClr val="5362A5"/>
                </a:solidFill>
                <a:cs typeface="+mn-ea"/>
                <a:sym typeface="+mn-lt"/>
              </a:rPr>
              <a:t>麒麟剪辑器</a:t>
            </a:r>
            <a:endParaRPr lang="en-US" altLang="zh-CN" sz="3200" dirty="0">
              <a:solidFill>
                <a:srgbClr val="5362A5"/>
              </a:solidFill>
              <a:cs typeface="+mn-ea"/>
              <a:sym typeface="+mn-lt"/>
            </a:endParaRPr>
          </a:p>
          <a:p>
            <a:endParaRPr lang="en-US" altLang="zh-CN" dirty="0">
              <a:solidFill>
                <a:srgbClr val="5362A5"/>
              </a:solidFill>
              <a:cs typeface="+mn-ea"/>
              <a:sym typeface="+mn-lt"/>
            </a:endParaRPr>
          </a:p>
          <a:p>
            <a:endParaRPr lang="en-US" altLang="zh-CN" dirty="0">
              <a:solidFill>
                <a:srgbClr val="5362A5"/>
              </a:solidFill>
              <a:cs typeface="+mn-ea"/>
              <a:sym typeface="+mn-lt"/>
            </a:endParaRPr>
          </a:p>
          <a:p>
            <a:endParaRPr lang="en-US" altLang="zh-CN" dirty="0">
              <a:solidFill>
                <a:srgbClr val="5362A5"/>
              </a:solidFill>
              <a:cs typeface="+mn-ea"/>
              <a:sym typeface="+mn-lt"/>
            </a:endParaRPr>
          </a:p>
          <a:p>
            <a:endParaRPr lang="en-US" altLang="zh-CN" dirty="0">
              <a:solidFill>
                <a:srgbClr val="5362A5"/>
              </a:solidFill>
              <a:cs typeface="+mn-ea"/>
              <a:sym typeface="+mn-lt"/>
            </a:endParaRPr>
          </a:p>
          <a:p>
            <a:endParaRPr lang="en-US" altLang="zh-CN" dirty="0">
              <a:solidFill>
                <a:srgbClr val="5362A5"/>
              </a:solidFill>
              <a:cs typeface="+mn-ea"/>
              <a:sym typeface="+mn-lt"/>
            </a:endParaRPr>
          </a:p>
          <a:p>
            <a:r>
              <a:rPr lang="en-US" altLang="zh-CN" dirty="0">
                <a:solidFill>
                  <a:srgbClr val="5362A5"/>
                </a:solidFill>
                <a:cs typeface="+mn-ea"/>
                <a:sym typeface="+mn-lt"/>
              </a:rPr>
              <a:t>	</a:t>
            </a:r>
            <a:r>
              <a:rPr lang="zh-CN" altLang="en-US" dirty="0">
                <a:solidFill>
                  <a:srgbClr val="5362A5"/>
                </a:solidFill>
                <a:cs typeface="+mn-ea"/>
                <a:sym typeface="+mn-lt"/>
              </a:rPr>
              <a:t>朱有成、张新蕾、冉杨</a:t>
            </a:r>
            <a:endParaRPr lang="zh-CN" altLang="en-US" dirty="0">
              <a:solidFill>
                <a:srgbClr val="5362A5"/>
              </a:solidFill>
              <a:cs typeface="+mn-ea"/>
              <a:sym typeface="+mn-lt"/>
            </a:endParaRPr>
          </a:p>
          <a:p>
            <a:endParaRPr lang="zh-CN" altLang="en-US" dirty="0">
              <a:solidFill>
                <a:srgbClr val="5362A5"/>
              </a:solidFill>
              <a:cs typeface="+mn-ea"/>
              <a:sym typeface="+mn-lt"/>
            </a:endParaRPr>
          </a:p>
          <a:p>
            <a:r>
              <a:rPr lang="en-US" altLang="" dirty="0">
                <a:solidFill>
                  <a:srgbClr val="5362A5"/>
                </a:solidFill>
                <a:cs typeface="+mn-ea"/>
                <a:sym typeface="+mn-lt"/>
              </a:rPr>
              <a:t>                      </a:t>
            </a:r>
            <a:r>
              <a:rPr lang="" altLang="zh-CN" dirty="0">
                <a:solidFill>
                  <a:srgbClr val="5362A5"/>
                </a:solidFill>
                <a:cs typeface="+mn-ea"/>
                <a:sym typeface="+mn-lt"/>
              </a:rPr>
              <a:t>2021</a:t>
            </a:r>
            <a:r>
              <a:rPr lang="zh-CN" altLang="" dirty="0">
                <a:solidFill>
                  <a:srgbClr val="5362A5"/>
                </a:solidFill>
                <a:ea typeface="宋体" charset="0"/>
                <a:cs typeface="+mn-ea"/>
                <a:sym typeface="+mn-lt"/>
              </a:rPr>
              <a:t>年</a:t>
            </a:r>
            <a:r>
              <a:rPr lang="en-US" altLang="zh-CN" dirty="0">
                <a:solidFill>
                  <a:srgbClr val="5362A5"/>
                </a:solidFill>
                <a:ea typeface="宋体" charset="0"/>
                <a:cs typeface="+mn-ea"/>
                <a:sym typeface="+mn-lt"/>
              </a:rPr>
              <a:t>7</a:t>
            </a:r>
            <a:r>
              <a:rPr lang="zh-CN" altLang="en-US" dirty="0">
                <a:solidFill>
                  <a:srgbClr val="5362A5"/>
                </a:solidFill>
                <a:ea typeface="宋体" charset="0"/>
                <a:cs typeface="+mn-ea"/>
                <a:sym typeface="+mn-lt"/>
              </a:rPr>
              <a:t>月</a:t>
            </a:r>
            <a:r>
              <a:rPr lang="en-US" altLang="zh-CN" dirty="0">
                <a:solidFill>
                  <a:srgbClr val="5362A5"/>
                </a:solidFill>
                <a:ea typeface="宋体" charset="0"/>
                <a:cs typeface="+mn-ea"/>
                <a:sym typeface="+mn-lt"/>
              </a:rPr>
              <a:t>13</a:t>
            </a:r>
            <a:r>
              <a:rPr lang="zh-CN" altLang="en-US" dirty="0">
                <a:solidFill>
                  <a:srgbClr val="5362A5"/>
                </a:solidFill>
                <a:ea typeface="宋体" charset="0"/>
                <a:cs typeface="+mn-ea"/>
                <a:sym typeface="+mn-lt"/>
              </a:rPr>
              <a:t>日</a:t>
            </a:r>
            <a:endParaRPr lang="zh-CN" altLang="en-US" dirty="0">
              <a:solidFill>
                <a:srgbClr val="5362A5"/>
              </a:solidFill>
              <a:ea typeface="宋体" charset="0"/>
              <a:cs typeface="+mn-ea"/>
              <a:sym typeface="+mn-lt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1113" y="1"/>
            <a:ext cx="1992314" cy="1701800"/>
            <a:chOff x="-11114" y="0"/>
            <a:chExt cx="2627313" cy="2852737"/>
          </a:xfrm>
        </p:grpSpPr>
        <p:sp>
          <p:nvSpPr>
            <p:cNvPr id="8" name="直角三角形 3"/>
            <p:cNvSpPr/>
            <p:nvPr/>
          </p:nvSpPr>
          <p:spPr>
            <a:xfrm>
              <a:off x="-11114" y="0"/>
              <a:ext cx="2627313" cy="2852737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2188618"/>
                <a:gd name="connsiteY0-18" fmla="*/ 1498600 h 1498600"/>
                <a:gd name="connsiteX1-19" fmla="*/ 0 w 2188618"/>
                <a:gd name="connsiteY1-20" fmla="*/ 0 h 1498600"/>
                <a:gd name="connsiteX2-21" fmla="*/ 2188618 w 2188618"/>
                <a:gd name="connsiteY2-22" fmla="*/ 225540 h 1498600"/>
                <a:gd name="connsiteX3-23" fmla="*/ 0 w 2188618"/>
                <a:gd name="connsiteY3-24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88618" h="1498600">
                  <a:moveTo>
                    <a:pt x="0" y="1498600"/>
                  </a:moveTo>
                  <a:lnTo>
                    <a:pt x="0" y="0"/>
                  </a:lnTo>
                  <a:lnTo>
                    <a:pt x="2188618" y="22554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" name="直角三角形 3"/>
            <p:cNvSpPr/>
            <p:nvPr/>
          </p:nvSpPr>
          <p:spPr>
            <a:xfrm>
              <a:off x="0" y="736600"/>
              <a:ext cx="679450" cy="14986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0"/>
              <a:ext cx="1651000" cy="14732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51000" h="2679700">
                  <a:moveTo>
                    <a:pt x="0" y="1498600"/>
                  </a:moveTo>
                  <a:lnTo>
                    <a:pt x="0" y="0"/>
                  </a:lnTo>
                  <a:lnTo>
                    <a:pt x="1651000" y="26797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" name="直角三角形 3"/>
            <p:cNvSpPr/>
            <p:nvPr/>
          </p:nvSpPr>
          <p:spPr>
            <a:xfrm>
              <a:off x="0" y="0"/>
              <a:ext cx="2184400" cy="17907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" name="直角三角形 3"/>
            <p:cNvSpPr/>
            <p:nvPr/>
          </p:nvSpPr>
          <p:spPr>
            <a:xfrm rot="5400000" flipV="true">
              <a:off x="370493" y="-381605"/>
              <a:ext cx="1597025" cy="2360236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1299144"/>
                <a:gd name="connsiteY0-18" fmla="*/ 1498600 h 3725857"/>
                <a:gd name="connsiteX1-19" fmla="*/ 0 w 1299144"/>
                <a:gd name="connsiteY1-20" fmla="*/ 0 h 3725857"/>
                <a:gd name="connsiteX2-21" fmla="*/ 1299144 w 1299144"/>
                <a:gd name="connsiteY2-22" fmla="*/ 3725857 h 3725857"/>
                <a:gd name="connsiteX3-23" fmla="*/ 0 w 1299144"/>
                <a:gd name="connsiteY3-24" fmla="*/ 1498600 h 3725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99144" h="3725857">
                  <a:moveTo>
                    <a:pt x="0" y="1498600"/>
                  </a:moveTo>
                  <a:lnTo>
                    <a:pt x="0" y="0"/>
                  </a:lnTo>
                  <a:lnTo>
                    <a:pt x="1299144" y="3725857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18962" y="990600"/>
              <a:ext cx="1397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900" y="1382713"/>
              <a:ext cx="1397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1" name="直角三角形 3"/>
            <p:cNvSpPr/>
            <p:nvPr/>
          </p:nvSpPr>
          <p:spPr>
            <a:xfrm>
              <a:off x="0" y="310357"/>
              <a:ext cx="969777" cy="127635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true"/>
          <p:nvPr/>
        </p:nvSpPr>
        <p:spPr>
          <a:xfrm>
            <a:off x="1653764" y="1676092"/>
            <a:ext cx="3778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视频拆分界面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：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9865" y="1533208"/>
            <a:ext cx="9272270" cy="4778375"/>
          </a:xfrm>
          <a:prstGeom prst="rect">
            <a:avLst/>
          </a:prstGeom>
          <a:noFill/>
          <a:ln w="57150">
            <a:solidFill>
              <a:srgbClr val="8893C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778675" y="2486728"/>
            <a:ext cx="648005" cy="0"/>
          </a:xfrm>
          <a:prstGeom prst="line">
            <a:avLst/>
          </a:prstGeom>
          <a:ln w="38100">
            <a:solidFill>
              <a:srgbClr val="889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745490" y="2383978"/>
            <a:ext cx="6176568" cy="3885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tru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1113" y="1"/>
            <a:ext cx="1992314" cy="1701800"/>
            <a:chOff x="-11114" y="0"/>
            <a:chExt cx="2627313" cy="2852737"/>
          </a:xfrm>
        </p:grpSpPr>
        <p:sp>
          <p:nvSpPr>
            <p:cNvPr id="8" name="直角三角形 3"/>
            <p:cNvSpPr/>
            <p:nvPr/>
          </p:nvSpPr>
          <p:spPr>
            <a:xfrm>
              <a:off x="-11114" y="0"/>
              <a:ext cx="2627313" cy="2852737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2188618"/>
                <a:gd name="connsiteY0-18" fmla="*/ 1498600 h 1498600"/>
                <a:gd name="connsiteX1-19" fmla="*/ 0 w 2188618"/>
                <a:gd name="connsiteY1-20" fmla="*/ 0 h 1498600"/>
                <a:gd name="connsiteX2-21" fmla="*/ 2188618 w 2188618"/>
                <a:gd name="connsiteY2-22" fmla="*/ 225540 h 1498600"/>
                <a:gd name="connsiteX3-23" fmla="*/ 0 w 2188618"/>
                <a:gd name="connsiteY3-24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88618" h="1498600">
                  <a:moveTo>
                    <a:pt x="0" y="1498600"/>
                  </a:moveTo>
                  <a:lnTo>
                    <a:pt x="0" y="0"/>
                  </a:lnTo>
                  <a:lnTo>
                    <a:pt x="2188618" y="22554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直角三角形 3"/>
            <p:cNvSpPr/>
            <p:nvPr/>
          </p:nvSpPr>
          <p:spPr>
            <a:xfrm>
              <a:off x="0" y="736600"/>
              <a:ext cx="679450" cy="14986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0"/>
              <a:ext cx="1651000" cy="14732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51000" h="2679700">
                  <a:moveTo>
                    <a:pt x="0" y="1498600"/>
                  </a:moveTo>
                  <a:lnTo>
                    <a:pt x="0" y="0"/>
                  </a:lnTo>
                  <a:lnTo>
                    <a:pt x="1651000" y="26797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3"/>
            <p:cNvSpPr/>
            <p:nvPr/>
          </p:nvSpPr>
          <p:spPr>
            <a:xfrm>
              <a:off x="0" y="0"/>
              <a:ext cx="2184400" cy="17907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3"/>
            <p:cNvSpPr/>
            <p:nvPr/>
          </p:nvSpPr>
          <p:spPr>
            <a:xfrm rot="5400000" flipV="true">
              <a:off x="370493" y="-381605"/>
              <a:ext cx="1597025" cy="2360236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1299144"/>
                <a:gd name="connsiteY0-18" fmla="*/ 1498600 h 3725857"/>
                <a:gd name="connsiteX1-19" fmla="*/ 0 w 1299144"/>
                <a:gd name="connsiteY1-20" fmla="*/ 0 h 3725857"/>
                <a:gd name="connsiteX2-21" fmla="*/ 1299144 w 1299144"/>
                <a:gd name="connsiteY2-22" fmla="*/ 3725857 h 3725857"/>
                <a:gd name="connsiteX3-23" fmla="*/ 0 w 1299144"/>
                <a:gd name="connsiteY3-24" fmla="*/ 1498600 h 3725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99144" h="3725857">
                  <a:moveTo>
                    <a:pt x="0" y="1498600"/>
                  </a:moveTo>
                  <a:lnTo>
                    <a:pt x="0" y="0"/>
                  </a:lnTo>
                  <a:lnTo>
                    <a:pt x="1299144" y="3725857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18962" y="990600"/>
              <a:ext cx="1397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900" y="1382713"/>
              <a:ext cx="1397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直角三角形 3"/>
            <p:cNvSpPr/>
            <p:nvPr/>
          </p:nvSpPr>
          <p:spPr>
            <a:xfrm>
              <a:off x="0" y="310357"/>
              <a:ext cx="969777" cy="127635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true"/>
          <p:nvPr/>
        </p:nvSpPr>
        <p:spPr>
          <a:xfrm>
            <a:off x="1653764" y="1648814"/>
            <a:ext cx="4330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  <a:cs typeface="+mn-ea"/>
                <a:sym typeface="+mn-lt"/>
              </a:rPr>
              <a:t>添加</a:t>
            </a:r>
            <a:r>
              <a:rPr lang="en-US" altLang="zh-CN" sz="4000" b="1" dirty="0">
                <a:solidFill>
                  <a:schemeClr val="tx2"/>
                </a:solidFill>
                <a:cs typeface="+mn-ea"/>
                <a:sym typeface="+mn-lt"/>
              </a:rPr>
              <a:t>logo</a:t>
            </a:r>
            <a:r>
              <a:rPr lang="zh-CN" altLang="en-US" sz="4000" b="1" dirty="0">
                <a:solidFill>
                  <a:schemeClr val="tx2"/>
                </a:solidFill>
                <a:cs typeface="+mn-ea"/>
                <a:sym typeface="+mn-lt"/>
              </a:rPr>
              <a:t>界面：</a:t>
            </a:r>
            <a:endParaRPr lang="zh-CN" altLang="en-US" sz="40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9865" y="1533208"/>
            <a:ext cx="9272270" cy="4778375"/>
          </a:xfrm>
          <a:prstGeom prst="rect">
            <a:avLst/>
          </a:prstGeom>
          <a:noFill/>
          <a:ln w="57150">
            <a:solidFill>
              <a:srgbClr val="8893C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778675" y="2410946"/>
            <a:ext cx="648005" cy="0"/>
          </a:xfrm>
          <a:prstGeom prst="line">
            <a:avLst/>
          </a:prstGeom>
          <a:ln w="38100">
            <a:solidFill>
              <a:srgbClr val="889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044964" y="2356700"/>
            <a:ext cx="6205568" cy="3903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tru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1113" y="1"/>
            <a:ext cx="1992314" cy="1701800"/>
            <a:chOff x="-11114" y="0"/>
            <a:chExt cx="2627313" cy="2852737"/>
          </a:xfrm>
        </p:grpSpPr>
        <p:sp>
          <p:nvSpPr>
            <p:cNvPr id="8" name="直角三角形 3"/>
            <p:cNvSpPr/>
            <p:nvPr/>
          </p:nvSpPr>
          <p:spPr>
            <a:xfrm>
              <a:off x="-11114" y="0"/>
              <a:ext cx="2627313" cy="2852737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2188618"/>
                <a:gd name="connsiteY0-18" fmla="*/ 1498600 h 1498600"/>
                <a:gd name="connsiteX1-19" fmla="*/ 0 w 2188618"/>
                <a:gd name="connsiteY1-20" fmla="*/ 0 h 1498600"/>
                <a:gd name="connsiteX2-21" fmla="*/ 2188618 w 2188618"/>
                <a:gd name="connsiteY2-22" fmla="*/ 225540 h 1498600"/>
                <a:gd name="connsiteX3-23" fmla="*/ 0 w 2188618"/>
                <a:gd name="connsiteY3-24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88618" h="1498600">
                  <a:moveTo>
                    <a:pt x="0" y="1498600"/>
                  </a:moveTo>
                  <a:lnTo>
                    <a:pt x="0" y="0"/>
                  </a:lnTo>
                  <a:lnTo>
                    <a:pt x="2188618" y="22554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" name="直角三角形 3"/>
            <p:cNvSpPr/>
            <p:nvPr/>
          </p:nvSpPr>
          <p:spPr>
            <a:xfrm>
              <a:off x="0" y="736600"/>
              <a:ext cx="679450" cy="14986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0"/>
              <a:ext cx="1651000" cy="14732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51000" h="2679700">
                  <a:moveTo>
                    <a:pt x="0" y="1498600"/>
                  </a:moveTo>
                  <a:lnTo>
                    <a:pt x="0" y="0"/>
                  </a:lnTo>
                  <a:lnTo>
                    <a:pt x="1651000" y="26797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" name="直角三角形 3"/>
            <p:cNvSpPr/>
            <p:nvPr/>
          </p:nvSpPr>
          <p:spPr>
            <a:xfrm>
              <a:off x="0" y="0"/>
              <a:ext cx="2184400" cy="17907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" name="直角三角形 3"/>
            <p:cNvSpPr/>
            <p:nvPr/>
          </p:nvSpPr>
          <p:spPr>
            <a:xfrm rot="5400000" flipV="true">
              <a:off x="370493" y="-381605"/>
              <a:ext cx="1597025" cy="2360236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1299144"/>
                <a:gd name="connsiteY0-18" fmla="*/ 1498600 h 3725857"/>
                <a:gd name="connsiteX1-19" fmla="*/ 0 w 1299144"/>
                <a:gd name="connsiteY1-20" fmla="*/ 0 h 3725857"/>
                <a:gd name="connsiteX2-21" fmla="*/ 1299144 w 1299144"/>
                <a:gd name="connsiteY2-22" fmla="*/ 3725857 h 3725857"/>
                <a:gd name="connsiteX3-23" fmla="*/ 0 w 1299144"/>
                <a:gd name="connsiteY3-24" fmla="*/ 1498600 h 3725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99144" h="3725857">
                  <a:moveTo>
                    <a:pt x="0" y="1498600"/>
                  </a:moveTo>
                  <a:lnTo>
                    <a:pt x="0" y="0"/>
                  </a:lnTo>
                  <a:lnTo>
                    <a:pt x="1299144" y="3725857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18962" y="990600"/>
              <a:ext cx="1397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900" y="1382713"/>
              <a:ext cx="1397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1" name="直角三角形 3"/>
            <p:cNvSpPr/>
            <p:nvPr/>
          </p:nvSpPr>
          <p:spPr>
            <a:xfrm>
              <a:off x="0" y="310357"/>
              <a:ext cx="969777" cy="127635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true"/>
          <p:nvPr/>
        </p:nvSpPr>
        <p:spPr>
          <a:xfrm>
            <a:off x="1653764" y="1664637"/>
            <a:ext cx="4330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获取最终保存路径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：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9865" y="1533208"/>
            <a:ext cx="9272270" cy="4778375"/>
          </a:xfrm>
          <a:prstGeom prst="rect">
            <a:avLst/>
          </a:prstGeom>
          <a:noFill/>
          <a:ln w="57150">
            <a:solidFill>
              <a:srgbClr val="8893C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778675" y="2513361"/>
            <a:ext cx="648005" cy="0"/>
          </a:xfrm>
          <a:prstGeom prst="line">
            <a:avLst/>
          </a:prstGeom>
          <a:ln w="38100">
            <a:solidFill>
              <a:srgbClr val="889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true"/>
          <p:nvPr/>
        </p:nvSpPr>
        <p:spPr>
          <a:xfrm>
            <a:off x="1981201" y="3403580"/>
            <a:ext cx="6098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544781" y="2548438"/>
            <a:ext cx="5871250" cy="36933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tru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1113" y="1"/>
            <a:ext cx="1992314" cy="1701800"/>
            <a:chOff x="-11114" y="0"/>
            <a:chExt cx="2627313" cy="2852737"/>
          </a:xfrm>
        </p:grpSpPr>
        <p:sp>
          <p:nvSpPr>
            <p:cNvPr id="8" name="直角三角形 3"/>
            <p:cNvSpPr/>
            <p:nvPr/>
          </p:nvSpPr>
          <p:spPr>
            <a:xfrm>
              <a:off x="-11114" y="0"/>
              <a:ext cx="2627313" cy="2852737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2188618"/>
                <a:gd name="connsiteY0-18" fmla="*/ 1498600 h 1498600"/>
                <a:gd name="connsiteX1-19" fmla="*/ 0 w 2188618"/>
                <a:gd name="connsiteY1-20" fmla="*/ 0 h 1498600"/>
                <a:gd name="connsiteX2-21" fmla="*/ 2188618 w 2188618"/>
                <a:gd name="connsiteY2-22" fmla="*/ 225540 h 1498600"/>
                <a:gd name="connsiteX3-23" fmla="*/ 0 w 2188618"/>
                <a:gd name="connsiteY3-24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88618" h="1498600">
                  <a:moveTo>
                    <a:pt x="0" y="1498600"/>
                  </a:moveTo>
                  <a:lnTo>
                    <a:pt x="0" y="0"/>
                  </a:lnTo>
                  <a:lnTo>
                    <a:pt x="2188618" y="22554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直角三角形 3"/>
            <p:cNvSpPr/>
            <p:nvPr/>
          </p:nvSpPr>
          <p:spPr>
            <a:xfrm>
              <a:off x="0" y="736600"/>
              <a:ext cx="679450" cy="14986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0"/>
              <a:ext cx="1651000" cy="14732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51000" h="2679700">
                  <a:moveTo>
                    <a:pt x="0" y="1498600"/>
                  </a:moveTo>
                  <a:lnTo>
                    <a:pt x="0" y="0"/>
                  </a:lnTo>
                  <a:lnTo>
                    <a:pt x="1651000" y="26797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3"/>
            <p:cNvSpPr/>
            <p:nvPr/>
          </p:nvSpPr>
          <p:spPr>
            <a:xfrm>
              <a:off x="0" y="0"/>
              <a:ext cx="2184400" cy="17907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3"/>
            <p:cNvSpPr/>
            <p:nvPr/>
          </p:nvSpPr>
          <p:spPr>
            <a:xfrm rot="5400000" flipV="true">
              <a:off x="370493" y="-381605"/>
              <a:ext cx="1597025" cy="2360236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1299144"/>
                <a:gd name="connsiteY0-18" fmla="*/ 1498600 h 3725857"/>
                <a:gd name="connsiteX1-19" fmla="*/ 0 w 1299144"/>
                <a:gd name="connsiteY1-20" fmla="*/ 0 h 3725857"/>
                <a:gd name="connsiteX2-21" fmla="*/ 1299144 w 1299144"/>
                <a:gd name="connsiteY2-22" fmla="*/ 3725857 h 3725857"/>
                <a:gd name="connsiteX3-23" fmla="*/ 0 w 1299144"/>
                <a:gd name="connsiteY3-24" fmla="*/ 1498600 h 3725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99144" h="3725857">
                  <a:moveTo>
                    <a:pt x="0" y="1498600"/>
                  </a:moveTo>
                  <a:lnTo>
                    <a:pt x="0" y="0"/>
                  </a:lnTo>
                  <a:lnTo>
                    <a:pt x="1299144" y="3725857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18962" y="990600"/>
              <a:ext cx="1397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900" y="1382713"/>
              <a:ext cx="1397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直角三角形 3"/>
            <p:cNvSpPr/>
            <p:nvPr/>
          </p:nvSpPr>
          <p:spPr>
            <a:xfrm>
              <a:off x="0" y="310357"/>
              <a:ext cx="969777" cy="127635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true"/>
          <p:nvPr/>
        </p:nvSpPr>
        <p:spPr>
          <a:xfrm>
            <a:off x="3740785" y="885190"/>
            <a:ext cx="48050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  <a:cs typeface="+mn-ea"/>
                <a:sym typeface="+mn-lt"/>
              </a:rPr>
              <a:t>五、经验与不足</a:t>
            </a:r>
            <a:endParaRPr lang="zh-CN" altLang="en-US" sz="40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5180" y="739140"/>
            <a:ext cx="10795000" cy="5800090"/>
          </a:xfrm>
          <a:prstGeom prst="rect">
            <a:avLst/>
          </a:prstGeom>
          <a:noFill/>
          <a:ln w="57150">
            <a:solidFill>
              <a:srgbClr val="8893C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281170" y="1695450"/>
            <a:ext cx="3332480" cy="18415"/>
          </a:xfrm>
          <a:prstGeom prst="line">
            <a:avLst/>
          </a:prstGeom>
          <a:ln w="38100">
            <a:solidFill>
              <a:srgbClr val="889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54"/>
          <p:cNvSpPr/>
          <p:nvPr/>
        </p:nvSpPr>
        <p:spPr>
          <a:xfrm>
            <a:off x="3723131" y="2794965"/>
            <a:ext cx="4617000" cy="2392601"/>
          </a:xfrm>
          <a:custGeom>
            <a:avLst/>
            <a:gdLst>
              <a:gd name="connsiteX0" fmla="*/ 0 w 3439659"/>
              <a:gd name="connsiteY0" fmla="*/ 1719830 h 3439659"/>
              <a:gd name="connsiteX1" fmla="*/ 1719830 w 3439659"/>
              <a:gd name="connsiteY1" fmla="*/ 0 h 3439659"/>
              <a:gd name="connsiteX2" fmla="*/ 3439660 w 3439659"/>
              <a:gd name="connsiteY2" fmla="*/ 1719830 h 3439659"/>
              <a:gd name="connsiteX3" fmla="*/ 1719830 w 3439659"/>
              <a:gd name="connsiteY3" fmla="*/ 3439660 h 3439659"/>
              <a:gd name="connsiteX4" fmla="*/ 0 w 3439659"/>
              <a:gd name="connsiteY4" fmla="*/ 1719830 h 3439659"/>
              <a:gd name="connsiteX0-1" fmla="*/ 0 w 3487467"/>
              <a:gd name="connsiteY0-2" fmla="*/ 0 h 1719830"/>
              <a:gd name="connsiteX1-3" fmla="*/ 3439660 w 3487467"/>
              <a:gd name="connsiteY1-4" fmla="*/ 0 h 1719830"/>
              <a:gd name="connsiteX2-5" fmla="*/ 1719830 w 3487467"/>
              <a:gd name="connsiteY2-6" fmla="*/ 1719830 h 1719830"/>
              <a:gd name="connsiteX3-7" fmla="*/ 0 w 3487467"/>
              <a:gd name="connsiteY3-8" fmla="*/ 0 h 1719830"/>
              <a:gd name="connsiteX0-9" fmla="*/ 6132 w 3493599"/>
              <a:gd name="connsiteY0-10" fmla="*/ 130018 h 1849848"/>
              <a:gd name="connsiteX1-11" fmla="*/ 3445792 w 3493599"/>
              <a:gd name="connsiteY1-12" fmla="*/ 130018 h 1849848"/>
              <a:gd name="connsiteX2-13" fmla="*/ 1725962 w 3493599"/>
              <a:gd name="connsiteY2-14" fmla="*/ 1849848 h 1849848"/>
              <a:gd name="connsiteX3-15" fmla="*/ 6132 w 3493599"/>
              <a:gd name="connsiteY3-16" fmla="*/ 130018 h 1849848"/>
              <a:gd name="connsiteX0-17" fmla="*/ 6132 w 3493599"/>
              <a:gd name="connsiteY0-18" fmla="*/ 35412 h 1755242"/>
              <a:gd name="connsiteX1-19" fmla="*/ 3445792 w 3493599"/>
              <a:gd name="connsiteY1-20" fmla="*/ 35412 h 1755242"/>
              <a:gd name="connsiteX2-21" fmla="*/ 1725962 w 3493599"/>
              <a:gd name="connsiteY2-22" fmla="*/ 1755242 h 1755242"/>
              <a:gd name="connsiteX3-23" fmla="*/ 6132 w 3493599"/>
              <a:gd name="connsiteY3-24" fmla="*/ 35412 h 1755242"/>
              <a:gd name="connsiteX0-25" fmla="*/ 4377 w 3488420"/>
              <a:gd name="connsiteY0-26" fmla="*/ 11795 h 1772900"/>
              <a:gd name="connsiteX1-27" fmla="*/ 3450912 w 3488420"/>
              <a:gd name="connsiteY1-28" fmla="*/ 53046 h 1772900"/>
              <a:gd name="connsiteX2-29" fmla="*/ 1731082 w 3488420"/>
              <a:gd name="connsiteY2-30" fmla="*/ 1772876 h 1772900"/>
              <a:gd name="connsiteX3-31" fmla="*/ 4377 w 3488420"/>
              <a:gd name="connsiteY3-32" fmla="*/ 11795 h 1772900"/>
              <a:gd name="connsiteX0-33" fmla="*/ 39013 w 3522446"/>
              <a:gd name="connsiteY0-34" fmla="*/ 134148 h 1909003"/>
              <a:gd name="connsiteX1-35" fmla="*/ 3485548 w 3522446"/>
              <a:gd name="connsiteY1-36" fmla="*/ 175399 h 1909003"/>
              <a:gd name="connsiteX2-37" fmla="*/ 1738217 w 3522446"/>
              <a:gd name="connsiteY2-38" fmla="*/ 1908979 h 1909003"/>
              <a:gd name="connsiteX3-39" fmla="*/ 39013 w 3522446"/>
              <a:gd name="connsiteY3-40" fmla="*/ 134148 h 1909003"/>
              <a:gd name="connsiteX0-41" fmla="*/ 55067 w 3553265"/>
              <a:gd name="connsiteY0-42" fmla="*/ 134148 h 1909002"/>
              <a:gd name="connsiteX1-43" fmla="*/ 3501602 w 3553265"/>
              <a:gd name="connsiteY1-44" fmla="*/ 175399 h 1909002"/>
              <a:gd name="connsiteX2-45" fmla="*/ 1754271 w 3553265"/>
              <a:gd name="connsiteY2-46" fmla="*/ 1908979 h 1909002"/>
              <a:gd name="connsiteX3-47" fmla="*/ 55067 w 3553265"/>
              <a:gd name="connsiteY3-48" fmla="*/ 134148 h 1909002"/>
              <a:gd name="connsiteX0-49" fmla="*/ 39426 w 3502160"/>
              <a:gd name="connsiteY0-50" fmla="*/ 134148 h 1909003"/>
              <a:gd name="connsiteX1-51" fmla="*/ 3465335 w 3502160"/>
              <a:gd name="connsiteY1-52" fmla="*/ 175399 h 1909003"/>
              <a:gd name="connsiteX2-53" fmla="*/ 1718004 w 3502160"/>
              <a:gd name="connsiteY2-54" fmla="*/ 1908979 h 1909003"/>
              <a:gd name="connsiteX3-55" fmla="*/ 39426 w 3502160"/>
              <a:gd name="connsiteY3-56" fmla="*/ 134148 h 1909003"/>
              <a:gd name="connsiteX0-57" fmla="*/ 8999 w 3471733"/>
              <a:gd name="connsiteY0-58" fmla="*/ 21578 h 1796433"/>
              <a:gd name="connsiteX1-59" fmla="*/ 3434908 w 3471733"/>
              <a:gd name="connsiteY1-60" fmla="*/ 62829 h 1796433"/>
              <a:gd name="connsiteX2-61" fmla="*/ 1687577 w 3471733"/>
              <a:gd name="connsiteY2-62" fmla="*/ 1796409 h 1796433"/>
              <a:gd name="connsiteX3-63" fmla="*/ 8999 w 3471733"/>
              <a:gd name="connsiteY3-64" fmla="*/ 21578 h 1796433"/>
              <a:gd name="connsiteX0-65" fmla="*/ 39425 w 3502159"/>
              <a:gd name="connsiteY0-66" fmla="*/ 135675 h 1931154"/>
              <a:gd name="connsiteX1-67" fmla="*/ 3465334 w 3502159"/>
              <a:gd name="connsiteY1-68" fmla="*/ 176926 h 1931154"/>
              <a:gd name="connsiteX2-69" fmla="*/ 1718003 w 3502159"/>
              <a:gd name="connsiteY2-70" fmla="*/ 1931131 h 1931154"/>
              <a:gd name="connsiteX3-71" fmla="*/ 39425 w 3502159"/>
              <a:gd name="connsiteY3-72" fmla="*/ 135675 h 1931154"/>
              <a:gd name="connsiteX0-73" fmla="*/ 7276 w 3470010"/>
              <a:gd name="connsiteY0-74" fmla="*/ 26065 h 1821544"/>
              <a:gd name="connsiteX1-75" fmla="*/ 3433185 w 3470010"/>
              <a:gd name="connsiteY1-76" fmla="*/ 67316 h 1821544"/>
              <a:gd name="connsiteX2-77" fmla="*/ 1685854 w 3470010"/>
              <a:gd name="connsiteY2-78" fmla="*/ 1821521 h 1821544"/>
              <a:gd name="connsiteX3-79" fmla="*/ 7276 w 3470010"/>
              <a:gd name="connsiteY3-80" fmla="*/ 26065 h 1821544"/>
              <a:gd name="connsiteX0-81" fmla="*/ 12669 w 3492943"/>
              <a:gd name="connsiteY0-82" fmla="*/ 26065 h 1822469"/>
              <a:gd name="connsiteX1-83" fmla="*/ 3438578 w 3492943"/>
              <a:gd name="connsiteY1-84" fmla="*/ 67316 h 1822469"/>
              <a:gd name="connsiteX2-85" fmla="*/ 1691247 w 3492943"/>
              <a:gd name="connsiteY2-86" fmla="*/ 1821521 h 1822469"/>
              <a:gd name="connsiteX3-87" fmla="*/ 12669 w 3492943"/>
              <a:gd name="connsiteY3-88" fmla="*/ 26065 h 1822469"/>
              <a:gd name="connsiteX0-89" fmla="*/ 48756 w 3529030"/>
              <a:gd name="connsiteY0-90" fmla="*/ 3139 h 1799516"/>
              <a:gd name="connsiteX1-91" fmla="*/ 3474665 w 3529030"/>
              <a:gd name="connsiteY1-92" fmla="*/ 44390 h 1799516"/>
              <a:gd name="connsiteX2-93" fmla="*/ 1727334 w 3529030"/>
              <a:gd name="connsiteY2-94" fmla="*/ 1798595 h 1799516"/>
              <a:gd name="connsiteX3-95" fmla="*/ 48756 w 3529030"/>
              <a:gd name="connsiteY3-96" fmla="*/ 3139 h 1799516"/>
              <a:gd name="connsiteX0-97" fmla="*/ 48756 w 3529030"/>
              <a:gd name="connsiteY0-98" fmla="*/ 5796 h 1802173"/>
              <a:gd name="connsiteX1-99" fmla="*/ 3474665 w 3529030"/>
              <a:gd name="connsiteY1-100" fmla="*/ 47047 h 1802173"/>
              <a:gd name="connsiteX2-101" fmla="*/ 1727334 w 3529030"/>
              <a:gd name="connsiteY2-102" fmla="*/ 1801252 h 1802173"/>
              <a:gd name="connsiteX3-103" fmla="*/ 48756 w 3529030"/>
              <a:gd name="connsiteY3-104" fmla="*/ 5796 h 1802173"/>
              <a:gd name="connsiteX0-105" fmla="*/ 48756 w 3477652"/>
              <a:gd name="connsiteY0-106" fmla="*/ 5796 h 1802173"/>
              <a:gd name="connsiteX1-107" fmla="*/ 3474665 w 3477652"/>
              <a:gd name="connsiteY1-108" fmla="*/ 47047 h 1802173"/>
              <a:gd name="connsiteX2-109" fmla="*/ 1727334 w 3477652"/>
              <a:gd name="connsiteY2-110" fmla="*/ 1801252 h 1802173"/>
              <a:gd name="connsiteX3-111" fmla="*/ 48756 w 3477652"/>
              <a:gd name="connsiteY3-112" fmla="*/ 5796 h 18021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477652" h="1802173">
                <a:moveTo>
                  <a:pt x="48756" y="5796"/>
                </a:moveTo>
                <a:cubicBezTo>
                  <a:pt x="305602" y="15937"/>
                  <a:pt x="3181151" y="-33335"/>
                  <a:pt x="3474665" y="47047"/>
                </a:cubicBezTo>
                <a:cubicBezTo>
                  <a:pt x="3527547" y="271809"/>
                  <a:pt x="2875835" y="1753126"/>
                  <a:pt x="1727334" y="1801252"/>
                </a:cubicBezTo>
                <a:cubicBezTo>
                  <a:pt x="578833" y="1849378"/>
                  <a:pt x="-208090" y="-4345"/>
                  <a:pt x="48756" y="5796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TextBox 1"/>
          <p:cNvSpPr txBox="true"/>
          <p:nvPr/>
        </p:nvSpPr>
        <p:spPr>
          <a:xfrm>
            <a:off x="815577" y="2365462"/>
            <a:ext cx="2150744" cy="382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r">
              <a:buClr>
                <a:srgbClr val="0B2C4F"/>
              </a:buClr>
              <a:buNone/>
            </a:pPr>
            <a:r>
              <a:rPr lang="zh-CN" altLang="en-US" sz="1800" dirty="0">
                <a:solidFill>
                  <a:srgbClr val="313D51"/>
                </a:solidFill>
                <a:sym typeface="+mn-lt"/>
              </a:rPr>
              <a:t>经验</a:t>
            </a:r>
            <a:r>
              <a:rPr lang="en-US" altLang="zh-CN" sz="1800" dirty="0">
                <a:solidFill>
                  <a:srgbClr val="313D51"/>
                </a:solidFill>
                <a:sym typeface="+mn-lt"/>
              </a:rPr>
              <a:t>1·FFmpeg</a:t>
            </a:r>
            <a:endParaRPr lang="zh-CN" altLang="en-US" sz="1800" dirty="0">
              <a:solidFill>
                <a:srgbClr val="313D51"/>
              </a:solidFill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true">
            <a:off x="4012227" y="2789677"/>
            <a:ext cx="1990299" cy="1399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true">
            <a:off x="5171021" y="2789678"/>
            <a:ext cx="831504" cy="2362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true" flipV="true">
            <a:off x="6002530" y="2789711"/>
            <a:ext cx="890263" cy="2279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true" flipV="true">
            <a:off x="6002526" y="2789677"/>
            <a:ext cx="1945282" cy="1399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747506" y="3661289"/>
            <a:ext cx="876404" cy="876404"/>
          </a:xfrm>
          <a:prstGeom prst="ellipse">
            <a:avLst/>
          </a:prstGeom>
          <a:solidFill>
            <a:srgbClr val="244C8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dirty="0" smtClean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785026" y="4631195"/>
            <a:ext cx="876404" cy="876404"/>
          </a:xfrm>
          <a:prstGeom prst="ellipse">
            <a:avLst/>
          </a:prstGeom>
          <a:solidFill>
            <a:srgbClr val="244C8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447658" y="4586402"/>
            <a:ext cx="876404" cy="876404"/>
          </a:xfrm>
          <a:prstGeom prst="ellipse">
            <a:avLst/>
          </a:prstGeom>
          <a:solidFill>
            <a:srgbClr val="244C8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2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447943" y="3532697"/>
            <a:ext cx="876404" cy="876404"/>
          </a:xfrm>
          <a:prstGeom prst="ellipse">
            <a:avLst/>
          </a:prstGeom>
          <a:solidFill>
            <a:srgbClr val="244C8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05</a:t>
            </a:r>
            <a:endParaRPr lang="zh-CN" altLang="en-US" sz="2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844203" y="2380701"/>
            <a:ext cx="876404" cy="876404"/>
          </a:xfrm>
          <a:prstGeom prst="ellipse">
            <a:avLst/>
          </a:prstGeom>
          <a:solidFill>
            <a:srgbClr val="244C8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06</a:t>
            </a:r>
            <a:endParaRPr lang="zh-CN" altLang="en-US" sz="2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374820" y="2365562"/>
            <a:ext cx="876404" cy="876404"/>
          </a:xfrm>
          <a:prstGeom prst="ellipse">
            <a:avLst/>
          </a:prstGeom>
          <a:solidFill>
            <a:srgbClr val="244C8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dirty="0" smtClean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TextBox 34"/>
          <p:cNvSpPr txBox="true"/>
          <p:nvPr/>
        </p:nvSpPr>
        <p:spPr>
          <a:xfrm>
            <a:off x="823595" y="2747645"/>
            <a:ext cx="2848610" cy="119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了解了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视频处理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的基本概念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200" dirty="0">
                <a:solidFill>
                  <a:srgbClr val="FF0000"/>
                </a:solidFill>
                <a:cs typeface="+mn-ea"/>
                <a:sym typeface="+mn-lt"/>
              </a:rPr>
              <a:t>FFmpeg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命令行工具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进行视频合并、拆分、缩放等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200" dirty="0">
                <a:solidFill>
                  <a:srgbClr val="FF0000"/>
                </a:solidFill>
                <a:cs typeface="+mn-ea"/>
                <a:sym typeface="+mn-lt"/>
              </a:rPr>
              <a:t>FFmpeg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库函数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实现视频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解码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格式转换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裁剪视频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功能</a:t>
            </a:r>
            <a:endParaRPr lang="zh-CN" altLang="en-US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6" name="TextBox 35"/>
          <p:cNvSpPr txBox="true"/>
          <p:nvPr/>
        </p:nvSpPr>
        <p:spPr>
          <a:xfrm>
            <a:off x="280035" y="3980815"/>
            <a:ext cx="3445510" cy="382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r">
              <a:buClr>
                <a:srgbClr val="0B2C4F"/>
              </a:buClr>
              <a:buNone/>
            </a:pPr>
            <a:r>
              <a:rPr lang="zh-CN" altLang="en-US" sz="1800" dirty="0">
                <a:solidFill>
                  <a:srgbClr val="313D51"/>
                </a:solidFill>
                <a:sym typeface="+mn-lt"/>
              </a:rPr>
              <a:t>经验</a:t>
            </a:r>
            <a:r>
              <a:rPr lang="en-US" altLang="zh-CN" sz="1800" dirty="0">
                <a:solidFill>
                  <a:srgbClr val="313D51"/>
                </a:solidFill>
                <a:sym typeface="+mn-lt"/>
              </a:rPr>
              <a:t> 2·QML</a:t>
            </a:r>
            <a:r>
              <a:rPr lang="zh-CN" altLang="en-US" sz="1800" dirty="0">
                <a:solidFill>
                  <a:srgbClr val="313D51"/>
                </a:solidFill>
                <a:sym typeface="+mn-lt"/>
              </a:rPr>
              <a:t>与</a:t>
            </a:r>
            <a:r>
              <a:rPr lang="en-US" altLang="zh-CN" sz="1800" dirty="0">
                <a:solidFill>
                  <a:srgbClr val="313D51"/>
                </a:solidFill>
                <a:sym typeface="+mn-lt"/>
              </a:rPr>
              <a:t>C++</a:t>
            </a:r>
            <a:r>
              <a:rPr lang="zh-CN" altLang="en-US" sz="1800" dirty="0">
                <a:solidFill>
                  <a:srgbClr val="313D51"/>
                </a:solidFill>
                <a:sym typeface="+mn-lt"/>
              </a:rPr>
              <a:t>交互</a:t>
            </a:r>
            <a:endParaRPr lang="zh-CN" altLang="en-US" sz="1800" dirty="0">
              <a:solidFill>
                <a:srgbClr val="313D51"/>
              </a:solidFill>
              <a:sym typeface="+mn-lt"/>
            </a:endParaRPr>
          </a:p>
        </p:txBody>
      </p:sp>
      <p:sp>
        <p:nvSpPr>
          <p:cNvPr id="47" name="TextBox 36"/>
          <p:cNvSpPr txBox="true"/>
          <p:nvPr/>
        </p:nvSpPr>
        <p:spPr>
          <a:xfrm>
            <a:off x="972185" y="4344035"/>
            <a:ext cx="3279140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1.QML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实现界面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C++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实现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业务逻辑</a:t>
            </a:r>
            <a:endParaRPr lang="zh-CN" altLang="en-US" sz="1200" dirty="0">
              <a:solidFill>
                <a:srgbClr val="FF0000"/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注册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C++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类，使用类完成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显示第一帧画面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裁剪、合并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等功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能，并在</a:t>
            </a:r>
            <a:r>
              <a:rPr lang="en-US" altLang="zh-CN" sz="1200" dirty="0">
                <a:solidFill>
                  <a:srgbClr val="FF0000"/>
                </a:solidFill>
                <a:cs typeface="+mn-ea"/>
                <a:sym typeface="+mn-lt"/>
              </a:rPr>
              <a:t>QML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中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访问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类及类的方法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TextBox 37"/>
          <p:cNvSpPr txBox="true"/>
          <p:nvPr/>
        </p:nvSpPr>
        <p:spPr>
          <a:xfrm>
            <a:off x="1249045" y="5265420"/>
            <a:ext cx="3058160" cy="382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r">
              <a:buClr>
                <a:srgbClr val="0B2C4F"/>
              </a:buClr>
              <a:buNone/>
            </a:pPr>
            <a:r>
              <a:rPr lang="zh-CN" altLang="en-US" sz="1800" dirty="0">
                <a:solidFill>
                  <a:srgbClr val="313D51"/>
                </a:solidFill>
                <a:sym typeface="+mn-lt"/>
              </a:rPr>
              <a:t>经验</a:t>
            </a:r>
            <a:r>
              <a:rPr lang="en-US" altLang="zh-CN" sz="1800" dirty="0">
                <a:solidFill>
                  <a:srgbClr val="313D51"/>
                </a:solidFill>
                <a:sym typeface="+mn-lt"/>
              </a:rPr>
              <a:t>3·</a:t>
            </a:r>
            <a:r>
              <a:rPr lang="zh-CN" altLang="en-US" sz="1800" dirty="0">
                <a:solidFill>
                  <a:srgbClr val="313D51"/>
                </a:solidFill>
                <a:sym typeface="+mn-lt"/>
              </a:rPr>
              <a:t>模块交互</a:t>
            </a:r>
            <a:endParaRPr lang="zh-CN" altLang="en-US" sz="1800" dirty="0">
              <a:solidFill>
                <a:srgbClr val="313D51"/>
              </a:solidFill>
              <a:sym typeface="+mn-lt"/>
            </a:endParaRPr>
          </a:p>
        </p:txBody>
      </p:sp>
      <p:sp>
        <p:nvSpPr>
          <p:cNvPr id="49" name="TextBox 38"/>
          <p:cNvSpPr txBox="true"/>
          <p:nvPr/>
        </p:nvSpPr>
        <p:spPr>
          <a:xfrm>
            <a:off x="1523365" y="5624195"/>
            <a:ext cx="344805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视频文件路径列表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在各模块间的传递使用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Box 39"/>
          <p:cNvSpPr txBox="true"/>
          <p:nvPr/>
        </p:nvSpPr>
        <p:spPr>
          <a:xfrm>
            <a:off x="7613665" y="4997065"/>
            <a:ext cx="2150744" cy="382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0B2C4F"/>
              </a:buClr>
              <a:buNone/>
            </a:pPr>
            <a:r>
              <a:rPr lang="zh-CN" altLang="en-US" sz="1800" dirty="0">
                <a:solidFill>
                  <a:srgbClr val="313D51"/>
                </a:solidFill>
                <a:sym typeface="+mn-lt"/>
              </a:rPr>
              <a:t>不足</a:t>
            </a:r>
            <a:r>
              <a:rPr lang="en-US" altLang="zh-CN" sz="1800" dirty="0">
                <a:solidFill>
                  <a:srgbClr val="313D51"/>
                </a:solidFill>
                <a:sym typeface="+mn-lt"/>
              </a:rPr>
              <a:t>3·</a:t>
            </a:r>
            <a:r>
              <a:rPr lang="zh-CN" altLang="en-US" sz="1800" dirty="0">
                <a:solidFill>
                  <a:srgbClr val="313D51"/>
                </a:solidFill>
                <a:sym typeface="+mn-lt"/>
              </a:rPr>
              <a:t>用户友好性</a:t>
            </a:r>
            <a:endParaRPr lang="zh-CN" altLang="en-US" sz="1800" dirty="0">
              <a:solidFill>
                <a:srgbClr val="313D51"/>
              </a:solidFill>
              <a:sym typeface="+mn-lt"/>
            </a:endParaRPr>
          </a:p>
        </p:txBody>
      </p:sp>
      <p:sp>
        <p:nvSpPr>
          <p:cNvPr id="51" name="TextBox 40"/>
          <p:cNvSpPr txBox="true"/>
          <p:nvPr/>
        </p:nvSpPr>
        <p:spPr>
          <a:xfrm>
            <a:off x="7324090" y="5311140"/>
            <a:ext cx="4198620" cy="119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将项目库区的视频文件添加到裁剪区中，由于会委托命令行实现实现多个视频的合并操作，会出现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延迟卡顿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的情况。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裁剪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功能通过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ffmpeg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库函数实现的，实现中并未对是否为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关键帧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进行相关处理，导致随意拖动进度条执行裁剪很可能会出现问题。</a:t>
            </a:r>
            <a:endParaRPr lang="zh-CN" altLang="en-US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2" name="TextBox 41"/>
          <p:cNvSpPr txBox="true"/>
          <p:nvPr/>
        </p:nvSpPr>
        <p:spPr>
          <a:xfrm>
            <a:off x="8390890" y="3908425"/>
            <a:ext cx="3305175" cy="382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0B2C4F"/>
              </a:buClr>
              <a:buNone/>
            </a:pPr>
            <a:r>
              <a:rPr lang="zh-CN" altLang="en-US" sz="1800" dirty="0">
                <a:solidFill>
                  <a:srgbClr val="313D51"/>
                </a:solidFill>
                <a:sym typeface="+mn-lt"/>
              </a:rPr>
              <a:t>不足</a:t>
            </a:r>
            <a:r>
              <a:rPr lang="en-US" altLang="zh-CN" sz="1800" dirty="0">
                <a:solidFill>
                  <a:srgbClr val="313D51"/>
                </a:solidFill>
                <a:sym typeface="+mn-lt"/>
              </a:rPr>
              <a:t>2·</a:t>
            </a:r>
            <a:r>
              <a:rPr lang="zh-CN" altLang="en-US" sz="1800" dirty="0">
                <a:solidFill>
                  <a:srgbClr val="313D51"/>
                </a:solidFill>
                <a:sym typeface="+mn-lt"/>
              </a:rPr>
              <a:t>合并、拆分、添加文字</a:t>
            </a:r>
            <a:endParaRPr lang="zh-CN" altLang="en-US" sz="1800" dirty="0">
              <a:solidFill>
                <a:srgbClr val="313D51"/>
              </a:solidFill>
              <a:sym typeface="+mn-lt"/>
            </a:endParaRPr>
          </a:p>
        </p:txBody>
      </p:sp>
      <p:sp>
        <p:nvSpPr>
          <p:cNvPr id="53" name="TextBox 42"/>
          <p:cNvSpPr txBox="true"/>
          <p:nvPr/>
        </p:nvSpPr>
        <p:spPr>
          <a:xfrm>
            <a:off x="8485505" y="4241800"/>
            <a:ext cx="2760345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合并、拆分、添加文字功能使用的是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命令行工具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实现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的，并未使用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FFmpeg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库函数实现以上功能。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43"/>
          <p:cNvSpPr txBox="true"/>
          <p:nvPr/>
        </p:nvSpPr>
        <p:spPr>
          <a:xfrm>
            <a:off x="9095654" y="2472142"/>
            <a:ext cx="2150744" cy="382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0B2C4F"/>
              </a:buClr>
              <a:buNone/>
            </a:pPr>
            <a:r>
              <a:rPr lang="zh-CN" altLang="en-US" sz="1800" dirty="0">
                <a:solidFill>
                  <a:srgbClr val="313D51"/>
                </a:solidFill>
                <a:sym typeface="+mn-lt"/>
              </a:rPr>
              <a:t>不足</a:t>
            </a:r>
            <a:r>
              <a:rPr lang="en-US" altLang="zh-CN" sz="1800" dirty="0">
                <a:solidFill>
                  <a:srgbClr val="313D51"/>
                </a:solidFill>
                <a:sym typeface="+mn-lt"/>
              </a:rPr>
              <a:t>1·</a:t>
            </a:r>
            <a:r>
              <a:rPr lang="zh-CN" altLang="en-US" sz="1800" dirty="0">
                <a:solidFill>
                  <a:srgbClr val="313D51"/>
                </a:solidFill>
                <a:sym typeface="+mn-lt"/>
              </a:rPr>
              <a:t>视频显示</a:t>
            </a:r>
            <a:endParaRPr lang="zh-CN" altLang="en-US" sz="1800" dirty="0">
              <a:solidFill>
                <a:srgbClr val="313D51"/>
              </a:solidFill>
              <a:sym typeface="+mn-lt"/>
            </a:endParaRPr>
          </a:p>
        </p:txBody>
      </p:sp>
      <p:sp>
        <p:nvSpPr>
          <p:cNvPr id="55" name="TextBox 44"/>
          <p:cNvSpPr txBox="true"/>
          <p:nvPr/>
        </p:nvSpPr>
        <p:spPr>
          <a:xfrm>
            <a:off x="9105723" y="2772642"/>
            <a:ext cx="2414720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未能使用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FFmpeg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解码每一帧并显示在窗口进行播放，而是采用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QML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自带的</a:t>
            </a:r>
            <a:r>
              <a:rPr lang="en-US" altLang="zh-CN" sz="1200" dirty="0">
                <a:solidFill>
                  <a:srgbClr val="FF0000"/>
                </a:solidFill>
                <a:cs typeface="+mn-ea"/>
                <a:sym typeface="+mn-lt"/>
              </a:rPr>
              <a:t>Video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组件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进行视频播放。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4971075" y="1808940"/>
            <a:ext cx="2153920" cy="1911773"/>
            <a:chOff x="3776033" y="1054702"/>
            <a:chExt cx="1622392" cy="1440000"/>
          </a:xfrm>
          <a:solidFill>
            <a:srgbClr val="244C89"/>
          </a:solidFill>
        </p:grpSpPr>
        <p:sp>
          <p:nvSpPr>
            <p:cNvPr id="14" name="椭圆 13"/>
            <p:cNvSpPr/>
            <p:nvPr/>
          </p:nvSpPr>
          <p:spPr>
            <a:xfrm>
              <a:off x="3832951" y="1054702"/>
              <a:ext cx="1440000" cy="1440000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5" name="TextBox 21"/>
            <p:cNvSpPr txBox="true"/>
            <p:nvPr/>
          </p:nvSpPr>
          <p:spPr>
            <a:xfrm>
              <a:off x="3776033" y="1268501"/>
              <a:ext cx="1622392" cy="7078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zh-CN"/>
              </a:defPPr>
              <a:lvl1pPr algn="ctr">
                <a:defRPr sz="1400">
                  <a:solidFill>
                    <a:schemeClr val="lt1"/>
                  </a:solidFill>
                  <a:latin typeface="Impact" panose="020B080603090205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2800" b="1" dirty="0" smtClean="0">
                <a:latin typeface="+mn-lt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+mn-lt"/>
                  <a:cs typeface="+mn-ea"/>
                  <a:sym typeface="+mn-lt"/>
                </a:rPr>
                <a:t>经验</a:t>
              </a:r>
              <a:r>
                <a:rPr lang="en-US" altLang="zh-CN" sz="2800" b="1" dirty="0">
                  <a:latin typeface="+mn-lt"/>
                  <a:cs typeface="+mn-ea"/>
                  <a:sym typeface="+mn-lt"/>
                </a:rPr>
                <a:t>·</a:t>
              </a:r>
              <a:r>
                <a:rPr lang="zh-CN" altLang="en-US" sz="2800" b="1" dirty="0">
                  <a:latin typeface="+mn-lt"/>
                  <a:cs typeface="+mn-ea"/>
                  <a:sym typeface="+mn-lt"/>
                </a:rPr>
                <a:t>不足</a:t>
              </a:r>
              <a:endParaRPr lang="zh-CN" altLang="en-US" sz="2800" b="1" dirty="0">
                <a:latin typeface="+mn-lt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ldLvl="0" animBg="true"/>
      <p:bldP spid="21" grpId="0" bldLvl="0" animBg="true"/>
      <p:bldP spid="22" grpId="0" bldLvl="0" animBg="true"/>
      <p:bldP spid="39" grpId="0" bldLvl="0" animBg="true"/>
      <p:bldP spid="40" grpId="0" bldLvl="0" animBg="true"/>
      <p:bldP spid="41" grpId="0" bldLvl="0" animBg="true"/>
      <p:bldP spid="42" grpId="0" bldLvl="0" animBg="true"/>
      <p:bldP spid="43" grpId="0" bldLvl="0" animBg="true"/>
      <p:bldP spid="44" grpId="0" bldLvl="0" animBg="true"/>
      <p:bldP spid="45" grpId="0"/>
      <p:bldP spid="46" grpId="0" bldLvl="0" animBg="true"/>
      <p:bldP spid="47" grpId="0"/>
      <p:bldP spid="48" grpId="0" bldLvl="0" animBg="true"/>
      <p:bldP spid="49" grpId="0"/>
      <p:bldP spid="50" grpId="0" bldLvl="0" animBg="true"/>
      <p:bldP spid="51" grpId="0"/>
      <p:bldP spid="52" grpId="0" bldLvl="0" animBg="true"/>
      <p:bldP spid="53" grpId="0"/>
      <p:bldP spid="54" grpId="0" bldLvl="0" animBg="true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35412" y="2340846"/>
            <a:ext cx="4321175" cy="1653639"/>
            <a:chOff x="3935412" y="2340846"/>
            <a:chExt cx="4321175" cy="1653639"/>
          </a:xfrm>
        </p:grpSpPr>
        <p:sp>
          <p:nvSpPr>
            <p:cNvPr id="25" name="文本框 24"/>
            <p:cNvSpPr txBox="true"/>
            <p:nvPr/>
          </p:nvSpPr>
          <p:spPr>
            <a:xfrm>
              <a:off x="3935412" y="2340846"/>
              <a:ext cx="43211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b="1" dirty="0">
                  <a:solidFill>
                    <a:schemeClr val="accent1"/>
                  </a:solidFill>
                  <a:cs typeface="+mn-ea"/>
                  <a:sym typeface="+mn-lt"/>
                </a:rPr>
                <a:t>谢谢观看</a:t>
              </a:r>
              <a:endParaRPr lang="zh-CN" altLang="en-US" sz="8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4063999" y="3575385"/>
              <a:ext cx="3962400" cy="0"/>
            </a:xfrm>
            <a:prstGeom prst="line">
              <a:avLst/>
            </a:prstGeom>
            <a:ln>
              <a:solidFill>
                <a:schemeClr val="accent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true"/>
            <p:nvPr/>
          </p:nvSpPr>
          <p:spPr>
            <a:xfrm>
              <a:off x="3986211" y="3626185"/>
              <a:ext cx="421957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cs typeface="+mn-ea"/>
                  <a:sym typeface="+mn-lt"/>
                </a:rPr>
                <a:t>THANKS FOR WATCHING</a:t>
              </a:r>
              <a:endParaRPr lang="en-US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true"/>
          <p:nvPr/>
        </p:nvSpPr>
        <p:spPr>
          <a:xfrm>
            <a:off x="5843270" y="5153025"/>
            <a:ext cx="3856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5362A5"/>
                </a:solidFill>
                <a:cs typeface="+mn-ea"/>
                <a:sym typeface="+mn-lt"/>
              </a:rPr>
              <a:t>汇报</a:t>
            </a:r>
            <a:r>
              <a:rPr lang="zh-CN" altLang="en-US">
                <a:solidFill>
                  <a:srgbClr val="5362A5"/>
                </a:solidFill>
                <a:cs typeface="+mn-ea"/>
                <a:sym typeface="+mn-lt"/>
              </a:rPr>
              <a:t>人：朱有成</a:t>
            </a:r>
            <a:r>
              <a:rPr lang="en-US" altLang="zh-CN">
                <a:solidFill>
                  <a:srgbClr val="5362A5"/>
                </a:solidFill>
                <a:cs typeface="+mn-ea"/>
                <a:sym typeface="+mn-lt"/>
              </a:rPr>
              <a:t> </a:t>
            </a:r>
            <a:r>
              <a:rPr lang="zh-CN" altLang="en-US">
                <a:solidFill>
                  <a:srgbClr val="5362A5"/>
                </a:solidFill>
                <a:cs typeface="+mn-ea"/>
                <a:sym typeface="+mn-lt"/>
              </a:rPr>
              <a:t>张新蕾</a:t>
            </a:r>
            <a:r>
              <a:rPr lang="en-US" altLang="zh-CN">
                <a:solidFill>
                  <a:srgbClr val="5362A5"/>
                </a:solidFill>
                <a:cs typeface="+mn-ea"/>
                <a:sym typeface="+mn-lt"/>
              </a:rPr>
              <a:t> </a:t>
            </a:r>
            <a:r>
              <a:rPr lang="zh-CN" altLang="en-US">
                <a:solidFill>
                  <a:srgbClr val="5362A5"/>
                </a:solidFill>
                <a:cs typeface="+mn-ea"/>
                <a:sym typeface="+mn-lt"/>
              </a:rPr>
              <a:t>冉杨</a:t>
            </a:r>
            <a:endParaRPr lang="zh-CN" altLang="en-US">
              <a:solidFill>
                <a:srgbClr val="5362A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1113" y="1"/>
            <a:ext cx="1992314" cy="1701800"/>
            <a:chOff x="-11114" y="0"/>
            <a:chExt cx="2627313" cy="2852737"/>
          </a:xfrm>
        </p:grpSpPr>
        <p:sp>
          <p:nvSpPr>
            <p:cNvPr id="8" name="直角三角形 3"/>
            <p:cNvSpPr/>
            <p:nvPr/>
          </p:nvSpPr>
          <p:spPr>
            <a:xfrm>
              <a:off x="-11114" y="0"/>
              <a:ext cx="2627313" cy="2852737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2188618"/>
                <a:gd name="connsiteY0-18" fmla="*/ 1498600 h 1498600"/>
                <a:gd name="connsiteX1-19" fmla="*/ 0 w 2188618"/>
                <a:gd name="connsiteY1-20" fmla="*/ 0 h 1498600"/>
                <a:gd name="connsiteX2-21" fmla="*/ 2188618 w 2188618"/>
                <a:gd name="connsiteY2-22" fmla="*/ 225540 h 1498600"/>
                <a:gd name="connsiteX3-23" fmla="*/ 0 w 2188618"/>
                <a:gd name="connsiteY3-24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88618" h="1498600">
                  <a:moveTo>
                    <a:pt x="0" y="1498600"/>
                  </a:moveTo>
                  <a:lnTo>
                    <a:pt x="0" y="0"/>
                  </a:lnTo>
                  <a:lnTo>
                    <a:pt x="2188618" y="22554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直角三角形 3"/>
            <p:cNvSpPr/>
            <p:nvPr/>
          </p:nvSpPr>
          <p:spPr>
            <a:xfrm>
              <a:off x="0" y="736600"/>
              <a:ext cx="679450" cy="14986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0"/>
              <a:ext cx="1651000" cy="14732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51000" h="2679700">
                  <a:moveTo>
                    <a:pt x="0" y="1498600"/>
                  </a:moveTo>
                  <a:lnTo>
                    <a:pt x="0" y="0"/>
                  </a:lnTo>
                  <a:lnTo>
                    <a:pt x="1651000" y="26797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3"/>
            <p:cNvSpPr/>
            <p:nvPr/>
          </p:nvSpPr>
          <p:spPr>
            <a:xfrm>
              <a:off x="0" y="0"/>
              <a:ext cx="2184400" cy="17907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3"/>
            <p:cNvSpPr/>
            <p:nvPr/>
          </p:nvSpPr>
          <p:spPr>
            <a:xfrm rot="5400000" flipV="true">
              <a:off x="370493" y="-381605"/>
              <a:ext cx="1597025" cy="2360236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1299144"/>
                <a:gd name="connsiteY0-18" fmla="*/ 1498600 h 3725857"/>
                <a:gd name="connsiteX1-19" fmla="*/ 0 w 1299144"/>
                <a:gd name="connsiteY1-20" fmla="*/ 0 h 3725857"/>
                <a:gd name="connsiteX2-21" fmla="*/ 1299144 w 1299144"/>
                <a:gd name="connsiteY2-22" fmla="*/ 3725857 h 3725857"/>
                <a:gd name="connsiteX3-23" fmla="*/ 0 w 1299144"/>
                <a:gd name="connsiteY3-24" fmla="*/ 1498600 h 3725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99144" h="3725857">
                  <a:moveTo>
                    <a:pt x="0" y="1498600"/>
                  </a:moveTo>
                  <a:lnTo>
                    <a:pt x="0" y="0"/>
                  </a:lnTo>
                  <a:lnTo>
                    <a:pt x="1299144" y="3725857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18962" y="990600"/>
              <a:ext cx="1397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900" y="1382713"/>
              <a:ext cx="1397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直角三角形 3"/>
            <p:cNvSpPr/>
            <p:nvPr/>
          </p:nvSpPr>
          <p:spPr>
            <a:xfrm>
              <a:off x="0" y="310357"/>
              <a:ext cx="969777" cy="127635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459865" y="946550"/>
            <a:ext cx="9272270" cy="5362881"/>
          </a:xfrm>
          <a:prstGeom prst="rect">
            <a:avLst/>
          </a:prstGeom>
          <a:noFill/>
          <a:ln w="57150">
            <a:solidFill>
              <a:srgbClr val="8893C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284345" y="2165350"/>
            <a:ext cx="3797300" cy="5080"/>
          </a:xfrm>
          <a:prstGeom prst="line">
            <a:avLst/>
          </a:prstGeom>
          <a:ln w="38100">
            <a:solidFill>
              <a:srgbClr val="889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true"/>
          <p:nvPr/>
        </p:nvSpPr>
        <p:spPr>
          <a:xfrm>
            <a:off x="3939540" y="1242060"/>
            <a:ext cx="4312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cs typeface="+mn-ea"/>
                <a:sym typeface="+mn-lt"/>
              </a:rPr>
              <a:t>一、项目介绍</a:t>
            </a:r>
            <a:endParaRPr lang="zh-CN" altLang="en-US" sz="44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2087880" y="2648585"/>
            <a:ext cx="818959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50000"/>
              </a:lnSpc>
            </a:pPr>
            <a:r>
              <a:rPr lang="en-US" altLang="zh-CN"/>
              <a:t>      </a:t>
            </a:r>
            <a:r>
              <a:rPr lang="zh-CN" altLang="en-US"/>
              <a:t>作品属于多媒体剪辑软件，可完成普通的视频剪辑，满足普通用户的基本需求。界面简洁，操作简单，易于上手。用户可根据需求导入视频资源进行剪辑合并、添加文字等操作。可灵活调整视频播放速度，使视频呈现出更多元化的显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true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1113" y="1"/>
            <a:ext cx="1992314" cy="1701800"/>
            <a:chOff x="-11114" y="0"/>
            <a:chExt cx="2627313" cy="2852737"/>
          </a:xfrm>
        </p:grpSpPr>
        <p:sp>
          <p:nvSpPr>
            <p:cNvPr id="8" name="直角三角形 3"/>
            <p:cNvSpPr/>
            <p:nvPr/>
          </p:nvSpPr>
          <p:spPr>
            <a:xfrm>
              <a:off x="-11114" y="0"/>
              <a:ext cx="2627313" cy="2852737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2188618"/>
                <a:gd name="connsiteY0-18" fmla="*/ 1498600 h 1498600"/>
                <a:gd name="connsiteX1-19" fmla="*/ 0 w 2188618"/>
                <a:gd name="connsiteY1-20" fmla="*/ 0 h 1498600"/>
                <a:gd name="connsiteX2-21" fmla="*/ 2188618 w 2188618"/>
                <a:gd name="connsiteY2-22" fmla="*/ 225540 h 1498600"/>
                <a:gd name="connsiteX3-23" fmla="*/ 0 w 2188618"/>
                <a:gd name="connsiteY3-24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88618" h="1498600">
                  <a:moveTo>
                    <a:pt x="0" y="1498600"/>
                  </a:moveTo>
                  <a:lnTo>
                    <a:pt x="0" y="0"/>
                  </a:lnTo>
                  <a:lnTo>
                    <a:pt x="2188618" y="22554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直角三角形 3"/>
            <p:cNvSpPr/>
            <p:nvPr/>
          </p:nvSpPr>
          <p:spPr>
            <a:xfrm>
              <a:off x="0" y="736600"/>
              <a:ext cx="679450" cy="14986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0"/>
              <a:ext cx="1651000" cy="14732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51000" h="2679700">
                  <a:moveTo>
                    <a:pt x="0" y="1498600"/>
                  </a:moveTo>
                  <a:lnTo>
                    <a:pt x="0" y="0"/>
                  </a:lnTo>
                  <a:lnTo>
                    <a:pt x="1651000" y="26797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3"/>
            <p:cNvSpPr/>
            <p:nvPr/>
          </p:nvSpPr>
          <p:spPr>
            <a:xfrm>
              <a:off x="0" y="0"/>
              <a:ext cx="2184400" cy="17907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3"/>
            <p:cNvSpPr/>
            <p:nvPr/>
          </p:nvSpPr>
          <p:spPr>
            <a:xfrm rot="5400000" flipV="true">
              <a:off x="370493" y="-381605"/>
              <a:ext cx="1597025" cy="2360236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1299144"/>
                <a:gd name="connsiteY0-18" fmla="*/ 1498600 h 3725857"/>
                <a:gd name="connsiteX1-19" fmla="*/ 0 w 1299144"/>
                <a:gd name="connsiteY1-20" fmla="*/ 0 h 3725857"/>
                <a:gd name="connsiteX2-21" fmla="*/ 1299144 w 1299144"/>
                <a:gd name="connsiteY2-22" fmla="*/ 3725857 h 3725857"/>
                <a:gd name="connsiteX3-23" fmla="*/ 0 w 1299144"/>
                <a:gd name="connsiteY3-24" fmla="*/ 1498600 h 3725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99144" h="3725857">
                  <a:moveTo>
                    <a:pt x="0" y="1498600"/>
                  </a:moveTo>
                  <a:lnTo>
                    <a:pt x="0" y="0"/>
                  </a:lnTo>
                  <a:lnTo>
                    <a:pt x="1299144" y="3725857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18962" y="990600"/>
              <a:ext cx="1397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900" y="1382713"/>
              <a:ext cx="1397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直角三角形 3"/>
            <p:cNvSpPr/>
            <p:nvPr/>
          </p:nvSpPr>
          <p:spPr>
            <a:xfrm>
              <a:off x="0" y="310357"/>
              <a:ext cx="969777" cy="127635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63220" y="307975"/>
            <a:ext cx="11607800" cy="6163310"/>
          </a:xfrm>
          <a:prstGeom prst="rect">
            <a:avLst/>
          </a:prstGeom>
          <a:noFill/>
          <a:ln w="57150">
            <a:solidFill>
              <a:srgbClr val="8893C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447540" y="1569720"/>
            <a:ext cx="3797300" cy="5080"/>
          </a:xfrm>
          <a:prstGeom prst="line">
            <a:avLst/>
          </a:prstGeom>
          <a:ln w="38100">
            <a:solidFill>
              <a:srgbClr val="889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true"/>
          <p:nvPr/>
        </p:nvSpPr>
        <p:spPr>
          <a:xfrm>
            <a:off x="4094480" y="727075"/>
            <a:ext cx="4312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cs typeface="+mn-ea"/>
                <a:sym typeface="+mn-lt"/>
              </a:rPr>
              <a:t>二、界面设计</a:t>
            </a:r>
            <a:endParaRPr lang="zh-CN" altLang="en-US" sz="44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911350" y="5035550"/>
            <a:ext cx="818959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</a:t>
            </a:r>
            <a:endParaRPr lang="zh-CN"/>
          </a:p>
        </p:txBody>
      </p:sp>
      <p:pic>
        <p:nvPicPr>
          <p:cNvPr id="14" name="图片 1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239135" y="1791335"/>
            <a:ext cx="6793865" cy="431038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384550" y="2250440"/>
            <a:ext cx="3224530" cy="2237740"/>
          </a:xfrm>
          <a:prstGeom prst="rect">
            <a:avLst/>
          </a:prstGeom>
          <a:noFill/>
          <a:ln w="31750" cmpd="sng">
            <a:solidFill>
              <a:schemeClr val="accent1">
                <a:shade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肘形连接符 19"/>
          <p:cNvCxnSpPr/>
          <p:nvPr/>
        </p:nvCxnSpPr>
        <p:spPr>
          <a:xfrm>
            <a:off x="1362710" y="2301875"/>
            <a:ext cx="2024380" cy="742315"/>
          </a:xfrm>
          <a:prstGeom prst="bentConnector3">
            <a:avLst>
              <a:gd name="adj1" fmla="val 500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4190" y="439420"/>
            <a:ext cx="2734945" cy="1863090"/>
          </a:xfrm>
          <a:prstGeom prst="rect">
            <a:avLst/>
          </a:prstGeom>
          <a:ln>
            <a:solidFill>
              <a:srgbClr val="5362A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b="1"/>
              <a:t>1.</a:t>
            </a:r>
            <a:r>
              <a:rPr lang="zh-CN" altLang="en-US" b="1"/>
              <a:t>项目库区：</a:t>
            </a:r>
            <a:endParaRPr lang="zh-CN" altLang="en-US" b="1"/>
          </a:p>
          <a:p>
            <a:pPr algn="l"/>
            <a:r>
              <a:rPr lang="en-US" altLang="zh-CN" sz="1600"/>
              <a:t>(1)</a:t>
            </a:r>
            <a:r>
              <a:rPr lang="zh-CN" altLang="en-US" sz="1600"/>
              <a:t>显示所添加视频文件的第一帧画面</a:t>
            </a:r>
            <a:endParaRPr lang="zh-CN" altLang="en-US" sz="1600"/>
          </a:p>
          <a:p>
            <a:pPr algn="l"/>
            <a:r>
              <a:rPr lang="en-US" altLang="zh-CN" sz="1600"/>
              <a:t>(2)</a:t>
            </a:r>
            <a:r>
              <a:rPr lang="zh-CN" altLang="en-US" sz="1600"/>
              <a:t>鼠标右键点击视频文件可选择将其添加到裁剪区中，以便后续进行裁剪、合并等操作。</a:t>
            </a:r>
            <a:endParaRPr lang="zh-CN" altLang="en-US" sz="1600"/>
          </a:p>
        </p:txBody>
      </p:sp>
      <p:sp>
        <p:nvSpPr>
          <p:cNvPr id="24" name="矩形 23"/>
          <p:cNvSpPr/>
          <p:nvPr/>
        </p:nvSpPr>
        <p:spPr>
          <a:xfrm>
            <a:off x="6691630" y="2250440"/>
            <a:ext cx="3275330" cy="2493645"/>
          </a:xfrm>
          <a:prstGeom prst="rect">
            <a:avLst/>
          </a:prstGeom>
          <a:noFill/>
          <a:ln w="31750" cmpd="sng">
            <a:solidFill>
              <a:schemeClr val="accent1">
                <a:shade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true"/>
          <p:nvPr/>
        </p:nvSpPr>
        <p:spPr>
          <a:xfrm>
            <a:off x="4257040" y="3044190"/>
            <a:ext cx="1765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资源库区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7666355" y="3108325"/>
            <a:ext cx="1765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预览区</a:t>
            </a:r>
            <a:endParaRPr lang="zh-CN" altLang="en-US" sz="2800">
              <a:solidFill>
                <a:srgbClr val="FF0000"/>
              </a:solidFill>
            </a:endParaRPr>
          </a:p>
        </p:txBody>
      </p:sp>
      <p:cxnSp>
        <p:nvCxnSpPr>
          <p:cNvPr id="27" name="肘形连接符 26"/>
          <p:cNvCxnSpPr/>
          <p:nvPr/>
        </p:nvCxnSpPr>
        <p:spPr>
          <a:xfrm flipV="true">
            <a:off x="9999345" y="2379345"/>
            <a:ext cx="1659255" cy="728980"/>
          </a:xfrm>
          <a:prstGeom prst="bentConnector3">
            <a:avLst>
              <a:gd name="adj1" fmla="val 500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033000" y="380365"/>
            <a:ext cx="1881505" cy="1998345"/>
          </a:xfrm>
          <a:prstGeom prst="rect">
            <a:avLst/>
          </a:prstGeom>
          <a:ln>
            <a:solidFill>
              <a:srgbClr val="5362A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b="1"/>
              <a:t>2.</a:t>
            </a:r>
            <a:r>
              <a:rPr lang="zh-CN" altLang="en-US" b="1"/>
              <a:t>预览区：</a:t>
            </a:r>
            <a:endParaRPr lang="zh-CN" altLang="en-US" b="1"/>
          </a:p>
          <a:p>
            <a:pPr algn="l"/>
            <a:r>
              <a:rPr lang="en-US" altLang="zh-CN" sz="1600"/>
              <a:t>(1)</a:t>
            </a:r>
            <a:r>
              <a:rPr lang="zh-CN" altLang="en-US" sz="1600"/>
              <a:t>播放显示裁剪区中合并的视频文件。</a:t>
            </a:r>
            <a:endParaRPr lang="zh-CN" altLang="en-US" sz="1600"/>
          </a:p>
          <a:p>
            <a:pPr algn="l"/>
            <a:r>
              <a:rPr lang="en-US" altLang="zh-CN" sz="1600"/>
              <a:t>(2)</a:t>
            </a:r>
            <a:r>
              <a:rPr lang="zh-CN" altLang="en-US" sz="1600"/>
              <a:t>通过控制条可进行视频的快进、后退、暂停及全屏显示。</a:t>
            </a:r>
            <a:endParaRPr lang="zh-CN" altLang="en-US" sz="1600"/>
          </a:p>
        </p:txBody>
      </p:sp>
      <p:sp>
        <p:nvSpPr>
          <p:cNvPr id="29" name="矩形 28"/>
          <p:cNvSpPr/>
          <p:nvPr/>
        </p:nvSpPr>
        <p:spPr>
          <a:xfrm>
            <a:off x="3320415" y="4803140"/>
            <a:ext cx="6646545" cy="1200150"/>
          </a:xfrm>
          <a:prstGeom prst="rect">
            <a:avLst/>
          </a:prstGeom>
          <a:noFill/>
          <a:ln w="31750" cmpd="sng">
            <a:solidFill>
              <a:schemeClr val="accent1">
                <a:shade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04190" y="3511550"/>
            <a:ext cx="2734945" cy="2009775"/>
          </a:xfrm>
          <a:prstGeom prst="rect">
            <a:avLst/>
          </a:prstGeom>
          <a:ln>
            <a:solidFill>
              <a:srgbClr val="5362A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b="1"/>
              <a:t>3.</a:t>
            </a:r>
            <a:r>
              <a:rPr lang="zh-CN" altLang="en-US" b="1"/>
              <a:t>裁剪区：</a:t>
            </a:r>
            <a:endParaRPr lang="zh-CN" altLang="en-US" b="1"/>
          </a:p>
          <a:p>
            <a:pPr algn="l"/>
            <a:r>
              <a:rPr lang="en-US" altLang="zh-CN" sz="1600"/>
              <a:t>(1)</a:t>
            </a:r>
            <a:r>
              <a:rPr lang="zh-CN" altLang="en-US" sz="1600"/>
              <a:t>显示将进行合并、裁剪、拆分等操作的视频文件第一帧画面</a:t>
            </a:r>
            <a:endParaRPr lang="zh-CN" altLang="en-US" sz="1600"/>
          </a:p>
          <a:p>
            <a:pPr algn="l"/>
            <a:r>
              <a:rPr lang="en-US" altLang="zh-CN" sz="1600"/>
              <a:t>(2)</a:t>
            </a:r>
            <a:r>
              <a:rPr lang="zh-CN" altLang="en-US" sz="1600"/>
              <a:t>合并添加到裁剪区的视频文件，并提供裁剪、拆分、添加文字等功能。</a:t>
            </a:r>
            <a:endParaRPr lang="zh-CN" altLang="en-US" sz="1600"/>
          </a:p>
        </p:txBody>
      </p:sp>
      <p:cxnSp>
        <p:nvCxnSpPr>
          <p:cNvPr id="31" name="肘形连接符 30"/>
          <p:cNvCxnSpPr/>
          <p:nvPr/>
        </p:nvCxnSpPr>
        <p:spPr>
          <a:xfrm>
            <a:off x="578485" y="5510530"/>
            <a:ext cx="2738120" cy="312420"/>
          </a:xfrm>
          <a:prstGeom prst="bentConnector3">
            <a:avLst>
              <a:gd name="adj1" fmla="val 500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true"/>
          <p:nvPr/>
        </p:nvSpPr>
        <p:spPr>
          <a:xfrm>
            <a:off x="6022975" y="5163820"/>
            <a:ext cx="1765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裁剪区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1113" y="1"/>
            <a:ext cx="1992314" cy="1701800"/>
            <a:chOff x="-11114" y="0"/>
            <a:chExt cx="2627313" cy="2852737"/>
          </a:xfrm>
        </p:grpSpPr>
        <p:sp>
          <p:nvSpPr>
            <p:cNvPr id="8" name="直角三角形 3"/>
            <p:cNvSpPr/>
            <p:nvPr/>
          </p:nvSpPr>
          <p:spPr>
            <a:xfrm>
              <a:off x="-11114" y="0"/>
              <a:ext cx="2627313" cy="2852737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2188618"/>
                <a:gd name="connsiteY0-18" fmla="*/ 1498600 h 1498600"/>
                <a:gd name="connsiteX1-19" fmla="*/ 0 w 2188618"/>
                <a:gd name="connsiteY1-20" fmla="*/ 0 h 1498600"/>
                <a:gd name="connsiteX2-21" fmla="*/ 2188618 w 2188618"/>
                <a:gd name="connsiteY2-22" fmla="*/ 225540 h 1498600"/>
                <a:gd name="connsiteX3-23" fmla="*/ 0 w 2188618"/>
                <a:gd name="connsiteY3-24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88618" h="1498600">
                  <a:moveTo>
                    <a:pt x="0" y="1498600"/>
                  </a:moveTo>
                  <a:lnTo>
                    <a:pt x="0" y="0"/>
                  </a:lnTo>
                  <a:lnTo>
                    <a:pt x="2188618" y="22554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直角三角形 3"/>
            <p:cNvSpPr/>
            <p:nvPr/>
          </p:nvSpPr>
          <p:spPr>
            <a:xfrm>
              <a:off x="0" y="736600"/>
              <a:ext cx="679450" cy="14986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0"/>
              <a:ext cx="1651000" cy="14732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51000" h="2679700">
                  <a:moveTo>
                    <a:pt x="0" y="1498600"/>
                  </a:moveTo>
                  <a:lnTo>
                    <a:pt x="0" y="0"/>
                  </a:lnTo>
                  <a:lnTo>
                    <a:pt x="1651000" y="26797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3"/>
            <p:cNvSpPr/>
            <p:nvPr/>
          </p:nvSpPr>
          <p:spPr>
            <a:xfrm>
              <a:off x="0" y="0"/>
              <a:ext cx="2184400" cy="17907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3"/>
            <p:cNvSpPr/>
            <p:nvPr/>
          </p:nvSpPr>
          <p:spPr>
            <a:xfrm rot="5400000" flipV="true">
              <a:off x="370493" y="-381605"/>
              <a:ext cx="1597025" cy="2360236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1299144"/>
                <a:gd name="connsiteY0-18" fmla="*/ 1498600 h 3725857"/>
                <a:gd name="connsiteX1-19" fmla="*/ 0 w 1299144"/>
                <a:gd name="connsiteY1-20" fmla="*/ 0 h 3725857"/>
                <a:gd name="connsiteX2-21" fmla="*/ 1299144 w 1299144"/>
                <a:gd name="connsiteY2-22" fmla="*/ 3725857 h 3725857"/>
                <a:gd name="connsiteX3-23" fmla="*/ 0 w 1299144"/>
                <a:gd name="connsiteY3-24" fmla="*/ 1498600 h 3725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99144" h="3725857">
                  <a:moveTo>
                    <a:pt x="0" y="1498600"/>
                  </a:moveTo>
                  <a:lnTo>
                    <a:pt x="0" y="0"/>
                  </a:lnTo>
                  <a:lnTo>
                    <a:pt x="1299144" y="3725857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18962" y="990600"/>
              <a:ext cx="1397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900" y="1382713"/>
              <a:ext cx="1397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直角三角形 3"/>
            <p:cNvSpPr/>
            <p:nvPr/>
          </p:nvSpPr>
          <p:spPr>
            <a:xfrm>
              <a:off x="0" y="310357"/>
              <a:ext cx="969777" cy="127635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63220" y="307975"/>
            <a:ext cx="11607800" cy="6163310"/>
          </a:xfrm>
          <a:prstGeom prst="rect">
            <a:avLst/>
          </a:prstGeom>
          <a:noFill/>
          <a:ln w="57150">
            <a:solidFill>
              <a:srgbClr val="8893C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427095" y="1496060"/>
            <a:ext cx="6247130" cy="15875"/>
          </a:xfrm>
          <a:prstGeom prst="line">
            <a:avLst/>
          </a:prstGeom>
          <a:ln w="38100">
            <a:solidFill>
              <a:srgbClr val="889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true"/>
          <p:nvPr/>
        </p:nvSpPr>
        <p:spPr>
          <a:xfrm>
            <a:off x="3295650" y="651510"/>
            <a:ext cx="63785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cs typeface="+mn-ea"/>
                <a:sym typeface="+mn-lt"/>
              </a:rPr>
              <a:t>三、关键技术</a:t>
            </a:r>
            <a:endParaRPr lang="zh-CN" altLang="en-US" sz="44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911350" y="5035550"/>
            <a:ext cx="818959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</a:t>
            </a:r>
            <a:endParaRPr 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3763645" y="1951355"/>
            <a:ext cx="5442585" cy="1770428"/>
            <a:chOff x="750647" y="2399490"/>
            <a:chExt cx="5442894" cy="1609040"/>
          </a:xfrm>
        </p:grpSpPr>
        <p:sp>
          <p:nvSpPr>
            <p:cNvPr id="24" name="íṡľíḍè-Arrow: Chevron 31"/>
            <p:cNvSpPr/>
            <p:nvPr/>
          </p:nvSpPr>
          <p:spPr>
            <a:xfrm>
              <a:off x="4004572" y="2399490"/>
              <a:ext cx="2188969" cy="1609040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25" name="íṡľíḍè-Arrow: Chevron 37"/>
            <p:cNvSpPr/>
            <p:nvPr/>
          </p:nvSpPr>
          <p:spPr>
            <a:xfrm>
              <a:off x="750647" y="2399490"/>
              <a:ext cx="3575253" cy="1608443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46103" y="2469141"/>
              <a:ext cx="2358840" cy="14918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lnSpc>
                  <a:spcPct val="120000"/>
                </a:lnSpc>
              </a:pP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FFmpeg</a:t>
              </a:r>
              <a:endPara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1.</a:t>
              </a:r>
              <a:r>
                <a:rPr lang="zh-CN" altLang="en-US" sz="1400" dirty="0">
                  <a:solidFill>
                    <a:srgbClr val="FF0000"/>
                  </a:solidFill>
                  <a:cs typeface="+mn-ea"/>
                  <a:sym typeface="+mn-lt"/>
                </a:rPr>
                <a:t>解码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视频第一帧画面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解码出来的</a:t>
              </a:r>
              <a:r>
                <a:rPr lang="en-US" altLang="zh-CN" sz="1400" dirty="0">
                  <a:solidFill>
                    <a:srgbClr val="FF0000"/>
                  </a:solidFill>
                  <a:cs typeface="+mn-ea"/>
                  <a:sym typeface="+mn-lt"/>
                </a:rPr>
                <a:t>YUV</a:t>
              </a:r>
              <a:r>
                <a:rPr lang="zh-CN" altLang="en-US" sz="1400" dirty="0">
                  <a:solidFill>
                    <a:srgbClr val="FF0000"/>
                  </a:solidFill>
                  <a:cs typeface="+mn-ea"/>
                  <a:sym typeface="+mn-lt"/>
                </a:rPr>
                <a:t>图像转换成</a:t>
              </a:r>
              <a:r>
                <a:rPr lang="en-US" altLang="zh-CN" sz="1400" dirty="0">
                  <a:solidFill>
                    <a:srgbClr val="FF0000"/>
                  </a:solidFill>
                  <a:cs typeface="+mn-ea"/>
                  <a:sym typeface="+mn-lt"/>
                </a:rPr>
                <a:t>RGB</a:t>
              </a:r>
              <a:r>
                <a:rPr lang="zh-CN" altLang="en-US" sz="1400" dirty="0">
                  <a:solidFill>
                    <a:srgbClr val="FF0000"/>
                  </a:solidFill>
                  <a:cs typeface="+mn-ea"/>
                  <a:sym typeface="+mn-lt"/>
                </a:rPr>
                <a:t>图像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，以便于后期通过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QPainter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画笔对象将图像绘制到窗口上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TextBox 26"/>
            <p:cNvSpPr txBox="true"/>
            <p:nvPr/>
          </p:nvSpPr>
          <p:spPr>
            <a:xfrm>
              <a:off x="4786301" y="2962266"/>
              <a:ext cx="1096707" cy="402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技术</a:t>
              </a: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一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763645" y="4277360"/>
            <a:ext cx="5442585" cy="1770428"/>
            <a:chOff x="750647" y="2399490"/>
            <a:chExt cx="5442894" cy="1609040"/>
          </a:xfrm>
        </p:grpSpPr>
        <p:sp>
          <p:nvSpPr>
            <p:cNvPr id="31" name="íṡľíḍè-Arrow: Chevron 31"/>
            <p:cNvSpPr/>
            <p:nvPr/>
          </p:nvSpPr>
          <p:spPr>
            <a:xfrm>
              <a:off x="4004572" y="2399490"/>
              <a:ext cx="2188969" cy="1609040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32" name="íṡľíḍè-Arrow: Chevron 37"/>
            <p:cNvSpPr/>
            <p:nvPr/>
          </p:nvSpPr>
          <p:spPr>
            <a:xfrm>
              <a:off x="750647" y="2399490"/>
              <a:ext cx="3575253" cy="1608443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450213" y="2534932"/>
              <a:ext cx="2358840" cy="125695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lnSpc>
                  <a:spcPct val="120000"/>
                </a:lnSpc>
              </a:pP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QML </a:t>
              </a:r>
              <a:endPara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1.进行</a:t>
              </a:r>
              <a:r>
                <a:rPr lang="en-US" altLang="zh-CN" sz="1400" dirty="0">
                  <a:solidFill>
                    <a:srgbClr val="FF0000"/>
                  </a:solidFill>
                  <a:cs typeface="+mn-ea"/>
                  <a:sym typeface="+mn-lt"/>
                </a:rPr>
                <a:t>界面设计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2.</a:t>
              </a:r>
              <a:r>
                <a:rPr lang="zh-CN" altLang="en-US" sz="1400" dirty="0">
                  <a:solidFill>
                    <a:srgbClr val="FF0000"/>
                  </a:solidFill>
                  <a:cs typeface="+mn-ea"/>
                  <a:sym typeface="+mn-lt"/>
                </a:rPr>
                <a:t>与</a:t>
              </a:r>
              <a:r>
                <a:rPr lang="en-US" altLang="zh-CN" sz="1400" dirty="0">
                  <a:solidFill>
                    <a:srgbClr val="FF0000"/>
                  </a:solidFill>
                  <a:cs typeface="+mn-ea"/>
                  <a:sym typeface="+mn-lt"/>
                </a:rPr>
                <a:t>C++</a:t>
              </a:r>
              <a:r>
                <a:rPr lang="zh-CN" altLang="en-US" sz="1400" dirty="0">
                  <a:solidFill>
                    <a:srgbClr val="FF0000"/>
                  </a:solidFill>
                  <a:cs typeface="+mn-ea"/>
                  <a:sym typeface="+mn-lt"/>
                </a:rPr>
                <a:t>交互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，使用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C++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实现裁剪、拆分、添加文字等功能。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26"/>
            <p:cNvSpPr txBox="true"/>
            <p:nvPr/>
          </p:nvSpPr>
          <p:spPr>
            <a:xfrm>
              <a:off x="4786301" y="2962266"/>
              <a:ext cx="1096707" cy="402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技术二</a:t>
              </a:r>
              <a:endPara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true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1113" y="1"/>
            <a:ext cx="1992314" cy="1701800"/>
            <a:chOff x="-11114" y="0"/>
            <a:chExt cx="2627313" cy="2852737"/>
          </a:xfrm>
        </p:grpSpPr>
        <p:sp>
          <p:nvSpPr>
            <p:cNvPr id="8" name="直角三角形 3"/>
            <p:cNvSpPr/>
            <p:nvPr/>
          </p:nvSpPr>
          <p:spPr>
            <a:xfrm>
              <a:off x="-11114" y="0"/>
              <a:ext cx="2627313" cy="2852737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2188618"/>
                <a:gd name="connsiteY0-18" fmla="*/ 1498600 h 1498600"/>
                <a:gd name="connsiteX1-19" fmla="*/ 0 w 2188618"/>
                <a:gd name="connsiteY1-20" fmla="*/ 0 h 1498600"/>
                <a:gd name="connsiteX2-21" fmla="*/ 2188618 w 2188618"/>
                <a:gd name="connsiteY2-22" fmla="*/ 225540 h 1498600"/>
                <a:gd name="connsiteX3-23" fmla="*/ 0 w 2188618"/>
                <a:gd name="connsiteY3-24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88618" h="1498600">
                  <a:moveTo>
                    <a:pt x="0" y="1498600"/>
                  </a:moveTo>
                  <a:lnTo>
                    <a:pt x="0" y="0"/>
                  </a:lnTo>
                  <a:lnTo>
                    <a:pt x="2188618" y="22554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直角三角形 3"/>
            <p:cNvSpPr/>
            <p:nvPr/>
          </p:nvSpPr>
          <p:spPr>
            <a:xfrm>
              <a:off x="0" y="736600"/>
              <a:ext cx="679450" cy="14986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0"/>
              <a:ext cx="1651000" cy="14732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51000" h="2679700">
                  <a:moveTo>
                    <a:pt x="0" y="1498600"/>
                  </a:moveTo>
                  <a:lnTo>
                    <a:pt x="0" y="0"/>
                  </a:lnTo>
                  <a:lnTo>
                    <a:pt x="1651000" y="26797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3"/>
            <p:cNvSpPr/>
            <p:nvPr/>
          </p:nvSpPr>
          <p:spPr>
            <a:xfrm>
              <a:off x="0" y="0"/>
              <a:ext cx="2184400" cy="17907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3"/>
            <p:cNvSpPr/>
            <p:nvPr/>
          </p:nvSpPr>
          <p:spPr>
            <a:xfrm rot="5400000" flipV="true">
              <a:off x="370493" y="-381605"/>
              <a:ext cx="1597025" cy="2360236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1299144"/>
                <a:gd name="connsiteY0-18" fmla="*/ 1498600 h 3725857"/>
                <a:gd name="connsiteX1-19" fmla="*/ 0 w 1299144"/>
                <a:gd name="connsiteY1-20" fmla="*/ 0 h 3725857"/>
                <a:gd name="connsiteX2-21" fmla="*/ 1299144 w 1299144"/>
                <a:gd name="connsiteY2-22" fmla="*/ 3725857 h 3725857"/>
                <a:gd name="connsiteX3-23" fmla="*/ 0 w 1299144"/>
                <a:gd name="connsiteY3-24" fmla="*/ 1498600 h 3725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99144" h="3725857">
                  <a:moveTo>
                    <a:pt x="0" y="1498600"/>
                  </a:moveTo>
                  <a:lnTo>
                    <a:pt x="0" y="0"/>
                  </a:lnTo>
                  <a:lnTo>
                    <a:pt x="1299144" y="3725857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18962" y="990600"/>
              <a:ext cx="1397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900" y="1382713"/>
              <a:ext cx="1397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直角三角形 3"/>
            <p:cNvSpPr/>
            <p:nvPr/>
          </p:nvSpPr>
          <p:spPr>
            <a:xfrm>
              <a:off x="0" y="310357"/>
              <a:ext cx="969777" cy="127635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true"/>
          <p:nvPr/>
        </p:nvSpPr>
        <p:spPr>
          <a:xfrm>
            <a:off x="4233546" y="885102"/>
            <a:ext cx="3496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  <a:cs typeface="+mn-ea"/>
                <a:sym typeface="+mn-lt"/>
              </a:rPr>
              <a:t>四、项目难点</a:t>
            </a:r>
            <a:endParaRPr lang="zh-CN" altLang="en-US" sz="40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5180" y="739140"/>
            <a:ext cx="10795000" cy="5800090"/>
          </a:xfrm>
          <a:prstGeom prst="rect">
            <a:avLst/>
          </a:prstGeom>
          <a:noFill/>
          <a:ln w="57150">
            <a:solidFill>
              <a:srgbClr val="8893C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281170" y="1695450"/>
            <a:ext cx="3332480" cy="18415"/>
          </a:xfrm>
          <a:prstGeom prst="line">
            <a:avLst/>
          </a:prstGeom>
          <a:ln w="38100">
            <a:solidFill>
              <a:srgbClr val="889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446936" y="1545448"/>
            <a:ext cx="8854398" cy="4953626"/>
            <a:chOff x="786357" y="917989"/>
            <a:chExt cx="10698188" cy="5985142"/>
          </a:xfrm>
        </p:grpSpPr>
        <p:sp>
          <p:nvSpPr>
            <p:cNvPr id="14" name="Line 10"/>
            <p:cNvSpPr>
              <a:spLocks noChangeShapeType="true"/>
            </p:cNvSpPr>
            <p:nvPr/>
          </p:nvSpPr>
          <p:spPr bwMode="auto">
            <a:xfrm>
              <a:off x="6164263" y="34321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pPr>
                <a:lnSpc>
                  <a:spcPct val="120000"/>
                </a:lnSpc>
              </a:pPr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5" name="Line 11"/>
            <p:cNvSpPr>
              <a:spLocks noChangeShapeType="true"/>
            </p:cNvSpPr>
            <p:nvPr/>
          </p:nvSpPr>
          <p:spPr bwMode="auto">
            <a:xfrm>
              <a:off x="6164263" y="34321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pPr>
                <a:lnSpc>
                  <a:spcPct val="120000"/>
                </a:lnSpc>
              </a:pPr>
              <a:endParaRPr lang="zh-CN" altLang="en-US" sz="1400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597400" y="1873250"/>
              <a:ext cx="2997200" cy="4201320"/>
              <a:chOff x="4597400" y="1873250"/>
              <a:chExt cx="2997200" cy="4201320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5514975" y="5434013"/>
                <a:ext cx="1158876" cy="640557"/>
              </a:xfrm>
              <a:custGeom>
                <a:avLst/>
                <a:gdLst>
                  <a:gd name="connsiteX0" fmla="*/ 373064 w 1158876"/>
                  <a:gd name="connsiteY0" fmla="*/ 473869 h 640557"/>
                  <a:gd name="connsiteX1" fmla="*/ 785813 w 1158876"/>
                  <a:gd name="connsiteY1" fmla="*/ 473869 h 640557"/>
                  <a:gd name="connsiteX2" fmla="*/ 869157 w 1158876"/>
                  <a:gd name="connsiteY2" fmla="*/ 557213 h 640557"/>
                  <a:gd name="connsiteX3" fmla="*/ 869156 w 1158876"/>
                  <a:gd name="connsiteY3" fmla="*/ 557213 h 640557"/>
                  <a:gd name="connsiteX4" fmla="*/ 785812 w 1158876"/>
                  <a:gd name="connsiteY4" fmla="*/ 640557 h 640557"/>
                  <a:gd name="connsiteX5" fmla="*/ 373064 w 1158876"/>
                  <a:gd name="connsiteY5" fmla="*/ 640556 h 640557"/>
                  <a:gd name="connsiteX6" fmla="*/ 296270 w 1158876"/>
                  <a:gd name="connsiteY6" fmla="*/ 589654 h 640557"/>
                  <a:gd name="connsiteX7" fmla="*/ 289720 w 1158876"/>
                  <a:gd name="connsiteY7" fmla="*/ 557213 h 640557"/>
                  <a:gd name="connsiteX8" fmla="*/ 296270 w 1158876"/>
                  <a:gd name="connsiteY8" fmla="*/ 524772 h 640557"/>
                  <a:gd name="connsiteX9" fmla="*/ 373064 w 1158876"/>
                  <a:gd name="connsiteY9" fmla="*/ 473869 h 640557"/>
                  <a:gd name="connsiteX10" fmla="*/ 156369 w 1158876"/>
                  <a:gd name="connsiteY10" fmla="*/ 235744 h 640557"/>
                  <a:gd name="connsiteX11" fmla="*/ 1002508 w 1158876"/>
                  <a:gd name="connsiteY11" fmla="*/ 235744 h 640557"/>
                  <a:gd name="connsiteX12" fmla="*/ 1085852 w 1158876"/>
                  <a:gd name="connsiteY12" fmla="*/ 319088 h 640557"/>
                  <a:gd name="connsiteX13" fmla="*/ 1085851 w 1158876"/>
                  <a:gd name="connsiteY13" fmla="*/ 319088 h 640557"/>
                  <a:gd name="connsiteX14" fmla="*/ 1002507 w 1158876"/>
                  <a:gd name="connsiteY14" fmla="*/ 402432 h 640557"/>
                  <a:gd name="connsiteX15" fmla="*/ 156369 w 1158876"/>
                  <a:gd name="connsiteY15" fmla="*/ 402431 h 640557"/>
                  <a:gd name="connsiteX16" fmla="*/ 79574 w 1158876"/>
                  <a:gd name="connsiteY16" fmla="*/ 351528 h 640557"/>
                  <a:gd name="connsiteX17" fmla="*/ 73025 w 1158876"/>
                  <a:gd name="connsiteY17" fmla="*/ 319087 h 640557"/>
                  <a:gd name="connsiteX18" fmla="*/ 79574 w 1158876"/>
                  <a:gd name="connsiteY18" fmla="*/ 286646 h 640557"/>
                  <a:gd name="connsiteX19" fmla="*/ 156369 w 1158876"/>
                  <a:gd name="connsiteY19" fmla="*/ 235744 h 640557"/>
                  <a:gd name="connsiteX20" fmla="*/ 83344 w 1158876"/>
                  <a:gd name="connsiteY20" fmla="*/ 0 h 640557"/>
                  <a:gd name="connsiteX21" fmla="*/ 1075532 w 1158876"/>
                  <a:gd name="connsiteY21" fmla="*/ 0 h 640557"/>
                  <a:gd name="connsiteX22" fmla="*/ 1158876 w 1158876"/>
                  <a:gd name="connsiteY22" fmla="*/ 83344 h 640557"/>
                  <a:gd name="connsiteX23" fmla="*/ 1158875 w 1158876"/>
                  <a:gd name="connsiteY23" fmla="*/ 83344 h 640557"/>
                  <a:gd name="connsiteX24" fmla="*/ 1075531 w 1158876"/>
                  <a:gd name="connsiteY24" fmla="*/ 166688 h 640557"/>
                  <a:gd name="connsiteX25" fmla="*/ 83344 w 1158876"/>
                  <a:gd name="connsiteY25" fmla="*/ 166687 h 640557"/>
                  <a:gd name="connsiteX26" fmla="*/ 6549 w 1158876"/>
                  <a:gd name="connsiteY26" fmla="*/ 115784 h 640557"/>
                  <a:gd name="connsiteX27" fmla="*/ 0 w 1158876"/>
                  <a:gd name="connsiteY27" fmla="*/ 83343 h 640557"/>
                  <a:gd name="connsiteX28" fmla="*/ 6549 w 1158876"/>
                  <a:gd name="connsiteY28" fmla="*/ 50902 h 640557"/>
                  <a:gd name="connsiteX29" fmla="*/ 83344 w 1158876"/>
                  <a:gd name="connsiteY29" fmla="*/ 0 h 640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58876" h="640557">
                    <a:moveTo>
                      <a:pt x="373064" y="473869"/>
                    </a:moveTo>
                    <a:lnTo>
                      <a:pt x="785813" y="473869"/>
                    </a:lnTo>
                    <a:cubicBezTo>
                      <a:pt x="831843" y="473869"/>
                      <a:pt x="869157" y="511183"/>
                      <a:pt x="869157" y="557213"/>
                    </a:cubicBezTo>
                    <a:lnTo>
                      <a:pt x="869156" y="557213"/>
                    </a:lnTo>
                    <a:cubicBezTo>
                      <a:pt x="869156" y="603243"/>
                      <a:pt x="831842" y="640557"/>
                      <a:pt x="785812" y="640557"/>
                    </a:cubicBezTo>
                    <a:lnTo>
                      <a:pt x="373064" y="640556"/>
                    </a:lnTo>
                    <a:cubicBezTo>
                      <a:pt x="338542" y="640556"/>
                      <a:pt x="308922" y="619567"/>
                      <a:pt x="296270" y="589654"/>
                    </a:cubicBezTo>
                    <a:lnTo>
                      <a:pt x="289720" y="557213"/>
                    </a:lnTo>
                    <a:lnTo>
                      <a:pt x="296270" y="524772"/>
                    </a:lnTo>
                    <a:cubicBezTo>
                      <a:pt x="308922" y="494858"/>
                      <a:pt x="338542" y="473869"/>
                      <a:pt x="373064" y="473869"/>
                    </a:cubicBezTo>
                    <a:close/>
                    <a:moveTo>
                      <a:pt x="156369" y="235744"/>
                    </a:moveTo>
                    <a:lnTo>
                      <a:pt x="1002508" y="235744"/>
                    </a:lnTo>
                    <a:cubicBezTo>
                      <a:pt x="1048538" y="235744"/>
                      <a:pt x="1085852" y="273058"/>
                      <a:pt x="1085852" y="319088"/>
                    </a:cubicBezTo>
                    <a:lnTo>
                      <a:pt x="1085851" y="319088"/>
                    </a:lnTo>
                    <a:cubicBezTo>
                      <a:pt x="1085851" y="365118"/>
                      <a:pt x="1048537" y="402432"/>
                      <a:pt x="1002507" y="402432"/>
                    </a:cubicBezTo>
                    <a:lnTo>
                      <a:pt x="156369" y="402431"/>
                    </a:lnTo>
                    <a:cubicBezTo>
                      <a:pt x="121846" y="402431"/>
                      <a:pt x="92227" y="381442"/>
                      <a:pt x="79574" y="351528"/>
                    </a:cubicBezTo>
                    <a:lnTo>
                      <a:pt x="73025" y="319087"/>
                    </a:lnTo>
                    <a:lnTo>
                      <a:pt x="79574" y="286646"/>
                    </a:lnTo>
                    <a:cubicBezTo>
                      <a:pt x="92227" y="256733"/>
                      <a:pt x="121846" y="235744"/>
                      <a:pt x="156369" y="235744"/>
                    </a:cubicBezTo>
                    <a:close/>
                    <a:moveTo>
                      <a:pt x="83344" y="0"/>
                    </a:moveTo>
                    <a:lnTo>
                      <a:pt x="1075532" y="0"/>
                    </a:lnTo>
                    <a:cubicBezTo>
                      <a:pt x="1121562" y="0"/>
                      <a:pt x="1158876" y="37314"/>
                      <a:pt x="1158876" y="83344"/>
                    </a:cubicBezTo>
                    <a:lnTo>
                      <a:pt x="1158875" y="83344"/>
                    </a:lnTo>
                    <a:cubicBezTo>
                      <a:pt x="1158875" y="129374"/>
                      <a:pt x="1121561" y="166688"/>
                      <a:pt x="1075531" y="166688"/>
                    </a:cubicBezTo>
                    <a:lnTo>
                      <a:pt x="83344" y="166687"/>
                    </a:lnTo>
                    <a:cubicBezTo>
                      <a:pt x="48821" y="166687"/>
                      <a:pt x="19202" y="145698"/>
                      <a:pt x="6549" y="115784"/>
                    </a:cubicBezTo>
                    <a:lnTo>
                      <a:pt x="0" y="83343"/>
                    </a:lnTo>
                    <a:lnTo>
                      <a:pt x="6549" y="50902"/>
                    </a:lnTo>
                    <a:cubicBezTo>
                      <a:pt x="19202" y="20989"/>
                      <a:pt x="48821" y="0"/>
                      <a:pt x="83344" y="0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7" name="Freeform 12"/>
              <p:cNvSpPr>
                <a:spLocks noEditPoints="true"/>
              </p:cNvSpPr>
              <p:nvPr/>
            </p:nvSpPr>
            <p:spPr bwMode="auto">
              <a:xfrm>
                <a:off x="5211763" y="2809875"/>
                <a:ext cx="1795463" cy="2292350"/>
              </a:xfrm>
              <a:custGeom>
                <a:avLst/>
                <a:gdLst>
                  <a:gd name="T0" fmla="*/ 506 w 550"/>
                  <a:gd name="T1" fmla="*/ 221 h 703"/>
                  <a:gd name="T2" fmla="*/ 503 w 550"/>
                  <a:gd name="T3" fmla="*/ 133 h 703"/>
                  <a:gd name="T4" fmla="*/ 436 w 550"/>
                  <a:gd name="T5" fmla="*/ 124 h 703"/>
                  <a:gd name="T6" fmla="*/ 375 w 550"/>
                  <a:gd name="T7" fmla="*/ 191 h 703"/>
                  <a:gd name="T8" fmla="*/ 347 w 550"/>
                  <a:gd name="T9" fmla="*/ 230 h 703"/>
                  <a:gd name="T10" fmla="*/ 365 w 550"/>
                  <a:gd name="T11" fmla="*/ 173 h 703"/>
                  <a:gd name="T12" fmla="*/ 265 w 550"/>
                  <a:gd name="T13" fmla="*/ 167 h 703"/>
                  <a:gd name="T14" fmla="*/ 259 w 550"/>
                  <a:gd name="T15" fmla="*/ 230 h 703"/>
                  <a:gd name="T16" fmla="*/ 265 w 550"/>
                  <a:gd name="T17" fmla="*/ 73 h 703"/>
                  <a:gd name="T18" fmla="*/ 219 w 550"/>
                  <a:gd name="T19" fmla="*/ 133 h 703"/>
                  <a:gd name="T20" fmla="*/ 170 w 550"/>
                  <a:gd name="T21" fmla="*/ 121 h 703"/>
                  <a:gd name="T22" fmla="*/ 127 w 550"/>
                  <a:gd name="T23" fmla="*/ 216 h 703"/>
                  <a:gd name="T24" fmla="*/ 94 w 550"/>
                  <a:gd name="T25" fmla="*/ 236 h 703"/>
                  <a:gd name="T26" fmla="*/ 97 w 550"/>
                  <a:gd name="T27" fmla="*/ 145 h 703"/>
                  <a:gd name="T28" fmla="*/ 69 w 550"/>
                  <a:gd name="T29" fmla="*/ 121 h 703"/>
                  <a:gd name="T30" fmla="*/ 8 w 550"/>
                  <a:gd name="T31" fmla="*/ 209 h 703"/>
                  <a:gd name="T32" fmla="*/ 17 w 550"/>
                  <a:gd name="T33" fmla="*/ 233 h 703"/>
                  <a:gd name="T34" fmla="*/ 149 w 550"/>
                  <a:gd name="T35" fmla="*/ 458 h 703"/>
                  <a:gd name="T36" fmla="*/ 219 w 550"/>
                  <a:gd name="T37" fmla="*/ 703 h 703"/>
                  <a:gd name="T38" fmla="*/ 164 w 550"/>
                  <a:gd name="T39" fmla="*/ 452 h 703"/>
                  <a:gd name="T40" fmla="*/ 57 w 550"/>
                  <a:gd name="T41" fmla="*/ 206 h 703"/>
                  <a:gd name="T42" fmla="*/ 94 w 550"/>
                  <a:gd name="T43" fmla="*/ 261 h 703"/>
                  <a:gd name="T44" fmla="*/ 146 w 550"/>
                  <a:gd name="T45" fmla="*/ 248 h 703"/>
                  <a:gd name="T46" fmla="*/ 225 w 550"/>
                  <a:gd name="T47" fmla="*/ 230 h 703"/>
                  <a:gd name="T48" fmla="*/ 274 w 550"/>
                  <a:gd name="T49" fmla="*/ 251 h 703"/>
                  <a:gd name="T50" fmla="*/ 347 w 550"/>
                  <a:gd name="T51" fmla="*/ 255 h 703"/>
                  <a:gd name="T52" fmla="*/ 445 w 550"/>
                  <a:gd name="T53" fmla="*/ 248 h 703"/>
                  <a:gd name="T54" fmla="*/ 512 w 550"/>
                  <a:gd name="T55" fmla="*/ 245 h 703"/>
                  <a:gd name="T56" fmla="*/ 321 w 550"/>
                  <a:gd name="T57" fmla="*/ 703 h 703"/>
                  <a:gd name="T58" fmla="*/ 512 w 550"/>
                  <a:gd name="T59" fmla="*/ 276 h 703"/>
                  <a:gd name="T60" fmla="*/ 540 w 550"/>
                  <a:gd name="T61" fmla="*/ 241 h 703"/>
                  <a:gd name="T62" fmla="*/ 527 w 550"/>
                  <a:gd name="T63" fmla="*/ 218 h 703"/>
                  <a:gd name="T64" fmla="*/ 187 w 550"/>
                  <a:gd name="T65" fmla="*/ 233 h 703"/>
                  <a:gd name="T66" fmla="*/ 152 w 550"/>
                  <a:gd name="T67" fmla="*/ 215 h 703"/>
                  <a:gd name="T68" fmla="*/ 179 w 550"/>
                  <a:gd name="T69" fmla="*/ 145 h 703"/>
                  <a:gd name="T70" fmla="*/ 213 w 550"/>
                  <a:gd name="T71" fmla="*/ 191 h 703"/>
                  <a:gd name="T72" fmla="*/ 291 w 550"/>
                  <a:gd name="T73" fmla="*/ 169 h 703"/>
                  <a:gd name="T74" fmla="*/ 333 w 550"/>
                  <a:gd name="T75" fmla="*/ 149 h 703"/>
                  <a:gd name="T76" fmla="*/ 298 w 550"/>
                  <a:gd name="T77" fmla="*/ 212 h 703"/>
                  <a:gd name="T78" fmla="*/ 443 w 550"/>
                  <a:gd name="T79" fmla="*/ 222 h 703"/>
                  <a:gd name="T80" fmla="*/ 404 w 550"/>
                  <a:gd name="T81" fmla="*/ 173 h 703"/>
                  <a:gd name="T82" fmla="*/ 458 w 550"/>
                  <a:gd name="T83" fmla="*/ 165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50" h="703">
                    <a:moveTo>
                      <a:pt x="527" y="218"/>
                    </a:moveTo>
                    <a:cubicBezTo>
                      <a:pt x="522" y="221"/>
                      <a:pt x="514" y="224"/>
                      <a:pt x="506" y="221"/>
                    </a:cubicBezTo>
                    <a:cubicBezTo>
                      <a:pt x="500" y="219"/>
                      <a:pt x="490" y="210"/>
                      <a:pt x="488" y="193"/>
                    </a:cubicBezTo>
                    <a:cubicBezTo>
                      <a:pt x="483" y="168"/>
                      <a:pt x="506" y="145"/>
                      <a:pt x="503" y="133"/>
                    </a:cubicBezTo>
                    <a:cubicBezTo>
                      <a:pt x="500" y="118"/>
                      <a:pt x="478" y="106"/>
                      <a:pt x="469" y="139"/>
                    </a:cubicBezTo>
                    <a:cubicBezTo>
                      <a:pt x="463" y="130"/>
                      <a:pt x="448" y="124"/>
                      <a:pt x="436" y="124"/>
                    </a:cubicBezTo>
                    <a:cubicBezTo>
                      <a:pt x="408" y="124"/>
                      <a:pt x="390" y="139"/>
                      <a:pt x="381" y="164"/>
                    </a:cubicBezTo>
                    <a:cubicBezTo>
                      <a:pt x="378" y="170"/>
                      <a:pt x="375" y="182"/>
                      <a:pt x="375" y="191"/>
                    </a:cubicBezTo>
                    <a:cubicBezTo>
                      <a:pt x="375" y="200"/>
                      <a:pt x="378" y="211"/>
                      <a:pt x="383" y="219"/>
                    </a:cubicBezTo>
                    <a:cubicBezTo>
                      <a:pt x="371" y="227"/>
                      <a:pt x="362" y="230"/>
                      <a:pt x="347" y="230"/>
                    </a:cubicBezTo>
                    <a:cubicBezTo>
                      <a:pt x="341" y="230"/>
                      <a:pt x="332" y="227"/>
                      <a:pt x="323" y="224"/>
                    </a:cubicBezTo>
                    <a:cubicBezTo>
                      <a:pt x="342" y="216"/>
                      <a:pt x="359" y="204"/>
                      <a:pt x="365" y="173"/>
                    </a:cubicBezTo>
                    <a:cubicBezTo>
                      <a:pt x="371" y="141"/>
                      <a:pt x="350" y="114"/>
                      <a:pt x="310" y="120"/>
                    </a:cubicBezTo>
                    <a:cubicBezTo>
                      <a:pt x="293" y="122"/>
                      <a:pt x="271" y="138"/>
                      <a:pt x="265" y="167"/>
                    </a:cubicBezTo>
                    <a:cubicBezTo>
                      <a:pt x="265" y="167"/>
                      <a:pt x="258" y="198"/>
                      <a:pt x="274" y="224"/>
                    </a:cubicBezTo>
                    <a:cubicBezTo>
                      <a:pt x="270" y="227"/>
                      <a:pt x="265" y="230"/>
                      <a:pt x="259" y="230"/>
                    </a:cubicBezTo>
                    <a:cubicBezTo>
                      <a:pt x="236" y="231"/>
                      <a:pt x="243" y="170"/>
                      <a:pt x="243" y="157"/>
                    </a:cubicBezTo>
                    <a:cubicBezTo>
                      <a:pt x="246" y="127"/>
                      <a:pt x="259" y="100"/>
                      <a:pt x="265" y="73"/>
                    </a:cubicBezTo>
                    <a:cubicBezTo>
                      <a:pt x="286" y="0"/>
                      <a:pt x="246" y="3"/>
                      <a:pt x="237" y="36"/>
                    </a:cubicBezTo>
                    <a:cubicBezTo>
                      <a:pt x="231" y="60"/>
                      <a:pt x="222" y="97"/>
                      <a:pt x="219" y="133"/>
                    </a:cubicBezTo>
                    <a:cubicBezTo>
                      <a:pt x="213" y="127"/>
                      <a:pt x="204" y="124"/>
                      <a:pt x="197" y="121"/>
                    </a:cubicBezTo>
                    <a:cubicBezTo>
                      <a:pt x="188" y="118"/>
                      <a:pt x="179" y="118"/>
                      <a:pt x="170" y="121"/>
                    </a:cubicBezTo>
                    <a:cubicBezTo>
                      <a:pt x="152" y="127"/>
                      <a:pt x="133" y="145"/>
                      <a:pt x="127" y="182"/>
                    </a:cubicBezTo>
                    <a:cubicBezTo>
                      <a:pt x="124" y="194"/>
                      <a:pt x="124" y="207"/>
                      <a:pt x="127" y="216"/>
                    </a:cubicBezTo>
                    <a:cubicBezTo>
                      <a:pt x="125" y="217"/>
                      <a:pt x="122" y="220"/>
                      <a:pt x="119" y="223"/>
                    </a:cubicBezTo>
                    <a:cubicBezTo>
                      <a:pt x="111" y="230"/>
                      <a:pt x="101" y="237"/>
                      <a:pt x="94" y="236"/>
                    </a:cubicBezTo>
                    <a:cubicBezTo>
                      <a:pt x="78" y="234"/>
                      <a:pt x="81" y="194"/>
                      <a:pt x="85" y="173"/>
                    </a:cubicBezTo>
                    <a:cubicBezTo>
                      <a:pt x="91" y="160"/>
                      <a:pt x="94" y="151"/>
                      <a:pt x="97" y="145"/>
                    </a:cubicBezTo>
                    <a:cubicBezTo>
                      <a:pt x="100" y="136"/>
                      <a:pt x="100" y="127"/>
                      <a:pt x="97" y="124"/>
                    </a:cubicBezTo>
                    <a:cubicBezTo>
                      <a:pt x="85" y="100"/>
                      <a:pt x="69" y="121"/>
                      <a:pt x="69" y="121"/>
                    </a:cubicBezTo>
                    <a:cubicBezTo>
                      <a:pt x="66" y="127"/>
                      <a:pt x="60" y="142"/>
                      <a:pt x="57" y="164"/>
                    </a:cubicBezTo>
                    <a:cubicBezTo>
                      <a:pt x="48" y="179"/>
                      <a:pt x="36" y="188"/>
                      <a:pt x="8" y="209"/>
                    </a:cubicBezTo>
                    <a:cubicBezTo>
                      <a:pt x="2" y="215"/>
                      <a:pt x="0" y="221"/>
                      <a:pt x="4" y="228"/>
                    </a:cubicBezTo>
                    <a:cubicBezTo>
                      <a:pt x="8" y="234"/>
                      <a:pt x="11" y="233"/>
                      <a:pt x="17" y="233"/>
                    </a:cubicBezTo>
                    <a:cubicBezTo>
                      <a:pt x="23" y="242"/>
                      <a:pt x="30" y="255"/>
                      <a:pt x="39" y="264"/>
                    </a:cubicBezTo>
                    <a:cubicBezTo>
                      <a:pt x="78" y="324"/>
                      <a:pt x="118" y="391"/>
                      <a:pt x="149" y="458"/>
                    </a:cubicBezTo>
                    <a:cubicBezTo>
                      <a:pt x="182" y="531"/>
                      <a:pt x="207" y="600"/>
                      <a:pt x="216" y="673"/>
                    </a:cubicBezTo>
                    <a:cubicBezTo>
                      <a:pt x="217" y="686"/>
                      <a:pt x="218" y="694"/>
                      <a:pt x="219" y="703"/>
                    </a:cubicBezTo>
                    <a:cubicBezTo>
                      <a:pt x="237" y="703"/>
                      <a:pt x="237" y="703"/>
                      <a:pt x="237" y="703"/>
                    </a:cubicBezTo>
                    <a:cubicBezTo>
                      <a:pt x="231" y="618"/>
                      <a:pt x="204" y="534"/>
                      <a:pt x="164" y="452"/>
                    </a:cubicBezTo>
                    <a:cubicBezTo>
                      <a:pt x="127" y="373"/>
                      <a:pt x="78" y="294"/>
                      <a:pt x="33" y="224"/>
                    </a:cubicBezTo>
                    <a:cubicBezTo>
                      <a:pt x="39" y="220"/>
                      <a:pt x="51" y="212"/>
                      <a:pt x="57" y="206"/>
                    </a:cubicBezTo>
                    <a:cubicBezTo>
                      <a:pt x="57" y="209"/>
                      <a:pt x="57" y="215"/>
                      <a:pt x="57" y="218"/>
                    </a:cubicBezTo>
                    <a:cubicBezTo>
                      <a:pt x="60" y="255"/>
                      <a:pt x="79" y="259"/>
                      <a:pt x="94" y="261"/>
                    </a:cubicBezTo>
                    <a:cubicBezTo>
                      <a:pt x="108" y="261"/>
                      <a:pt x="122" y="252"/>
                      <a:pt x="136" y="239"/>
                    </a:cubicBezTo>
                    <a:cubicBezTo>
                      <a:pt x="139" y="242"/>
                      <a:pt x="142" y="246"/>
                      <a:pt x="146" y="248"/>
                    </a:cubicBezTo>
                    <a:cubicBezTo>
                      <a:pt x="158" y="259"/>
                      <a:pt x="179" y="261"/>
                      <a:pt x="192" y="258"/>
                    </a:cubicBezTo>
                    <a:cubicBezTo>
                      <a:pt x="205" y="255"/>
                      <a:pt x="216" y="245"/>
                      <a:pt x="225" y="230"/>
                    </a:cubicBezTo>
                    <a:cubicBezTo>
                      <a:pt x="225" y="236"/>
                      <a:pt x="228" y="242"/>
                      <a:pt x="231" y="245"/>
                    </a:cubicBezTo>
                    <a:cubicBezTo>
                      <a:pt x="240" y="255"/>
                      <a:pt x="259" y="258"/>
                      <a:pt x="274" y="251"/>
                    </a:cubicBezTo>
                    <a:cubicBezTo>
                      <a:pt x="280" y="248"/>
                      <a:pt x="289" y="245"/>
                      <a:pt x="295" y="242"/>
                    </a:cubicBezTo>
                    <a:cubicBezTo>
                      <a:pt x="310" y="248"/>
                      <a:pt x="329" y="255"/>
                      <a:pt x="347" y="255"/>
                    </a:cubicBezTo>
                    <a:cubicBezTo>
                      <a:pt x="368" y="255"/>
                      <a:pt x="387" y="251"/>
                      <a:pt x="402" y="236"/>
                    </a:cubicBezTo>
                    <a:cubicBezTo>
                      <a:pt x="411" y="245"/>
                      <a:pt x="425" y="250"/>
                      <a:pt x="445" y="248"/>
                    </a:cubicBezTo>
                    <a:cubicBezTo>
                      <a:pt x="460" y="246"/>
                      <a:pt x="469" y="239"/>
                      <a:pt x="475" y="227"/>
                    </a:cubicBezTo>
                    <a:cubicBezTo>
                      <a:pt x="481" y="241"/>
                      <a:pt x="498" y="247"/>
                      <a:pt x="512" y="245"/>
                    </a:cubicBezTo>
                    <a:cubicBezTo>
                      <a:pt x="417" y="388"/>
                      <a:pt x="317" y="540"/>
                      <a:pt x="304" y="703"/>
                    </a:cubicBezTo>
                    <a:cubicBezTo>
                      <a:pt x="321" y="703"/>
                      <a:pt x="321" y="703"/>
                      <a:pt x="321" y="703"/>
                    </a:cubicBezTo>
                    <a:cubicBezTo>
                      <a:pt x="321" y="696"/>
                      <a:pt x="321" y="692"/>
                      <a:pt x="323" y="682"/>
                    </a:cubicBezTo>
                    <a:cubicBezTo>
                      <a:pt x="341" y="540"/>
                      <a:pt x="426" y="403"/>
                      <a:pt x="512" y="276"/>
                    </a:cubicBezTo>
                    <a:cubicBezTo>
                      <a:pt x="518" y="267"/>
                      <a:pt x="527" y="255"/>
                      <a:pt x="533" y="243"/>
                    </a:cubicBezTo>
                    <a:cubicBezTo>
                      <a:pt x="540" y="241"/>
                      <a:pt x="540" y="241"/>
                      <a:pt x="540" y="241"/>
                    </a:cubicBezTo>
                    <a:cubicBezTo>
                      <a:pt x="547" y="238"/>
                      <a:pt x="550" y="231"/>
                      <a:pt x="545" y="221"/>
                    </a:cubicBezTo>
                    <a:cubicBezTo>
                      <a:pt x="539" y="215"/>
                      <a:pt x="533" y="215"/>
                      <a:pt x="527" y="218"/>
                    </a:cubicBezTo>
                    <a:close/>
                    <a:moveTo>
                      <a:pt x="213" y="191"/>
                    </a:moveTo>
                    <a:cubicBezTo>
                      <a:pt x="207" y="218"/>
                      <a:pt x="200" y="229"/>
                      <a:pt x="187" y="233"/>
                    </a:cubicBezTo>
                    <a:cubicBezTo>
                      <a:pt x="178" y="236"/>
                      <a:pt x="168" y="233"/>
                      <a:pt x="164" y="230"/>
                    </a:cubicBezTo>
                    <a:cubicBezTo>
                      <a:pt x="158" y="227"/>
                      <a:pt x="152" y="215"/>
                      <a:pt x="152" y="215"/>
                    </a:cubicBezTo>
                    <a:cubicBezTo>
                      <a:pt x="149" y="206"/>
                      <a:pt x="149" y="197"/>
                      <a:pt x="152" y="188"/>
                    </a:cubicBezTo>
                    <a:cubicBezTo>
                      <a:pt x="158" y="164"/>
                      <a:pt x="167" y="148"/>
                      <a:pt x="179" y="145"/>
                    </a:cubicBezTo>
                    <a:cubicBezTo>
                      <a:pt x="187" y="144"/>
                      <a:pt x="198" y="147"/>
                      <a:pt x="204" y="151"/>
                    </a:cubicBezTo>
                    <a:cubicBezTo>
                      <a:pt x="214" y="159"/>
                      <a:pt x="216" y="173"/>
                      <a:pt x="213" y="191"/>
                    </a:cubicBezTo>
                    <a:close/>
                    <a:moveTo>
                      <a:pt x="298" y="212"/>
                    </a:moveTo>
                    <a:cubicBezTo>
                      <a:pt x="295" y="206"/>
                      <a:pt x="287" y="184"/>
                      <a:pt x="291" y="169"/>
                    </a:cubicBezTo>
                    <a:cubicBezTo>
                      <a:pt x="295" y="154"/>
                      <a:pt x="307" y="146"/>
                      <a:pt x="313" y="145"/>
                    </a:cubicBezTo>
                    <a:cubicBezTo>
                      <a:pt x="324" y="144"/>
                      <a:pt x="330" y="146"/>
                      <a:pt x="333" y="149"/>
                    </a:cubicBezTo>
                    <a:cubicBezTo>
                      <a:pt x="338" y="152"/>
                      <a:pt x="340" y="159"/>
                      <a:pt x="339" y="167"/>
                    </a:cubicBezTo>
                    <a:cubicBezTo>
                      <a:pt x="337" y="178"/>
                      <a:pt x="321" y="203"/>
                      <a:pt x="298" y="212"/>
                    </a:cubicBezTo>
                    <a:close/>
                    <a:moveTo>
                      <a:pt x="461" y="193"/>
                    </a:moveTo>
                    <a:cubicBezTo>
                      <a:pt x="461" y="202"/>
                      <a:pt x="455" y="221"/>
                      <a:pt x="443" y="222"/>
                    </a:cubicBezTo>
                    <a:cubicBezTo>
                      <a:pt x="421" y="224"/>
                      <a:pt x="411" y="215"/>
                      <a:pt x="405" y="206"/>
                    </a:cubicBezTo>
                    <a:cubicBezTo>
                      <a:pt x="399" y="197"/>
                      <a:pt x="401" y="182"/>
                      <a:pt x="404" y="173"/>
                    </a:cubicBezTo>
                    <a:cubicBezTo>
                      <a:pt x="410" y="157"/>
                      <a:pt x="420" y="148"/>
                      <a:pt x="436" y="148"/>
                    </a:cubicBezTo>
                    <a:cubicBezTo>
                      <a:pt x="445" y="148"/>
                      <a:pt x="454" y="154"/>
                      <a:pt x="458" y="165"/>
                    </a:cubicBezTo>
                    <a:cubicBezTo>
                      <a:pt x="461" y="173"/>
                      <a:pt x="460" y="188"/>
                      <a:pt x="461" y="193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8" name="Freeform 13"/>
              <p:cNvSpPr/>
              <p:nvPr/>
            </p:nvSpPr>
            <p:spPr bwMode="auto">
              <a:xfrm>
                <a:off x="4597400" y="1873250"/>
                <a:ext cx="1390650" cy="1624013"/>
              </a:xfrm>
              <a:custGeom>
                <a:avLst/>
                <a:gdLst>
                  <a:gd name="T0" fmla="*/ 70 w 426"/>
                  <a:gd name="T1" fmla="*/ 498 h 498"/>
                  <a:gd name="T2" fmla="*/ 67 w 426"/>
                  <a:gd name="T3" fmla="*/ 444 h 498"/>
                  <a:gd name="T4" fmla="*/ 183 w 426"/>
                  <a:gd name="T5" fmla="*/ 178 h 498"/>
                  <a:gd name="T6" fmla="*/ 426 w 426"/>
                  <a:gd name="T7" fmla="*/ 70 h 498"/>
                  <a:gd name="T8" fmla="*/ 426 w 426"/>
                  <a:gd name="T9" fmla="*/ 0 h 498"/>
                  <a:gd name="T10" fmla="*/ 134 w 426"/>
                  <a:gd name="T11" fmla="*/ 129 h 498"/>
                  <a:gd name="T12" fmla="*/ 0 w 426"/>
                  <a:gd name="T13" fmla="*/ 444 h 498"/>
                  <a:gd name="T14" fmla="*/ 2 w 426"/>
                  <a:gd name="T15" fmla="*/ 498 h 498"/>
                  <a:gd name="T16" fmla="*/ 70 w 426"/>
                  <a:gd name="T17" fmla="*/ 49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498">
                    <a:moveTo>
                      <a:pt x="70" y="498"/>
                    </a:moveTo>
                    <a:cubicBezTo>
                      <a:pt x="68" y="481"/>
                      <a:pt x="67" y="464"/>
                      <a:pt x="67" y="444"/>
                    </a:cubicBezTo>
                    <a:cubicBezTo>
                      <a:pt x="67" y="338"/>
                      <a:pt x="109" y="244"/>
                      <a:pt x="183" y="178"/>
                    </a:cubicBezTo>
                    <a:cubicBezTo>
                      <a:pt x="246" y="117"/>
                      <a:pt x="332" y="77"/>
                      <a:pt x="426" y="70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313" y="7"/>
                      <a:pt x="209" y="57"/>
                      <a:pt x="134" y="129"/>
                    </a:cubicBezTo>
                    <a:cubicBezTo>
                      <a:pt x="51" y="208"/>
                      <a:pt x="0" y="320"/>
                      <a:pt x="0" y="444"/>
                    </a:cubicBezTo>
                    <a:cubicBezTo>
                      <a:pt x="0" y="464"/>
                      <a:pt x="0" y="481"/>
                      <a:pt x="2" y="498"/>
                    </a:cubicBezTo>
                    <a:lnTo>
                      <a:pt x="70" y="498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Freeform 14"/>
              <p:cNvSpPr/>
              <p:nvPr/>
            </p:nvSpPr>
            <p:spPr bwMode="auto">
              <a:xfrm>
                <a:off x="4637088" y="3692525"/>
                <a:ext cx="1350963" cy="1627188"/>
              </a:xfrm>
              <a:custGeom>
                <a:avLst/>
                <a:gdLst>
                  <a:gd name="T0" fmla="*/ 250 w 414"/>
                  <a:gd name="T1" fmla="*/ 344 h 499"/>
                  <a:gd name="T2" fmla="*/ 229 w 414"/>
                  <a:gd name="T3" fmla="*/ 250 h 499"/>
                  <a:gd name="T4" fmla="*/ 143 w 414"/>
                  <a:gd name="T5" fmla="*/ 123 h 499"/>
                  <a:gd name="T6" fmla="*/ 70 w 414"/>
                  <a:gd name="T7" fmla="*/ 0 h 499"/>
                  <a:gd name="T8" fmla="*/ 0 w 414"/>
                  <a:gd name="T9" fmla="*/ 0 h 499"/>
                  <a:gd name="T10" fmla="*/ 91 w 414"/>
                  <a:gd name="T11" fmla="*/ 166 h 499"/>
                  <a:gd name="T12" fmla="*/ 165 w 414"/>
                  <a:gd name="T13" fmla="*/ 275 h 499"/>
                  <a:gd name="T14" fmla="*/ 183 w 414"/>
                  <a:gd name="T15" fmla="*/ 351 h 499"/>
                  <a:gd name="T16" fmla="*/ 250 w 414"/>
                  <a:gd name="T17" fmla="*/ 487 h 499"/>
                  <a:gd name="T18" fmla="*/ 278 w 414"/>
                  <a:gd name="T19" fmla="*/ 499 h 499"/>
                  <a:gd name="T20" fmla="*/ 414 w 414"/>
                  <a:gd name="T21" fmla="*/ 499 h 499"/>
                  <a:gd name="T22" fmla="*/ 414 w 414"/>
                  <a:gd name="T23" fmla="*/ 438 h 499"/>
                  <a:gd name="T24" fmla="*/ 294 w 414"/>
                  <a:gd name="T25" fmla="*/ 438 h 499"/>
                  <a:gd name="T26" fmla="*/ 250 w 414"/>
                  <a:gd name="T27" fmla="*/ 344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499">
                    <a:moveTo>
                      <a:pt x="250" y="344"/>
                    </a:moveTo>
                    <a:cubicBezTo>
                      <a:pt x="250" y="320"/>
                      <a:pt x="247" y="293"/>
                      <a:pt x="229" y="250"/>
                    </a:cubicBezTo>
                    <a:cubicBezTo>
                      <a:pt x="204" y="196"/>
                      <a:pt x="174" y="156"/>
                      <a:pt x="143" y="123"/>
                    </a:cubicBezTo>
                    <a:cubicBezTo>
                      <a:pt x="116" y="88"/>
                      <a:pt x="88" y="54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76"/>
                      <a:pt x="55" y="121"/>
                      <a:pt x="91" y="166"/>
                    </a:cubicBezTo>
                    <a:cubicBezTo>
                      <a:pt x="119" y="196"/>
                      <a:pt x="146" y="229"/>
                      <a:pt x="165" y="275"/>
                    </a:cubicBezTo>
                    <a:cubicBezTo>
                      <a:pt x="180" y="308"/>
                      <a:pt x="180" y="332"/>
                      <a:pt x="183" y="351"/>
                    </a:cubicBezTo>
                    <a:cubicBezTo>
                      <a:pt x="186" y="390"/>
                      <a:pt x="192" y="420"/>
                      <a:pt x="250" y="487"/>
                    </a:cubicBezTo>
                    <a:cubicBezTo>
                      <a:pt x="259" y="496"/>
                      <a:pt x="268" y="499"/>
                      <a:pt x="278" y="499"/>
                    </a:cubicBezTo>
                    <a:cubicBezTo>
                      <a:pt x="278" y="499"/>
                      <a:pt x="278" y="499"/>
                      <a:pt x="414" y="499"/>
                    </a:cubicBezTo>
                    <a:cubicBezTo>
                      <a:pt x="414" y="438"/>
                      <a:pt x="414" y="438"/>
                      <a:pt x="414" y="438"/>
                    </a:cubicBezTo>
                    <a:cubicBezTo>
                      <a:pt x="361" y="438"/>
                      <a:pt x="313" y="438"/>
                      <a:pt x="294" y="438"/>
                    </a:cubicBezTo>
                    <a:cubicBezTo>
                      <a:pt x="258" y="392"/>
                      <a:pt x="253" y="369"/>
                      <a:pt x="250" y="344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0" name="Freeform 15"/>
              <p:cNvSpPr/>
              <p:nvPr/>
            </p:nvSpPr>
            <p:spPr bwMode="auto">
              <a:xfrm>
                <a:off x="6203950" y="1873250"/>
                <a:ext cx="1390650" cy="1624013"/>
              </a:xfrm>
              <a:custGeom>
                <a:avLst/>
                <a:gdLst>
                  <a:gd name="T0" fmla="*/ 356 w 426"/>
                  <a:gd name="T1" fmla="*/ 444 h 498"/>
                  <a:gd name="T2" fmla="*/ 353 w 426"/>
                  <a:gd name="T3" fmla="*/ 498 h 498"/>
                  <a:gd name="T4" fmla="*/ 424 w 426"/>
                  <a:gd name="T5" fmla="*/ 498 h 498"/>
                  <a:gd name="T6" fmla="*/ 426 w 426"/>
                  <a:gd name="T7" fmla="*/ 444 h 498"/>
                  <a:gd name="T8" fmla="*/ 292 w 426"/>
                  <a:gd name="T9" fmla="*/ 129 h 498"/>
                  <a:gd name="T10" fmla="*/ 0 w 426"/>
                  <a:gd name="T11" fmla="*/ 0 h 498"/>
                  <a:gd name="T12" fmla="*/ 0 w 426"/>
                  <a:gd name="T13" fmla="*/ 70 h 498"/>
                  <a:gd name="T14" fmla="*/ 243 w 426"/>
                  <a:gd name="T15" fmla="*/ 178 h 498"/>
                  <a:gd name="T16" fmla="*/ 356 w 426"/>
                  <a:gd name="T17" fmla="*/ 444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498">
                    <a:moveTo>
                      <a:pt x="356" y="444"/>
                    </a:moveTo>
                    <a:cubicBezTo>
                      <a:pt x="356" y="464"/>
                      <a:pt x="355" y="481"/>
                      <a:pt x="353" y="498"/>
                    </a:cubicBezTo>
                    <a:cubicBezTo>
                      <a:pt x="424" y="498"/>
                      <a:pt x="424" y="498"/>
                      <a:pt x="424" y="498"/>
                    </a:cubicBezTo>
                    <a:cubicBezTo>
                      <a:pt x="426" y="481"/>
                      <a:pt x="426" y="464"/>
                      <a:pt x="426" y="444"/>
                    </a:cubicBezTo>
                    <a:cubicBezTo>
                      <a:pt x="426" y="320"/>
                      <a:pt x="374" y="208"/>
                      <a:pt x="292" y="129"/>
                    </a:cubicBezTo>
                    <a:cubicBezTo>
                      <a:pt x="214" y="57"/>
                      <a:pt x="114" y="8"/>
                      <a:pt x="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95" y="78"/>
                      <a:pt x="180" y="118"/>
                      <a:pt x="243" y="178"/>
                    </a:cubicBezTo>
                    <a:cubicBezTo>
                      <a:pt x="313" y="244"/>
                      <a:pt x="356" y="338"/>
                      <a:pt x="356" y="444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/>
              <p:nvPr/>
            </p:nvSpPr>
            <p:spPr bwMode="auto">
              <a:xfrm>
                <a:off x="6203950" y="3692525"/>
                <a:ext cx="1350963" cy="1627188"/>
              </a:xfrm>
              <a:custGeom>
                <a:avLst/>
                <a:gdLst>
                  <a:gd name="T0" fmla="*/ 341 w 414"/>
                  <a:gd name="T1" fmla="*/ 0 h 499"/>
                  <a:gd name="T2" fmla="*/ 268 w 414"/>
                  <a:gd name="T3" fmla="*/ 123 h 499"/>
                  <a:gd name="T4" fmla="*/ 185 w 414"/>
                  <a:gd name="T5" fmla="*/ 250 h 499"/>
                  <a:gd name="T6" fmla="*/ 161 w 414"/>
                  <a:gd name="T7" fmla="*/ 344 h 499"/>
                  <a:gd name="T8" fmla="*/ 118 w 414"/>
                  <a:gd name="T9" fmla="*/ 438 h 499"/>
                  <a:gd name="T10" fmla="*/ 0 w 414"/>
                  <a:gd name="T11" fmla="*/ 438 h 499"/>
                  <a:gd name="T12" fmla="*/ 0 w 414"/>
                  <a:gd name="T13" fmla="*/ 499 h 499"/>
                  <a:gd name="T14" fmla="*/ 133 w 414"/>
                  <a:gd name="T15" fmla="*/ 499 h 499"/>
                  <a:gd name="T16" fmla="*/ 158 w 414"/>
                  <a:gd name="T17" fmla="*/ 490 h 499"/>
                  <a:gd name="T18" fmla="*/ 228 w 414"/>
                  <a:gd name="T19" fmla="*/ 351 h 499"/>
                  <a:gd name="T20" fmla="*/ 249 w 414"/>
                  <a:gd name="T21" fmla="*/ 275 h 499"/>
                  <a:gd name="T22" fmla="*/ 320 w 414"/>
                  <a:gd name="T23" fmla="*/ 166 h 499"/>
                  <a:gd name="T24" fmla="*/ 414 w 414"/>
                  <a:gd name="T25" fmla="*/ 0 h 499"/>
                  <a:gd name="T26" fmla="*/ 341 w 414"/>
                  <a:gd name="T27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499">
                    <a:moveTo>
                      <a:pt x="341" y="0"/>
                    </a:moveTo>
                    <a:cubicBezTo>
                      <a:pt x="325" y="54"/>
                      <a:pt x="297" y="88"/>
                      <a:pt x="268" y="123"/>
                    </a:cubicBezTo>
                    <a:cubicBezTo>
                      <a:pt x="237" y="156"/>
                      <a:pt x="207" y="196"/>
                      <a:pt x="185" y="250"/>
                    </a:cubicBezTo>
                    <a:cubicBezTo>
                      <a:pt x="167" y="293"/>
                      <a:pt x="164" y="320"/>
                      <a:pt x="161" y="344"/>
                    </a:cubicBezTo>
                    <a:cubicBezTo>
                      <a:pt x="158" y="369"/>
                      <a:pt x="155" y="392"/>
                      <a:pt x="118" y="438"/>
                    </a:cubicBezTo>
                    <a:cubicBezTo>
                      <a:pt x="118" y="438"/>
                      <a:pt x="63" y="438"/>
                      <a:pt x="0" y="438"/>
                    </a:cubicBezTo>
                    <a:cubicBezTo>
                      <a:pt x="0" y="499"/>
                      <a:pt x="0" y="499"/>
                      <a:pt x="0" y="499"/>
                    </a:cubicBezTo>
                    <a:cubicBezTo>
                      <a:pt x="37" y="499"/>
                      <a:pt x="81" y="499"/>
                      <a:pt x="133" y="499"/>
                    </a:cubicBezTo>
                    <a:cubicBezTo>
                      <a:pt x="142" y="499"/>
                      <a:pt x="152" y="496"/>
                      <a:pt x="158" y="490"/>
                    </a:cubicBezTo>
                    <a:cubicBezTo>
                      <a:pt x="222" y="420"/>
                      <a:pt x="225" y="390"/>
                      <a:pt x="228" y="351"/>
                    </a:cubicBezTo>
                    <a:cubicBezTo>
                      <a:pt x="231" y="332"/>
                      <a:pt x="234" y="308"/>
                      <a:pt x="249" y="275"/>
                    </a:cubicBezTo>
                    <a:cubicBezTo>
                      <a:pt x="268" y="229"/>
                      <a:pt x="295" y="196"/>
                      <a:pt x="320" y="166"/>
                    </a:cubicBezTo>
                    <a:cubicBezTo>
                      <a:pt x="358" y="121"/>
                      <a:pt x="395" y="76"/>
                      <a:pt x="414" y="0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4805998" y="2224088"/>
              <a:ext cx="474662" cy="4746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13D5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rgbClr val="313D51"/>
                  </a:solidFill>
                  <a:cs typeface="+mn-ea"/>
                  <a:sym typeface="+mn-lt"/>
                </a:rPr>
                <a:t>1</a:t>
              </a:r>
              <a:endParaRPr lang="zh-CN" altLang="en-US" sz="2000" b="1" dirty="0">
                <a:solidFill>
                  <a:srgbClr val="313D5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901498" y="2224088"/>
              <a:ext cx="474662" cy="4746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13D5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rgbClr val="313D51"/>
                  </a:solidFill>
                  <a:cs typeface="+mn-ea"/>
                  <a:sym typeface="+mn-lt"/>
                </a:rPr>
                <a:t>2</a:t>
              </a:r>
              <a:endParaRPr lang="zh-CN" altLang="en-US" sz="2000" b="1" dirty="0">
                <a:solidFill>
                  <a:srgbClr val="313D5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972686" y="4243388"/>
              <a:ext cx="474662" cy="4746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13D5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rgbClr val="313D51"/>
                  </a:solidFill>
                  <a:cs typeface="+mn-ea"/>
                  <a:sym typeface="+mn-lt"/>
                </a:rPr>
                <a:t>3</a:t>
              </a:r>
              <a:endParaRPr lang="zh-CN" altLang="en-US" sz="2000" b="1" dirty="0">
                <a:solidFill>
                  <a:srgbClr val="313D5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749098" y="4243388"/>
              <a:ext cx="474662" cy="4746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13D5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rgbClr val="313D51"/>
                  </a:solidFill>
                  <a:cs typeface="+mn-ea"/>
                  <a:sym typeface="+mn-lt"/>
                </a:rPr>
                <a:t>4</a:t>
              </a:r>
              <a:endParaRPr lang="zh-CN" altLang="en-US" sz="2000" b="1" dirty="0">
                <a:solidFill>
                  <a:srgbClr val="313D5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8"/>
            <p:cNvSpPr txBox="true"/>
            <p:nvPr/>
          </p:nvSpPr>
          <p:spPr>
            <a:xfrm>
              <a:off x="1221104" y="917989"/>
              <a:ext cx="1719360" cy="8922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r">
                <a:defRPr sz="26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rPr>
                <a:t>视频第一帧画面显示</a:t>
              </a:r>
              <a:endParaRPr lang="zh-CN" altLang="en-US" sz="2000" b="1" dirty="0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TextBox 29"/>
            <p:cNvSpPr txBox="true"/>
            <p:nvPr/>
          </p:nvSpPr>
          <p:spPr>
            <a:xfrm>
              <a:off x="786357" y="1810687"/>
              <a:ext cx="3429183" cy="249733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chemeClr val="accent2"/>
                  </a:solidFill>
                  <a:latin typeface="+mn-ea"/>
                </a:defRPr>
              </a:lvl1pPr>
            </a:lstStyle>
            <a:p>
              <a:pPr algn="l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1.使用FFmpeg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解码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用户所打开的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视频文件路径列表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中的视频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第一帧画面。</a:t>
              </a:r>
              <a:endParaRPr lang="zh-CN" altLang="en-US" sz="1400" dirty="0">
                <a:solidFill>
                  <a:srgbClr val="FF0000"/>
                </a:solidFill>
                <a:latin typeface="+mn-lt"/>
                <a:cs typeface="+mn-ea"/>
                <a:sym typeface="+mn-lt"/>
              </a:endParaRPr>
            </a:p>
            <a:p>
              <a:pPr algn="l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2.将解码完成的视频第一帧</a:t>
              </a:r>
              <a:r>
                <a:rPr lang="en-US" altLang="zh-CN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YUV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图像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转换成</a:t>
              </a:r>
              <a:r>
                <a:rPr lang="en-US" altLang="zh-CN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RGB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图像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，放入QImage图像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容器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中。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endParaRPr>
            </a:p>
            <a:p>
              <a:pPr algn="l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3.最后通过图像宽高及坐标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计算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将容器中存放的RGB图像显示到部件中</a:t>
              </a:r>
              <a:endParaRPr lang="zh-CN" altLang="en-US" sz="1400" dirty="0">
                <a:solidFill>
                  <a:schemeClr val="tx1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1" name="TextBox 28"/>
            <p:cNvSpPr txBox="true"/>
            <p:nvPr/>
          </p:nvSpPr>
          <p:spPr>
            <a:xfrm>
              <a:off x="9153723" y="1141253"/>
              <a:ext cx="2253330" cy="4457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r">
                <a:defRPr sz="26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rPr>
                <a:t>视频合并</a:t>
              </a:r>
              <a:endParaRPr lang="zh-CN" altLang="en-US" sz="2000" b="1" dirty="0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TextBox 29"/>
            <p:cNvSpPr txBox="true"/>
            <p:nvPr/>
          </p:nvSpPr>
          <p:spPr>
            <a:xfrm>
              <a:off x="7840633" y="1591260"/>
              <a:ext cx="3499673" cy="280959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chemeClr val="accent2"/>
                  </a:solidFill>
                  <a:latin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1.将视频文件路径列表中存放的对应视频文件使用QProcess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调用命令行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将视频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缩放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为列表中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第一个视频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的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尺寸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，并将缩放后的视频存放到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指定路路径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下。</a:t>
              </a:r>
              <a:endParaRPr lang="zh-CN" altLang="en-US" sz="1400" dirty="0">
                <a:solidFill>
                  <a:srgbClr val="FF0000"/>
                </a:solidFill>
                <a:latin typeface="+mn-lt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2.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将缩放后的各视频文件路径写入</a:t>
              </a:r>
              <a:r>
                <a:rPr lang="en-US" altLang="zh-CN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txt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文件中，调用命令行实现文件合并功能，将合并的视频输出到指定文件路径下。</a:t>
              </a:r>
              <a:endParaRPr lang="zh-CN" altLang="en-US" sz="1400" dirty="0">
                <a:solidFill>
                  <a:schemeClr val="tx1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43367" y="4283404"/>
              <a:ext cx="2253330" cy="4457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r">
                <a:defRPr sz="26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rPr>
                <a:t>视频剪切</a:t>
              </a:r>
              <a:endParaRPr lang="zh-CN" altLang="en-US" sz="2000" b="1" dirty="0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TextBox 29"/>
            <p:cNvSpPr txBox="true"/>
            <p:nvPr/>
          </p:nvSpPr>
          <p:spPr>
            <a:xfrm>
              <a:off x="949777" y="4872275"/>
              <a:ext cx="3429183" cy="15605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chemeClr val="accent2"/>
                  </a:solidFill>
                  <a:latin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1.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调用</a:t>
              </a:r>
              <a:r>
                <a:rPr lang="en-US" altLang="zh-CN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FFmpeg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的</a:t>
              </a:r>
              <a:r>
                <a:rPr lang="en-US" altLang="zh-CN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API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将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视频解码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，得到解码后的视频数据。</a:t>
              </a:r>
              <a:endParaRPr lang="en-US" altLang="zh-CN" sz="1400" dirty="0">
                <a:solidFill>
                  <a:schemeClr val="tx1"/>
                </a:solidFill>
                <a:latin typeface="+mn-lt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2.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根据用户输入的时间，转换时间戳，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截取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需要的视频片段。</a:t>
              </a:r>
              <a:endParaRPr lang="zh-CN" altLang="en-US" sz="1400" dirty="0">
                <a:solidFill>
                  <a:schemeClr val="tx1"/>
                </a:solidFill>
                <a:latin typeface="+mn-lt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3.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将截取的视频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保存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在</a:t>
              </a:r>
              <a:r>
                <a:rPr lang="en-US" altLang="zh-CN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root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目录下</a:t>
              </a:r>
              <a:endParaRPr lang="zh-CN" altLang="en-US" sz="1400" dirty="0">
                <a:solidFill>
                  <a:schemeClr val="tx1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5" name="TextBox 28"/>
            <p:cNvSpPr txBox="true"/>
            <p:nvPr/>
          </p:nvSpPr>
          <p:spPr>
            <a:xfrm>
              <a:off x="8999510" y="4243505"/>
              <a:ext cx="2253330" cy="4457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r">
                <a:defRPr sz="26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rPr>
                <a:t>模块间交互</a:t>
              </a:r>
              <a:endParaRPr lang="zh-CN" altLang="en-US" sz="2000" b="1" dirty="0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TextBox 29"/>
            <p:cNvSpPr txBox="true"/>
            <p:nvPr/>
          </p:nvSpPr>
          <p:spPr>
            <a:xfrm>
              <a:off x="7984872" y="4718063"/>
              <a:ext cx="3499673" cy="21850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chemeClr val="accent2"/>
                  </a:solidFill>
                  <a:latin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1.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打开文件窗口，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选取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视频文件，保存视频文件路径。</a:t>
              </a:r>
              <a:endParaRPr lang="zh-CN" altLang="en-US" sz="1400" dirty="0">
                <a:solidFill>
                  <a:schemeClr val="tx1"/>
                </a:solidFill>
                <a:latin typeface="+mn-lt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2.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将项目库区域的视频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添加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到剪辑区。程序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自动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将这些视频进行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合并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操作，保存为一个临时视频文件，将此视频路径传给</a:t>
              </a:r>
              <a:r>
                <a:rPr lang="zh-CN" altLang="en-US" sz="1400" dirty="0">
                  <a:solidFill>
                    <a:srgbClr val="FF0000"/>
                  </a:solidFill>
                  <a:latin typeface="+mn-lt"/>
                  <a:cs typeface="+mn-ea"/>
                  <a:sym typeface="+mn-lt"/>
                </a:rPr>
                <a:t>视频预览区域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cs typeface="+mn-ea"/>
                  <a:sym typeface="+mn-lt"/>
                </a:rPr>
                <a:t>，播放器路径设置为此临时文件的路径。</a:t>
              </a:r>
              <a:endParaRPr lang="zh-CN" altLang="en-US" sz="1400" dirty="0">
                <a:solidFill>
                  <a:schemeClr val="tx1"/>
                </a:solidFill>
                <a:latin typeface="+mn-lt"/>
                <a:cs typeface="+mn-ea"/>
                <a:sym typeface="+mn-lt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V="true">
              <a:off x="5043219" y="1544219"/>
              <a:ext cx="1534" cy="665955"/>
            </a:xfrm>
            <a:prstGeom prst="line">
              <a:avLst/>
            </a:prstGeom>
            <a:ln>
              <a:solidFill>
                <a:srgbClr val="433D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true" flipV="true">
              <a:off x="3072208" y="1560331"/>
              <a:ext cx="1972545" cy="6138"/>
            </a:xfrm>
            <a:prstGeom prst="line">
              <a:avLst/>
            </a:prstGeom>
            <a:ln>
              <a:solidFill>
                <a:srgbClr val="433D3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true">
              <a:off x="3110548" y="4480719"/>
              <a:ext cx="1862137" cy="0"/>
            </a:xfrm>
            <a:prstGeom prst="line">
              <a:avLst/>
            </a:prstGeom>
            <a:ln>
              <a:solidFill>
                <a:srgbClr val="433D3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7158469" y="1499720"/>
              <a:ext cx="2069983" cy="11508"/>
            </a:xfrm>
            <a:prstGeom prst="line">
              <a:avLst/>
            </a:prstGeom>
            <a:ln>
              <a:solidFill>
                <a:srgbClr val="433D3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7223760" y="4480719"/>
              <a:ext cx="1862137" cy="0"/>
            </a:xfrm>
            <a:prstGeom prst="line">
              <a:avLst/>
            </a:prstGeom>
            <a:ln>
              <a:solidFill>
                <a:srgbClr val="433D3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V="true">
              <a:off x="7147728" y="1488978"/>
              <a:ext cx="0" cy="721195"/>
            </a:xfrm>
            <a:prstGeom prst="line">
              <a:avLst/>
            </a:prstGeom>
            <a:ln>
              <a:solidFill>
                <a:srgbClr val="433D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1113" y="1"/>
            <a:ext cx="1992314" cy="1701800"/>
            <a:chOff x="-11114" y="0"/>
            <a:chExt cx="2627313" cy="2852737"/>
          </a:xfrm>
        </p:grpSpPr>
        <p:sp>
          <p:nvSpPr>
            <p:cNvPr id="8" name="直角三角形 3"/>
            <p:cNvSpPr/>
            <p:nvPr/>
          </p:nvSpPr>
          <p:spPr>
            <a:xfrm>
              <a:off x="-11114" y="0"/>
              <a:ext cx="2627313" cy="2852737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2188618"/>
                <a:gd name="connsiteY0-18" fmla="*/ 1498600 h 1498600"/>
                <a:gd name="connsiteX1-19" fmla="*/ 0 w 2188618"/>
                <a:gd name="connsiteY1-20" fmla="*/ 0 h 1498600"/>
                <a:gd name="connsiteX2-21" fmla="*/ 2188618 w 2188618"/>
                <a:gd name="connsiteY2-22" fmla="*/ 225540 h 1498600"/>
                <a:gd name="connsiteX3-23" fmla="*/ 0 w 2188618"/>
                <a:gd name="connsiteY3-24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88618" h="1498600">
                  <a:moveTo>
                    <a:pt x="0" y="1498600"/>
                  </a:moveTo>
                  <a:lnTo>
                    <a:pt x="0" y="0"/>
                  </a:lnTo>
                  <a:lnTo>
                    <a:pt x="2188618" y="22554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直角三角形 3"/>
            <p:cNvSpPr/>
            <p:nvPr/>
          </p:nvSpPr>
          <p:spPr>
            <a:xfrm>
              <a:off x="0" y="736600"/>
              <a:ext cx="679450" cy="14986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0"/>
              <a:ext cx="1651000" cy="14732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51000" h="2679700">
                  <a:moveTo>
                    <a:pt x="0" y="1498600"/>
                  </a:moveTo>
                  <a:lnTo>
                    <a:pt x="0" y="0"/>
                  </a:lnTo>
                  <a:lnTo>
                    <a:pt x="1651000" y="26797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3"/>
            <p:cNvSpPr/>
            <p:nvPr/>
          </p:nvSpPr>
          <p:spPr>
            <a:xfrm>
              <a:off x="0" y="0"/>
              <a:ext cx="2184400" cy="17907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3"/>
            <p:cNvSpPr/>
            <p:nvPr/>
          </p:nvSpPr>
          <p:spPr>
            <a:xfrm rot="5400000" flipV="true">
              <a:off x="370493" y="-381605"/>
              <a:ext cx="1597025" cy="2360236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1299144"/>
                <a:gd name="connsiteY0-18" fmla="*/ 1498600 h 3725857"/>
                <a:gd name="connsiteX1-19" fmla="*/ 0 w 1299144"/>
                <a:gd name="connsiteY1-20" fmla="*/ 0 h 3725857"/>
                <a:gd name="connsiteX2-21" fmla="*/ 1299144 w 1299144"/>
                <a:gd name="connsiteY2-22" fmla="*/ 3725857 h 3725857"/>
                <a:gd name="connsiteX3-23" fmla="*/ 0 w 1299144"/>
                <a:gd name="connsiteY3-24" fmla="*/ 1498600 h 3725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99144" h="3725857">
                  <a:moveTo>
                    <a:pt x="0" y="1498600"/>
                  </a:moveTo>
                  <a:lnTo>
                    <a:pt x="0" y="0"/>
                  </a:lnTo>
                  <a:lnTo>
                    <a:pt x="1299144" y="3725857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18962" y="990600"/>
              <a:ext cx="1397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900" y="1382713"/>
              <a:ext cx="1397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直角三角形 3"/>
            <p:cNvSpPr/>
            <p:nvPr/>
          </p:nvSpPr>
          <p:spPr>
            <a:xfrm>
              <a:off x="0" y="310357"/>
              <a:ext cx="969777" cy="127635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true"/>
          <p:nvPr/>
        </p:nvSpPr>
        <p:spPr>
          <a:xfrm>
            <a:off x="1981201" y="1831252"/>
            <a:ext cx="3496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  <a:cs typeface="+mn-ea"/>
                <a:sym typeface="+mn-lt"/>
              </a:rPr>
              <a:t>主界面：</a:t>
            </a:r>
            <a:endParaRPr lang="zh-CN" altLang="en-US" sz="40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9865" y="1533208"/>
            <a:ext cx="9272270" cy="4778375"/>
          </a:xfrm>
          <a:prstGeom prst="rect">
            <a:avLst/>
          </a:prstGeom>
          <a:noFill/>
          <a:ln w="57150">
            <a:solidFill>
              <a:srgbClr val="8893C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109279" y="2539138"/>
            <a:ext cx="1699241" cy="0"/>
          </a:xfrm>
          <a:prstGeom prst="line">
            <a:avLst/>
          </a:prstGeom>
          <a:ln w="38100">
            <a:solidFill>
              <a:srgbClr val="889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958590" y="1964055"/>
            <a:ext cx="6433185" cy="4081780"/>
          </a:xfrm>
          <a:prstGeom prst="rect">
            <a:avLst/>
          </a:prstGeom>
        </p:spPr>
      </p:pic>
      <p:sp>
        <p:nvSpPr>
          <p:cNvPr id="2" name="文本框 1"/>
          <p:cNvSpPr txBox="true"/>
          <p:nvPr/>
        </p:nvSpPr>
        <p:spPr>
          <a:xfrm>
            <a:off x="3689985" y="267970"/>
            <a:ext cx="5041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dirty="0">
                <a:solidFill>
                  <a:schemeClr val="tx2"/>
                </a:solidFill>
                <a:cs typeface="+mn-ea"/>
                <a:sym typeface="+mn-lt"/>
              </a:rPr>
              <a:t>五、项目成果展示</a:t>
            </a:r>
            <a:endParaRPr lang="zh-CN" altLang="en-US" sz="40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true">
            <a:off x="3877945" y="1066800"/>
            <a:ext cx="3922395" cy="6985"/>
          </a:xfrm>
          <a:prstGeom prst="line">
            <a:avLst/>
          </a:prstGeom>
          <a:ln w="38100">
            <a:solidFill>
              <a:srgbClr val="889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1113" y="1"/>
            <a:ext cx="1992314" cy="1701800"/>
            <a:chOff x="-11114" y="0"/>
            <a:chExt cx="2627313" cy="2852737"/>
          </a:xfrm>
        </p:grpSpPr>
        <p:sp>
          <p:nvSpPr>
            <p:cNvPr id="8" name="直角三角形 3"/>
            <p:cNvSpPr/>
            <p:nvPr/>
          </p:nvSpPr>
          <p:spPr>
            <a:xfrm>
              <a:off x="-11114" y="0"/>
              <a:ext cx="2627313" cy="2852737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2188618"/>
                <a:gd name="connsiteY0-18" fmla="*/ 1498600 h 1498600"/>
                <a:gd name="connsiteX1-19" fmla="*/ 0 w 2188618"/>
                <a:gd name="connsiteY1-20" fmla="*/ 0 h 1498600"/>
                <a:gd name="connsiteX2-21" fmla="*/ 2188618 w 2188618"/>
                <a:gd name="connsiteY2-22" fmla="*/ 225540 h 1498600"/>
                <a:gd name="connsiteX3-23" fmla="*/ 0 w 2188618"/>
                <a:gd name="connsiteY3-24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88618" h="1498600">
                  <a:moveTo>
                    <a:pt x="0" y="1498600"/>
                  </a:moveTo>
                  <a:lnTo>
                    <a:pt x="0" y="0"/>
                  </a:lnTo>
                  <a:lnTo>
                    <a:pt x="2188618" y="22554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" name="直角三角形 3"/>
            <p:cNvSpPr/>
            <p:nvPr/>
          </p:nvSpPr>
          <p:spPr>
            <a:xfrm>
              <a:off x="0" y="736600"/>
              <a:ext cx="679450" cy="14986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0"/>
              <a:ext cx="1651000" cy="14732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51000" h="2679700">
                  <a:moveTo>
                    <a:pt x="0" y="1498600"/>
                  </a:moveTo>
                  <a:lnTo>
                    <a:pt x="0" y="0"/>
                  </a:lnTo>
                  <a:lnTo>
                    <a:pt x="1651000" y="26797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" name="直角三角形 3"/>
            <p:cNvSpPr/>
            <p:nvPr/>
          </p:nvSpPr>
          <p:spPr>
            <a:xfrm>
              <a:off x="0" y="0"/>
              <a:ext cx="2184400" cy="17907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" name="直角三角形 3"/>
            <p:cNvSpPr/>
            <p:nvPr/>
          </p:nvSpPr>
          <p:spPr>
            <a:xfrm rot="5400000" flipV="true">
              <a:off x="370493" y="-381605"/>
              <a:ext cx="1597025" cy="2360236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1299144"/>
                <a:gd name="connsiteY0-18" fmla="*/ 1498600 h 3725857"/>
                <a:gd name="connsiteX1-19" fmla="*/ 0 w 1299144"/>
                <a:gd name="connsiteY1-20" fmla="*/ 0 h 3725857"/>
                <a:gd name="connsiteX2-21" fmla="*/ 1299144 w 1299144"/>
                <a:gd name="connsiteY2-22" fmla="*/ 3725857 h 3725857"/>
                <a:gd name="connsiteX3-23" fmla="*/ 0 w 1299144"/>
                <a:gd name="connsiteY3-24" fmla="*/ 1498600 h 3725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99144" h="3725857">
                  <a:moveTo>
                    <a:pt x="0" y="1498600"/>
                  </a:moveTo>
                  <a:lnTo>
                    <a:pt x="0" y="0"/>
                  </a:lnTo>
                  <a:lnTo>
                    <a:pt x="1299144" y="3725857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18962" y="990600"/>
              <a:ext cx="1397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900" y="1382713"/>
              <a:ext cx="1397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1" name="直角三角形 3"/>
            <p:cNvSpPr/>
            <p:nvPr/>
          </p:nvSpPr>
          <p:spPr>
            <a:xfrm>
              <a:off x="0" y="310357"/>
              <a:ext cx="969777" cy="127635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true"/>
          <p:nvPr/>
        </p:nvSpPr>
        <p:spPr>
          <a:xfrm>
            <a:off x="1981201" y="1831252"/>
            <a:ext cx="3496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主界面：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9865" y="1533208"/>
            <a:ext cx="9272270" cy="4778375"/>
          </a:xfrm>
          <a:prstGeom prst="rect">
            <a:avLst/>
          </a:prstGeom>
          <a:noFill/>
          <a:ln w="57150">
            <a:solidFill>
              <a:srgbClr val="8893C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109279" y="2539138"/>
            <a:ext cx="1699241" cy="0"/>
          </a:xfrm>
          <a:prstGeom prst="line">
            <a:avLst/>
          </a:prstGeom>
          <a:ln w="38100">
            <a:solidFill>
              <a:srgbClr val="889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936598" y="1701801"/>
            <a:ext cx="6771433" cy="42963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tru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1113" y="1"/>
            <a:ext cx="1992314" cy="1701800"/>
            <a:chOff x="-11114" y="0"/>
            <a:chExt cx="2627313" cy="2852737"/>
          </a:xfrm>
        </p:grpSpPr>
        <p:sp>
          <p:nvSpPr>
            <p:cNvPr id="8" name="直角三角形 3"/>
            <p:cNvSpPr/>
            <p:nvPr/>
          </p:nvSpPr>
          <p:spPr>
            <a:xfrm>
              <a:off x="-11114" y="0"/>
              <a:ext cx="2627313" cy="2852737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2188618"/>
                <a:gd name="connsiteY0-18" fmla="*/ 1498600 h 1498600"/>
                <a:gd name="connsiteX1-19" fmla="*/ 0 w 2188618"/>
                <a:gd name="connsiteY1-20" fmla="*/ 0 h 1498600"/>
                <a:gd name="connsiteX2-21" fmla="*/ 2188618 w 2188618"/>
                <a:gd name="connsiteY2-22" fmla="*/ 225540 h 1498600"/>
                <a:gd name="connsiteX3-23" fmla="*/ 0 w 2188618"/>
                <a:gd name="connsiteY3-24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88618" h="1498600">
                  <a:moveTo>
                    <a:pt x="0" y="1498600"/>
                  </a:moveTo>
                  <a:lnTo>
                    <a:pt x="0" y="0"/>
                  </a:lnTo>
                  <a:lnTo>
                    <a:pt x="2188618" y="22554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直角三角形 3"/>
            <p:cNvSpPr/>
            <p:nvPr/>
          </p:nvSpPr>
          <p:spPr>
            <a:xfrm>
              <a:off x="0" y="736600"/>
              <a:ext cx="679450" cy="14986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0"/>
              <a:ext cx="1651000" cy="14732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51000" h="2679700">
                  <a:moveTo>
                    <a:pt x="0" y="1498600"/>
                  </a:moveTo>
                  <a:lnTo>
                    <a:pt x="0" y="0"/>
                  </a:lnTo>
                  <a:lnTo>
                    <a:pt x="1651000" y="26797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3"/>
            <p:cNvSpPr/>
            <p:nvPr/>
          </p:nvSpPr>
          <p:spPr>
            <a:xfrm>
              <a:off x="0" y="0"/>
              <a:ext cx="2184400" cy="17907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3"/>
            <p:cNvSpPr/>
            <p:nvPr/>
          </p:nvSpPr>
          <p:spPr>
            <a:xfrm rot="5400000" flipV="true">
              <a:off x="370493" y="-381605"/>
              <a:ext cx="1597025" cy="2360236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1299144"/>
                <a:gd name="connsiteY0-18" fmla="*/ 1498600 h 3725857"/>
                <a:gd name="connsiteX1-19" fmla="*/ 0 w 1299144"/>
                <a:gd name="connsiteY1-20" fmla="*/ 0 h 3725857"/>
                <a:gd name="connsiteX2-21" fmla="*/ 1299144 w 1299144"/>
                <a:gd name="connsiteY2-22" fmla="*/ 3725857 h 3725857"/>
                <a:gd name="connsiteX3-23" fmla="*/ 0 w 1299144"/>
                <a:gd name="connsiteY3-24" fmla="*/ 1498600 h 3725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99144" h="3725857">
                  <a:moveTo>
                    <a:pt x="0" y="1498600"/>
                  </a:moveTo>
                  <a:lnTo>
                    <a:pt x="0" y="0"/>
                  </a:lnTo>
                  <a:lnTo>
                    <a:pt x="1299144" y="3725857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18962" y="990600"/>
              <a:ext cx="1397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900" y="1382713"/>
              <a:ext cx="1397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直角三角形 3"/>
            <p:cNvSpPr/>
            <p:nvPr/>
          </p:nvSpPr>
          <p:spPr>
            <a:xfrm>
              <a:off x="0" y="310357"/>
              <a:ext cx="969777" cy="127635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true"/>
          <p:nvPr/>
        </p:nvSpPr>
        <p:spPr>
          <a:xfrm>
            <a:off x="2056701" y="1698444"/>
            <a:ext cx="3778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cs typeface="+mn-ea"/>
                <a:sym typeface="+mn-lt"/>
              </a:rPr>
              <a:t>视频裁剪界面：</a:t>
            </a:r>
            <a:endParaRPr lang="zh-CN" altLang="en-US" sz="40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9865" y="1533208"/>
            <a:ext cx="9272270" cy="4778375"/>
          </a:xfrm>
          <a:prstGeom prst="rect">
            <a:avLst/>
          </a:prstGeom>
          <a:noFill/>
          <a:ln w="57150">
            <a:solidFill>
              <a:srgbClr val="8893C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277954" y="2531116"/>
            <a:ext cx="648005" cy="0"/>
          </a:xfrm>
          <a:prstGeom prst="line">
            <a:avLst/>
          </a:prstGeom>
          <a:ln w="38100">
            <a:solidFill>
              <a:srgbClr val="889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396851" y="2406330"/>
            <a:ext cx="5919095" cy="3755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1113" y="1"/>
            <a:ext cx="1992314" cy="1701800"/>
            <a:chOff x="-11114" y="0"/>
            <a:chExt cx="2627313" cy="2852737"/>
          </a:xfrm>
        </p:grpSpPr>
        <p:sp>
          <p:nvSpPr>
            <p:cNvPr id="8" name="直角三角形 3"/>
            <p:cNvSpPr/>
            <p:nvPr/>
          </p:nvSpPr>
          <p:spPr>
            <a:xfrm>
              <a:off x="-11114" y="0"/>
              <a:ext cx="2627313" cy="2852737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2188618"/>
                <a:gd name="connsiteY0-18" fmla="*/ 1498600 h 1498600"/>
                <a:gd name="connsiteX1-19" fmla="*/ 0 w 2188618"/>
                <a:gd name="connsiteY1-20" fmla="*/ 0 h 1498600"/>
                <a:gd name="connsiteX2-21" fmla="*/ 2188618 w 2188618"/>
                <a:gd name="connsiteY2-22" fmla="*/ 225540 h 1498600"/>
                <a:gd name="connsiteX3-23" fmla="*/ 0 w 2188618"/>
                <a:gd name="connsiteY3-24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88618" h="1498600">
                  <a:moveTo>
                    <a:pt x="0" y="1498600"/>
                  </a:moveTo>
                  <a:lnTo>
                    <a:pt x="0" y="0"/>
                  </a:lnTo>
                  <a:lnTo>
                    <a:pt x="2188618" y="22554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bg1">
                <a:lumMod val="9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" name="直角三角形 3"/>
            <p:cNvSpPr/>
            <p:nvPr/>
          </p:nvSpPr>
          <p:spPr>
            <a:xfrm>
              <a:off x="0" y="736600"/>
              <a:ext cx="679450" cy="14986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0"/>
              <a:ext cx="1651000" cy="14732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51000" h="2679700">
                  <a:moveTo>
                    <a:pt x="0" y="1498600"/>
                  </a:moveTo>
                  <a:lnTo>
                    <a:pt x="0" y="0"/>
                  </a:lnTo>
                  <a:lnTo>
                    <a:pt x="1651000" y="26797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" name="直角三角形 3"/>
            <p:cNvSpPr/>
            <p:nvPr/>
          </p:nvSpPr>
          <p:spPr>
            <a:xfrm>
              <a:off x="0" y="0"/>
              <a:ext cx="2184400" cy="179070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" name="直角三角形 3"/>
            <p:cNvSpPr/>
            <p:nvPr/>
          </p:nvSpPr>
          <p:spPr>
            <a:xfrm rot="5400000" flipV="true">
              <a:off x="370493" y="-381605"/>
              <a:ext cx="1597025" cy="2360236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  <a:gd name="connsiteX0-17" fmla="*/ 0 w 1299144"/>
                <a:gd name="connsiteY0-18" fmla="*/ 1498600 h 3725857"/>
                <a:gd name="connsiteX1-19" fmla="*/ 0 w 1299144"/>
                <a:gd name="connsiteY1-20" fmla="*/ 0 h 3725857"/>
                <a:gd name="connsiteX2-21" fmla="*/ 1299144 w 1299144"/>
                <a:gd name="connsiteY2-22" fmla="*/ 3725857 h 3725857"/>
                <a:gd name="connsiteX3-23" fmla="*/ 0 w 1299144"/>
                <a:gd name="connsiteY3-24" fmla="*/ 1498600 h 3725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99144" h="3725857">
                  <a:moveTo>
                    <a:pt x="0" y="1498600"/>
                  </a:moveTo>
                  <a:lnTo>
                    <a:pt x="0" y="0"/>
                  </a:lnTo>
                  <a:lnTo>
                    <a:pt x="1299144" y="3725857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rgbClr val="88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18962" y="990600"/>
              <a:ext cx="1397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900" y="1382713"/>
              <a:ext cx="1397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1" name="直角三角形 3"/>
            <p:cNvSpPr/>
            <p:nvPr/>
          </p:nvSpPr>
          <p:spPr>
            <a:xfrm>
              <a:off x="0" y="310357"/>
              <a:ext cx="969777" cy="1276350"/>
            </a:xfrm>
            <a:custGeom>
              <a:avLst/>
              <a:gdLst>
                <a:gd name="connsiteX0" fmla="*/ 0 w 2616200"/>
                <a:gd name="connsiteY0" fmla="*/ 1498600 h 1498600"/>
                <a:gd name="connsiteX1" fmla="*/ 0 w 2616200"/>
                <a:gd name="connsiteY1" fmla="*/ 0 h 1498600"/>
                <a:gd name="connsiteX2" fmla="*/ 2616200 w 2616200"/>
                <a:gd name="connsiteY2" fmla="*/ 1498600 h 1498600"/>
                <a:gd name="connsiteX3" fmla="*/ 0 w 2616200"/>
                <a:gd name="connsiteY3" fmla="*/ 1498600 h 1498600"/>
                <a:gd name="connsiteX0-1" fmla="*/ 0 w 1651000"/>
                <a:gd name="connsiteY0-2" fmla="*/ 1498600 h 2679700"/>
                <a:gd name="connsiteX1-3" fmla="*/ 0 w 1651000"/>
                <a:gd name="connsiteY1-4" fmla="*/ 0 h 2679700"/>
                <a:gd name="connsiteX2-5" fmla="*/ 1651000 w 1651000"/>
                <a:gd name="connsiteY2-6" fmla="*/ 2679700 h 2679700"/>
                <a:gd name="connsiteX3-7" fmla="*/ 0 w 1651000"/>
                <a:gd name="connsiteY3-8" fmla="*/ 1498600 h 2679700"/>
                <a:gd name="connsiteX0-9" fmla="*/ 0 w 2146300"/>
                <a:gd name="connsiteY0-10" fmla="*/ 1498600 h 1498600"/>
                <a:gd name="connsiteX1-11" fmla="*/ 0 w 2146300"/>
                <a:gd name="connsiteY1-12" fmla="*/ 0 h 1498600"/>
                <a:gd name="connsiteX2-13" fmla="*/ 2146300 w 2146300"/>
                <a:gd name="connsiteY2-14" fmla="*/ 1079500 h 1498600"/>
                <a:gd name="connsiteX3-15" fmla="*/ 0 w 2146300"/>
                <a:gd name="connsiteY3-16" fmla="*/ 1498600 h 1498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46300" h="1498600">
                  <a:moveTo>
                    <a:pt x="0" y="1498600"/>
                  </a:moveTo>
                  <a:lnTo>
                    <a:pt x="0" y="0"/>
                  </a:lnTo>
                  <a:lnTo>
                    <a:pt x="2146300" y="1079500"/>
                  </a:lnTo>
                  <a:lnTo>
                    <a:pt x="0" y="1498600"/>
                  </a:ln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true"/>
          <p:nvPr/>
        </p:nvSpPr>
        <p:spPr>
          <a:xfrm>
            <a:off x="2056701" y="1698444"/>
            <a:ext cx="3778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视频裁剪界面：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9865" y="1533208"/>
            <a:ext cx="9272270" cy="4778375"/>
          </a:xfrm>
          <a:prstGeom prst="rect">
            <a:avLst/>
          </a:prstGeom>
          <a:noFill/>
          <a:ln w="57150">
            <a:solidFill>
              <a:srgbClr val="8893C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277954" y="2531116"/>
            <a:ext cx="648005" cy="0"/>
          </a:xfrm>
          <a:prstGeom prst="line">
            <a:avLst/>
          </a:prstGeom>
          <a:ln w="38100">
            <a:solidFill>
              <a:srgbClr val="889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000670" y="2406330"/>
            <a:ext cx="5656754" cy="3558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true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3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62A5"/>
      </a:accent1>
      <a:accent2>
        <a:srgbClr val="69C6E1"/>
      </a:accent2>
      <a:accent3>
        <a:srgbClr val="5362A5"/>
      </a:accent3>
      <a:accent4>
        <a:srgbClr val="69C6E1"/>
      </a:accent4>
      <a:accent5>
        <a:srgbClr val="5362A5"/>
      </a:accent5>
      <a:accent6>
        <a:srgbClr val="69C6E1"/>
      </a:accent6>
      <a:hlink>
        <a:srgbClr val="5362A5"/>
      </a:hlink>
      <a:folHlink>
        <a:srgbClr val="69C6E1"/>
      </a:folHlink>
    </a:clrScheme>
    <a:fontScheme name="cmogn1m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1527</Words>
  <Application>WPS 演示</Application>
  <PresentationFormat>宽屏</PresentationFormat>
  <Paragraphs>156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等线</vt:lpstr>
      <vt:lpstr>MT Extra</vt:lpstr>
      <vt:lpstr>Impact</vt:lpstr>
      <vt:lpstr>宋体</vt:lpstr>
      <vt:lpstr>方正书宋_GBK</vt:lpstr>
      <vt:lpstr>Arial Unicode MS</vt:lpstr>
      <vt:lpstr>华文黑体</vt:lpstr>
      <vt:lpstr>微软雅黑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月度工作总结</dc:title>
  <dc:creator>第一PPT</dc:creator>
  <cp:keywords>www.1ppt.com</cp:keywords>
  <dc:description>www.1ppt.com</dc:description>
  <cp:lastModifiedBy>root</cp:lastModifiedBy>
  <cp:revision>93</cp:revision>
  <dcterms:created xsi:type="dcterms:W3CDTF">2021-07-13T09:18:02Z</dcterms:created>
  <dcterms:modified xsi:type="dcterms:W3CDTF">2021-07-13T09:18:02Z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  <property fmtid="{D5CDD505-2E9C-101B-9397-08002B2CF9AE}" pid="3" name="ICV">
    <vt:lpwstr>92B1B01FAC8E4543BFE8CA6D7C706517</vt:lpwstr>
  </property>
</Properties>
</file>