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1" r:id="rId4"/>
    <p:sldId id="260" r:id="rId5"/>
    <p:sldId id="262" r:id="rId6"/>
    <p:sldId id="263" r:id="rId7"/>
    <p:sldId id="265" r:id="rId8"/>
    <p:sldId id="264" r:id="rId9"/>
    <p:sldId id="266" r:id="rId10"/>
    <p:sldId id="280" r:id="rId11"/>
    <p:sldId id="267" r:id="rId12"/>
    <p:sldId id="281" r:id="rId13"/>
    <p:sldId id="282" r:id="rId14"/>
    <p:sldId id="268" r:id="rId15"/>
    <p:sldId id="269" r:id="rId16"/>
    <p:sldId id="285" r:id="rId17"/>
    <p:sldId id="284" r:id="rId18"/>
    <p:sldId id="271" r:id="rId19"/>
    <p:sldId id="276" r:id="rId20"/>
    <p:sldId id="272" r:id="rId21"/>
    <p:sldId id="286" r:id="rId22"/>
    <p:sldId id="275" r:id="rId23"/>
    <p:sldId id="274" r:id="rId24"/>
    <p:sldId id="279" r:id="rId25"/>
    <p:sldId id="277" r:id="rId26"/>
    <p:sldId id="273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53F2C-1866-E248-9593-60FAED319AB5}" type="datetimeFigureOut">
              <a:rPr lang="en-US" smtClean="0"/>
              <a:t>11/28/19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49E0-8756-0C41-A3B7-ABB2E3E63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7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B49E0-8756-0C41-A3B7-ABB2E3E639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B49E0-8756-0C41-A3B7-ABB2E3E639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B49E0-8756-0C41-A3B7-ABB2E3E639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B49E0-8756-0C41-A3B7-ABB2E3E639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B49E0-8756-0C41-A3B7-ABB2E3E639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7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B49E0-8756-0C41-A3B7-ABB2E3E639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9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5j4OZlsbRe-5xtBUW_Ak8PvcOWfxKs_fOcSxpLk9Bo/edit#gid=86009291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olafhartong/assess-your-data-potential-with-att-ck-datamap-f44884cfed11" TargetMode="External"/><Relationship Id="rId2" Type="http://schemas.openxmlformats.org/officeDocument/2006/relationships/hyperlink" Target="https://static1.squarespace.com/static/552092d5e4b0661088167e5c/t/5b8f091c0ebbe8644d3a886c/1536100639356/Windows+ATT%26CK_Logging+Cheat+Sheet_ver_Sept_20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lafhartong/ATTACKdatama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b3rWard0g/HELK/wiki/Installation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hub.com/clong/Detection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github.com/Security-Onion-Solutions/security-onion" TargetMode="External"/><Relationship Id="rId4" Type="http://schemas.openxmlformats.org/officeDocument/2006/relationships/hyperlink" Target="https://blacksmith.readthedocs.io/en/latest/mordor_shire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lantir/alerting-detection-strategy-framew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ttack.mitre.org/techniques/T1105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ttack.mitre.org/techniques/T100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long/DetectionLab" TargetMode="External"/><Relationship Id="rId3" Type="http://schemas.openxmlformats.org/officeDocument/2006/relationships/hyperlink" Target="https://twitter.com/YouDownWithTTPs" TargetMode="External"/><Relationship Id="rId7" Type="http://schemas.openxmlformats.org/officeDocument/2006/relationships/hyperlink" Target="https://github.com/olafhartong/ATTACKdatamap" TargetMode="External"/><Relationship Id="rId2" Type="http://schemas.openxmlformats.org/officeDocument/2006/relationships/hyperlink" Target="https://xanthu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ic1.squarespace.com/static/552092d5e4b0661088167e5c/t/5b8f091c0ebbe8644d3a886c/1536100639356/Windows+ATT%26CK_Logging+Cheat+Sheet_ver_Sept_2018.pdf" TargetMode="External"/><Relationship Id="rId11" Type="http://schemas.openxmlformats.org/officeDocument/2006/relationships/hyperlink" Target="https://github.com/palantir/" TargetMode="External"/><Relationship Id="rId5" Type="http://schemas.openxmlformats.org/officeDocument/2006/relationships/hyperlink" Target="https://docs.google.com/spreadsheets/d/125j4OZlsbRe-5xtBUW_Ak8PvcOWfxKs_fOcSxpLk9Bo/edit" TargetMode="External"/><Relationship Id="rId10" Type="http://schemas.openxmlformats.org/officeDocument/2006/relationships/hyperlink" Target="https://blacksmith.readthedocs.io/en/latest/mordor_shire.html" TargetMode="External"/><Relationship Id="rId4" Type="http://schemas.openxmlformats.org/officeDocument/2006/relationships/hyperlink" Target="https://github.com/XanthusSecurity/memparse" TargetMode="External"/><Relationship Id="rId9" Type="http://schemas.openxmlformats.org/officeDocument/2006/relationships/hyperlink" Target="https://github.com/Cyb3rWard0g/HELK/wiki/Installati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n-storm/sysmon-config" TargetMode="External"/><Relationship Id="rId2" Type="http://schemas.openxmlformats.org/officeDocument/2006/relationships/hyperlink" Target="https://github.com/palantir/windows-event-forwarding/blob/master/group-policy-objects/README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9C56-9467-6042-8101-B1E9F1FAA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 the business…. </a:t>
            </a:r>
            <a:r>
              <a:rPr lang="en-US" sz="3000" dirty="0"/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6AC1F-609D-7845-969C-05657879E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bsides Ottawa 2019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Todd schertzing &amp;&amp; Austin reid</a:t>
            </a:r>
          </a:p>
        </p:txBody>
      </p:sp>
    </p:spTree>
    <p:extLst>
      <p:ext uri="{BB962C8B-B14F-4D97-AF65-F5344CB8AC3E}">
        <p14:creationId xmlns:p14="http://schemas.microsoft.com/office/powerpoint/2010/main" val="328829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C6BC-C7B3-48A1-9928-0B4722EE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17914"/>
          </a:xfrm>
        </p:spPr>
        <p:txBody>
          <a:bodyPr/>
          <a:lstStyle/>
          <a:p>
            <a:r>
              <a:rPr lang="en-US" dirty="0"/>
              <a:t>PoC 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99E7A-D1B8-4766-8A1E-92822F3439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1013" y="1588355"/>
            <a:ext cx="10567213" cy="4347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2D0FF5-6BBA-4089-B09B-E59B1148FA04}"/>
              </a:ext>
            </a:extLst>
          </p:cNvPr>
          <p:cNvSpPr/>
          <p:nvPr/>
        </p:nvSpPr>
        <p:spPr>
          <a:xfrm>
            <a:off x="2787748" y="5217820"/>
            <a:ext cx="2783058" cy="372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EDB42-6B64-40F5-9327-BC6006C78D77}"/>
              </a:ext>
            </a:extLst>
          </p:cNvPr>
          <p:cNvSpPr/>
          <p:nvPr/>
        </p:nvSpPr>
        <p:spPr>
          <a:xfrm>
            <a:off x="1463040" y="5590614"/>
            <a:ext cx="2783058" cy="372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5EC4C-3B9D-40BD-9F24-B1F18CFF42B8}"/>
              </a:ext>
            </a:extLst>
          </p:cNvPr>
          <p:cNvSpPr/>
          <p:nvPr/>
        </p:nvSpPr>
        <p:spPr>
          <a:xfrm>
            <a:off x="4246098" y="2959954"/>
            <a:ext cx="1451317" cy="372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19D8-600C-C742-B306-28E6D726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“Prevention is Ideal but Detection is a Must”</a:t>
            </a:r>
            <a:br>
              <a:rPr lang="en-US" dirty="0"/>
            </a:br>
            <a:r>
              <a:rPr lang="en-US" dirty="0"/>
              <a:t>							-</a:t>
            </a:r>
            <a:r>
              <a:rPr lang="en-US" sz="2000" dirty="0"/>
              <a:t>Dr. Eric Cole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DFC8-067E-E04E-B788-E6CF4418E0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11029697" cy="342410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 all Vulnerabilities can be resolved via software patches or Configurations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long will the fix take? (Engineering, Testing, Deployment)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Shouldn't all preventative Controls have detections/logging capabilities?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Sounds like we should build a detection CAPABILITY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0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845E-6D59-42C7-A3D5-7F4BC4EB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00794"/>
          </a:xfrm>
        </p:spPr>
        <p:txBody>
          <a:bodyPr/>
          <a:lstStyle/>
          <a:p>
            <a:r>
              <a:rPr lang="en-US" dirty="0"/>
              <a:t>Detection – What’s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F3D6-9F66-4D48-A719-38B81586F2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1519311"/>
            <a:ext cx="10778118" cy="517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Three components to any successful Detection program: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Threat Intelligence -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(Tactics, Techniques &amp; Procedures)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Visibility / Instrumentation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34923-0B8B-4765-A8D3-5F8B9403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06" y="2653536"/>
            <a:ext cx="2361416" cy="6297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E7DF7-1DC8-46D6-8099-4F583E8E7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46" y="3930435"/>
            <a:ext cx="816296" cy="88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2" descr="Image result for sysinternals">
            <a:extLst>
              <a:ext uri="{FF2B5EF4-FFF2-40B4-BE49-F238E27FC236}">
                <a16:creationId xmlns:a16="http://schemas.microsoft.com/office/drawing/2014/main" id="{E90936DE-5365-4B88-B8AE-9E3372A9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845" y="3930435"/>
            <a:ext cx="1706879" cy="88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8B32E-77A7-40CD-88BA-24774378C8D6}"/>
              </a:ext>
            </a:extLst>
          </p:cNvPr>
          <p:cNvSpPr txBox="1"/>
          <p:nvPr/>
        </p:nvSpPr>
        <p:spPr>
          <a:xfrm>
            <a:off x="2664748" y="4130489"/>
            <a:ext cx="139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EVTX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557FF-D099-488F-BAAA-922827A881E9}"/>
              </a:ext>
            </a:extLst>
          </p:cNvPr>
          <p:cNvSpPr txBox="1"/>
          <p:nvPr/>
        </p:nvSpPr>
        <p:spPr>
          <a:xfrm>
            <a:off x="5404788" y="4156635"/>
            <a:ext cx="1192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SYSMON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3AC01-E3C9-485E-8539-1167797E11AA}"/>
              </a:ext>
            </a:extLst>
          </p:cNvPr>
          <p:cNvSpPr txBox="1"/>
          <p:nvPr/>
        </p:nvSpPr>
        <p:spPr>
          <a:xfrm>
            <a:off x="1730747" y="5338689"/>
            <a:ext cx="3095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TTP Driven Threat Hunting / Detection Engineering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FBC7B-DB24-4125-BAAF-3694FDDE1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657" y="3596706"/>
            <a:ext cx="2435162" cy="1281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BABE1C-8BE8-443A-9A5D-124DBA95EDA5}"/>
              </a:ext>
            </a:extLst>
          </p:cNvPr>
          <p:cNvSpPr txBox="1"/>
          <p:nvPr/>
        </p:nvSpPr>
        <p:spPr>
          <a:xfrm>
            <a:off x="9225395" y="4099937"/>
            <a:ext cx="1192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SIEM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0BEAA-FA61-48EE-B242-E3C212F59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284" y="2738050"/>
            <a:ext cx="2152950" cy="438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2909B-0FE2-43C1-8C63-9C969067E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4644" y="2710595"/>
            <a:ext cx="1962424" cy="46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9249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7485-158F-4BF2-BD75-08FB7CE5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92" y="384286"/>
            <a:ext cx="10364451" cy="1477569"/>
          </a:xfrm>
        </p:spPr>
        <p:txBody>
          <a:bodyPr/>
          <a:lstStyle/>
          <a:p>
            <a:pPr algn="l"/>
            <a:r>
              <a:rPr lang="en-US" dirty="0"/>
              <a:t>                  Threat INTEL -  MITRE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92F6C-2898-4819-9E2D-C55F51A8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16" y="890171"/>
            <a:ext cx="1641231" cy="4376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C974B-A49C-4930-97E6-BAD76F672AB1}"/>
              </a:ext>
            </a:extLst>
          </p:cNvPr>
          <p:cNvSpPr/>
          <p:nvPr/>
        </p:nvSpPr>
        <p:spPr>
          <a:xfrm>
            <a:off x="8437541" y="5698866"/>
            <a:ext cx="3223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https://attack.mitre.org/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16AA3-191A-4286-880D-3527DE9C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" y="1414173"/>
            <a:ext cx="12055658" cy="4129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31FA7B-0894-4AB9-BD42-5A80A521CA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V="1">
            <a:off x="913774" y="5791199"/>
            <a:ext cx="4943075" cy="369332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6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25B-90A7-714C-992E-4FA3841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8983"/>
          </a:xfrm>
        </p:spPr>
        <p:txBody>
          <a:bodyPr/>
          <a:lstStyle/>
          <a:p>
            <a:r>
              <a:rPr lang="en-US" dirty="0"/>
              <a:t>Visibility/ Instrumentation - EVTX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E18-B949-F249-A639-96BE14E532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49530"/>
            <a:ext cx="10363826" cy="380765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Native Windows Event Logs</a:t>
            </a:r>
          </a:p>
          <a:p>
            <a:pPr lvl="1"/>
            <a:r>
              <a:rPr lang="en-US" sz="2000" dirty="0"/>
              <a:t>Security – Processes, LoGONs, TOKENS/Privs</a:t>
            </a:r>
          </a:p>
          <a:p>
            <a:pPr lvl="1"/>
            <a:r>
              <a:rPr lang="en-US" sz="2000" dirty="0"/>
              <a:t>System – Services</a:t>
            </a:r>
          </a:p>
          <a:p>
            <a:pPr lvl="1"/>
            <a:r>
              <a:rPr lang="en-US" sz="2000" dirty="0"/>
              <a:t>Application – Like the Name implies</a:t>
            </a:r>
          </a:p>
          <a:p>
            <a:r>
              <a:rPr lang="en-US" sz="2400" dirty="0"/>
              <a:t>Applications And Services – Vista &amp; Above</a:t>
            </a:r>
          </a:p>
          <a:p>
            <a:pPr lvl="1"/>
            <a:r>
              <a:rPr lang="en-US" sz="2000" dirty="0"/>
              <a:t>Powershell</a:t>
            </a:r>
          </a:p>
          <a:p>
            <a:pPr lvl="1"/>
            <a:r>
              <a:rPr lang="en-US" sz="2000" dirty="0"/>
              <a:t>AppLocker</a:t>
            </a:r>
          </a:p>
          <a:p>
            <a:pPr lvl="1"/>
            <a:r>
              <a:rPr lang="en-US" sz="2000" dirty="0"/>
              <a:t>Windows Defender</a:t>
            </a:r>
            <a:endParaRPr lang="en-US" dirty="0"/>
          </a:p>
          <a:p>
            <a:r>
              <a:rPr lang="en-US" sz="2400" dirty="0"/>
              <a:t>Requires GPOs to activate Log Categories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75C3E-15D0-4E47-8D11-834B508F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683" y="601542"/>
            <a:ext cx="1352193" cy="146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AAB4F-D605-4F15-8C4D-9FB8F6A364AE}"/>
              </a:ext>
            </a:extLst>
          </p:cNvPr>
          <p:cNvSpPr txBox="1"/>
          <p:nvPr/>
        </p:nvSpPr>
        <p:spPr>
          <a:xfrm>
            <a:off x="913774" y="5856348"/>
            <a:ext cx="101997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/>
              <a:t>@MENASEC1 – MOST WANTED WINDOWS EVENTS </a:t>
            </a:r>
          </a:p>
          <a:p>
            <a:pPr lvl="1"/>
            <a:r>
              <a:rPr lang="en-US" sz="1400" dirty="0">
                <a:hlinkClick r:id="rId3"/>
              </a:rPr>
              <a:t>https://docs.google.com/spreadsheets/d/125j4OZlsbRe-5xtBUW_Ak8PvcOWfxKs_fOcSxpLk9Bo/edit#gid=860092912</a:t>
            </a:r>
            <a:endParaRPr lang="en-US" sz="1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59E9B-4B92-4BAC-BFA4-7B996C0E0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37" y="2231668"/>
            <a:ext cx="4191062" cy="3559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40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F76F-95B4-934A-9797-76F4FE1B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49301"/>
            <a:ext cx="10364451" cy="762000"/>
          </a:xfrm>
        </p:spPr>
        <p:txBody>
          <a:bodyPr>
            <a:normAutofit/>
          </a:bodyPr>
          <a:lstStyle/>
          <a:p>
            <a:r>
              <a:rPr lang="en-US" dirty="0"/>
              <a:t>Visibility/ Instrumentation – SYSMON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E593-B84E-8C44-AD07-21FF81D761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76400"/>
            <a:ext cx="10363826" cy="4563083"/>
          </a:xfrm>
        </p:spPr>
        <p:txBody>
          <a:bodyPr>
            <a:normAutofit/>
          </a:bodyPr>
          <a:lstStyle/>
          <a:p>
            <a:r>
              <a:rPr lang="en-US" sz="2400" dirty="0"/>
              <a:t>SYsINTERNAlS ENHANCEMENT &amp; Compliment TO EVTX</a:t>
            </a:r>
          </a:p>
          <a:p>
            <a:r>
              <a:rPr lang="en-US" sz="2400" dirty="0"/>
              <a:t>Simple Install &amp; Highly configurable Configuration</a:t>
            </a:r>
          </a:p>
          <a:p>
            <a:r>
              <a:rPr lang="en-US" sz="2400" dirty="0"/>
              <a:t>Capabilities Continue to Evolve, Highlights include;</a:t>
            </a:r>
          </a:p>
          <a:p>
            <a:pPr lvl="1"/>
            <a:r>
              <a:rPr lang="en-US" sz="2400" dirty="0"/>
              <a:t>IMAGE LOAD </a:t>
            </a:r>
          </a:p>
          <a:p>
            <a:pPr lvl="1"/>
            <a:r>
              <a:rPr lang="en-US" sz="2400" dirty="0"/>
              <a:t>Process ACCESS</a:t>
            </a:r>
          </a:p>
          <a:p>
            <a:pPr lvl="1"/>
            <a:r>
              <a:rPr lang="en-US" sz="2400" dirty="0"/>
              <a:t>Process -&gt; Network</a:t>
            </a:r>
          </a:p>
          <a:p>
            <a:pPr lvl="1"/>
            <a:r>
              <a:rPr lang="en-US" sz="2400" dirty="0"/>
              <a:t>File and Reg WRITE events W/O SACLS</a:t>
            </a:r>
          </a:p>
          <a:p>
            <a:pPr marL="0" indent="0">
              <a:buNone/>
            </a:pPr>
            <a:r>
              <a:rPr lang="en-US" sz="2400" dirty="0"/>
              <a:t>* Not Supported BY MSFT</a:t>
            </a:r>
          </a:p>
        </p:txBody>
      </p:sp>
      <p:pic>
        <p:nvPicPr>
          <p:cNvPr id="1026" name="Picture 2" descr="Image result for sysinternals">
            <a:extLst>
              <a:ext uri="{FF2B5EF4-FFF2-40B4-BE49-F238E27FC236}">
                <a16:creationId xmlns:a16="http://schemas.microsoft.com/office/drawing/2014/main" id="{9B87CC0D-DD55-4A5D-8D44-95A01BA7D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85" y="3600947"/>
            <a:ext cx="3667841" cy="19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39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7485-158F-4BF2-BD75-08FB7CE5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92" y="384286"/>
            <a:ext cx="10364451" cy="1477569"/>
          </a:xfrm>
        </p:spPr>
        <p:txBody>
          <a:bodyPr/>
          <a:lstStyle/>
          <a:p>
            <a:pPr algn="l"/>
            <a:r>
              <a:rPr lang="en-US" dirty="0"/>
              <a:t>                  Threat INTEL -  MITRE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92F6C-2898-4819-9E2D-C55F51A8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31" y="878037"/>
            <a:ext cx="1641231" cy="4376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9C974B-A49C-4930-97E6-BAD76F672AB1}"/>
              </a:ext>
            </a:extLst>
          </p:cNvPr>
          <p:cNvSpPr/>
          <p:nvPr/>
        </p:nvSpPr>
        <p:spPr>
          <a:xfrm>
            <a:off x="8437541" y="5731691"/>
            <a:ext cx="3393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https://attack.mitre.org/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16AA3-191A-4286-880D-3527DE9C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58" y="1414172"/>
            <a:ext cx="12217731" cy="418476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31FA7B-0894-4AB9-BD42-5A80A521CA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V="1">
            <a:off x="913774" y="5791199"/>
            <a:ext cx="4943075" cy="369332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8FE70-59DA-4B5A-8AF1-EB96B72E439D}"/>
              </a:ext>
            </a:extLst>
          </p:cNvPr>
          <p:cNvSpPr/>
          <p:nvPr/>
        </p:nvSpPr>
        <p:spPr>
          <a:xfrm>
            <a:off x="8386741" y="4192172"/>
            <a:ext cx="3618117" cy="703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7D8C49-127E-4D25-BBAB-786D2EA13927}"/>
              </a:ext>
            </a:extLst>
          </p:cNvPr>
          <p:cNvCxnSpPr>
            <a:cxnSpLocks/>
          </p:cNvCxnSpPr>
          <p:nvPr/>
        </p:nvCxnSpPr>
        <p:spPr>
          <a:xfrm>
            <a:off x="7573889" y="3840089"/>
            <a:ext cx="812852" cy="407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68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30A4-0CE1-4D87-A221-7497E25B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2658"/>
          </a:xfrm>
        </p:spPr>
        <p:txBody>
          <a:bodyPr/>
          <a:lstStyle/>
          <a:p>
            <a:r>
              <a:rPr lang="en-US" dirty="0"/>
              <a:t>Resources: TTP -&gt;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5644-8A59-4E8C-AF77-D2CE89C837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1176"/>
            <a:ext cx="10363826" cy="4748306"/>
          </a:xfrm>
        </p:spPr>
        <p:txBody>
          <a:bodyPr>
            <a:normAutofit/>
          </a:bodyPr>
          <a:lstStyle/>
          <a:p>
            <a:r>
              <a:rPr lang="en-US" sz="2400" dirty="0"/>
              <a:t>Malware Archeology - WINDOWS ATT&amp;CK LOGGING CHEAT SHEET</a:t>
            </a:r>
          </a:p>
          <a:p>
            <a:pPr marL="457200" lvl="1" indent="0">
              <a:buNone/>
            </a:pPr>
            <a:r>
              <a:rPr lang="en-US" dirty="0"/>
              <a:t>“This “Windows ATT&amp;CK Logging Cheat Sheet” is intended to help you map the tactics and techniques of the Mitre ATT&amp;CK framework to Windows audit log event IDs in order to know what to collect and harvest, and also what you could hunt for using Windows logging Event IDs.” - </a:t>
            </a:r>
            <a:r>
              <a:rPr lang="en-US" sz="1600" dirty="0">
                <a:hlinkClick r:id="rId2"/>
              </a:rPr>
              <a:t>https://Windows ATT&amp;CK Logging Cheat Sheet_ver_Sept_2018.pdf</a:t>
            </a:r>
            <a:endParaRPr lang="en-US" sz="2000" dirty="0"/>
          </a:p>
          <a:p>
            <a:r>
              <a:rPr lang="en-US" sz="2400" dirty="0"/>
              <a:t>Att&amp;CK DataMap</a:t>
            </a:r>
          </a:p>
          <a:p>
            <a:pPr marL="457200" lvl="1" indent="0">
              <a:buNone/>
            </a:pPr>
            <a:r>
              <a:rPr lang="en-US" dirty="0"/>
              <a:t>“A datasource assessment on an event level to show potential coverage of the "MITRE ATT&amp;CK" framework.”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https://medium.com/@olafhartong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>
                <a:hlinkClick r:id="rId4"/>
              </a:rPr>
              <a:t>https://github.com/olafhartong/ATTACKdatamap</a:t>
            </a:r>
            <a:endParaRPr lang="en-US" sz="16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30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457-85B7-2140-9193-52B20396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82148"/>
          </a:xfrm>
        </p:spPr>
        <p:txBody>
          <a:bodyPr/>
          <a:lstStyle/>
          <a:p>
            <a:r>
              <a:rPr lang="en-US" dirty="0"/>
              <a:t>Cyber RANGE – TRAINING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A6F7-4562-2249-9CA6-3682E9EA0B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0666"/>
            <a:ext cx="10363826" cy="3990533"/>
          </a:xfrm>
        </p:spPr>
        <p:txBody>
          <a:bodyPr/>
          <a:lstStyle/>
          <a:p>
            <a:r>
              <a:rPr lang="en-US" sz="2400" dirty="0"/>
              <a:t>DETECTION LAB</a:t>
            </a:r>
          </a:p>
          <a:p>
            <a:pPr lvl="1"/>
            <a:r>
              <a:rPr lang="en-US" sz="2000" dirty="0">
                <a:hlinkClick r:id="rId2"/>
              </a:rPr>
              <a:t>https://github.com/clong/DetectionLab</a:t>
            </a:r>
            <a:endParaRPr lang="en-US" sz="2000" dirty="0"/>
          </a:p>
          <a:p>
            <a:r>
              <a:rPr lang="en-US" sz="2400" dirty="0"/>
              <a:t>SHIRE / HUNTING ELK &amp; MORDOR </a:t>
            </a:r>
          </a:p>
          <a:p>
            <a:pPr lvl="1"/>
            <a:r>
              <a:rPr lang="en-US" sz="2000" dirty="0">
                <a:hlinkClick r:id="rId3"/>
              </a:rPr>
              <a:t>https://github.com/Cyb3rWard0g/HELK/wiki/Installation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https://blacksmith.readthedocs.io/en/latest/mordor_shire.html</a:t>
            </a:r>
            <a:endParaRPr lang="en-US" sz="2000" dirty="0"/>
          </a:p>
          <a:p>
            <a:r>
              <a:rPr lang="en-US" sz="2400" dirty="0"/>
              <a:t>SECURITY ONION</a:t>
            </a:r>
          </a:p>
          <a:p>
            <a:pPr lvl="1"/>
            <a:r>
              <a:rPr lang="en-US" sz="2000" dirty="0">
                <a:hlinkClick r:id="rId5"/>
              </a:rPr>
              <a:t>https://github.com/Security-Onion-Solutions/security-onion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D0CB2-727E-417F-9946-C2214FB8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363" y="1800666"/>
            <a:ext cx="1756237" cy="1214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2ED6D-94A2-4B2E-A115-100CD6DFB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2325" y="2592387"/>
            <a:ext cx="18478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5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1B4E-EC10-4128-B98B-40E0151D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65299"/>
            <a:ext cx="10364451" cy="981683"/>
          </a:xfrm>
        </p:spPr>
        <p:txBody>
          <a:bodyPr/>
          <a:lstStyle/>
          <a:p>
            <a:r>
              <a:rPr lang="en-US" dirty="0"/>
              <a:t>TTP driven Threat Hunting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4E27-3BD8-47DB-9E58-25928F720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3987" y="1326858"/>
            <a:ext cx="5182226" cy="561301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>
                <a:cs typeface="Calibri" panose="020F0502020204030204" pitchFamily="34" charset="0"/>
              </a:rPr>
              <a:t>Identify the Threat (TTP)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MITRE ATT&amp;CK, Threat Intel, PenTEsting/RED Teaming </a:t>
            </a:r>
          </a:p>
          <a:p>
            <a:pPr marL="457200" indent="-457200">
              <a:buAutoNum type="arabicParenR"/>
            </a:pPr>
            <a:r>
              <a:rPr lang="en-US" sz="2400" dirty="0">
                <a:cs typeface="Calibri" panose="020F0502020204030204" pitchFamily="34" charset="0"/>
              </a:rPr>
              <a:t>Research the Threat – ATT&amp;CK, BLOGS, CODE REVIEW, Google 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What is the goal? 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How does it work and WHY?</a:t>
            </a:r>
          </a:p>
          <a:p>
            <a:pPr marL="457200" indent="-457200">
              <a:buAutoNum type="arabicParenR"/>
            </a:pPr>
            <a:r>
              <a:rPr lang="en-US" sz="2400" dirty="0">
                <a:cs typeface="Calibri" panose="020F0502020204030204" pitchFamily="34" charset="0"/>
              </a:rPr>
              <a:t>Simulate the Threat (POC) OR OBSERVE NORMAL BEHAVIOR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ART, CALDERA, C2 Framework + Cyber RANGE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A1BE16-B919-49F4-8E39-CA24FC56281B}"/>
              </a:ext>
            </a:extLst>
          </p:cNvPr>
          <p:cNvSpPr txBox="1">
            <a:spLocks/>
          </p:cNvSpPr>
          <p:nvPr/>
        </p:nvSpPr>
        <p:spPr>
          <a:xfrm>
            <a:off x="6096000" y="1317676"/>
            <a:ext cx="5301801" cy="561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4"/>
            </a:pPr>
            <a:r>
              <a:rPr lang="en-US" sz="2400" dirty="0">
                <a:cs typeface="Calibri" panose="020F0502020204030204" pitchFamily="34" charset="0"/>
              </a:rPr>
              <a:t>Collect and Analyze LoGS and Artifacts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EVTX, SYSMON, EDR, etc.</a:t>
            </a:r>
            <a:endParaRPr lang="en-US" sz="2000" dirty="0"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arenR" startAt="4"/>
            </a:pPr>
            <a:r>
              <a:rPr lang="en-US" sz="2400" dirty="0">
                <a:cs typeface="Calibri" panose="020F0502020204030204" pitchFamily="34" charset="0"/>
              </a:rPr>
              <a:t>Prototype your ANALYTIC(s)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Cyber Range SIEM</a:t>
            </a:r>
          </a:p>
          <a:p>
            <a:pPr marL="457200" indent="-457200">
              <a:buFont typeface="Arial" panose="020B0604020202020204" pitchFamily="34" charset="0"/>
              <a:buAutoNum type="arabicParenR" startAt="4"/>
            </a:pPr>
            <a:r>
              <a:rPr lang="en-US" sz="2400" dirty="0">
                <a:cs typeface="Calibri" panose="020F0502020204030204" pitchFamily="34" charset="0"/>
              </a:rPr>
              <a:t>Tune Your ANALYTIC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Prod SIEM</a:t>
            </a:r>
          </a:p>
          <a:p>
            <a:pPr marL="457200" indent="-457200">
              <a:buFont typeface="Arial" panose="020B0604020202020204" pitchFamily="34" charset="0"/>
              <a:buAutoNum type="arabicParenR" startAt="4"/>
            </a:pPr>
            <a:r>
              <a:rPr lang="en-US" sz="2400" dirty="0">
                <a:cs typeface="Calibri" panose="020F0502020204030204" pitchFamily="34" charset="0"/>
              </a:rPr>
              <a:t>Document Via the ADS Framework </a:t>
            </a:r>
            <a:r>
              <a:rPr lang="en-US" sz="1800" dirty="0">
                <a:cs typeface="Calibri" panose="020F0502020204030204" pitchFamily="34" charset="0"/>
                <a:hlinkClick r:id="rId2"/>
              </a:rPr>
              <a:t>https://github.com/palantir/alerting-detection-strategy-framework</a:t>
            </a:r>
            <a:endParaRPr lang="en-US" sz="1800" dirty="0"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D21FCB-56CB-4EFA-A79A-A9A8EC0F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027BD9-272C-4CC4-9396-1708F8B1F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E4C0A-FC04-D447-8AA4-F52D469B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44" y="695434"/>
            <a:ext cx="7895687" cy="742733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Whoarewe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A8BB-F9CB-174C-BF0D-4918A7B247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0182" y="1876438"/>
            <a:ext cx="8921602" cy="400025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Todd schertzing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Xanthus Security inc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Pen tester, forensic analyst, sys admin: ~20 yrs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Windows* junkie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Austin reid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Bank of Canada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Threat Research, PenTEst &amp; VA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EVTX &amp; SYSMON, MITRE ATT&amp;CK and TTPs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990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5C49-4BC5-F245-AAAA-7617E1A0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2527"/>
            <a:ext cx="10364451" cy="731981"/>
          </a:xfrm>
        </p:spPr>
        <p:txBody>
          <a:bodyPr/>
          <a:lstStyle/>
          <a:p>
            <a:r>
              <a:rPr lang="en-US" dirty="0"/>
              <a:t>Detecting POC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8D3E-80F9-004E-AE73-05D738BC53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874" y="872197"/>
            <a:ext cx="11629292" cy="598580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sz="2200" dirty="0"/>
              <a:t>Identify the Threat (TTP) </a:t>
            </a:r>
          </a:p>
          <a:p>
            <a:pPr lvl="1"/>
            <a:r>
              <a:rPr lang="en-US" sz="1900" dirty="0"/>
              <a:t>REMOTE FILE COPY - </a:t>
            </a:r>
            <a:r>
              <a:rPr lang="en-US" sz="1900" dirty="0">
                <a:hlinkClick r:id="rId2"/>
              </a:rPr>
              <a:t>https://attack.mitre.org/techniques/T1105/</a:t>
            </a:r>
            <a:endParaRPr lang="en-US" sz="1900" dirty="0"/>
          </a:p>
          <a:p>
            <a:pPr marL="457200" indent="-457200">
              <a:buAutoNum type="arabicParenR"/>
            </a:pPr>
            <a:r>
              <a:rPr lang="en-US" sz="2200" dirty="0"/>
              <a:t>Research the Threat</a:t>
            </a:r>
          </a:p>
          <a:p>
            <a:pPr lvl="1"/>
            <a:r>
              <a:rPr lang="en-US" sz="1900" dirty="0"/>
              <a:t>What is the goal? – Automatic process of copied file</a:t>
            </a:r>
          </a:p>
          <a:p>
            <a:pPr lvl="1"/>
            <a:r>
              <a:rPr lang="en-US" sz="1900" dirty="0"/>
              <a:t>How does it work and WHY? – Open File SHARE ACCESS w/ No Input Validation</a:t>
            </a:r>
          </a:p>
          <a:p>
            <a:pPr marL="457200" indent="-457200">
              <a:buAutoNum type="arabicParenR"/>
            </a:pPr>
            <a:r>
              <a:rPr lang="en-US" sz="2200" dirty="0"/>
              <a:t>Simulate the Threat (POC) &amp; Normal behavior</a:t>
            </a:r>
          </a:p>
          <a:p>
            <a:pPr lvl="1"/>
            <a:r>
              <a:rPr lang="en-US" sz="1900" dirty="0"/>
              <a:t>XCOPY &amp; Powershell </a:t>
            </a:r>
          </a:p>
          <a:p>
            <a:pPr marL="457200" indent="-457200">
              <a:buAutoNum type="arabicParenR"/>
            </a:pPr>
            <a:r>
              <a:rPr lang="en-US" sz="2200" dirty="0"/>
              <a:t>Collect and Analyze LoGS and Artifacts</a:t>
            </a:r>
          </a:p>
          <a:p>
            <a:pPr lvl="1"/>
            <a:r>
              <a:rPr lang="en-US" sz="1900" dirty="0"/>
              <a:t>5145 – Detailed File Share</a:t>
            </a:r>
          </a:p>
          <a:p>
            <a:pPr lvl="1"/>
            <a:r>
              <a:rPr lang="en-US" sz="1900" dirty="0"/>
              <a:t>1 / 4688 – Process Creation</a:t>
            </a:r>
          </a:p>
          <a:p>
            <a:pPr marL="457200" indent="-457200">
              <a:buAutoNum type="arabicParenR"/>
            </a:pPr>
            <a:r>
              <a:rPr lang="en-US" sz="2200" dirty="0"/>
              <a:t>Prototype your ANALYTIC(s)</a:t>
            </a:r>
          </a:p>
          <a:p>
            <a:pPr marL="457200" indent="-457200">
              <a:buAutoNum type="arabicParenR"/>
            </a:pPr>
            <a:r>
              <a:rPr lang="en-US" sz="2200" dirty="0"/>
              <a:t>Tune Your ANALYTIC(S)</a:t>
            </a:r>
            <a:endParaRPr lang="en-US" sz="1700" dirty="0"/>
          </a:p>
          <a:p>
            <a:pPr marL="457200" indent="-457200">
              <a:buAutoNum type="arabicParenR"/>
            </a:pPr>
            <a:r>
              <a:rPr lang="en-US" sz="2200" dirty="0"/>
              <a:t>Document Via the ADS Framework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D3543-9594-413A-BAA8-04CD5CAA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104" y="3048685"/>
            <a:ext cx="3665121" cy="3665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2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932A-D8AB-43B2-B994-DCC9FCCB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9447"/>
            <a:ext cx="10364451" cy="471729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Review – Sysmon EID 1 / 5145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7D1D5-23D2-4AFA-97FA-822F49B5B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" y="1066801"/>
            <a:ext cx="7504146" cy="3924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1D09E-574C-4592-A361-F48262EE1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53" y="2112048"/>
            <a:ext cx="5116977" cy="392429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06F18D-A690-423D-B2B0-7FF2FB3335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6843154" y="1640320"/>
            <a:ext cx="5116976" cy="4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5C49-4BC5-F245-AAAA-7617E1A0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6250"/>
          </a:xfrm>
        </p:spPr>
        <p:txBody>
          <a:bodyPr>
            <a:normAutofit fontScale="90000"/>
          </a:bodyPr>
          <a:lstStyle/>
          <a:p>
            <a:r>
              <a:rPr lang="en-US" dirty="0"/>
              <a:t>Collect and Analyze LoGS and Artifacts</a:t>
            </a:r>
            <a:br>
              <a:rPr lang="en-US" dirty="0"/>
            </a:br>
            <a:r>
              <a:rPr lang="en-US" dirty="0"/>
              <a:t> POC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8D3E-80F9-004E-AE73-05D738BC53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256009"/>
            <a:ext cx="10363826" cy="9543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Lots Of Data points between events, multiple detections </a:t>
            </a:r>
          </a:p>
          <a:p>
            <a:r>
              <a:rPr lang="en-US" sz="2400" dirty="0"/>
              <a:t>Need to filter 5145 events based on Access Mask=0x2 (Write Data)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F1694A-27D1-4DD7-9830-AAA9A98CC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28908"/>
              </p:ext>
            </p:extLst>
          </p:nvPr>
        </p:nvGraphicFramePr>
        <p:xfrm>
          <a:off x="98474" y="1601991"/>
          <a:ext cx="12093526" cy="350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701">
                  <a:extLst>
                    <a:ext uri="{9D8B030D-6E8A-4147-A177-3AD203B41FA5}">
                      <a16:colId xmlns:a16="http://schemas.microsoft.com/office/drawing/2014/main" val="352511466"/>
                    </a:ext>
                  </a:extLst>
                </a:gridCol>
                <a:gridCol w="6128825">
                  <a:extLst>
                    <a:ext uri="{9D8B030D-6E8A-4147-A177-3AD203B41FA5}">
                      <a16:colId xmlns:a16="http://schemas.microsoft.com/office/drawing/2014/main" val="946784477"/>
                    </a:ext>
                  </a:extLst>
                </a:gridCol>
              </a:tblGrid>
              <a:tr h="480110">
                <a:tc>
                  <a:txBody>
                    <a:bodyPr/>
                    <a:lstStyle/>
                    <a:p>
                      <a:r>
                        <a:rPr lang="en-US" dirty="0"/>
                        <a:t>NORMAL BUSINESS PROCESS via EID 5145 &amp; 1/4688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MALICIOUS BEHAVIOUR via EID 5145 &amp; 1/4688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78175"/>
                  </a:ext>
                </a:extLst>
              </a:tr>
              <a:tr h="3023299">
                <a:tc>
                  <a:txBody>
                    <a:bodyPr/>
                    <a:lstStyle/>
                    <a:p>
                      <a:r>
                        <a:rPr lang="en-US" sz="1900" dirty="0"/>
                        <a:t>Account Name: </a:t>
                      </a:r>
                      <a:r>
                        <a:rPr lang="en-US" sz="1900" b="1" dirty="0"/>
                        <a:t>HACKME\FILECOPIER</a:t>
                      </a:r>
                    </a:p>
                    <a:p>
                      <a:r>
                        <a:rPr lang="en-US" sz="1900" dirty="0"/>
                        <a:t>Logon and Auth Type: </a:t>
                      </a:r>
                      <a:r>
                        <a:rPr lang="en-US" sz="1900" b="1" dirty="0"/>
                        <a:t>Type 3 using Kerberos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Source IP: </a:t>
                      </a:r>
                      <a:r>
                        <a:rPr lang="en-US" sz="1900" b="1" dirty="0"/>
                        <a:t>192.168.150.20</a:t>
                      </a:r>
                    </a:p>
                    <a:p>
                      <a:r>
                        <a:rPr lang="en-US" sz="1900" dirty="0"/>
                        <a:t>Process/Image Name: </a:t>
                      </a:r>
                      <a:r>
                        <a:rPr lang="en-US" sz="1900" b="1" dirty="0"/>
                        <a:t>xcopy.exe</a:t>
                      </a:r>
                    </a:p>
                    <a:p>
                      <a:r>
                        <a:rPr lang="en-US" sz="1900" b="0" dirty="0"/>
                        <a:t>Process Path: </a:t>
                      </a:r>
                      <a:r>
                        <a:rPr lang="en-US" sz="1900" b="1" dirty="0"/>
                        <a:t>C:\Windows\System32\</a:t>
                      </a:r>
                    </a:p>
                    <a:p>
                      <a:r>
                        <a:rPr lang="en-US" sz="1900" b="0" dirty="0"/>
                        <a:t>Command Line: </a:t>
                      </a:r>
                      <a:r>
                        <a:rPr lang="en-US" sz="1900" b="1" dirty="0"/>
                        <a:t>xcopy EmployeeExpenses.csv \\path..</a:t>
                      </a:r>
                    </a:p>
                    <a:p>
                      <a:r>
                        <a:rPr lang="en-US" sz="1900" dirty="0"/>
                        <a:t>Parent Process &amp; Path: </a:t>
                      </a:r>
                      <a:r>
                        <a:rPr lang="en-US" sz="1900" b="1" dirty="0"/>
                        <a:t>C:\Windows\...\httpd.exe</a:t>
                      </a:r>
                    </a:p>
                    <a:p>
                      <a:r>
                        <a:rPr lang="en-US" sz="1900" dirty="0"/>
                        <a:t>File Path &amp; Name: </a:t>
                      </a:r>
                      <a:r>
                        <a:rPr lang="en-US" sz="1900" b="1" dirty="0"/>
                        <a:t>C:\BSIDES2019\EmployeeExpenses.csv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Account Name: </a:t>
                      </a:r>
                      <a:r>
                        <a:rPr lang="en-US" sz="1900" b="1" dirty="0"/>
                        <a:t>HACKME\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ITWASNOTME</a:t>
                      </a:r>
                    </a:p>
                    <a:p>
                      <a:r>
                        <a:rPr lang="en-US" sz="1900" dirty="0"/>
                        <a:t>Logon and Auth Type: </a:t>
                      </a:r>
                      <a:r>
                        <a:rPr lang="en-US" sz="1900" b="1" dirty="0"/>
                        <a:t>Type 3 using Kerberos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Source IP: </a:t>
                      </a:r>
                      <a:r>
                        <a:rPr lang="en-US" sz="1900" b="1" dirty="0"/>
                        <a:t>192.168.150.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  <a:p>
                      <a:r>
                        <a:rPr lang="en-US" sz="1900" dirty="0"/>
                        <a:t>Process Name : 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powershell.exe</a:t>
                      </a:r>
                    </a:p>
                    <a:p>
                      <a:r>
                        <a:rPr lang="en-US" sz="1900" b="0" dirty="0"/>
                        <a:t>Process Path: </a:t>
                      </a:r>
                      <a:r>
                        <a:rPr lang="en-US" sz="1900" b="1" dirty="0"/>
                        <a:t>C:\Windows\System32\WindowsPowerShell\..</a:t>
                      </a:r>
                    </a:p>
                    <a:p>
                      <a:r>
                        <a:rPr lang="en-US" sz="1900" b="0" dirty="0"/>
                        <a:t>Cmd Line: </a:t>
                      </a:r>
                      <a:r>
                        <a:rPr lang="en-US" sz="1900" b="1" dirty="0"/>
                        <a:t>\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itwasnotme</a:t>
                      </a:r>
                      <a:r>
                        <a:rPr lang="en-US" sz="1900" b="1" dirty="0"/>
                        <a:t>\Documents\EmployeeExpenses.csv</a:t>
                      </a:r>
                    </a:p>
                    <a:p>
                      <a:r>
                        <a:rPr lang="en-US" sz="1900" dirty="0"/>
                        <a:t>Parent Process &amp; Path </a:t>
                      </a:r>
                      <a:r>
                        <a:rPr lang="en-US" sz="1900" b="1" dirty="0"/>
                        <a:t>C:\Windows\System32\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cmd.exe</a:t>
                      </a:r>
                    </a:p>
                    <a:p>
                      <a:r>
                        <a:rPr lang="en-US" sz="1900" dirty="0"/>
                        <a:t>File Path &amp; Name: </a:t>
                      </a:r>
                      <a:r>
                        <a:rPr lang="en-US" sz="1900" b="1" dirty="0"/>
                        <a:t>C:\BSIDES2019\EmployeeExpenses.csv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0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3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5C49-4BC5-F245-AAAA-7617E1A0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49707"/>
            <a:ext cx="10364451" cy="731393"/>
          </a:xfrm>
        </p:spPr>
        <p:txBody>
          <a:bodyPr/>
          <a:lstStyle/>
          <a:p>
            <a:r>
              <a:rPr lang="en-US" dirty="0"/>
              <a:t>Detecting POC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8D3E-80F9-004E-AE73-05D738BC53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79500"/>
            <a:ext cx="11278226" cy="577850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arenR"/>
            </a:pPr>
            <a:r>
              <a:rPr lang="en-US" sz="3200" dirty="0"/>
              <a:t>Identify the Threat (TTP) </a:t>
            </a:r>
          </a:p>
          <a:p>
            <a:pPr lvl="1"/>
            <a:r>
              <a:rPr lang="en-US" sz="2600" dirty="0"/>
              <a:t>Credential Dumping (via the Browser) </a:t>
            </a:r>
            <a:r>
              <a:rPr lang="en-US" sz="2600" dirty="0">
                <a:hlinkClick r:id="rId2"/>
              </a:rPr>
              <a:t>https://attack.mitre.org/techniques/T1003</a:t>
            </a:r>
            <a:endParaRPr lang="en-US" sz="2600" dirty="0"/>
          </a:p>
          <a:p>
            <a:pPr marL="457200" indent="-457200">
              <a:buAutoNum type="arabicParenR"/>
            </a:pPr>
            <a:r>
              <a:rPr lang="en-US" sz="3200" dirty="0"/>
              <a:t>Research the Threat</a:t>
            </a:r>
          </a:p>
          <a:p>
            <a:pPr lvl="1"/>
            <a:r>
              <a:rPr lang="en-US" sz="2600" dirty="0"/>
              <a:t>What is the goals? – Obtain clear-text credentials from Browser process memory</a:t>
            </a:r>
          </a:p>
          <a:p>
            <a:pPr lvl="1"/>
            <a:r>
              <a:rPr lang="en-US" sz="2600" dirty="0"/>
              <a:t>How does it work and WHY? – One process requests a handle to another IN order to read that processes memory to retrieve password due to no MFA.</a:t>
            </a:r>
          </a:p>
          <a:p>
            <a:pPr marL="457200" indent="-457200">
              <a:buAutoNum type="arabicParenR"/>
            </a:pPr>
            <a:r>
              <a:rPr lang="en-US" sz="3200" dirty="0"/>
              <a:t>Simulate the Threat (POC) </a:t>
            </a:r>
          </a:p>
          <a:p>
            <a:pPr lvl="1"/>
            <a:r>
              <a:rPr lang="en-US" sz="2600" dirty="0" err="1"/>
              <a:t>procScan.exe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(link at end)</a:t>
            </a:r>
          </a:p>
          <a:p>
            <a:pPr marL="457200" indent="-457200">
              <a:buAutoNum type="arabicParenR"/>
            </a:pPr>
            <a:r>
              <a:rPr lang="en-US" sz="3200" dirty="0"/>
              <a:t>Collect and Analyze LoGS and Artifacts</a:t>
            </a:r>
          </a:p>
          <a:p>
            <a:pPr lvl="1"/>
            <a:r>
              <a:rPr lang="en-US" sz="2600" dirty="0"/>
              <a:t>1 / 4688 – Process Creation</a:t>
            </a:r>
          </a:p>
          <a:p>
            <a:pPr lvl="1"/>
            <a:r>
              <a:rPr lang="en-US" sz="2600" dirty="0"/>
              <a:t>10 – Process Access</a:t>
            </a:r>
          </a:p>
          <a:p>
            <a:pPr marL="457200" indent="-457200">
              <a:buAutoNum type="arabicParenR"/>
            </a:pPr>
            <a:r>
              <a:rPr lang="en-US" sz="3200" dirty="0"/>
              <a:t>Prototype You ANALYTIC(S)</a:t>
            </a:r>
          </a:p>
          <a:p>
            <a:pPr marL="457200" indent="-457200">
              <a:buAutoNum type="arabicParenR"/>
            </a:pPr>
            <a:r>
              <a:rPr lang="en-US" sz="3200" dirty="0"/>
              <a:t>Tune your ANALYTIC(s)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en-US" sz="3200" dirty="0"/>
              <a:t>Document Via the ADS Framework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7E420-6C48-49C1-ACF4-EDB885734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28" y="3314700"/>
            <a:ext cx="3256554" cy="32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3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932A-D8AB-43B2-B994-DCC9FCCB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9447"/>
            <a:ext cx="10364451" cy="471729"/>
          </a:xfrm>
        </p:spPr>
        <p:txBody>
          <a:bodyPr>
            <a:normAutofit fontScale="90000"/>
          </a:bodyPr>
          <a:lstStyle/>
          <a:p>
            <a:r>
              <a:rPr lang="en-US" dirty="0"/>
              <a:t>Event Review – Sysmon EID 10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2F1765-98B0-4636-BC7E-B25F6EB80D8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3422" y="2744383"/>
            <a:ext cx="8465857" cy="6599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3A8F3-9432-4634-BD75-AC335D0D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91" y="831863"/>
            <a:ext cx="7997257" cy="4073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ED9F06-E940-4C6C-89DD-D952DDE8AF6B}"/>
              </a:ext>
            </a:extLst>
          </p:cNvPr>
          <p:cNvSpPr/>
          <p:nvPr/>
        </p:nvSpPr>
        <p:spPr>
          <a:xfrm>
            <a:off x="7638757" y="5809957"/>
            <a:ext cx="998806" cy="464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757CA-35D8-4849-9916-F51EFB69A191}"/>
              </a:ext>
            </a:extLst>
          </p:cNvPr>
          <p:cNvSpPr/>
          <p:nvPr/>
        </p:nvSpPr>
        <p:spPr>
          <a:xfrm>
            <a:off x="3852203" y="3587262"/>
            <a:ext cx="4250788" cy="4900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E8221-3CF6-44BC-B6A8-A2DA034F98B4}"/>
              </a:ext>
            </a:extLst>
          </p:cNvPr>
          <p:cNvSpPr/>
          <p:nvPr/>
        </p:nvSpPr>
        <p:spPr>
          <a:xfrm>
            <a:off x="553600" y="5580187"/>
            <a:ext cx="4250788" cy="410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182D8-2986-449E-8C15-915E64E0D9B7}"/>
              </a:ext>
            </a:extLst>
          </p:cNvPr>
          <p:cNvSpPr/>
          <p:nvPr/>
        </p:nvSpPr>
        <p:spPr>
          <a:xfrm>
            <a:off x="3852204" y="4077286"/>
            <a:ext cx="7426022" cy="717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46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5C49-4BC5-F245-AAAA-7617E1A0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88" y="435638"/>
            <a:ext cx="10364451" cy="1266554"/>
          </a:xfrm>
        </p:spPr>
        <p:txBody>
          <a:bodyPr>
            <a:normAutofit/>
          </a:bodyPr>
          <a:lstStyle/>
          <a:p>
            <a:r>
              <a:rPr lang="en-US" sz="3200" dirty="0"/>
              <a:t>Collect and Analyze LoGS and Artifacts</a:t>
            </a:r>
            <a:br>
              <a:rPr lang="en-US" sz="3200" dirty="0"/>
            </a:br>
            <a:r>
              <a:rPr lang="en-US" sz="3200" dirty="0"/>
              <a:t> POC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8D3E-80F9-004E-AE73-05D738BC53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429958"/>
            <a:ext cx="10363826" cy="21040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Similar Behavior to Other Cred Dumping tools such as Invoke-Mimikatz</a:t>
            </a:r>
          </a:p>
          <a:p>
            <a:r>
              <a:rPr lang="en-US" sz="2400" dirty="0"/>
              <a:t>Additional Detections can be written FOR portable executables</a:t>
            </a:r>
          </a:p>
          <a:p>
            <a:pPr lvl="1"/>
            <a:r>
              <a:rPr lang="en-US" sz="2200" dirty="0"/>
              <a:t>Which user ran the executable? </a:t>
            </a:r>
          </a:p>
          <a:p>
            <a:pPr lvl="1"/>
            <a:r>
              <a:rPr lang="en-US" sz="2200" dirty="0"/>
              <a:t>Rare Executions via SIEM – Not SIGNEd, NO Company NAME</a:t>
            </a:r>
          </a:p>
          <a:p>
            <a:pPr lvl="1"/>
            <a:r>
              <a:rPr lang="en-US" sz="2200" dirty="0"/>
              <a:t>File HASH UPLOAD TO VT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F1694A-27D1-4DD7-9830-AAA9A98CC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58852"/>
              </p:ext>
            </p:extLst>
          </p:nvPr>
        </p:nvGraphicFramePr>
        <p:xfrm>
          <a:off x="116915" y="1560149"/>
          <a:ext cx="11976609" cy="286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614">
                  <a:extLst>
                    <a:ext uri="{9D8B030D-6E8A-4147-A177-3AD203B41FA5}">
                      <a16:colId xmlns:a16="http://schemas.microsoft.com/office/drawing/2014/main" val="352511466"/>
                    </a:ext>
                  </a:extLst>
                </a:gridCol>
                <a:gridCol w="5748995">
                  <a:extLst>
                    <a:ext uri="{9D8B030D-6E8A-4147-A177-3AD203B41FA5}">
                      <a16:colId xmlns:a16="http://schemas.microsoft.com/office/drawing/2014/main" val="946784477"/>
                    </a:ext>
                  </a:extLst>
                </a:gridCol>
              </a:tblGrid>
              <a:tr h="563789">
                <a:tc>
                  <a:txBody>
                    <a:bodyPr/>
                    <a:lstStyle/>
                    <a:p>
                      <a:r>
                        <a:rPr lang="en-US" dirty="0"/>
                        <a:t>OBSERVED BEIGN via EID 4688/1 &amp; 10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MALICIOUS BEHAVIOUR via EID 4688/1 &amp; 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978175"/>
                  </a:ext>
                </a:extLst>
              </a:tr>
              <a:tr h="2306019">
                <a:tc>
                  <a:txBody>
                    <a:bodyPr/>
                    <a:lstStyle/>
                    <a:p>
                      <a:r>
                        <a:rPr lang="en-US" sz="2000" dirty="0"/>
                        <a:t>Account Name: </a:t>
                      </a:r>
                      <a:r>
                        <a:rPr lang="en-US" sz="2000" b="1" dirty="0"/>
                        <a:t>PETRIDISH\SYSTEM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Process Name: </a:t>
                      </a:r>
                      <a:r>
                        <a:rPr lang="en-US" sz="2000" b="1" dirty="0"/>
                        <a:t>Explorer.exe, MRT.exe, MsMpEng.exe, etc.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Process Path: </a:t>
                      </a:r>
                      <a:r>
                        <a:rPr lang="en-US" sz="2000" b="1" dirty="0"/>
                        <a:t>C:\Windows; \System32; \ProgramData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Granted Access: </a:t>
                      </a:r>
                      <a:r>
                        <a:rPr lang="en-US" sz="2000" b="1" dirty="0"/>
                        <a:t>0x1410</a:t>
                      </a:r>
                    </a:p>
                    <a:p>
                      <a:r>
                        <a:rPr lang="en-US" sz="2000" dirty="0"/>
                        <a:t>Call Trace: </a:t>
                      </a:r>
                      <a:r>
                        <a:rPr lang="en-US" sz="2000" b="1" dirty="0"/>
                        <a:t>!= String “UNKNOWN”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Account Name: </a:t>
                      </a:r>
                      <a:r>
                        <a:rPr lang="en-US" sz="2000" b="1" dirty="0"/>
                        <a:t>PETRIDISH\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Administrator</a:t>
                      </a:r>
                    </a:p>
                    <a:p>
                      <a:r>
                        <a:rPr lang="en-US" sz="2000" dirty="0"/>
                        <a:t>Process Name: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procScan.exe</a:t>
                      </a:r>
                    </a:p>
                    <a:p>
                      <a:r>
                        <a:rPr lang="en-US" sz="2000" b="0" dirty="0"/>
                        <a:t>Process Path: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C:\Users\...</a:t>
                      </a:r>
                    </a:p>
                    <a:p>
                      <a:r>
                        <a:rPr lang="en-US" sz="2000" dirty="0"/>
                        <a:t>Granted Access: </a:t>
                      </a:r>
                      <a:r>
                        <a:rPr lang="en-US" sz="2000" b="1" dirty="0"/>
                        <a:t>0x1410</a:t>
                      </a:r>
                    </a:p>
                    <a:p>
                      <a:r>
                        <a:rPr lang="en-US" sz="2000" dirty="0"/>
                        <a:t>Call Trace: </a:t>
                      </a:r>
                      <a:r>
                        <a:rPr lang="en-US" sz="2000" b="1" dirty="0"/>
                        <a:t>String “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UNKNOWN</a:t>
                      </a:r>
                      <a:r>
                        <a:rPr lang="en-US" sz="2000" b="1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09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8ED347-C2F7-446A-8FEE-87CD95154CFC}"/>
              </a:ext>
            </a:extLst>
          </p:cNvPr>
          <p:cNvSpPr txBox="1"/>
          <p:nvPr/>
        </p:nvSpPr>
        <p:spPr>
          <a:xfrm>
            <a:off x="6095687" y="6422362"/>
            <a:ext cx="589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https://cyberwardog.blogspot.com/2017/03/chronicles-of-threat-hunter-hunting-for_22.html</a:t>
            </a:r>
          </a:p>
        </p:txBody>
      </p:sp>
    </p:spTree>
    <p:extLst>
      <p:ext uri="{BB962C8B-B14F-4D97-AF65-F5344CB8AC3E}">
        <p14:creationId xmlns:p14="http://schemas.microsoft.com/office/powerpoint/2010/main" val="165764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BDD7-12FD-4F45-8838-FF179E35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86354"/>
            <a:ext cx="10364451" cy="865899"/>
          </a:xfrm>
        </p:spPr>
        <p:txBody>
          <a:bodyPr/>
          <a:lstStyle/>
          <a:p>
            <a:r>
              <a:rPr lang="en-US" dirty="0"/>
              <a:t>That’s our time – any question?!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54B2-60C8-A94A-AFA3-99985D81B1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452254"/>
            <a:ext cx="10363826" cy="51136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Todd – Xanthus Security – </a:t>
            </a:r>
            <a:r>
              <a:rPr lang="en-US" dirty="0">
                <a:hlinkClick r:id="rId2"/>
              </a:rPr>
              <a:t>https://xanthus.io</a:t>
            </a:r>
            <a:endParaRPr lang="en-US" dirty="0"/>
          </a:p>
          <a:p>
            <a:r>
              <a:rPr lang="en-US" dirty="0"/>
              <a:t>Austin – Twitter – </a:t>
            </a:r>
            <a:r>
              <a:rPr lang="en-US" dirty="0">
                <a:hlinkClick r:id="rId3"/>
              </a:rPr>
              <a:t>https://twitter.com/YouDownWithTTPs</a:t>
            </a:r>
            <a:endParaRPr lang="en-US" dirty="0"/>
          </a:p>
          <a:p>
            <a:r>
              <a:rPr lang="en-US" dirty="0"/>
              <a:t>Memparse – </a:t>
            </a:r>
            <a:r>
              <a:rPr lang="en-US" dirty="0">
                <a:hlinkClick r:id="rId4"/>
              </a:rPr>
              <a:t>https://github.com/XanthusSecurity/memparse</a:t>
            </a:r>
            <a:endParaRPr lang="en-US" dirty="0"/>
          </a:p>
          <a:p>
            <a:r>
              <a:rPr lang="en-US" dirty="0"/>
              <a:t>Detection References:</a:t>
            </a:r>
          </a:p>
          <a:p>
            <a:r>
              <a:rPr lang="en-US" dirty="0">
                <a:hlinkClick r:id="rId5"/>
              </a:rPr>
              <a:t>https://docs.google.com/spreadsheets/d/125j4OZlsbRe-5xtBUW_Ak8PvcOWfxKs_fOcSxpLk9Bo/edit#gid=860092912</a:t>
            </a:r>
            <a:endParaRPr lang="en-US" dirty="0"/>
          </a:p>
          <a:p>
            <a:r>
              <a:rPr lang="en-US" dirty="0">
                <a:hlinkClick r:id="rId6"/>
              </a:rPr>
              <a:t>https://Windows ATT&amp;CK Logging Cheat Sheet_ver_Sept_2018.pdf</a:t>
            </a:r>
            <a:endParaRPr lang="en-US" dirty="0"/>
          </a:p>
          <a:p>
            <a:r>
              <a:rPr lang="en-US" dirty="0">
                <a:hlinkClick r:id="rId7"/>
              </a:rPr>
              <a:t>https://github.com/olafhartong/ATTACKdatamap</a:t>
            </a:r>
            <a:endParaRPr lang="en-US" dirty="0"/>
          </a:p>
          <a:p>
            <a:r>
              <a:rPr lang="en-US" dirty="0">
                <a:hlinkClick r:id="rId8"/>
              </a:rPr>
              <a:t>https://github.com/clong/DetectionLab </a:t>
            </a:r>
            <a:endParaRPr lang="en-US" dirty="0"/>
          </a:p>
          <a:p>
            <a:r>
              <a:rPr lang="en-US" dirty="0">
                <a:hlinkClick r:id="rId9"/>
              </a:rPr>
              <a:t>https://github.com/Cyb3rWard0g/HELK/wiki/Installation</a:t>
            </a:r>
            <a:endParaRPr lang="en-US" dirty="0"/>
          </a:p>
          <a:p>
            <a:r>
              <a:rPr lang="en-US" dirty="0">
                <a:hlinkClick r:id="rId10"/>
              </a:rPr>
              <a:t>https://blacksmith.readthedocs.io/en/latest/mordor_shire.html</a:t>
            </a:r>
            <a:endParaRPr lang="en-US" dirty="0"/>
          </a:p>
          <a:p>
            <a:r>
              <a:rPr lang="en-US" dirty="0">
                <a:hlinkClick r:id="rId11"/>
              </a:rPr>
              <a:t>https://github.com/palantir/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71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F76F-95B4-934A-9797-76F4FE1B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534110"/>
            <a:ext cx="10364451" cy="923330"/>
          </a:xfrm>
        </p:spPr>
        <p:txBody>
          <a:bodyPr/>
          <a:lstStyle/>
          <a:p>
            <a:r>
              <a:rPr lang="en-US" dirty="0"/>
              <a:t>EnDPOINT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E593-B84E-8C44-AD07-21FF81D761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0499"/>
            <a:ext cx="10495124" cy="476119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6800" b="1" dirty="0">
                <a:latin typeface="Calibri" panose="020F0502020204030204" pitchFamily="34" charset="0"/>
                <a:cs typeface="Calibri" panose="020F0502020204030204" pitchFamily="34" charset="0"/>
              </a:rPr>
              <a:t>Windows Event Logs</a:t>
            </a:r>
          </a:p>
          <a:p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GPO or Local Security Policies</a:t>
            </a:r>
          </a:p>
          <a:p>
            <a:pPr lvl="1"/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Include COMMAND LINE in Process creation events</a:t>
            </a:r>
          </a:p>
          <a:p>
            <a:pPr lvl="1"/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Force Audit Policy Subcategory settings</a:t>
            </a:r>
          </a:p>
          <a:p>
            <a:pPr lvl="1"/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Increase ETVX file SIZE</a:t>
            </a:r>
          </a:p>
          <a:p>
            <a:pPr marL="0" indent="0">
              <a:buNone/>
            </a:pPr>
            <a:r>
              <a:rPr lang="en-US" sz="6800" b="1" dirty="0">
                <a:latin typeface="Calibri" panose="020F0502020204030204" pitchFamily="34" charset="0"/>
                <a:cs typeface="Calibri" panose="020F0502020204030204" pitchFamily="34" charset="0"/>
              </a:rPr>
              <a:t>SYSMON</a:t>
            </a:r>
          </a:p>
          <a:p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XML  Config – Supports Many conditions for RULES &amp; filtering</a:t>
            </a:r>
          </a:p>
          <a:p>
            <a:pPr lvl="1"/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Contains, Contains ANY, CONTAINS ALL, Begins with, ENDS WITH</a:t>
            </a:r>
          </a:p>
          <a:p>
            <a:pPr lvl="1"/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SUB-RULES with AND/OR</a:t>
            </a:r>
          </a:p>
          <a:p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MANY Community DRIVEN SAMPLE CONFIGs </a:t>
            </a:r>
          </a:p>
          <a:p>
            <a:pPr lvl="1"/>
            <a:r>
              <a:rPr lang="en-US" sz="6800" dirty="0">
                <a:latin typeface="Calibri" panose="020F0502020204030204" pitchFamily="34" charset="0"/>
                <a:cs typeface="Calibri" panose="020F0502020204030204" pitchFamily="34" charset="0"/>
              </a:rPr>
              <a:t>SWIFTONSECURITY, ION-STORM, MODULAR SYSMON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7C6AD-7702-4FA5-B035-0DC93DC43D56}"/>
              </a:ext>
            </a:extLst>
          </p:cNvPr>
          <p:cNvSpPr txBox="1"/>
          <p:nvPr/>
        </p:nvSpPr>
        <p:spPr>
          <a:xfrm>
            <a:off x="913775" y="6091311"/>
            <a:ext cx="10364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https://github.com/palantir/windows-event-forwarding/blob/master/group-policy-objects/README.md</a:t>
            </a:r>
            <a:endParaRPr lang="en-US" dirty="0"/>
          </a:p>
          <a:p>
            <a:r>
              <a:rPr lang="en-US" dirty="0">
                <a:hlinkClick r:id="rId3"/>
              </a:rPr>
              <a:t>https://github.com/ion-storm/sysmon-config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53D1CB-9448-2041-BAE6-9546D783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100" dirty="0"/>
              <a:t>I’m not following…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B35F-7EF3-2E49-8417-DADE1A253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“</a:t>
            </a:r>
            <a:r>
              <a:rPr lang="en-US" dirty="0">
                <a:latin typeface="Arial Rounded MT Bold" panose="020F0704030504030204" pitchFamily="34" charset="77"/>
              </a:rPr>
              <a:t>A business process or business method is a collection of related, structured activities or tasks by people or equipment which in a specific sequence produce a service or product (serves a particular business goal) for a particular customer or customers</a:t>
            </a:r>
            <a:r>
              <a:rPr lang="en-US" dirty="0"/>
              <a:t>.”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Wikipedia - https://en.wikipedia.org/wiki/Business_process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9BF0-C35D-A445-ADB3-1B643875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5023"/>
          </a:xfrm>
        </p:spPr>
        <p:txBody>
          <a:bodyPr>
            <a:normAutofit/>
          </a:bodyPr>
          <a:lstStyle/>
          <a:p>
            <a:r>
              <a:rPr lang="en-US" dirty="0"/>
              <a:t>Talk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887A-7A3C-684E-8158-37BCD11E6F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93541"/>
            <a:ext cx="10860884" cy="519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identifying business logic problems</a:t>
            </a:r>
          </a:p>
          <a:p>
            <a:pPr lvl="1"/>
            <a:r>
              <a:rPr lang="en-US" dirty="0"/>
              <a:t>Review Build Documentation, standard operating procedures and/or interviews</a:t>
            </a:r>
          </a:p>
          <a:p>
            <a:r>
              <a:rPr lang="en-US" dirty="0"/>
              <a:t>Develop an attack path</a:t>
            </a:r>
          </a:p>
          <a:p>
            <a:pPr lvl="1"/>
            <a:r>
              <a:rPr lang="en-US" dirty="0"/>
              <a:t>can I leverage this to further the goal; is a technical vulnerability required?</a:t>
            </a:r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Trusted Data (case 1)</a:t>
            </a:r>
          </a:p>
          <a:p>
            <a:pPr lvl="1"/>
            <a:r>
              <a:rPr lang="en-US" dirty="0"/>
              <a:t>MFA ALL THE THINGS (Case 2)</a:t>
            </a:r>
          </a:p>
          <a:p>
            <a:r>
              <a:rPr lang="en-US" dirty="0"/>
              <a:t>Detection </a:t>
            </a:r>
          </a:p>
          <a:p>
            <a:pPr lvl="1"/>
            <a:r>
              <a:rPr lang="en-US" dirty="0"/>
              <a:t>Threat Intel</a:t>
            </a:r>
          </a:p>
          <a:p>
            <a:pPr lvl="1"/>
            <a:r>
              <a:rPr lang="en-US" dirty="0"/>
              <a:t>Telemetry</a:t>
            </a:r>
          </a:p>
          <a:p>
            <a:pPr lvl="1"/>
            <a:r>
              <a:rPr lang="en-US" dirty="0"/>
              <a:t>Methodology &amp; Walkthroughs</a:t>
            </a:r>
          </a:p>
        </p:txBody>
      </p:sp>
    </p:spTree>
    <p:extLst>
      <p:ext uri="{BB962C8B-B14F-4D97-AF65-F5344CB8AC3E}">
        <p14:creationId xmlns:p14="http://schemas.microsoft.com/office/powerpoint/2010/main" val="77245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B2F0-6535-974F-A78F-36D61F04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34154"/>
            <a:ext cx="10364451" cy="764234"/>
          </a:xfrm>
        </p:spPr>
        <p:txBody>
          <a:bodyPr/>
          <a:lstStyle/>
          <a:p>
            <a:r>
              <a:rPr lang="en-US" dirty="0"/>
              <a:t>How can this be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3B2F-DF31-7C44-817B-2C30BAF269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083395"/>
            <a:ext cx="10363826" cy="404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 vulnerability in a business process could be:</a:t>
            </a:r>
          </a:p>
          <a:p>
            <a:pPr lvl="1"/>
            <a:r>
              <a:rPr lang="en-US" sz="2400" dirty="0"/>
              <a:t>built in </a:t>
            </a:r>
            <a:r>
              <a:rPr lang="en-US" sz="2400" dirty="0">
                <a:solidFill>
                  <a:srgbClr val="FF0000"/>
                </a:solidFill>
              </a:rPr>
              <a:t>Poor practice </a:t>
            </a:r>
            <a:r>
              <a:rPr lang="en-US" sz="2400" dirty="0"/>
              <a:t>for user experience</a:t>
            </a:r>
          </a:p>
          <a:p>
            <a:pPr lvl="2"/>
            <a:r>
              <a:rPr lang="en-US" sz="1800" dirty="0"/>
              <a:t>Skipping security functionality for ease of the user (MFA)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Insecure or missing safeguards </a:t>
            </a:r>
            <a:r>
              <a:rPr lang="en-US" sz="2400" dirty="0"/>
              <a:t>for an interim procedure</a:t>
            </a:r>
          </a:p>
          <a:p>
            <a:pPr lvl="2"/>
            <a:r>
              <a:rPr lang="en-US" sz="1800" dirty="0"/>
              <a:t>File share access is not a vulnerability unless it the folder is important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Accepting a bad risk</a:t>
            </a:r>
          </a:p>
          <a:p>
            <a:pPr lvl="2"/>
            <a:r>
              <a:rPr lang="en-US" sz="1800" dirty="0"/>
              <a:t>Same workstation accessing multiple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B4AD-A305-CF43-8AF2-C3D6037D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– trusted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CEC1-216A-1449-AF8A-3FA030E7CD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2251223"/>
            <a:ext cx="10363826" cy="3576505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application A</a:t>
            </a:r>
            <a:r>
              <a:rPr lang="en-US" dirty="0"/>
              <a:t> places files in a network share to be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by </a:t>
            </a:r>
            <a:r>
              <a:rPr lang="en-US" sz="2400" dirty="0">
                <a:solidFill>
                  <a:schemeClr val="accent1"/>
                </a:solidFill>
              </a:rPr>
              <a:t>application B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What could go wrong, right?</a:t>
            </a:r>
          </a:p>
          <a:p>
            <a:pPr lvl="2"/>
            <a:r>
              <a:rPr lang="en-US" sz="2000" dirty="0"/>
              <a:t>Network share insecure</a:t>
            </a:r>
          </a:p>
          <a:p>
            <a:pPr lvl="2"/>
            <a:r>
              <a:rPr lang="en-US" sz="2000" dirty="0"/>
              <a:t>application b trusts data implicitly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3EE4A-0F2B-5D44-8628-EF9ABF6E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212" y="2993313"/>
            <a:ext cx="1046163" cy="1046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8881F-7271-6E4F-BF03-41527CA3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237" y="3021888"/>
            <a:ext cx="1046163" cy="1046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A0BED3-71AA-8E49-B91A-624815740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814" y="2921875"/>
            <a:ext cx="4117350" cy="12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4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BD82-1E1C-FC44-9835-82EE3719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25FF-7005-DB48-BD07-F4A8ADFD00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6930"/>
            <a:ext cx="10363826" cy="378426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By analyzing the dataset left in the folder that has ‘everyone’ read permissions we can learn how the receiving applications stack works</a:t>
            </a:r>
          </a:p>
          <a:p>
            <a:r>
              <a:rPr lang="en-US" sz="2400" dirty="0"/>
              <a:t>Given write permission in this folder, we can manipulate this application to out bidding given the application trusts the data implicitly</a:t>
            </a:r>
          </a:p>
          <a:p>
            <a:r>
              <a:rPr lang="en-US" sz="2400" dirty="0"/>
              <a:t>Exploitation into the target solution may be possible if technical vulnerabilities exist</a:t>
            </a:r>
          </a:p>
        </p:txBody>
      </p:sp>
    </p:spTree>
    <p:extLst>
      <p:ext uri="{BB962C8B-B14F-4D97-AF65-F5344CB8AC3E}">
        <p14:creationId xmlns:p14="http://schemas.microsoft.com/office/powerpoint/2010/main" val="77956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D794-F9B4-4A42-B222-EA6502F2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– mfa all the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D2B8-A203-5142-BE58-4AC6515ED6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5410"/>
            <a:ext cx="10860884" cy="428407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user A </a:t>
            </a:r>
            <a:r>
              <a:rPr lang="en-US" sz="2000" dirty="0"/>
              <a:t>logs into application with </a:t>
            </a:r>
            <a:r>
              <a:rPr lang="en-US" sz="2000" dirty="0">
                <a:solidFill>
                  <a:srgbClr val="00B050"/>
                </a:solidFill>
              </a:rPr>
              <a:t>multi factor authentication</a:t>
            </a:r>
            <a:r>
              <a:rPr lang="en-US" sz="2000" dirty="0"/>
              <a:t>, retrieves administrative credential that is valid for X hours, </a:t>
            </a:r>
            <a:r>
              <a:rPr lang="en-US" sz="2800" dirty="0">
                <a:solidFill>
                  <a:srgbClr val="00B0F0"/>
                </a:solidFill>
              </a:rPr>
              <a:t>user a</a:t>
            </a:r>
            <a:r>
              <a:rPr lang="en-US" sz="2000" dirty="0"/>
              <a:t> logs back into application as an administrator </a:t>
            </a:r>
            <a:r>
              <a:rPr lang="en-US" sz="2000" dirty="0">
                <a:solidFill>
                  <a:srgbClr val="FF0000"/>
                </a:solidFill>
              </a:rPr>
              <a:t>_________________________</a:t>
            </a:r>
            <a:r>
              <a:rPr lang="en-US" sz="2000" dirty="0"/>
              <a:t> and continues working.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200" dirty="0"/>
              <a:t>What could go wrong, right?</a:t>
            </a:r>
          </a:p>
          <a:p>
            <a:pPr lvl="2"/>
            <a:r>
              <a:rPr lang="en-US" sz="1900" dirty="0"/>
              <a:t>Administrative session should require mfa as well</a:t>
            </a:r>
          </a:p>
          <a:p>
            <a:pPr lvl="2"/>
            <a:r>
              <a:rPr lang="en-US" sz="1900" dirty="0"/>
              <a:t>In this case, the application did not overwrite resident https post requests</a:t>
            </a:r>
          </a:p>
          <a:p>
            <a:pPr lvl="2"/>
            <a:r>
              <a:rPr lang="en-US" sz="1900" dirty="0"/>
              <a:t>Users unaware that data is retained</a:t>
            </a:r>
          </a:p>
        </p:txBody>
      </p:sp>
    </p:spTree>
    <p:extLst>
      <p:ext uri="{BB962C8B-B14F-4D97-AF65-F5344CB8AC3E}">
        <p14:creationId xmlns:p14="http://schemas.microsoft.com/office/powerpoint/2010/main" val="162488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5B52-C789-DF41-9428-9A5A2505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7F92-59DE-FD40-B2D0-EACBE9BDA8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Not complex!</a:t>
            </a:r>
          </a:p>
          <a:p>
            <a:pPr marL="0" indent="0" algn="ctr">
              <a:buNone/>
            </a:pPr>
            <a:r>
              <a:rPr lang="en-US" dirty="0"/>
              <a:t>Something about direct memory access</a:t>
            </a:r>
          </a:p>
          <a:p>
            <a:pPr marL="0" indent="0" algn="ctr">
              <a:buNone/>
            </a:pPr>
            <a:r>
              <a:rPr lang="en-US" dirty="0"/>
              <a:t>The thing about not closing browser tabs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Link for project at end of deck</a:t>
            </a:r>
          </a:p>
        </p:txBody>
      </p:sp>
    </p:spTree>
    <p:extLst>
      <p:ext uri="{BB962C8B-B14F-4D97-AF65-F5344CB8AC3E}">
        <p14:creationId xmlns:p14="http://schemas.microsoft.com/office/powerpoint/2010/main" val="3583832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1823</Words>
  <Application>Microsoft Macintosh PowerPoint</Application>
  <PresentationFormat>Widescreen</PresentationFormat>
  <Paragraphs>246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Tw Cen MT</vt:lpstr>
      <vt:lpstr>Droplet</vt:lpstr>
      <vt:lpstr>Hack the business…. process</vt:lpstr>
      <vt:lpstr>Whoarewe</vt:lpstr>
      <vt:lpstr>I’m not following…</vt:lpstr>
      <vt:lpstr>Talk format</vt:lpstr>
      <vt:lpstr>How can this be bad?</vt:lpstr>
      <vt:lpstr>Case 1 – trusted data</vt:lpstr>
      <vt:lpstr>Proof of concept</vt:lpstr>
      <vt:lpstr>Case 2 – mfa all the things</vt:lpstr>
      <vt:lpstr>Poc attack</vt:lpstr>
      <vt:lpstr>PoC Screenshot</vt:lpstr>
      <vt:lpstr>“Prevention is Ideal but Detection is a Must”        -Dr. Eric Cole</vt:lpstr>
      <vt:lpstr>Detection – What’s Required?</vt:lpstr>
      <vt:lpstr>                  Threat INTEL -  MITRE </vt:lpstr>
      <vt:lpstr>Visibility/ Instrumentation - EVTX</vt:lpstr>
      <vt:lpstr>Visibility/ Instrumentation – SYSMON</vt:lpstr>
      <vt:lpstr>                  Threat INTEL -  MITRE  </vt:lpstr>
      <vt:lpstr>Resources: TTP -&gt; Data Sources</vt:lpstr>
      <vt:lpstr>Cyber RANGE – TRAINING Ground</vt:lpstr>
      <vt:lpstr>TTP driven Threat Hunting Process</vt:lpstr>
      <vt:lpstr>Detecting POC #1</vt:lpstr>
      <vt:lpstr>Event Review – Sysmon EID 1 / 5145 </vt:lpstr>
      <vt:lpstr>Collect and Analyze LoGS and Artifacts  POC #1</vt:lpstr>
      <vt:lpstr>Detecting POC #2</vt:lpstr>
      <vt:lpstr>Event Review – Sysmon EID 10</vt:lpstr>
      <vt:lpstr>Collect and Analyze LoGS and Artifacts  POC #2</vt:lpstr>
      <vt:lpstr>That’s our time – any question?!</vt:lpstr>
      <vt:lpstr>EnDPOINT Instrumentation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the business…. process</dc:title>
  <dc:creator>Todd Schertzing</dc:creator>
  <cp:lastModifiedBy>Todd Schertzing</cp:lastModifiedBy>
  <cp:revision>171</cp:revision>
  <dcterms:created xsi:type="dcterms:W3CDTF">2019-10-24T23:58:47Z</dcterms:created>
  <dcterms:modified xsi:type="dcterms:W3CDTF">2019-11-29T15:09:38Z</dcterms:modified>
</cp:coreProperties>
</file>