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6"/>
  </p:notesMasterIdLst>
  <p:sldIdLst>
    <p:sldId id="262" r:id="rId2"/>
    <p:sldId id="283" r:id="rId3"/>
    <p:sldId id="272" r:id="rId4"/>
    <p:sldId id="295" r:id="rId5"/>
    <p:sldId id="273" r:id="rId6"/>
    <p:sldId id="275" r:id="rId7"/>
    <p:sldId id="281" r:id="rId8"/>
    <p:sldId id="284" r:id="rId9"/>
    <p:sldId id="285" r:id="rId10"/>
    <p:sldId id="286" r:id="rId11"/>
    <p:sldId id="265" r:id="rId12"/>
    <p:sldId id="261" r:id="rId13"/>
    <p:sldId id="258" r:id="rId14"/>
    <p:sldId id="266" r:id="rId15"/>
    <p:sldId id="271" r:id="rId16"/>
    <p:sldId id="277" r:id="rId17"/>
    <p:sldId id="287" r:id="rId18"/>
    <p:sldId id="288" r:id="rId19"/>
    <p:sldId id="289" r:id="rId20"/>
    <p:sldId id="290" r:id="rId21"/>
    <p:sldId id="292" r:id="rId22"/>
    <p:sldId id="294" r:id="rId23"/>
    <p:sldId id="296" r:id="rId24"/>
    <p:sldId id="29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3A0"/>
    <a:srgbClr val="CA2D4D"/>
    <a:srgbClr val="D52425"/>
    <a:srgbClr val="FFFFFF"/>
    <a:srgbClr val="47BDFF"/>
    <a:srgbClr val="FF7A04"/>
    <a:srgbClr val="38CA64"/>
    <a:srgbClr val="F86F66"/>
    <a:srgbClr val="377EB8"/>
    <a:srgbClr val="E4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50" d="100"/>
          <a:sy n="50" d="100"/>
        </p:scale>
        <p:origin x="13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27011-4D9F-4BFA-82AB-DC7A5E38CF04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AD9D9-4C09-46E5-B6DC-E35A6DA5F1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87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AD9D9-4C09-46E5-B6DC-E35A6DA5F14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06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EC979-770C-1B91-5054-3EBA7119C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621AA99-5DFC-3172-BEB9-59A7EA04E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1B1DBF-BB44-677E-3427-ED8B91674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18001-E640-57A5-AB72-8F1934E3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19AA5-82AC-462E-BB52-0EB7C085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565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860F6-A4D3-98BE-F88C-A3C3E119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209CDF-AA23-2640-52E4-04DA3A7F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88EB9A-3AD3-411E-C505-9C2D260AC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35AA02-3DC7-F724-01F4-1D315966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B11DA-4CAC-0A45-328F-433B2C4F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84927A-4A3F-C3B8-6675-42DC88326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96FF86-282A-3CAE-3F48-FE344373E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9B958-8FF0-AC43-5A95-0E35BCAF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E81EE7-89E7-1AA8-517A-9811CF24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F52-DD22-3F9E-52D9-97185B47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2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86E44-A335-B0C3-8F8F-66DAE7F7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0CA0D-012B-5213-6095-2E1B837D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976EE-97E5-3121-562A-351EDBC1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B38FC-8B01-6DE5-56C4-A2F3701A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908BFE-2F5B-7197-F611-77087CDD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302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D56FA-C177-C172-4062-7911FD0B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B5A666-D8DC-82EC-3DFC-769EBCE20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B375F-B7AF-DE63-0E50-DAD11A3C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95868-B21C-DBFA-18AF-0D974ADF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5AD44E-919F-A3E2-ECE1-914771D55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0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ABAC1-8168-1EA1-13BC-70493A8B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AC715-A247-87E4-9CF0-E2B82762E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D6C086-288A-67D6-BFF4-16587E29E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01FAB-3318-89BA-6459-EF4B1C1F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082286-1D56-9F11-7B55-7B9CC0EC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BC2060-275F-18A6-7E50-839C0FB6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96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E330E-615D-62E5-DEE8-69534A2B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3EE419-68A0-6044-6098-CC217C8C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366CAD-6A0C-4268-CEBF-832E8FD35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A58D1F3-EEB3-04DE-B04C-CB665D2F4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88CEC7-0C3E-A1AD-E518-86D682B52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92DA28C-B69A-18CE-FCA2-760D86F0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2D57B-0682-546A-4826-C330F557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0FF591-388A-AB3C-628F-2FE2F08D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67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4424D-FAA0-320C-111D-C118DF49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E370E-B1EF-1D28-79E2-7BA61874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B8DB77-1A3C-CC56-F4A6-7609471A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3FBC38-E887-1784-48F8-EA7CAD51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32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D58BED5-8780-91C0-EAC8-D373F7AF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9A352D-727D-4A67-307F-381FCAE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F83AB2-4BEB-BD69-C424-D2F58191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9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1D4D9-248B-ECA4-E871-1FE7ECCB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1F5E13-0E83-0901-F83A-F313DA0CC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325B3D-B881-7BA4-984E-EFB14F468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7AE9C3-28E6-3EFF-6E10-A00AA1F7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4739FE-B73F-1CD8-E097-4B8143DC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67EB54-8AE6-7176-E8D4-F07B474B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5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A5322-09E9-A9FC-CD3C-28639250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FC1045E-64A2-8B71-8B1C-DE4A6843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36B91A-54CD-6960-6264-A2F07455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A3E455-5801-0A37-E2DA-19F756DD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C05196-9246-C81C-D663-4F42F2C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89B81D-4F27-5D79-C87C-B77B6578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3A205F-F9C6-E427-0781-DF023029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F3FFA3-53E5-8B5F-217F-54711D9B0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F4791B-A9D3-7894-2201-14BCB106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1A3F8-0D37-4459-8969-A3FB48D98358}" type="datetimeFigureOut">
              <a:rPr lang="fr-FR" smtClean="0"/>
              <a:t>14/10/2025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4B32D-1E3C-3D76-25AC-5E78B0520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9ADE6-0986-74D8-E734-E1FCBFF25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7FBD-A451-4041-94CE-7371FE1D16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1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AVG_Carries_Distance_EVO.html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ms.fun-mooc.fr/c4x/agrocampusouest/40001S03/asset/AnaDo_ACP_cours_slides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Comparaison_Cluster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Pass_Rate.html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51DB7-0962-6E75-FB99-49063098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Premier League – 2025/2026 </a:t>
            </a:r>
            <a:r>
              <a:rPr lang="fr-FR" dirty="0" err="1">
                <a:latin typeface="Arial Rounded MT Bold" panose="020F0704030504030204" pitchFamily="34" charset="0"/>
              </a:rPr>
              <a:t>Season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479E8-E6B4-A985-31D3-D10D19DE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712"/>
            <a:ext cx="10515600" cy="220594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 err="1"/>
              <a:t>Defensive</a:t>
            </a:r>
            <a:r>
              <a:rPr lang="fr-FR" sz="4000" dirty="0"/>
              <a:t> </a:t>
            </a:r>
            <a:r>
              <a:rPr lang="fr-FR" sz="4000" dirty="0" err="1"/>
              <a:t>Midfielder</a:t>
            </a:r>
            <a:r>
              <a:rPr lang="fr-FR" sz="4000" dirty="0"/>
              <a:t> Offensive Activity Analyses</a:t>
            </a:r>
          </a:p>
          <a:p>
            <a:pPr marL="0" indent="0" algn="ctr">
              <a:buNone/>
            </a:pPr>
            <a:r>
              <a:rPr lang="fr-FR" dirty="0"/>
              <a:t>----</a:t>
            </a:r>
          </a:p>
          <a:p>
            <a:pPr marL="0" indent="0" algn="ctr">
              <a:buNone/>
            </a:pPr>
            <a:r>
              <a:rPr lang="fr-FR" sz="3200" dirty="0" err="1"/>
              <a:t>Throughout</a:t>
            </a:r>
            <a:r>
              <a:rPr lang="fr-FR" sz="3200" dirty="0"/>
              <a:t> the first 5 PL </a:t>
            </a:r>
            <a:r>
              <a:rPr lang="fr-FR" sz="3200" dirty="0" err="1"/>
              <a:t>games</a:t>
            </a:r>
            <a:r>
              <a:rPr lang="fr-FR" sz="32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99181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F988F-62F6-479B-D026-58EEB2AD7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356315B-6A3D-22EC-5A4A-8248CD422C33}"/>
              </a:ext>
            </a:extLst>
          </p:cNvPr>
          <p:cNvSpPr txBox="1"/>
          <p:nvPr/>
        </p:nvSpPr>
        <p:spPr>
          <a:xfrm>
            <a:off x="1926772" y="148326"/>
            <a:ext cx="899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Lucida l"/>
              </a:rPr>
              <a:t>Average</a:t>
            </a:r>
            <a:r>
              <a:rPr lang="fr-FR" sz="2400" dirty="0">
                <a:latin typeface="Lucida l"/>
              </a:rPr>
              <a:t> carries distance Evolution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D476F08-60ED-B471-FC8B-A3D624D9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273" y="2627461"/>
            <a:ext cx="2495898" cy="112410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689357A-53DD-C1CB-73AE-FF90AE4D460B}"/>
              </a:ext>
            </a:extLst>
          </p:cNvPr>
          <p:cNvSpPr txBox="1"/>
          <p:nvPr/>
        </p:nvSpPr>
        <p:spPr>
          <a:xfrm>
            <a:off x="9524156" y="2104241"/>
            <a:ext cx="2579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Average carries distance evolution Category</a:t>
            </a:r>
            <a:endParaRPr lang="fr-FR" sz="1400" dirty="0"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6910456-BC2D-C9FF-4B3D-2641629BE367}"/>
              </a:ext>
            </a:extLst>
          </p:cNvPr>
          <p:cNvSpPr txBox="1"/>
          <p:nvPr/>
        </p:nvSpPr>
        <p:spPr>
          <a:xfrm>
            <a:off x="5772974" y="6427796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Progressive carries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18DBD31-198C-B991-D297-13354492D732}"/>
              </a:ext>
            </a:extLst>
          </p:cNvPr>
          <p:cNvSpPr txBox="1"/>
          <p:nvPr/>
        </p:nvSpPr>
        <p:spPr>
          <a:xfrm>
            <a:off x="251649" y="6427795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Total carries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76C47F-2CDE-DA8C-65B7-CC37A83C747E}"/>
              </a:ext>
            </a:extLst>
          </p:cNvPr>
          <p:cNvGrpSpPr/>
          <p:nvPr/>
        </p:nvGrpSpPr>
        <p:grpSpPr>
          <a:xfrm>
            <a:off x="87930" y="304801"/>
            <a:ext cx="6519918" cy="6084400"/>
            <a:chOff x="87930" y="304801"/>
            <a:chExt cx="6519918" cy="6084400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78798F2-6209-18CA-4271-73B8BB5E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846" y="685960"/>
              <a:ext cx="5974002" cy="5664646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9651F527-6C83-73EB-3D61-B81C091F8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930" y="304801"/>
              <a:ext cx="438133" cy="6084400"/>
            </a:xfrm>
            <a:prstGeom prst="rect">
              <a:avLst/>
            </a:prstGeom>
          </p:spPr>
        </p:pic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EFE428BE-AC94-21D8-1B19-612D13D0FCB9}"/>
              </a:ext>
            </a:extLst>
          </p:cNvPr>
          <p:cNvSpPr txBox="1"/>
          <p:nvPr/>
        </p:nvSpPr>
        <p:spPr>
          <a:xfrm>
            <a:off x="6715631" y="54868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619CFF"/>
                </a:solidFill>
                <a:latin typeface="Aptos Narrow" panose="020B0004020202020204" pitchFamily="34" charset="0"/>
              </a:rPr>
              <a:t>A.Stach</a:t>
            </a:r>
            <a:endParaRPr lang="fr-FR" sz="1600" b="1" dirty="0">
              <a:solidFill>
                <a:srgbClr val="619CFF"/>
              </a:solidFill>
              <a:latin typeface="Aptos Narrow" panose="020B00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0E294D-A7B1-7C0A-31CD-343FB3EF3854}"/>
              </a:ext>
            </a:extLst>
          </p:cNvPr>
          <p:cNvSpPr txBox="1"/>
          <p:nvPr/>
        </p:nvSpPr>
        <p:spPr>
          <a:xfrm>
            <a:off x="6715630" y="757048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619CFF"/>
                </a:solidFill>
                <a:latin typeface="Aptos Narrow" panose="020B0004020202020204" pitchFamily="34" charset="0"/>
              </a:rPr>
              <a:t>S.Tonali</a:t>
            </a:r>
            <a:endParaRPr lang="fr-FR" sz="1600" b="1" dirty="0">
              <a:solidFill>
                <a:srgbClr val="619CFF"/>
              </a:solidFill>
              <a:latin typeface="Aptos Narrow" panose="020B00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7972CBA-C8A3-8A32-F7E6-0A77A70D169D}"/>
              </a:ext>
            </a:extLst>
          </p:cNvPr>
          <p:cNvSpPr txBox="1"/>
          <p:nvPr/>
        </p:nvSpPr>
        <p:spPr>
          <a:xfrm>
            <a:off x="6715629" y="2196574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619CFF"/>
                </a:solidFill>
                <a:latin typeface="Aptos Narrow" panose="020B0004020202020204" pitchFamily="34" charset="0"/>
              </a:rPr>
              <a:t>R.Gravenberch</a:t>
            </a:r>
            <a:endParaRPr lang="fr-FR" sz="1600" b="1" dirty="0">
              <a:solidFill>
                <a:srgbClr val="619CFF"/>
              </a:solidFill>
              <a:latin typeface="Aptos Narrow" panose="020B0004020202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F41214-506A-B2FE-E04A-AFF6DBF0358E}"/>
              </a:ext>
            </a:extLst>
          </p:cNvPr>
          <p:cNvSpPr txBox="1"/>
          <p:nvPr/>
        </p:nvSpPr>
        <p:spPr>
          <a:xfrm>
            <a:off x="6715628" y="2703382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S.Lukic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T.Reijnders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CF48C7F-8FB3-BEC8-3613-E75E32BDCC4F}"/>
              </a:ext>
            </a:extLst>
          </p:cNvPr>
          <p:cNvSpPr txBox="1"/>
          <p:nvPr/>
        </p:nvSpPr>
        <p:spPr>
          <a:xfrm>
            <a:off x="6715628" y="2949849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D.Rice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CA90531-BEEF-8864-346A-D676A34E4355}"/>
              </a:ext>
            </a:extLst>
          </p:cNvPr>
          <p:cNvSpPr txBox="1"/>
          <p:nvPr/>
        </p:nvSpPr>
        <p:spPr>
          <a:xfrm>
            <a:off x="6715628" y="3764599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M.Zubimendi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1B8C8B1-E893-53F9-A589-A5D5BEE9632C}"/>
              </a:ext>
            </a:extLst>
          </p:cNvPr>
          <p:cNvSpPr txBox="1"/>
          <p:nvPr/>
        </p:nvSpPr>
        <p:spPr>
          <a:xfrm>
            <a:off x="6715627" y="410315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E.Anderson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S.Berge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5D51FD-49E8-C69E-0ABE-E2DD91A08F6E}"/>
              </a:ext>
            </a:extLst>
          </p:cNvPr>
          <p:cNvSpPr txBox="1"/>
          <p:nvPr/>
        </p:nvSpPr>
        <p:spPr>
          <a:xfrm>
            <a:off x="6715627" y="468715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M.Caicedo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1311EDE-33AB-E961-4E6B-C3572265F33E}"/>
              </a:ext>
            </a:extLst>
          </p:cNvPr>
          <p:cNvSpPr txBox="1"/>
          <p:nvPr/>
        </p:nvSpPr>
        <p:spPr>
          <a:xfrm>
            <a:off x="6715626" y="4882978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B.Guimaraes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BB7DAE-B281-C589-D90B-592AF5B9BC6E}"/>
              </a:ext>
            </a:extLst>
          </p:cNvPr>
          <p:cNvSpPr txBox="1"/>
          <p:nvPr/>
        </p:nvSpPr>
        <p:spPr>
          <a:xfrm>
            <a:off x="6715624" y="5655387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G.Xhaka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-</a:t>
            </a:r>
            <a:r>
              <a:rPr lang="fr-FR" sz="1600" b="1" dirty="0">
                <a:solidFill>
                  <a:srgbClr val="00BA38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I.Gueye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C100C9C-A5B3-617A-FFEF-D51902B42973}"/>
              </a:ext>
            </a:extLst>
          </p:cNvPr>
          <p:cNvSpPr txBox="1"/>
          <p:nvPr/>
        </p:nvSpPr>
        <p:spPr>
          <a:xfrm>
            <a:off x="6715624" y="5477406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E.Fernandez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C32A887-34B6-1EFA-FAAB-64A84A18069C}"/>
              </a:ext>
            </a:extLst>
          </p:cNvPr>
          <p:cNvSpPr txBox="1"/>
          <p:nvPr/>
        </p:nvSpPr>
        <p:spPr>
          <a:xfrm>
            <a:off x="6715621" y="522784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A38"/>
                </a:solidFill>
                <a:latin typeface="Aptos Narrow" panose="020B0004020202020204" pitchFamily="34" charset="0"/>
              </a:rPr>
              <a:t>Y.Ayari</a:t>
            </a:r>
            <a:endParaRPr lang="fr-FR" sz="1600" b="1" dirty="0">
              <a:solidFill>
                <a:srgbClr val="00BA38"/>
              </a:solidFill>
              <a:latin typeface="Aptos Narrow" panose="020B00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BAADD6D-A8FA-372A-67D2-032FF97F979C}"/>
              </a:ext>
            </a:extLst>
          </p:cNvPr>
          <p:cNvSpPr txBox="1"/>
          <p:nvPr/>
        </p:nvSpPr>
        <p:spPr>
          <a:xfrm>
            <a:off x="6715621" y="5840455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J.Ward-Prowse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A60215B-9D64-58EB-EB12-FE26A522E4C1}"/>
              </a:ext>
            </a:extLst>
          </p:cNvPr>
          <p:cNvSpPr txBox="1"/>
          <p:nvPr/>
        </p:nvSpPr>
        <p:spPr>
          <a:xfrm>
            <a:off x="6715622" y="611084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T.Adams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A9A25A5-DE88-5B54-CAF8-FD371A59E28A}"/>
              </a:ext>
            </a:extLst>
          </p:cNvPr>
          <p:cNvSpPr txBox="1"/>
          <p:nvPr/>
        </p:nvSpPr>
        <p:spPr>
          <a:xfrm>
            <a:off x="9665670" y="148326"/>
            <a:ext cx="246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5" action="ppaction://hlinkfile"/>
              </a:rPr>
              <a:t>Interactive figure </a:t>
            </a:r>
            <a:r>
              <a:rPr lang="fr-FR" dirty="0" err="1">
                <a:hlinkClick r:id="rId5" action="ppaction://hlinkfile"/>
              </a:rPr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419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589A3-025D-ED91-6BD2-AFB5097E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847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3rd Part - </a:t>
            </a:r>
            <a:r>
              <a:rPr lang="fr-FR" dirty="0" err="1">
                <a:latin typeface="Arial Rounded MT Bold" panose="020F0704030504030204" pitchFamily="34" charset="0"/>
              </a:rPr>
              <a:t>Unbalance</a:t>
            </a:r>
            <a:r>
              <a:rPr lang="fr-FR" dirty="0">
                <a:latin typeface="Arial Rounded MT Bold" panose="020F0704030504030204" pitchFamily="34" charset="0"/>
              </a:rPr>
              <a:t> the </a:t>
            </a:r>
            <a:r>
              <a:rPr lang="fr-FR" dirty="0" err="1">
                <a:latin typeface="Arial Rounded MT Bold" panose="020F0704030504030204" pitchFamily="34" charset="0"/>
              </a:rPr>
              <a:t>opponent</a:t>
            </a:r>
            <a:r>
              <a:rPr lang="fr-FR" dirty="0">
                <a:latin typeface="Arial Rounded MT Bold" panose="020F0704030504030204" pitchFamily="34" charset="0"/>
              </a:rPr>
              <a:t> and finish </a:t>
            </a:r>
            <a:r>
              <a:rPr lang="fr-FR" dirty="0" err="1">
                <a:latin typeface="Arial Rounded MT Bold" panose="020F0704030504030204" pitchFamily="34" charset="0"/>
              </a:rPr>
              <a:t>with</a:t>
            </a:r>
            <a:r>
              <a:rPr lang="fr-FR" dirty="0">
                <a:latin typeface="Arial Rounded MT Bold" panose="020F0704030504030204" pitchFamily="34" charset="0"/>
              </a:rPr>
              <a:t> a </a:t>
            </a:r>
            <a:r>
              <a:rPr lang="fr-FR" dirty="0" err="1">
                <a:latin typeface="Arial Rounded MT Bold" panose="020F0704030504030204" pitchFamily="34" charset="0"/>
              </a:rPr>
              <a:t>scoring</a:t>
            </a:r>
            <a:r>
              <a:rPr lang="fr-FR" dirty="0">
                <a:latin typeface="Arial Rounded MT Bold" panose="020F0704030504030204" pitchFamily="34" charset="0"/>
              </a:rPr>
              <a:t> </a:t>
            </a:r>
            <a:r>
              <a:rPr lang="fr-FR" dirty="0" err="1">
                <a:latin typeface="Arial Rounded MT Bold" panose="020F0704030504030204" pitchFamily="34" charset="0"/>
              </a:rPr>
              <a:t>opportunity</a:t>
            </a:r>
            <a:r>
              <a:rPr lang="fr-FR" dirty="0">
                <a:latin typeface="Arial Rounded MT Bold" panose="020F0704030504030204" pitchFamily="34" charset="0"/>
              </a:rPr>
              <a:t> 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2095BE3-633D-4E55-578D-ADE0ADB8E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00" y="2329543"/>
            <a:ext cx="6702511" cy="41681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3BCC90-FB54-DCF1-E8F6-6103EAC94B68}"/>
              </a:ext>
            </a:extLst>
          </p:cNvPr>
          <p:cNvSpPr/>
          <p:nvPr/>
        </p:nvSpPr>
        <p:spPr>
          <a:xfrm>
            <a:off x="7137400" y="2593975"/>
            <a:ext cx="2026920" cy="3644900"/>
          </a:xfrm>
          <a:prstGeom prst="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7A8C706-CDF5-F830-1CF7-CECCAE4C133E}"/>
              </a:ext>
            </a:extLst>
          </p:cNvPr>
          <p:cNvCxnSpPr>
            <a:cxnSpLocks/>
          </p:cNvCxnSpPr>
          <p:nvPr/>
        </p:nvCxnSpPr>
        <p:spPr>
          <a:xfrm>
            <a:off x="7552267" y="5050367"/>
            <a:ext cx="334433" cy="10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ED4E1FC-4B37-C74E-5DF4-29F7620A7327}"/>
              </a:ext>
            </a:extLst>
          </p:cNvPr>
          <p:cNvCxnSpPr>
            <a:cxnSpLocks/>
          </p:cNvCxnSpPr>
          <p:nvPr/>
        </p:nvCxnSpPr>
        <p:spPr>
          <a:xfrm flipV="1">
            <a:off x="7446433" y="4182533"/>
            <a:ext cx="258234" cy="770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F0EB4033-D795-FF40-F920-04FB56F8756A}"/>
              </a:ext>
            </a:extLst>
          </p:cNvPr>
          <p:cNvCxnSpPr>
            <a:cxnSpLocks/>
          </p:cNvCxnSpPr>
          <p:nvPr/>
        </p:nvCxnSpPr>
        <p:spPr>
          <a:xfrm>
            <a:off x="7552267" y="5156200"/>
            <a:ext cx="859366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5EB84551-9B00-1331-F311-F8B06E41100A}"/>
              </a:ext>
            </a:extLst>
          </p:cNvPr>
          <p:cNvSpPr/>
          <p:nvPr/>
        </p:nvSpPr>
        <p:spPr>
          <a:xfrm>
            <a:off x="8177848" y="3207434"/>
            <a:ext cx="88900" cy="135467"/>
          </a:xfrm>
          <a:prstGeom prst="ellipse">
            <a:avLst/>
          </a:prstGeom>
          <a:solidFill>
            <a:srgbClr val="3643A0"/>
          </a:solidFill>
          <a:ln>
            <a:solidFill>
              <a:srgbClr val="3643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D0655E7E-C933-219C-E228-7EE598AAF07A}"/>
              </a:ext>
            </a:extLst>
          </p:cNvPr>
          <p:cNvSpPr/>
          <p:nvPr/>
        </p:nvSpPr>
        <p:spPr>
          <a:xfrm>
            <a:off x="7967663" y="5942696"/>
            <a:ext cx="88900" cy="135467"/>
          </a:xfrm>
          <a:prstGeom prst="ellipse">
            <a:avLst/>
          </a:prstGeom>
          <a:solidFill>
            <a:srgbClr val="CA2D4D"/>
          </a:solidFill>
          <a:ln>
            <a:solidFill>
              <a:srgbClr val="CA2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CD84CA-B947-841E-7CE9-513A6BADBD34}"/>
              </a:ext>
            </a:extLst>
          </p:cNvPr>
          <p:cNvSpPr/>
          <p:nvPr/>
        </p:nvSpPr>
        <p:spPr>
          <a:xfrm>
            <a:off x="9742210" y="4183965"/>
            <a:ext cx="557743" cy="499444"/>
          </a:xfrm>
          <a:prstGeom prst="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E86CBD5-F166-1CF5-E377-63AF360C85FF}"/>
              </a:ext>
            </a:extLst>
          </p:cNvPr>
          <p:cNvSpPr txBox="1"/>
          <p:nvPr/>
        </p:nvSpPr>
        <p:spPr>
          <a:xfrm>
            <a:off x="10568740" y="4143384"/>
            <a:ext cx="119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Play areas of </a:t>
            </a:r>
            <a:r>
              <a:rPr lang="fr-FR" dirty="0" err="1"/>
              <a:t>interest</a:t>
            </a:r>
            <a:r>
              <a:rPr lang="fr-FR" dirty="0"/>
              <a:t> 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20FD257-3D81-D304-336C-1C705D7277E7}"/>
              </a:ext>
            </a:extLst>
          </p:cNvPr>
          <p:cNvSpPr txBox="1"/>
          <p:nvPr/>
        </p:nvSpPr>
        <p:spPr>
          <a:xfrm>
            <a:off x="10568741" y="4998036"/>
            <a:ext cx="119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Players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 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DA51ECD3-6824-5734-688E-8EEC159FC848}"/>
              </a:ext>
            </a:extLst>
          </p:cNvPr>
          <p:cNvSpPr/>
          <p:nvPr/>
        </p:nvSpPr>
        <p:spPr>
          <a:xfrm>
            <a:off x="9825139" y="5116463"/>
            <a:ext cx="391886" cy="4094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76A4382D-174C-2135-4E63-967CCB90D564}"/>
              </a:ext>
            </a:extLst>
          </p:cNvPr>
          <p:cNvSpPr/>
          <p:nvPr/>
        </p:nvSpPr>
        <p:spPr>
          <a:xfrm>
            <a:off x="6557893" y="4168784"/>
            <a:ext cx="310720" cy="317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DAD8DB5-76F3-CA4A-85F2-D6A178139603}"/>
              </a:ext>
            </a:extLst>
          </p:cNvPr>
          <p:cNvSpPr/>
          <p:nvPr/>
        </p:nvSpPr>
        <p:spPr>
          <a:xfrm>
            <a:off x="7115215" y="4933424"/>
            <a:ext cx="310720" cy="317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508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5579F-BA52-A10F-94AB-128E8A5F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5BF34C14-7670-7475-7945-115525492AB5}"/>
              </a:ext>
            </a:extLst>
          </p:cNvPr>
          <p:cNvGrpSpPr/>
          <p:nvPr/>
        </p:nvGrpSpPr>
        <p:grpSpPr>
          <a:xfrm>
            <a:off x="0" y="574994"/>
            <a:ext cx="12192000" cy="6121667"/>
            <a:chOff x="0" y="368166"/>
            <a:chExt cx="12192000" cy="6121667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E0D88E6-8256-DAB6-461B-49E492C5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68166"/>
              <a:ext cx="12192000" cy="6121667"/>
            </a:xfrm>
            <a:prstGeom prst="rect">
              <a:avLst/>
            </a:prstGeom>
          </p:spPr>
        </p:pic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5142111D-1F5C-3153-F442-67B166080B75}"/>
                </a:ext>
              </a:extLst>
            </p:cNvPr>
            <p:cNvSpPr txBox="1"/>
            <p:nvPr/>
          </p:nvSpPr>
          <p:spPr>
            <a:xfrm>
              <a:off x="3740128" y="896319"/>
              <a:ext cx="54380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T.Adams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S.Lukic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S.Tonali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S.Berge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J.Ward-Prowse</a:t>
              </a:r>
              <a:endParaRPr lang="fr-FR" i="1" dirty="0">
                <a:latin typeface="Lucida l"/>
              </a:endParaRP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BC3EF2F-935F-6CFB-BB32-C19F21B5A4C7}"/>
                </a:ext>
              </a:extLst>
            </p:cNvPr>
            <p:cNvSpPr txBox="1"/>
            <p:nvPr/>
          </p:nvSpPr>
          <p:spPr>
            <a:xfrm>
              <a:off x="2066962" y="1574265"/>
              <a:ext cx="2501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E.Anderson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D.Rice</a:t>
              </a:r>
              <a:r>
                <a:rPr lang="fr-FR" i="1" dirty="0">
                  <a:latin typeface="Lucida l"/>
                </a:rPr>
                <a:t>  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C0CA1044-452F-787B-3457-61F1886BF239}"/>
                </a:ext>
              </a:extLst>
            </p:cNvPr>
            <p:cNvSpPr txBox="1"/>
            <p:nvPr/>
          </p:nvSpPr>
          <p:spPr>
            <a:xfrm>
              <a:off x="2693894" y="2244790"/>
              <a:ext cx="34021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I.Gueye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Y.Ayari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B.Guimaraes</a:t>
              </a:r>
              <a:endParaRPr lang="fr-FR" i="1" dirty="0">
                <a:latin typeface="Lucida l"/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993C4F1A-D931-F2AC-664E-0C6FB392E3E8}"/>
                </a:ext>
              </a:extLst>
            </p:cNvPr>
            <p:cNvSpPr txBox="1"/>
            <p:nvPr/>
          </p:nvSpPr>
          <p:spPr>
            <a:xfrm>
              <a:off x="1429869" y="2922196"/>
              <a:ext cx="168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A.Stach</a:t>
              </a:r>
              <a:endParaRPr lang="fr-FR" i="1" dirty="0">
                <a:latin typeface="Lucida l"/>
              </a:endParaRP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40139516-8DC7-55BF-E642-666BFB0765C0}"/>
                </a:ext>
              </a:extLst>
            </p:cNvPr>
            <p:cNvSpPr txBox="1"/>
            <p:nvPr/>
          </p:nvSpPr>
          <p:spPr>
            <a:xfrm>
              <a:off x="1429868" y="3609469"/>
              <a:ext cx="168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G.Xhaka</a:t>
              </a:r>
              <a:endParaRPr lang="fr-FR" i="1" dirty="0">
                <a:latin typeface="Lucida l"/>
              </a:endParaRP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E6E066B-5586-BB1A-EE0E-1C3234F6D6A3}"/>
                </a:ext>
              </a:extLst>
            </p:cNvPr>
            <p:cNvSpPr txBox="1"/>
            <p:nvPr/>
          </p:nvSpPr>
          <p:spPr>
            <a:xfrm>
              <a:off x="2474855" y="4312961"/>
              <a:ext cx="168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M.Zubimendi</a:t>
              </a:r>
              <a:endParaRPr lang="fr-FR" i="1" dirty="0">
                <a:latin typeface="Lucida l"/>
              </a:endParaRP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A95B9F9-EA31-6880-3E6E-833B71D89DDA}"/>
                </a:ext>
              </a:extLst>
            </p:cNvPr>
            <p:cNvSpPr txBox="1"/>
            <p:nvPr/>
          </p:nvSpPr>
          <p:spPr>
            <a:xfrm>
              <a:off x="1429867" y="4990367"/>
              <a:ext cx="1685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T.Reijnders</a:t>
              </a:r>
              <a:endParaRPr lang="fr-FR" i="1" dirty="0">
                <a:latin typeface="Lucida l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F9EA6B7A-5A70-D0F8-5F37-B593382D863F}"/>
                </a:ext>
              </a:extLst>
            </p:cNvPr>
            <p:cNvSpPr txBox="1"/>
            <p:nvPr/>
          </p:nvSpPr>
          <p:spPr>
            <a:xfrm>
              <a:off x="1482013" y="5660892"/>
              <a:ext cx="3671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>
                  <a:latin typeface="Lucida l"/>
                </a:rPr>
                <a:t>E.Fernandez</a:t>
              </a:r>
              <a:r>
                <a:rPr lang="fr-FR" i="1" dirty="0">
                  <a:latin typeface="Lucida l"/>
                </a:rPr>
                <a:t> – </a:t>
              </a:r>
              <a:r>
                <a:rPr lang="fr-FR" i="1" dirty="0" err="1">
                  <a:latin typeface="Lucida l"/>
                </a:rPr>
                <a:t>R.Gravenberch</a:t>
              </a:r>
              <a:endParaRPr lang="fr-FR" i="1" dirty="0">
                <a:latin typeface="Lucida l"/>
              </a:endParaRPr>
            </a:p>
          </p:txBody>
        </p:sp>
      </p:grpSp>
      <p:sp>
        <p:nvSpPr>
          <p:cNvPr id="5" name="Titre 1">
            <a:extLst>
              <a:ext uri="{FF2B5EF4-FFF2-40B4-BE49-F238E27FC236}">
                <a16:creationId xmlns:a16="http://schemas.microsoft.com/office/drawing/2014/main" id="{5B0540B3-D5C4-7D67-EAE5-00D5FD8F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52"/>
            <a:ext cx="10515600" cy="677181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1- Goals’ contributions</a:t>
            </a:r>
          </a:p>
        </p:txBody>
      </p:sp>
    </p:spTree>
    <p:extLst>
      <p:ext uri="{BB962C8B-B14F-4D97-AF65-F5344CB8AC3E}">
        <p14:creationId xmlns:p14="http://schemas.microsoft.com/office/powerpoint/2010/main" val="417623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FF28B20A-9E8F-3B74-EFF5-8F6A42673D7E}"/>
              </a:ext>
            </a:extLst>
          </p:cNvPr>
          <p:cNvGrpSpPr/>
          <p:nvPr/>
        </p:nvGrpSpPr>
        <p:grpSpPr>
          <a:xfrm>
            <a:off x="0" y="529885"/>
            <a:ext cx="12630152" cy="6293528"/>
            <a:chOff x="0" y="529885"/>
            <a:chExt cx="12630152" cy="629352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3D8F7221-6AE9-67A4-3B0B-D6C300C0C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29885"/>
              <a:ext cx="12192000" cy="6124800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58827BF-EA33-4ACA-D671-65E45EA15AF1}"/>
                </a:ext>
              </a:extLst>
            </p:cNvPr>
            <p:cNvSpPr txBox="1"/>
            <p:nvPr/>
          </p:nvSpPr>
          <p:spPr>
            <a:xfrm>
              <a:off x="3733799" y="2746886"/>
              <a:ext cx="220163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00B0F0"/>
                  </a:solidFill>
                  <a:latin typeface="Lucida Sans" panose="020B0602030504020204" pitchFamily="34" charset="0"/>
                </a:rPr>
                <a:t>Creators</a:t>
              </a:r>
              <a:r>
                <a:rPr lang="fr-FR" b="1" dirty="0">
                  <a:solidFill>
                    <a:srgbClr val="00B0F0"/>
                  </a:solidFill>
                  <a:latin typeface="Lucida Sans" panose="020B0602030504020204" pitchFamily="34" charset="0"/>
                </a:rPr>
                <a:t> 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22E70F2-12F2-BD17-44ED-9F13CFFE18FF}"/>
                </a:ext>
              </a:extLst>
            </p:cNvPr>
            <p:cNvSpPr txBox="1"/>
            <p:nvPr/>
          </p:nvSpPr>
          <p:spPr>
            <a:xfrm>
              <a:off x="1205592" y="4792840"/>
              <a:ext cx="2201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00B050"/>
                  </a:solidFill>
                  <a:latin typeface="Lucida Sans" panose="020B0602030504020204" pitchFamily="34" charset="0"/>
                </a:rPr>
                <a:t>Not </a:t>
              </a:r>
              <a:r>
                <a:rPr lang="fr-FR" b="1" dirty="0" err="1">
                  <a:solidFill>
                    <a:srgbClr val="00B050"/>
                  </a:solidFill>
                  <a:latin typeface="Lucida Sans" panose="020B0602030504020204" pitchFamily="34" charset="0"/>
                </a:rPr>
                <a:t>offensively</a:t>
              </a:r>
              <a:r>
                <a:rPr lang="fr-FR" b="1" dirty="0">
                  <a:solidFill>
                    <a:srgbClr val="00B050"/>
                  </a:solidFill>
                  <a:latin typeface="Lucida Sans" panose="020B0602030504020204" pitchFamily="34" charset="0"/>
                </a:rPr>
                <a:t> </a:t>
              </a:r>
              <a:r>
                <a:rPr lang="fr-FR" b="1" dirty="0" err="1">
                  <a:solidFill>
                    <a:srgbClr val="00B050"/>
                  </a:solidFill>
                  <a:latin typeface="Lucida Sans" panose="020B0602030504020204" pitchFamily="34" charset="0"/>
                </a:rPr>
                <a:t>impactful</a:t>
              </a:r>
              <a:endParaRPr lang="fr-FR" b="1" dirty="0">
                <a:solidFill>
                  <a:srgbClr val="00B050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9471CEBF-4E92-B1FF-A05C-465A9B7C6444}"/>
                </a:ext>
              </a:extLst>
            </p:cNvPr>
            <p:cNvSpPr txBox="1"/>
            <p:nvPr/>
          </p:nvSpPr>
          <p:spPr>
            <a:xfrm>
              <a:off x="4577443" y="4040357"/>
              <a:ext cx="1237642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6600"/>
                  </a:solidFill>
                  <a:latin typeface="Lucida Sans" panose="020B0602030504020204" pitchFamily="34" charset="0"/>
                </a:rPr>
                <a:t>Neutral</a:t>
              </a:r>
              <a:r>
                <a:rPr lang="fr-FR" dirty="0">
                  <a:solidFill>
                    <a:srgbClr val="FF6600"/>
                  </a:solidFill>
                  <a:latin typeface="Lucida Sans" panose="020B0602030504020204" pitchFamily="34" charset="0"/>
                </a:rPr>
                <a:t> 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E6D78B9B-6DEA-E498-6FFB-C35499161E59}"/>
                </a:ext>
              </a:extLst>
            </p:cNvPr>
            <p:cNvSpPr txBox="1"/>
            <p:nvPr/>
          </p:nvSpPr>
          <p:spPr>
            <a:xfrm>
              <a:off x="6096000" y="3775026"/>
              <a:ext cx="2201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CA73F1"/>
                  </a:solidFill>
                  <a:latin typeface="Lucida Sans" panose="020B0602030504020204" pitchFamily="34" charset="0"/>
                </a:rPr>
                <a:t>Offensive </a:t>
              </a:r>
              <a:r>
                <a:rPr lang="fr-FR" b="1" dirty="0" err="1">
                  <a:solidFill>
                    <a:srgbClr val="CA73F1"/>
                  </a:solidFill>
                  <a:latin typeface="Lucida Sans" panose="020B0602030504020204" pitchFamily="34" charset="0"/>
                </a:rPr>
                <a:t>threats</a:t>
              </a:r>
              <a:r>
                <a:rPr lang="fr-FR" b="1" dirty="0">
                  <a:solidFill>
                    <a:srgbClr val="CA73F1"/>
                  </a:solidFill>
                  <a:latin typeface="Lucida Sans" panose="020B0602030504020204" pitchFamily="34" charset="0"/>
                </a:rPr>
                <a:t> 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C1F7897-BD93-1DAC-8526-772A3DBA10B3}"/>
                </a:ext>
              </a:extLst>
            </p:cNvPr>
            <p:cNvSpPr txBox="1"/>
            <p:nvPr/>
          </p:nvSpPr>
          <p:spPr>
            <a:xfrm>
              <a:off x="10428515" y="3940628"/>
              <a:ext cx="2201637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accent4">
                      <a:lumMod val="75000"/>
                    </a:schemeClr>
                  </a:solidFill>
                  <a:latin typeface="Lucida Sans" panose="020B0602030504020204" pitchFamily="34" charset="0"/>
                </a:rPr>
                <a:t>Goal-</a:t>
              </a:r>
              <a:r>
                <a:rPr lang="fr-FR" b="1" dirty="0" err="1">
                  <a:solidFill>
                    <a:schemeClr val="accent4">
                      <a:lumMod val="75000"/>
                    </a:schemeClr>
                  </a:solidFill>
                  <a:latin typeface="Lucida Sans" panose="020B0602030504020204" pitchFamily="34" charset="0"/>
                </a:rPr>
                <a:t>oriented</a:t>
              </a:r>
              <a:r>
                <a:rPr lang="fr-FR" b="1" dirty="0">
                  <a:solidFill>
                    <a:schemeClr val="accent4">
                      <a:lumMod val="75000"/>
                    </a:schemeClr>
                  </a:solidFill>
                  <a:latin typeface="Lucida Sans" panose="020B0602030504020204" pitchFamily="34" charset="0"/>
                </a:rPr>
                <a:t>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3A52B5-8FFD-B787-E804-1A8C71493EF1}"/>
                </a:ext>
              </a:extLst>
            </p:cNvPr>
            <p:cNvSpPr/>
            <p:nvPr/>
          </p:nvSpPr>
          <p:spPr>
            <a:xfrm>
              <a:off x="0" y="3373663"/>
              <a:ext cx="315686" cy="12355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OP </a:t>
              </a:r>
              <a:r>
                <a:rPr lang="fr-FR" sz="1600" dirty="0" err="1">
                  <a:solidFill>
                    <a:schemeClr val="tx1"/>
                  </a:solidFill>
                </a:rPr>
                <a:t>xAssists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749B54-B2D7-8963-807A-5769163CD771}"/>
                </a:ext>
              </a:extLst>
            </p:cNvPr>
            <p:cNvSpPr/>
            <p:nvPr/>
          </p:nvSpPr>
          <p:spPr>
            <a:xfrm rot="5400000">
              <a:off x="6183084" y="5963442"/>
              <a:ext cx="337457" cy="13824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OP </a:t>
              </a:r>
              <a:r>
                <a:rPr lang="fr-FR" sz="1600" dirty="0" err="1">
                  <a:solidFill>
                    <a:schemeClr val="tx1"/>
                  </a:solidFill>
                </a:rPr>
                <a:t>xG</a:t>
              </a:r>
              <a:endParaRPr lang="fr-F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itre 1">
            <a:extLst>
              <a:ext uri="{FF2B5EF4-FFF2-40B4-BE49-F238E27FC236}">
                <a16:creationId xmlns:a16="http://schemas.microsoft.com/office/drawing/2014/main" id="{F391A654-50C1-013D-5602-B7F34B2D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766"/>
            <a:ext cx="10515600" cy="677181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2- </a:t>
            </a:r>
            <a:r>
              <a:rPr lang="fr-FR" dirty="0" err="1">
                <a:latin typeface="Arial Rounded MT Bold" panose="020F0704030504030204" pitchFamily="34" charset="0"/>
              </a:rPr>
              <a:t>Openplay</a:t>
            </a:r>
            <a:r>
              <a:rPr lang="fr-FR" dirty="0">
                <a:latin typeface="Arial Rounded MT Bold" panose="020F0704030504030204" pitchFamily="34" charset="0"/>
              </a:rPr>
              <a:t> </a:t>
            </a:r>
            <a:r>
              <a:rPr lang="fr-FR" dirty="0" err="1">
                <a:latin typeface="Arial Rounded MT Bold" panose="020F0704030504030204" pitchFamily="34" charset="0"/>
              </a:rPr>
              <a:t>xG</a:t>
            </a:r>
            <a:r>
              <a:rPr lang="fr-FR" dirty="0">
                <a:latin typeface="Arial Rounded MT Bold" panose="020F0704030504030204" pitchFamily="34" charset="0"/>
              </a:rPr>
              <a:t> and </a:t>
            </a:r>
            <a:r>
              <a:rPr lang="fr-FR" dirty="0" err="1">
                <a:latin typeface="Arial Rounded MT Bold" panose="020F0704030504030204" pitchFamily="34" charset="0"/>
              </a:rPr>
              <a:t>xA</a:t>
            </a:r>
            <a:endParaRPr lang="fr-F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56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19DD-6D2D-456E-D524-6F874C21C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1E651D5-8363-648E-2782-2E5A2E96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41"/>
          <a:stretch>
            <a:fillRect/>
          </a:stretch>
        </p:blipFill>
        <p:spPr>
          <a:xfrm>
            <a:off x="0" y="347078"/>
            <a:ext cx="12192000" cy="64033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3735178-2E3B-22EA-362A-C8826581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895" y="1807030"/>
            <a:ext cx="1818537" cy="9361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5D684A-1E01-60B7-E7E9-0FA2DC315FF1}"/>
              </a:ext>
            </a:extLst>
          </p:cNvPr>
          <p:cNvSpPr/>
          <p:nvPr/>
        </p:nvSpPr>
        <p:spPr>
          <a:xfrm>
            <a:off x="0" y="3429000"/>
            <a:ext cx="337457" cy="947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dirty="0" err="1">
                <a:solidFill>
                  <a:schemeClr val="tx1"/>
                </a:solidFill>
              </a:rPr>
              <a:t>xAssists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EA2D43-C2AA-8592-7CCA-363FBF9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8" y="118766"/>
            <a:ext cx="11610974" cy="677181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3- Chances </a:t>
            </a:r>
            <a:r>
              <a:rPr lang="fr-FR" dirty="0" err="1">
                <a:latin typeface="Arial Rounded MT Bold" panose="020F0704030504030204" pitchFamily="34" charset="0"/>
              </a:rPr>
              <a:t>created</a:t>
            </a:r>
            <a:r>
              <a:rPr lang="fr-FR" dirty="0">
                <a:latin typeface="Arial Rounded MT Bold" panose="020F0704030504030204" pitchFamily="34" charset="0"/>
              </a:rPr>
              <a:t> and touches in </a:t>
            </a:r>
            <a:r>
              <a:rPr lang="fr-FR" dirty="0" err="1">
                <a:latin typeface="Arial Rounded MT Bold" panose="020F0704030504030204" pitchFamily="34" charset="0"/>
              </a:rPr>
              <a:t>opp</a:t>
            </a:r>
            <a:r>
              <a:rPr lang="fr-FR" dirty="0">
                <a:latin typeface="Arial Rounded MT Bold" panose="020F0704030504030204" pitchFamily="34" charset="0"/>
              </a:rPr>
              <a:t>. box</a:t>
            </a:r>
          </a:p>
        </p:txBody>
      </p:sp>
    </p:spTree>
    <p:extLst>
      <p:ext uri="{BB962C8B-B14F-4D97-AF65-F5344CB8AC3E}">
        <p14:creationId xmlns:p14="http://schemas.microsoft.com/office/powerpoint/2010/main" val="351022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AB7B3-A2BF-CB1B-6E28-09C6989F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3618BB-F6DA-6269-8172-036406880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966"/>
            <a:ext cx="12192000" cy="631006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D3E22E2-26FF-2788-496F-5D008401EC7C}"/>
              </a:ext>
            </a:extLst>
          </p:cNvPr>
          <p:cNvSpPr txBox="1"/>
          <p:nvPr/>
        </p:nvSpPr>
        <p:spPr>
          <a:xfrm>
            <a:off x="576943" y="582385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A73F1"/>
                </a:solidFill>
                <a:latin typeface="Lucida Sans" panose="020B0602030504020204" pitchFamily="34" charset="0"/>
              </a:rPr>
              <a:t>Offensive </a:t>
            </a:r>
            <a:r>
              <a:rPr lang="fr-FR" b="1" dirty="0" err="1">
                <a:solidFill>
                  <a:srgbClr val="CA73F1"/>
                </a:solidFill>
                <a:latin typeface="Lucida Sans" panose="020B0602030504020204" pitchFamily="34" charset="0"/>
              </a:rPr>
              <a:t>builders</a:t>
            </a:r>
            <a:r>
              <a:rPr lang="fr-FR" b="1" dirty="0">
                <a:solidFill>
                  <a:srgbClr val="CA73F1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A04724-790D-B09D-634D-A59AF165AF82}"/>
              </a:ext>
            </a:extLst>
          </p:cNvPr>
          <p:cNvSpPr txBox="1"/>
          <p:nvPr/>
        </p:nvSpPr>
        <p:spPr>
          <a:xfrm>
            <a:off x="6983184" y="4138329"/>
            <a:ext cx="29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8756B"/>
                </a:solidFill>
                <a:latin typeface="Lucida Sans" panose="020B0602030504020204" pitchFamily="34" charset="0"/>
              </a:rPr>
              <a:t>Outside</a:t>
            </a:r>
            <a:r>
              <a:rPr lang="fr-FR" b="1" dirty="0">
                <a:solidFill>
                  <a:srgbClr val="F8756B"/>
                </a:solidFill>
                <a:latin typeface="Lucida Sans" panose="020B0602030504020204" pitchFamily="34" charset="0"/>
              </a:rPr>
              <a:t>-the-box </a:t>
            </a:r>
            <a:r>
              <a:rPr lang="fr-FR" b="1" dirty="0" err="1">
                <a:solidFill>
                  <a:srgbClr val="F8756B"/>
                </a:solidFill>
                <a:latin typeface="Lucida Sans" panose="020B0602030504020204" pitchFamily="34" charset="0"/>
              </a:rPr>
              <a:t>threats</a:t>
            </a:r>
            <a:r>
              <a:rPr lang="fr-FR" b="1" dirty="0">
                <a:solidFill>
                  <a:srgbClr val="F8756B"/>
                </a:solidFill>
                <a:latin typeface="Lucida Sans" panose="020B0602030504020204" pitchFamily="34" charset="0"/>
              </a:rPr>
              <a:t> </a:t>
            </a:r>
            <a:r>
              <a:rPr lang="fr-FR" dirty="0">
                <a:solidFill>
                  <a:srgbClr val="F8756B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D67AA1-CA04-812C-55CB-EBFCE0A9862B}"/>
              </a:ext>
            </a:extLst>
          </p:cNvPr>
          <p:cNvSpPr txBox="1"/>
          <p:nvPr/>
        </p:nvSpPr>
        <p:spPr>
          <a:xfrm>
            <a:off x="8920842" y="1364400"/>
            <a:ext cx="299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5DBDB"/>
                </a:solidFill>
                <a:latin typeface="Lucida Sans" panose="020B0602030504020204" pitchFamily="34" charset="0"/>
              </a:rPr>
              <a:t>Inside-the-box </a:t>
            </a:r>
            <a:r>
              <a:rPr lang="fr-FR" b="1" dirty="0" err="1">
                <a:solidFill>
                  <a:srgbClr val="45DBDB"/>
                </a:solidFill>
                <a:latin typeface="Lucida Sans" panose="020B0602030504020204" pitchFamily="34" charset="0"/>
              </a:rPr>
              <a:t>threats</a:t>
            </a:r>
            <a:endParaRPr lang="fr-FR" b="1" dirty="0">
              <a:solidFill>
                <a:srgbClr val="45DBDB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AF933C-C50F-1D15-5C5E-E315D8781920}"/>
              </a:ext>
            </a:extLst>
          </p:cNvPr>
          <p:cNvSpPr txBox="1"/>
          <p:nvPr/>
        </p:nvSpPr>
        <p:spPr>
          <a:xfrm>
            <a:off x="2002971" y="2177144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7CAE00"/>
                </a:solidFill>
                <a:latin typeface="Lucida Sans" panose="020B0602030504020204" pitchFamily="34" charset="0"/>
              </a:rPr>
              <a:t>Inside-the-box options</a:t>
            </a:r>
          </a:p>
        </p:txBody>
      </p:sp>
    </p:spTree>
    <p:extLst>
      <p:ext uri="{BB962C8B-B14F-4D97-AF65-F5344CB8AC3E}">
        <p14:creationId xmlns:p14="http://schemas.microsoft.com/office/powerpoint/2010/main" val="3515405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9D22A-66EB-5D25-C838-042C6BE06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962E6B2-47C2-2655-6B16-E058BA70A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134"/>
            <a:ext cx="12192000" cy="613773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A2807CA-DB5F-5E74-C022-C7E29DEB7DF2}"/>
              </a:ext>
            </a:extLst>
          </p:cNvPr>
          <p:cNvSpPr txBox="1"/>
          <p:nvPr/>
        </p:nvSpPr>
        <p:spPr>
          <a:xfrm>
            <a:off x="1436914" y="417882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E6BF3"/>
                </a:solidFill>
                <a:latin typeface="Lucida Sans" panose="020B0602030504020204" pitchFamily="34" charset="0"/>
              </a:rPr>
              <a:t>Offensive </a:t>
            </a:r>
            <a:r>
              <a:rPr lang="fr-FR" b="1" dirty="0" err="1">
                <a:solidFill>
                  <a:srgbClr val="FE6BF3"/>
                </a:solidFill>
                <a:latin typeface="Lucida Sans" panose="020B0602030504020204" pitchFamily="34" charset="0"/>
              </a:rPr>
              <a:t>builders</a:t>
            </a:r>
            <a:r>
              <a:rPr lang="fr-FR" b="1" dirty="0">
                <a:solidFill>
                  <a:srgbClr val="FE6BF3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AA5EE5-2824-DCB6-CBA3-CDE3A74715E0}"/>
              </a:ext>
            </a:extLst>
          </p:cNvPr>
          <p:cNvSpPr txBox="1"/>
          <p:nvPr/>
        </p:nvSpPr>
        <p:spPr>
          <a:xfrm>
            <a:off x="6096000" y="4116557"/>
            <a:ext cx="299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4F71FB"/>
                </a:solidFill>
                <a:latin typeface="Lucida Sans" panose="020B0602030504020204" pitchFamily="34" charset="0"/>
              </a:rPr>
              <a:t>Outside</a:t>
            </a:r>
            <a:r>
              <a:rPr lang="fr-FR" b="1" dirty="0">
                <a:solidFill>
                  <a:srgbClr val="4F71FB"/>
                </a:solidFill>
                <a:latin typeface="Lucida Sans" panose="020B0602030504020204" pitchFamily="34" charset="0"/>
              </a:rPr>
              <a:t>-the-box </a:t>
            </a:r>
            <a:r>
              <a:rPr lang="fr-FR" b="1" dirty="0" err="1">
                <a:solidFill>
                  <a:srgbClr val="4F71FB"/>
                </a:solidFill>
                <a:latin typeface="Lucida Sans" panose="020B0602030504020204" pitchFamily="34" charset="0"/>
              </a:rPr>
              <a:t>threats</a:t>
            </a:r>
            <a:r>
              <a:rPr lang="fr-FR" b="1" dirty="0">
                <a:solidFill>
                  <a:srgbClr val="4F71FB"/>
                </a:solidFill>
                <a:latin typeface="Lucida Sans" panose="020B0602030504020204" pitchFamily="34" charset="0"/>
              </a:rPr>
              <a:t> </a:t>
            </a:r>
            <a:r>
              <a:rPr lang="fr-FR" dirty="0">
                <a:solidFill>
                  <a:srgbClr val="4F71FB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7575556-CDC4-3FBD-14F7-CD8F10CCFB88}"/>
              </a:ext>
            </a:extLst>
          </p:cNvPr>
          <p:cNvSpPr txBox="1"/>
          <p:nvPr/>
        </p:nvSpPr>
        <p:spPr>
          <a:xfrm>
            <a:off x="9296400" y="1364400"/>
            <a:ext cx="2808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89C88"/>
                </a:solidFill>
                <a:latin typeface="Lucida Sans" panose="020B0602030504020204" pitchFamily="34" charset="0"/>
              </a:rPr>
              <a:t>Inside-the-box </a:t>
            </a:r>
            <a:r>
              <a:rPr lang="fr-FR" b="1" dirty="0" err="1">
                <a:solidFill>
                  <a:srgbClr val="F89C88"/>
                </a:solidFill>
                <a:latin typeface="Lucida Sans" panose="020B0602030504020204" pitchFamily="34" charset="0"/>
              </a:rPr>
              <a:t>threats</a:t>
            </a:r>
            <a:endParaRPr lang="fr-FR" b="1" dirty="0">
              <a:solidFill>
                <a:srgbClr val="F89C88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9E9640-8546-15C4-C0C3-E302AA33FA03}"/>
              </a:ext>
            </a:extLst>
          </p:cNvPr>
          <p:cNvSpPr txBox="1"/>
          <p:nvPr/>
        </p:nvSpPr>
        <p:spPr>
          <a:xfrm>
            <a:off x="2002970" y="2177144"/>
            <a:ext cx="301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91D08B"/>
                </a:solidFill>
                <a:latin typeface="Lucida Sans" panose="020B0602030504020204" pitchFamily="34" charset="0"/>
              </a:rPr>
              <a:t>Inside-the-box options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77F65A5-690C-A106-6047-F0FEB164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942" y="4811110"/>
            <a:ext cx="1502228" cy="141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E84F7-771F-D22C-E293-70691F5F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45381"/>
            <a:ext cx="11353800" cy="1822904"/>
          </a:xfrm>
        </p:spPr>
        <p:txBody>
          <a:bodyPr>
            <a:noAutofit/>
          </a:bodyPr>
          <a:lstStyle/>
          <a:p>
            <a:pPr algn="ctr"/>
            <a:r>
              <a:rPr lang="fr-FR" sz="4000" dirty="0">
                <a:latin typeface="Arial Rounded MT Bold" panose="020F0704030504030204" pitchFamily="34" charset="0"/>
              </a:rPr>
              <a:t>4th part - Principal Component </a:t>
            </a:r>
            <a:r>
              <a:rPr lang="fr-FR" sz="4000" dirty="0" err="1">
                <a:latin typeface="Arial Rounded MT Bold" panose="020F0704030504030204" pitchFamily="34" charset="0"/>
              </a:rPr>
              <a:t>Analysis</a:t>
            </a:r>
            <a:r>
              <a:rPr lang="fr-FR" sz="4000" dirty="0">
                <a:latin typeface="Arial Rounded MT Bold" panose="020F0704030504030204" pitchFamily="34" charset="0"/>
              </a:rPr>
              <a:t> (PCA) and </a:t>
            </a:r>
            <a:r>
              <a:rPr lang="fr-FR" sz="4000" dirty="0" err="1">
                <a:latin typeface="Arial Rounded MT Bold" panose="020F0704030504030204" pitchFamily="34" charset="0"/>
              </a:rPr>
              <a:t>Hierarchical</a:t>
            </a:r>
            <a:r>
              <a:rPr lang="fr-FR" sz="4000" dirty="0">
                <a:latin typeface="Arial Rounded MT Bold" panose="020F0704030504030204" pitchFamily="34" charset="0"/>
              </a:rPr>
              <a:t> Classification on principal components (HCPC)</a:t>
            </a:r>
            <a:endParaRPr lang="fr-FR" sz="3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10B44A-CC00-67FF-FA52-EF4DD712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81" y="2547257"/>
            <a:ext cx="8971438" cy="336050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8FD6CA7-EB4F-72E0-2453-C0B0C6EA110F}"/>
              </a:ext>
            </a:extLst>
          </p:cNvPr>
          <p:cNvSpPr txBox="1"/>
          <p:nvPr/>
        </p:nvSpPr>
        <p:spPr>
          <a:xfrm>
            <a:off x="7870371" y="6243287"/>
            <a:ext cx="412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3"/>
              </a:rPr>
              <a:t>Analyse en composantes principales (ACP)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30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2866BC-DD3A-07C5-E039-6959AD81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590"/>
            <a:ext cx="12192000" cy="61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A458D-F987-84E0-A1B4-2B6CCE064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30C2429E-6D43-6E5A-915F-6DD7559D5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191" y="2483880"/>
            <a:ext cx="1867161" cy="147658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E279277-A89C-E532-7936-429AE558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79" y="0"/>
            <a:ext cx="69010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B8DE-9D90-DCC2-5035-ED1D8AB1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Table of contents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43C14-0DE6-58CA-F527-164D53AD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825625"/>
            <a:ext cx="10951029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Brix Slab Light" panose="02000000000000000000" pitchFamily="50" charset="0"/>
              </a:rPr>
              <a:t>Inclusion </a:t>
            </a:r>
            <a:r>
              <a:rPr lang="fr-FR" b="1" dirty="0" err="1">
                <a:latin typeface="Brix Slab Light" panose="02000000000000000000" pitchFamily="50" charset="0"/>
              </a:rPr>
              <a:t>criteria</a:t>
            </a:r>
            <a:r>
              <a:rPr lang="fr-FR" b="1" dirty="0">
                <a:latin typeface="Brix Slab Light" panose="02000000000000000000" pitchFamily="50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 err="1">
                <a:latin typeface="Brix Slab Light" panose="02000000000000000000" pitchFamily="50" charset="0"/>
              </a:rPr>
              <a:t>Keep</a:t>
            </a:r>
            <a:r>
              <a:rPr lang="fr-FR" b="1" dirty="0">
                <a:latin typeface="Brix Slab Light" panose="02000000000000000000" pitchFamily="50" charset="0"/>
              </a:rPr>
              <a:t> possession and move </a:t>
            </a:r>
            <a:r>
              <a:rPr lang="fr-FR" b="1" dirty="0" err="1">
                <a:latin typeface="Brix Slab Light" panose="02000000000000000000" pitchFamily="50" charset="0"/>
              </a:rPr>
              <a:t>forward</a:t>
            </a:r>
            <a:r>
              <a:rPr lang="fr-FR" b="1" dirty="0">
                <a:latin typeface="Brix Slab Light" panose="02000000000000000000" pitchFamily="50" charset="0"/>
              </a:rPr>
              <a:t> </a:t>
            </a:r>
            <a:r>
              <a:rPr lang="fr-FR" b="1" dirty="0" err="1">
                <a:latin typeface="Brix Slab Light" panose="02000000000000000000" pitchFamily="50" charset="0"/>
              </a:rPr>
              <a:t>with</a:t>
            </a:r>
            <a:r>
              <a:rPr lang="fr-FR" b="1" dirty="0">
                <a:latin typeface="Brix Slab Light" panose="02000000000000000000" pitchFamily="50" charset="0"/>
              </a:rPr>
              <a:t> the </a:t>
            </a:r>
            <a:r>
              <a:rPr lang="fr-FR" b="1" dirty="0" err="1">
                <a:latin typeface="Brix Slab Light" panose="02000000000000000000" pitchFamily="50" charset="0"/>
              </a:rPr>
              <a:t>ball</a:t>
            </a:r>
            <a:r>
              <a:rPr lang="fr-FR" b="1" dirty="0">
                <a:latin typeface="Brix Slab Light" panose="02000000000000000000" pitchFamily="50" charset="0"/>
              </a:rPr>
              <a:t>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>
                <a:latin typeface="Brix Slab Light" panose="02000000000000000000" pitchFamily="50" charset="0"/>
              </a:rPr>
              <a:t>Passes </a:t>
            </a:r>
            <a:r>
              <a:rPr lang="fr-FR" dirty="0" err="1">
                <a:latin typeface="Brix Slab Light" panose="02000000000000000000" pitchFamily="50" charset="0"/>
              </a:rPr>
              <a:t>Analysis</a:t>
            </a:r>
            <a:endParaRPr lang="fr-FR" dirty="0">
              <a:latin typeface="Brix Slab Light" panose="02000000000000000000" pitchFamily="50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>
                <a:latin typeface="Brix Slab Light" panose="02000000000000000000" pitchFamily="50" charset="0"/>
              </a:rPr>
              <a:t>Carries </a:t>
            </a:r>
            <a:r>
              <a:rPr lang="fr-FR" dirty="0" err="1">
                <a:latin typeface="Brix Slab Light" panose="02000000000000000000" pitchFamily="50" charset="0"/>
              </a:rPr>
              <a:t>Analysis</a:t>
            </a:r>
            <a:endParaRPr lang="fr-FR" dirty="0">
              <a:latin typeface="Brix Slab Light" panose="02000000000000000000" pitchFamily="50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b="1" dirty="0" err="1">
                <a:latin typeface="Brix Slab Light" panose="02000000000000000000" pitchFamily="50" charset="0"/>
              </a:rPr>
              <a:t>Unbalance</a:t>
            </a:r>
            <a:r>
              <a:rPr lang="fr-FR" b="1" dirty="0">
                <a:latin typeface="Brix Slab Light" panose="02000000000000000000" pitchFamily="50" charset="0"/>
              </a:rPr>
              <a:t> the </a:t>
            </a:r>
            <a:r>
              <a:rPr lang="fr-FR" b="1" dirty="0" err="1">
                <a:latin typeface="Brix Slab Light" panose="02000000000000000000" pitchFamily="50" charset="0"/>
              </a:rPr>
              <a:t>opponent</a:t>
            </a:r>
            <a:r>
              <a:rPr lang="fr-FR" b="1" dirty="0">
                <a:latin typeface="Brix Slab Light" panose="02000000000000000000" pitchFamily="50" charset="0"/>
              </a:rPr>
              <a:t> and finish </a:t>
            </a:r>
            <a:r>
              <a:rPr lang="fr-FR" b="1" dirty="0" err="1">
                <a:latin typeface="Brix Slab Light" panose="02000000000000000000" pitchFamily="50" charset="0"/>
              </a:rPr>
              <a:t>with</a:t>
            </a:r>
            <a:r>
              <a:rPr lang="fr-FR" b="1" dirty="0">
                <a:latin typeface="Brix Slab Light" panose="02000000000000000000" pitchFamily="50" charset="0"/>
              </a:rPr>
              <a:t> a </a:t>
            </a:r>
            <a:r>
              <a:rPr lang="fr-FR" b="1" dirty="0" err="1">
                <a:latin typeface="Brix Slab Light" panose="02000000000000000000" pitchFamily="50" charset="0"/>
              </a:rPr>
              <a:t>scoring</a:t>
            </a:r>
            <a:r>
              <a:rPr lang="fr-FR" b="1" dirty="0">
                <a:latin typeface="Brix Slab Light" panose="02000000000000000000" pitchFamily="50" charset="0"/>
              </a:rPr>
              <a:t> </a:t>
            </a:r>
            <a:r>
              <a:rPr lang="fr-FR" b="1" dirty="0" err="1">
                <a:latin typeface="Brix Slab Light" panose="02000000000000000000" pitchFamily="50" charset="0"/>
              </a:rPr>
              <a:t>opportunity</a:t>
            </a:r>
            <a:r>
              <a:rPr lang="fr-FR" b="1" dirty="0">
                <a:latin typeface="Brix Slab Light" panose="02000000000000000000" pitchFamily="50" charset="0"/>
              </a:rPr>
              <a:t> :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>
                <a:latin typeface="Brix Slab Light" panose="02000000000000000000" pitchFamily="50" charset="0"/>
              </a:rPr>
              <a:t>Goals’ contributions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 err="1">
                <a:latin typeface="Brix Slab Light" panose="02000000000000000000" pitchFamily="50" charset="0"/>
              </a:rPr>
              <a:t>xG</a:t>
            </a:r>
            <a:r>
              <a:rPr lang="fr-FR" dirty="0">
                <a:latin typeface="Brix Slab Light" panose="02000000000000000000" pitchFamily="50" charset="0"/>
              </a:rPr>
              <a:t> et </a:t>
            </a:r>
            <a:r>
              <a:rPr lang="fr-FR" dirty="0" err="1">
                <a:latin typeface="Brix Slab Light" panose="02000000000000000000" pitchFamily="50" charset="0"/>
              </a:rPr>
              <a:t>xA</a:t>
            </a:r>
            <a:endParaRPr lang="fr-FR" dirty="0">
              <a:latin typeface="Brix Slab Light" panose="02000000000000000000" pitchFamily="50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fr-FR" dirty="0">
                <a:latin typeface="Brix Slab Light" panose="02000000000000000000" pitchFamily="50" charset="0"/>
              </a:rPr>
              <a:t>Chances </a:t>
            </a:r>
            <a:r>
              <a:rPr lang="fr-FR" dirty="0" err="1">
                <a:latin typeface="Brix Slab Light" panose="02000000000000000000" pitchFamily="50" charset="0"/>
              </a:rPr>
              <a:t>created</a:t>
            </a:r>
            <a:r>
              <a:rPr lang="fr-FR" dirty="0">
                <a:latin typeface="Brix Slab Light" panose="02000000000000000000" pitchFamily="50" charset="0"/>
              </a:rPr>
              <a:t> and </a:t>
            </a:r>
            <a:r>
              <a:rPr lang="fr-FR" dirty="0" err="1">
                <a:latin typeface="Brix Slab Light" panose="02000000000000000000" pitchFamily="50" charset="0"/>
              </a:rPr>
              <a:t>Touch</a:t>
            </a:r>
            <a:r>
              <a:rPr lang="fr-FR" dirty="0">
                <a:latin typeface="Brix Slab Light" panose="02000000000000000000" pitchFamily="50" charset="0"/>
              </a:rPr>
              <a:t> in the box 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Brix Slab Light" panose="02000000000000000000" pitchFamily="50" charset="0"/>
              </a:rPr>
              <a:t>Principal Component </a:t>
            </a:r>
            <a:r>
              <a:rPr lang="fr-FR" b="1" dirty="0" err="1">
                <a:latin typeface="Brix Slab Light" panose="02000000000000000000" pitchFamily="50" charset="0"/>
              </a:rPr>
              <a:t>Analysis</a:t>
            </a:r>
            <a:r>
              <a:rPr lang="fr-FR" b="1" dirty="0">
                <a:latin typeface="Brix Slab Light" panose="02000000000000000000" pitchFamily="50" charset="0"/>
              </a:rPr>
              <a:t> (PCA) and </a:t>
            </a:r>
            <a:r>
              <a:rPr lang="fr-FR" b="1" dirty="0" err="1">
                <a:latin typeface="Brix Slab Light" panose="02000000000000000000" pitchFamily="50" charset="0"/>
              </a:rPr>
              <a:t>Players</a:t>
            </a:r>
            <a:r>
              <a:rPr lang="fr-FR" b="1" dirty="0">
                <a:latin typeface="Brix Slab Light" panose="02000000000000000000" pitchFamily="50" charset="0"/>
              </a:rPr>
              <a:t>’ Clustering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Brix Slab Light" panose="02000000000000000000" pitchFamily="50" charset="0"/>
              </a:rPr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fr-FR" b="1" dirty="0">
                <a:latin typeface="Brix Slab Light" panose="02000000000000000000" pitchFamily="50" charset="0"/>
              </a:rPr>
              <a:t>Cautions and perspectives   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>
              <a:latin typeface="Brix Slab Light" panose="02000000000000000000" pitchFamily="50" charset="0"/>
            </a:endParaRPr>
          </a:p>
          <a:p>
            <a:pPr marL="0" indent="0">
              <a:buNone/>
            </a:pPr>
            <a:endParaRPr lang="fr-FR" dirty="0">
              <a:latin typeface="Brix Slab Light" panose="02000000000000000000" pitchFamily="50" charset="0"/>
            </a:endParaRPr>
          </a:p>
          <a:p>
            <a:pPr lvl="1"/>
            <a:endParaRPr lang="fr-FR" dirty="0">
              <a:latin typeface="Brix Slab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93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54B7-5D9C-7E5A-CB96-66C800A8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D5768EE-8862-8E6A-132C-FA1038BA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569"/>
            <a:ext cx="12192000" cy="612486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C1BF4FB-42EE-F077-EC30-0601FFD01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114" y="1119511"/>
            <a:ext cx="2808514" cy="15054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2DD797-CAC4-72AD-39F9-35C69EB3A18A}"/>
              </a:ext>
            </a:extLst>
          </p:cNvPr>
          <p:cNvSpPr/>
          <p:nvPr/>
        </p:nvSpPr>
        <p:spPr>
          <a:xfrm>
            <a:off x="3733800" y="3646714"/>
            <a:ext cx="3145971" cy="143691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4C86E22-9C58-A75A-35A2-39CF1D7BF716}"/>
              </a:ext>
            </a:extLst>
          </p:cNvPr>
          <p:cNvSpPr txBox="1"/>
          <p:nvPr/>
        </p:nvSpPr>
        <p:spPr>
          <a:xfrm>
            <a:off x="8000999" y="4604656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/>
              <a:t>5 </a:t>
            </a:r>
            <a:r>
              <a:rPr lang="fr-FR" b="1" i="1" dirty="0" err="1"/>
              <a:t>players</a:t>
            </a:r>
            <a:r>
              <a:rPr lang="fr-FR" b="1" i="1" dirty="0"/>
              <a:t> </a:t>
            </a:r>
            <a:r>
              <a:rPr lang="fr-FR" b="1" i="1" dirty="0" err="1"/>
              <a:t>who</a:t>
            </a:r>
            <a:r>
              <a:rPr lang="fr-FR" b="1" i="1" dirty="0"/>
              <a:t> </a:t>
            </a:r>
            <a:r>
              <a:rPr lang="fr-FR" b="1" i="1" dirty="0" err="1"/>
              <a:t>aren’t</a:t>
            </a:r>
            <a:r>
              <a:rPr lang="fr-FR" b="1" i="1" dirty="0"/>
              <a:t> </a:t>
            </a:r>
            <a:r>
              <a:rPr lang="fr-FR" b="1" i="1" dirty="0" err="1"/>
              <a:t>well</a:t>
            </a:r>
            <a:r>
              <a:rPr lang="fr-FR" b="1" i="1" dirty="0"/>
              <a:t> </a:t>
            </a:r>
            <a:r>
              <a:rPr lang="fr-FR" b="1" i="1" dirty="0" err="1"/>
              <a:t>represented</a:t>
            </a:r>
            <a:r>
              <a:rPr lang="fr-FR" b="1" i="1" dirty="0"/>
              <a:t> on </a:t>
            </a:r>
            <a:r>
              <a:rPr lang="fr-FR" b="1" i="1" dirty="0" err="1"/>
              <a:t>those</a:t>
            </a:r>
            <a:r>
              <a:rPr lang="fr-FR" b="1" i="1" dirty="0"/>
              <a:t> 2 dimensions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F22EAABB-776A-978D-88D8-74BA5C17C977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6988629" y="4561114"/>
            <a:ext cx="1012370" cy="366708"/>
          </a:xfrm>
          <a:prstGeom prst="curvedConnector3">
            <a:avLst>
              <a:gd name="adj1" fmla="val 510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7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53E95-DA62-ADB7-139A-7D93AF517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7581E24-DA22-211B-6310-71A1F889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8564"/>
            <a:ext cx="12192000" cy="61408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053722-C14A-6B4C-15F8-C806790B4739}"/>
              </a:ext>
            </a:extLst>
          </p:cNvPr>
          <p:cNvSpPr txBox="1"/>
          <p:nvPr/>
        </p:nvSpPr>
        <p:spPr>
          <a:xfrm>
            <a:off x="2862943" y="3429000"/>
            <a:ext cx="14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E41D1F"/>
                </a:solidFill>
                <a:latin typeface="Lucida Sans" panose="020B0602030504020204" pitchFamily="34" charset="0"/>
              </a:rPr>
              <a:t>Cluster 1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5EBC93-CCA4-FD22-867F-5F33B0BED0EE}"/>
              </a:ext>
            </a:extLst>
          </p:cNvPr>
          <p:cNvSpPr txBox="1"/>
          <p:nvPr/>
        </p:nvSpPr>
        <p:spPr>
          <a:xfrm>
            <a:off x="6607629" y="2471057"/>
            <a:ext cx="1404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377EB8"/>
                </a:solidFill>
                <a:latin typeface="Lucida Sans" panose="020B0602030504020204" pitchFamily="34" charset="0"/>
              </a:rPr>
              <a:t>Cluster 2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8ECB1-1FFB-3EBA-25CE-71698E7774DF}"/>
              </a:ext>
            </a:extLst>
          </p:cNvPr>
          <p:cNvSpPr/>
          <p:nvPr/>
        </p:nvSpPr>
        <p:spPr>
          <a:xfrm>
            <a:off x="3733800" y="3646714"/>
            <a:ext cx="3145971" cy="143691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597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7A5F-6084-2806-D8BC-7FA638BB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178FCEE6-33E2-33FC-7C08-0C2D9BFD46FE}"/>
              </a:ext>
            </a:extLst>
          </p:cNvPr>
          <p:cNvSpPr txBox="1"/>
          <p:nvPr/>
        </p:nvSpPr>
        <p:spPr>
          <a:xfrm>
            <a:off x="9427028" y="707572"/>
            <a:ext cx="21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 action="ppaction://hlinkfile"/>
              </a:rPr>
              <a:t>Interactive table </a:t>
            </a:r>
            <a:r>
              <a:rPr lang="fr-FR" dirty="0" err="1">
                <a:hlinkClick r:id="rId2" action="ppaction://hlinkfile"/>
              </a:rPr>
              <a:t>link</a:t>
            </a:r>
            <a:r>
              <a:rPr lang="fr-FR" dirty="0">
                <a:hlinkClick r:id="rId2" action="ppaction://hlinkfile"/>
              </a:rPr>
              <a:t>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7F5EE9-5D9B-7DCC-3074-19724E57FBC8}"/>
              </a:ext>
            </a:extLst>
          </p:cNvPr>
          <p:cNvSpPr txBox="1"/>
          <p:nvPr/>
        </p:nvSpPr>
        <p:spPr>
          <a:xfrm>
            <a:off x="2639786" y="109640"/>
            <a:ext cx="691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latin typeface="Lucida Sans" panose="020B0602030504020204" pitchFamily="34" charset="0"/>
              </a:defRPr>
            </a:lvl1pPr>
          </a:lstStyle>
          <a:p>
            <a:r>
              <a:rPr lang="en-US" sz="1800" dirty="0"/>
              <a:t>Statistical comparison of variables between the two clusters</a:t>
            </a:r>
            <a:endParaRPr lang="fr-FR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2BBEFA2-DD57-EEA2-B45E-F46809379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820" y="598715"/>
            <a:ext cx="5217390" cy="60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5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3C4B5-51A3-0BF5-62E7-80556E2D8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446B5-69A1-130E-87A7-07A26F8C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292"/>
            <a:ext cx="10515600" cy="777875"/>
          </a:xfrm>
        </p:spPr>
        <p:txBody>
          <a:bodyPr/>
          <a:lstStyle/>
          <a:p>
            <a:pPr algn="ctr"/>
            <a:r>
              <a:rPr lang="fr-FR" sz="4000" dirty="0">
                <a:latin typeface="Arial Rounded MT Bold" panose="020F0704030504030204" pitchFamily="34" charset="0"/>
              </a:rPr>
              <a:t>5th Part - Conclusion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FD61D6-3CD1-55DE-69E8-6AC2FBE9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268"/>
            <a:ext cx="10515600" cy="11557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fr-FR" sz="2600" dirty="0">
                <a:latin typeface="Brix Slab Light" panose="02000000000000000000" pitchFamily="50" charset="0"/>
              </a:rPr>
              <a:t>By </a:t>
            </a:r>
            <a:r>
              <a:rPr lang="fr-FR" sz="2600" dirty="0" err="1">
                <a:latin typeface="Brix Slab Light" panose="02000000000000000000" pitchFamily="50" charset="0"/>
              </a:rPr>
              <a:t>combining</a:t>
            </a:r>
            <a:r>
              <a:rPr lang="fr-FR" sz="2600" dirty="0">
                <a:latin typeface="Brix Slab Light" panose="02000000000000000000" pitchFamily="50" charset="0"/>
              </a:rPr>
              <a:t> </a:t>
            </a:r>
            <a:r>
              <a:rPr lang="fr-FR" sz="2600" dirty="0" err="1">
                <a:latin typeface="Brix Slab Light" panose="02000000000000000000" pitchFamily="50" charset="0"/>
              </a:rPr>
              <a:t>players</a:t>
            </a:r>
            <a:r>
              <a:rPr lang="fr-FR" sz="2600" dirty="0">
                <a:latin typeface="Brix Slab Light" panose="02000000000000000000" pitchFamily="50" charset="0"/>
              </a:rPr>
              <a:t>’ clustering and </a:t>
            </a:r>
            <a:r>
              <a:rPr lang="fr-FR" sz="2600" dirty="0" err="1">
                <a:latin typeface="Brix Slab Light" panose="02000000000000000000" pitchFamily="50" charset="0"/>
              </a:rPr>
              <a:t>comparing</a:t>
            </a:r>
            <a:r>
              <a:rPr lang="fr-FR" sz="2600" dirty="0">
                <a:latin typeface="Brix Slab Light" panose="02000000000000000000" pitchFamily="50" charset="0"/>
              </a:rPr>
              <a:t> the variables of </a:t>
            </a:r>
            <a:r>
              <a:rPr lang="fr-FR" sz="2600" dirty="0" err="1">
                <a:latin typeface="Brix Slab Light" panose="02000000000000000000" pitchFamily="50" charset="0"/>
              </a:rPr>
              <a:t>both</a:t>
            </a:r>
            <a:r>
              <a:rPr lang="fr-FR" sz="2600" dirty="0">
                <a:latin typeface="Brix Slab Light" panose="02000000000000000000" pitchFamily="50" charset="0"/>
              </a:rPr>
              <a:t> clusters, </a:t>
            </a:r>
            <a:r>
              <a:rPr lang="fr-FR" sz="2600" dirty="0" err="1">
                <a:latin typeface="Brix Slab Light" panose="02000000000000000000" pitchFamily="50" charset="0"/>
              </a:rPr>
              <a:t>we</a:t>
            </a:r>
            <a:r>
              <a:rPr lang="fr-FR" sz="2600" dirty="0">
                <a:latin typeface="Brix Slab Light" panose="02000000000000000000" pitchFamily="50" charset="0"/>
              </a:rPr>
              <a:t> can observe and admit </a:t>
            </a:r>
            <a:r>
              <a:rPr lang="fr-FR" sz="2600" dirty="0" err="1">
                <a:latin typeface="Brix Slab Light" panose="02000000000000000000" pitchFamily="50" charset="0"/>
              </a:rPr>
              <a:t>that</a:t>
            </a:r>
            <a:r>
              <a:rPr lang="fr-FR" sz="2600" dirty="0">
                <a:latin typeface="Brix Slab Light" panose="02000000000000000000" pitchFamily="50" charset="0"/>
              </a:rPr>
              <a:t>, over </a:t>
            </a:r>
            <a:r>
              <a:rPr lang="en-US" sz="2600" dirty="0">
                <a:latin typeface="Brix Slab Light" panose="02000000000000000000" pitchFamily="50" charset="0"/>
              </a:rPr>
              <a:t>the first five games of the season, two profiles of central midfielders stand out : </a:t>
            </a:r>
            <a:endParaRPr lang="fr-FR" sz="2600" dirty="0">
              <a:latin typeface="Brix Slab Light" panose="020000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A5A588-9C29-8325-0587-0B93EE796616}"/>
              </a:ext>
            </a:extLst>
          </p:cNvPr>
          <p:cNvSpPr/>
          <p:nvPr/>
        </p:nvSpPr>
        <p:spPr>
          <a:xfrm>
            <a:off x="206830" y="2760890"/>
            <a:ext cx="5546477" cy="3592285"/>
          </a:xfrm>
          <a:prstGeom prst="rect">
            <a:avLst/>
          </a:prstGeom>
          <a:solidFill>
            <a:srgbClr val="FF0000">
              <a:alpha val="23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  <a:latin typeface="Brix Slab Light" panose="02000000000000000000" pitchFamily="50" charset="0"/>
              </a:rPr>
              <a:t>Cluster 1  : Holding </a:t>
            </a:r>
            <a:r>
              <a:rPr lang="fr-FR" sz="2800" b="1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midfielders</a:t>
            </a:r>
            <a:endParaRPr lang="fr-FR" sz="2800" b="1" dirty="0">
              <a:solidFill>
                <a:srgbClr val="FF0000"/>
              </a:solidFill>
              <a:latin typeface="Brix Slab Light" panose="02000000000000000000" pitchFamily="50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fr-FR" sz="2400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who</a:t>
            </a:r>
            <a:r>
              <a:rPr lang="fr-FR" sz="2400" dirty="0">
                <a:solidFill>
                  <a:srgbClr val="FF0000"/>
                </a:solidFill>
                <a:latin typeface="Brix Slab Light" panose="02000000000000000000" pitchFamily="50" charset="0"/>
              </a:rPr>
              <a:t> are far </a:t>
            </a:r>
            <a:r>
              <a:rPr lang="fr-FR" sz="2400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from</a:t>
            </a:r>
            <a:r>
              <a:rPr lang="fr-FR" sz="2400" dirty="0">
                <a:solidFill>
                  <a:srgbClr val="FF0000"/>
                </a:solidFill>
                <a:latin typeface="Brix Slab Light" panose="02000000000000000000" pitchFamily="50" charset="0"/>
              </a:rPr>
              <a:t> the danger zone </a:t>
            </a:r>
          </a:p>
          <a:p>
            <a:pPr algn="ctr"/>
            <a:r>
              <a:rPr lang="fr-FR" i="1" dirty="0">
                <a:solidFill>
                  <a:srgbClr val="FF0000"/>
                </a:solidFill>
                <a:latin typeface="Brix Slab Light" panose="02000000000000000000" pitchFamily="50" charset="0"/>
              </a:rPr>
              <a:t>(goal contributions, chances </a:t>
            </a:r>
            <a:r>
              <a:rPr lang="fr-FR" i="1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created</a:t>
            </a:r>
            <a:r>
              <a:rPr lang="fr-FR" i="1" dirty="0">
                <a:solidFill>
                  <a:srgbClr val="FF0000"/>
                </a:solidFill>
                <a:latin typeface="Brix Slab Light" panose="02000000000000000000" pitchFamily="50" charset="0"/>
              </a:rPr>
              <a:t>, final 3rd passes)</a:t>
            </a:r>
          </a:p>
          <a:p>
            <a:r>
              <a:rPr lang="fr-FR" i="1" dirty="0">
                <a:solidFill>
                  <a:srgbClr val="FF0000"/>
                </a:solidFill>
                <a:latin typeface="Brix Slab Light" panose="02000000000000000000" pitchFamily="50" charset="0"/>
              </a:rPr>
              <a:t>  </a:t>
            </a:r>
            <a:endParaRPr lang="fr-FR" sz="2400" i="1" dirty="0">
              <a:solidFill>
                <a:srgbClr val="FF0000"/>
              </a:solidFill>
              <a:latin typeface="Brix Slab Light" panose="02000000000000000000" pitchFamily="50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fr-FR" sz="2400" dirty="0">
                <a:solidFill>
                  <a:srgbClr val="FF0000"/>
                </a:solidFill>
                <a:latin typeface="Brix Slab Light" panose="02000000000000000000" pitchFamily="50" charset="0"/>
              </a:rPr>
              <a:t>in a non-dominant </a:t>
            </a:r>
            <a:r>
              <a:rPr lang="fr-FR" sz="2400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squad</a:t>
            </a:r>
            <a:r>
              <a:rPr lang="fr-FR" sz="2400" dirty="0">
                <a:solidFill>
                  <a:srgbClr val="FF0000"/>
                </a:solidFill>
                <a:latin typeface="Brix Slab Light" panose="02000000000000000000" pitchFamily="50" charset="0"/>
              </a:rPr>
              <a:t>  </a:t>
            </a:r>
            <a:r>
              <a:rPr lang="fr-FR" i="1" dirty="0">
                <a:solidFill>
                  <a:srgbClr val="FF0000"/>
                </a:solidFill>
                <a:latin typeface="Brix Slab Light" panose="02000000000000000000" pitchFamily="50" charset="0"/>
              </a:rPr>
              <a:t>(team possession)</a:t>
            </a:r>
          </a:p>
          <a:p>
            <a:endParaRPr lang="fr-FR" sz="2400" dirty="0">
              <a:solidFill>
                <a:srgbClr val="FF0000"/>
              </a:solidFill>
              <a:latin typeface="Brix Slab Light" panose="02000000000000000000" pitchFamily="50" charset="0"/>
            </a:endParaRPr>
          </a:p>
          <a:p>
            <a:pPr marL="342900" indent="-342900">
              <a:buFontTx/>
              <a:buChar char="-"/>
            </a:pPr>
            <a:r>
              <a:rPr lang="fr-FR" sz="2400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so</a:t>
            </a:r>
            <a:r>
              <a:rPr lang="fr-FR" sz="2400" dirty="0">
                <a:solidFill>
                  <a:srgbClr val="FF0000"/>
                </a:solidFill>
                <a:latin typeface="Brix Slab Light" panose="02000000000000000000" pitchFamily="50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less</a:t>
            </a:r>
            <a:r>
              <a:rPr lang="fr-FR" sz="2400" dirty="0">
                <a:solidFill>
                  <a:srgbClr val="FF0000"/>
                </a:solidFill>
                <a:latin typeface="Brix Slab Light" panose="02000000000000000000" pitchFamily="50" charset="0"/>
              </a:rPr>
              <a:t> passes and carries </a:t>
            </a:r>
          </a:p>
          <a:p>
            <a:pPr algn="ctr"/>
            <a:r>
              <a:rPr lang="fr-FR" i="1" dirty="0">
                <a:solidFill>
                  <a:srgbClr val="FF0000"/>
                </a:solidFill>
                <a:latin typeface="Brix Slab Light" panose="02000000000000000000" pitchFamily="50" charset="0"/>
              </a:rPr>
              <a:t>(passes and carries </a:t>
            </a:r>
            <a:r>
              <a:rPr lang="fr-FR" i="1" dirty="0" err="1">
                <a:solidFill>
                  <a:srgbClr val="FF0000"/>
                </a:solidFill>
                <a:latin typeface="Brix Slab Light" panose="02000000000000000000" pitchFamily="50" charset="0"/>
              </a:rPr>
              <a:t>metrics</a:t>
            </a:r>
            <a:r>
              <a:rPr lang="fr-FR" i="1" dirty="0">
                <a:solidFill>
                  <a:srgbClr val="FF0000"/>
                </a:solidFill>
                <a:latin typeface="Brix Slab Light" panose="02000000000000000000" pitchFamily="50" charset="0"/>
              </a:rPr>
              <a:t>)  </a:t>
            </a:r>
          </a:p>
          <a:p>
            <a:endParaRPr lang="fr-FR" sz="2400" dirty="0">
              <a:solidFill>
                <a:srgbClr val="FF0000"/>
              </a:solidFill>
              <a:latin typeface="Brix Slab Light" panose="02000000000000000000" pitchFamily="50" charset="0"/>
            </a:endParaRPr>
          </a:p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EF38EC-E839-8EEC-015E-56653E76E34A}"/>
              </a:ext>
            </a:extLst>
          </p:cNvPr>
          <p:cNvSpPr/>
          <p:nvPr/>
        </p:nvSpPr>
        <p:spPr>
          <a:xfrm>
            <a:off x="6096000" y="2760890"/>
            <a:ext cx="5889170" cy="3592284"/>
          </a:xfrm>
          <a:prstGeom prst="rect">
            <a:avLst/>
          </a:prstGeom>
          <a:solidFill>
            <a:schemeClr val="accent1">
              <a:alpha val="23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Cluster 2  : Offensive </a:t>
            </a:r>
            <a:r>
              <a:rPr lang="fr-FR" sz="2800" b="1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playmakers</a:t>
            </a:r>
            <a:r>
              <a:rPr lang="fr-FR" sz="2800" b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who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contribute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to chances and goals, </a:t>
            </a:r>
          </a:p>
          <a:p>
            <a:pPr algn="ctr">
              <a:spcBef>
                <a:spcPts val="0"/>
              </a:spcBef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(goal contributions, chances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created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, final 3rd passes)</a:t>
            </a:r>
          </a:p>
          <a:p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 </a:t>
            </a:r>
            <a:endParaRPr lang="fr-FR" sz="2400" i="1" dirty="0">
              <a:solidFill>
                <a:schemeClr val="accent1">
                  <a:lumMod val="75000"/>
                </a:schemeClr>
              </a:solidFill>
              <a:latin typeface="Brix Slab Light" panose="02000000000000000000" pitchFamily="50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dictate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the team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ball’s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activity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, </a:t>
            </a:r>
          </a:p>
          <a:p>
            <a:pPr algn="ctr">
              <a:spcBef>
                <a:spcPts val="0"/>
              </a:spcBef>
            </a:pPr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(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number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of passes,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number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and distance of carries)</a:t>
            </a:r>
          </a:p>
          <a:p>
            <a:endParaRPr lang="fr-FR" sz="2400" dirty="0">
              <a:solidFill>
                <a:schemeClr val="accent1">
                  <a:lumMod val="75000"/>
                </a:schemeClr>
              </a:solidFill>
              <a:latin typeface="Brix Slab Light" panose="02000000000000000000" pitchFamily="50" charset="0"/>
            </a:endParaRPr>
          </a:p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-and progressive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plays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in the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opponent’s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</a:t>
            </a:r>
            <a:r>
              <a:rPr lang="fr-FR" sz="2400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half</a:t>
            </a:r>
            <a:r>
              <a:rPr lang="fr-FR" sz="2400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(final 3rd passes,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number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  <a:latin typeface="Brix Slab Light" panose="02000000000000000000" pitchFamily="50" charset="0"/>
              </a:rPr>
              <a:t> and distance of progressive carries)</a:t>
            </a:r>
            <a:endParaRPr lang="fr-FR" i="1" dirty="0">
              <a:solidFill>
                <a:schemeClr val="accent1"/>
              </a:solidFill>
              <a:latin typeface="Brix Slab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748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89B67B-AB97-340C-37A9-AE1FA705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825625"/>
            <a:ext cx="11379200" cy="4351338"/>
          </a:xfrm>
        </p:spPr>
        <p:txBody>
          <a:bodyPr/>
          <a:lstStyle/>
          <a:p>
            <a:r>
              <a:rPr lang="en-US" dirty="0">
                <a:latin typeface="Brix Slab Light" panose="02000000000000000000" pitchFamily="50" charset="0"/>
              </a:rPr>
              <a:t>We cannot draw any conclusions from this work, since we only worked on the </a:t>
            </a:r>
            <a:r>
              <a:rPr lang="en-US" dirty="0">
                <a:latin typeface="Brix Slab Bold" panose="02000000000000000000" pitchFamily="50" charset="0"/>
              </a:rPr>
              <a:t>first five games of the season</a:t>
            </a:r>
            <a:r>
              <a:rPr lang="en-US" dirty="0">
                <a:latin typeface="Brix Slab Light" panose="02000000000000000000" pitchFamily="50" charset="0"/>
              </a:rPr>
              <a:t>, and the </a:t>
            </a:r>
            <a:r>
              <a:rPr lang="en-US" dirty="0">
                <a:latin typeface="Brix Slab Bold" panose="02000000000000000000" pitchFamily="50" charset="0"/>
              </a:rPr>
              <a:t>dimensions chosen for the PCA do not define</a:t>
            </a:r>
            <a:r>
              <a:rPr lang="en-US" dirty="0">
                <a:latin typeface="Brix Slab Light" panose="02000000000000000000" pitchFamily="50" charset="0"/>
              </a:rPr>
              <a:t> the group of players precisely enough.</a:t>
            </a:r>
          </a:p>
          <a:p>
            <a:pPr marL="0" indent="0">
              <a:buNone/>
            </a:pPr>
            <a:endParaRPr lang="en-US" dirty="0">
              <a:latin typeface="Brix Slab Light" panose="02000000000000000000" pitchFamily="50" charset="0"/>
            </a:endParaRPr>
          </a:p>
          <a:p>
            <a:r>
              <a:rPr lang="en-US" dirty="0">
                <a:latin typeface="Brix Slab Light" panose="02000000000000000000" pitchFamily="50" charset="0"/>
              </a:rPr>
              <a:t>To go further :</a:t>
            </a:r>
          </a:p>
          <a:p>
            <a:pPr lvl="1"/>
            <a:r>
              <a:rPr lang="en-US" dirty="0">
                <a:latin typeface="Brix Slab Light" panose="02000000000000000000" pitchFamily="50" charset="0"/>
              </a:rPr>
              <a:t>Automate data extraction (web scraping or API)</a:t>
            </a:r>
          </a:p>
          <a:p>
            <a:pPr lvl="1"/>
            <a:r>
              <a:rPr lang="en-US" dirty="0">
                <a:latin typeface="Brix Slab Light" panose="02000000000000000000" pitchFamily="50" charset="0"/>
              </a:rPr>
              <a:t>Continue the analysis over the entire season (will include many more players)</a:t>
            </a:r>
          </a:p>
          <a:p>
            <a:pPr lvl="1"/>
            <a:r>
              <a:rPr lang="en-US" dirty="0">
                <a:latin typeface="Brix Slab Light" panose="02000000000000000000" pitchFamily="50" charset="0"/>
              </a:rPr>
              <a:t>Include GPS data in order to process with runs’ directions with/without the ball, or % of runs at x km/h…</a:t>
            </a:r>
            <a:endParaRPr lang="fr-FR" dirty="0">
              <a:latin typeface="Brix Slab Light" panose="02000000000000000000" pitchFamily="50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3F34FFA-5DFC-6C96-6BFD-8D730633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1325563"/>
          </a:xfrm>
        </p:spPr>
        <p:txBody>
          <a:bodyPr/>
          <a:lstStyle/>
          <a:p>
            <a:pPr algn="ctr"/>
            <a:r>
              <a:rPr lang="fr-FR" sz="4000" dirty="0">
                <a:latin typeface="Arial Rounded MT Bold" panose="020F0704030504030204" pitchFamily="34" charset="0"/>
              </a:rPr>
              <a:t>Last Part – Cautions and Perspectives  </a:t>
            </a:r>
          </a:p>
        </p:txBody>
      </p:sp>
    </p:spTree>
    <p:extLst>
      <p:ext uri="{BB962C8B-B14F-4D97-AF65-F5344CB8AC3E}">
        <p14:creationId xmlns:p14="http://schemas.microsoft.com/office/powerpoint/2010/main" val="48344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666646B-3BAC-75EE-EED2-2DDB02E6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7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900" dirty="0">
                <a:latin typeface="Arial Rounded MT Bold" panose="020F0704030504030204" pitchFamily="34" charset="0"/>
              </a:rPr>
              <a:t>1st part – Inclusion </a:t>
            </a:r>
            <a:r>
              <a:rPr lang="fr-FR" sz="4900" dirty="0" err="1">
                <a:latin typeface="Arial Rounded MT Bold" panose="020F0704030504030204" pitchFamily="34" charset="0"/>
              </a:rPr>
              <a:t>criteria</a:t>
            </a:r>
            <a:endParaRPr lang="fr-FR" dirty="0">
              <a:latin typeface="Arial Rounded MT Bold" panose="020F0704030504030204" pitchFamily="34" charset="0"/>
            </a:endParaRP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A0D3EC21-6F18-F378-DF98-4DEB9E4D9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317"/>
            <a:ext cx="10515600" cy="928461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Brix Slab Light" panose="02000000000000000000" pitchFamily="50" charset="0"/>
              </a:rPr>
              <a:t>For the </a:t>
            </a:r>
            <a:r>
              <a:rPr lang="fr-FR" dirty="0" err="1">
                <a:latin typeface="Brix Slab Light" panose="02000000000000000000" pitchFamily="50" charset="0"/>
              </a:rPr>
              <a:t>analysis</a:t>
            </a:r>
            <a:r>
              <a:rPr lang="fr-FR" dirty="0">
                <a:latin typeface="Brix Slab Light" panose="02000000000000000000" pitchFamily="50" charset="0"/>
              </a:rPr>
              <a:t>, as I </a:t>
            </a:r>
            <a:r>
              <a:rPr lang="fr-FR" dirty="0" err="1">
                <a:latin typeface="Brix Slab Light" panose="02000000000000000000" pitchFamily="50" charset="0"/>
              </a:rPr>
              <a:t>wanted</a:t>
            </a:r>
            <a:r>
              <a:rPr lang="fr-FR" dirty="0">
                <a:latin typeface="Brix Slab Light" panose="02000000000000000000" pitchFamily="50" charset="0"/>
              </a:rPr>
              <a:t> to select and </a:t>
            </a:r>
            <a:r>
              <a:rPr lang="fr-FR" dirty="0" err="1">
                <a:latin typeface="Brix Slab Light" panose="02000000000000000000" pitchFamily="50" charset="0"/>
              </a:rPr>
              <a:t>analyze</a:t>
            </a:r>
            <a:r>
              <a:rPr lang="fr-FR" dirty="0">
                <a:latin typeface="Brix Slab Light" panose="02000000000000000000" pitchFamily="50" charset="0"/>
              </a:rPr>
              <a:t> the </a:t>
            </a:r>
            <a:r>
              <a:rPr lang="fr-FR" dirty="0" err="1">
                <a:latin typeface="Brix Slab Light" panose="02000000000000000000" pitchFamily="50" charset="0"/>
              </a:rPr>
              <a:t>same</a:t>
            </a:r>
            <a:r>
              <a:rPr lang="fr-FR" dirty="0">
                <a:latin typeface="Brix Slab Light" panose="02000000000000000000" pitchFamily="50" charset="0"/>
              </a:rPr>
              <a:t> profile of </a:t>
            </a:r>
            <a:r>
              <a:rPr lang="fr-FR" dirty="0" err="1">
                <a:latin typeface="Brix Slab Light" panose="02000000000000000000" pitchFamily="50" charset="0"/>
              </a:rPr>
              <a:t>players</a:t>
            </a:r>
            <a:r>
              <a:rPr lang="fr-FR" dirty="0">
                <a:latin typeface="Brix Slab Light" panose="02000000000000000000" pitchFamily="50" charset="0"/>
              </a:rPr>
              <a:t>, I </a:t>
            </a:r>
            <a:r>
              <a:rPr lang="fr-FR" dirty="0" err="1">
                <a:latin typeface="Brix Slab Light" panose="02000000000000000000" pitchFamily="50" charset="0"/>
              </a:rPr>
              <a:t>needed</a:t>
            </a:r>
            <a:r>
              <a:rPr lang="fr-FR" dirty="0">
                <a:latin typeface="Brix Slab Light" panose="02000000000000000000" pitchFamily="50" charset="0"/>
              </a:rPr>
              <a:t> to </a:t>
            </a:r>
            <a:r>
              <a:rPr lang="fr-FR" dirty="0" err="1">
                <a:latin typeface="Brix Slab Light" panose="02000000000000000000" pitchFamily="50" charset="0"/>
              </a:rPr>
              <a:t>make</a:t>
            </a:r>
            <a:r>
              <a:rPr lang="fr-FR" dirty="0">
                <a:latin typeface="Brix Slab Light" panose="02000000000000000000" pitchFamily="50" charset="0"/>
              </a:rPr>
              <a:t> a </a:t>
            </a:r>
            <a:r>
              <a:rPr lang="fr-FR" dirty="0" err="1">
                <a:latin typeface="Brix Slab Light" panose="02000000000000000000" pitchFamily="50" charset="0"/>
              </a:rPr>
              <a:t>selection</a:t>
            </a:r>
            <a:r>
              <a:rPr lang="fr-FR" dirty="0">
                <a:latin typeface="Brix Slab Light" panose="02000000000000000000" pitchFamily="50" charset="0"/>
              </a:rPr>
              <a:t> </a:t>
            </a:r>
            <a:r>
              <a:rPr lang="fr-FR" dirty="0" err="1">
                <a:latin typeface="Brix Slab Light" panose="02000000000000000000" pitchFamily="50" charset="0"/>
              </a:rPr>
              <a:t>based</a:t>
            </a:r>
            <a:r>
              <a:rPr lang="fr-FR" dirty="0">
                <a:latin typeface="Brix Slab Light" panose="02000000000000000000" pitchFamily="50" charset="0"/>
              </a:rPr>
              <a:t> on </a:t>
            </a:r>
            <a:r>
              <a:rPr lang="fr-FR" dirty="0" err="1">
                <a:latin typeface="Brix Slab Light" panose="02000000000000000000" pitchFamily="50" charset="0"/>
              </a:rPr>
              <a:t>several</a:t>
            </a:r>
            <a:r>
              <a:rPr lang="fr-FR" dirty="0">
                <a:latin typeface="Brix Slab Light" panose="02000000000000000000" pitchFamily="50" charset="0"/>
              </a:rPr>
              <a:t> </a:t>
            </a:r>
            <a:r>
              <a:rPr lang="fr-FR" dirty="0" err="1">
                <a:latin typeface="Brix Slab Light" panose="02000000000000000000" pitchFamily="50" charset="0"/>
              </a:rPr>
              <a:t>criteria</a:t>
            </a:r>
            <a:r>
              <a:rPr lang="fr-FR" dirty="0">
                <a:latin typeface="Brix Slab Light" panose="02000000000000000000" pitchFamily="50" charset="0"/>
              </a:rPr>
              <a:t> : </a:t>
            </a:r>
          </a:p>
        </p:txBody>
      </p:sp>
      <p:sp>
        <p:nvSpPr>
          <p:cNvPr id="9" name="Espace réservé du contenu 7">
            <a:extLst>
              <a:ext uri="{FF2B5EF4-FFF2-40B4-BE49-F238E27FC236}">
                <a16:creationId xmlns:a16="http://schemas.microsoft.com/office/drawing/2014/main" id="{100FCF98-AB80-CB50-AAD7-3CB1D874CE90}"/>
              </a:ext>
            </a:extLst>
          </p:cNvPr>
          <p:cNvSpPr txBox="1">
            <a:spLocks/>
          </p:cNvSpPr>
          <p:nvPr/>
        </p:nvSpPr>
        <p:spPr>
          <a:xfrm>
            <a:off x="108857" y="2613480"/>
            <a:ext cx="11974285" cy="2347006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u="sng" dirty="0" err="1">
                <a:latin typeface="Brix Slab Light" panose="02000000000000000000" pitchFamily="50" charset="0"/>
              </a:rPr>
              <a:t>Players</a:t>
            </a:r>
            <a:r>
              <a:rPr lang="fr-FR" u="sng" dirty="0">
                <a:latin typeface="Brix Slab Light" panose="02000000000000000000" pitchFamily="50" charset="0"/>
              </a:rPr>
              <a:t>’ </a:t>
            </a:r>
            <a:r>
              <a:rPr lang="fr-FR" u="sng" dirty="0" err="1">
                <a:latin typeface="Brix Slab Light" panose="02000000000000000000" pitchFamily="50" charset="0"/>
              </a:rPr>
              <a:t>most</a:t>
            </a:r>
            <a:r>
              <a:rPr lang="fr-FR" u="sng" dirty="0">
                <a:latin typeface="Brix Slab Light" panose="02000000000000000000" pitchFamily="50" charset="0"/>
              </a:rPr>
              <a:t> </a:t>
            </a:r>
            <a:r>
              <a:rPr lang="fr-FR" u="sng" dirty="0" err="1">
                <a:latin typeface="Brix Slab Light" panose="02000000000000000000" pitchFamily="50" charset="0"/>
              </a:rPr>
              <a:t>common</a:t>
            </a:r>
            <a:r>
              <a:rPr lang="fr-FR" u="sng" dirty="0">
                <a:latin typeface="Brix Slab Light" panose="02000000000000000000" pitchFamily="50" charset="0"/>
              </a:rPr>
              <a:t> position </a:t>
            </a:r>
            <a:r>
              <a:rPr lang="fr-FR" dirty="0">
                <a:latin typeface="Brix Slab Light" panose="02000000000000000000" pitchFamily="50" charset="0"/>
                <a:sym typeface="Wingdings" panose="05000000000000000000" pitchFamily="2" charset="2"/>
              </a:rPr>
              <a:t> </a:t>
            </a:r>
            <a:r>
              <a:rPr lang="fr-FR" dirty="0" err="1">
                <a:latin typeface="Brix Slab Light" panose="02000000000000000000" pitchFamily="50" charset="0"/>
              </a:rPr>
              <a:t>Defensive</a:t>
            </a:r>
            <a:r>
              <a:rPr lang="fr-FR" dirty="0">
                <a:latin typeface="Brix Slab Light" panose="02000000000000000000" pitchFamily="50" charset="0"/>
              </a:rPr>
              <a:t> </a:t>
            </a:r>
            <a:r>
              <a:rPr lang="fr-FR" dirty="0" err="1">
                <a:latin typeface="Brix Slab Light" panose="02000000000000000000" pitchFamily="50" charset="0"/>
              </a:rPr>
              <a:t>Midfielder</a:t>
            </a:r>
            <a:r>
              <a:rPr lang="fr-FR" dirty="0">
                <a:latin typeface="Brix Slab Light" panose="02000000000000000000" pitchFamily="50" charset="0"/>
              </a:rPr>
              <a:t> or Centre </a:t>
            </a:r>
            <a:r>
              <a:rPr lang="fr-FR" dirty="0" err="1">
                <a:latin typeface="Brix Slab Light" panose="02000000000000000000" pitchFamily="50" charset="0"/>
              </a:rPr>
              <a:t>Midfielder</a:t>
            </a:r>
            <a:endParaRPr lang="fr-FR" dirty="0">
              <a:latin typeface="Brix Slab Light" panose="02000000000000000000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1050" dirty="0">
              <a:latin typeface="Brix Slab Light" panose="02000000000000000000" pitchFamily="50" charset="0"/>
            </a:endParaRPr>
          </a:p>
          <a:p>
            <a:pPr marL="0" indent="0">
              <a:buNone/>
            </a:pPr>
            <a:r>
              <a:rPr lang="fr-FR" u="sng" dirty="0" err="1">
                <a:latin typeface="Brix Slab Light" panose="02000000000000000000" pitchFamily="50" charset="0"/>
              </a:rPr>
              <a:t>Team’s</a:t>
            </a:r>
            <a:r>
              <a:rPr lang="fr-FR" u="sng" dirty="0">
                <a:latin typeface="Brix Slab Light" panose="02000000000000000000" pitchFamily="50" charset="0"/>
              </a:rPr>
              <a:t> </a:t>
            </a:r>
            <a:r>
              <a:rPr lang="fr-FR" u="sng" dirty="0" err="1">
                <a:latin typeface="Brix Slab Light" panose="02000000000000000000" pitchFamily="50" charset="0"/>
              </a:rPr>
              <a:t>most</a:t>
            </a:r>
            <a:r>
              <a:rPr lang="fr-FR" u="sng" dirty="0">
                <a:latin typeface="Brix Slab Light" panose="02000000000000000000" pitchFamily="50" charset="0"/>
              </a:rPr>
              <a:t> </a:t>
            </a:r>
            <a:r>
              <a:rPr lang="fr-FR" u="sng" dirty="0" err="1">
                <a:latin typeface="Brix Slab Light" panose="02000000000000000000" pitchFamily="50" charset="0"/>
              </a:rPr>
              <a:t>common</a:t>
            </a:r>
            <a:r>
              <a:rPr lang="fr-FR" u="sng" dirty="0">
                <a:latin typeface="Brix Slab Light" panose="02000000000000000000" pitchFamily="50" charset="0"/>
              </a:rPr>
              <a:t> formation </a:t>
            </a:r>
            <a:r>
              <a:rPr lang="fr-FR" dirty="0">
                <a:latin typeface="Brix Slab Light" panose="02000000000000000000" pitchFamily="50" charset="0"/>
                <a:sym typeface="Wingdings" panose="05000000000000000000" pitchFamily="2" charset="2"/>
              </a:rPr>
              <a:t> </a:t>
            </a:r>
            <a:r>
              <a:rPr lang="fr-FR" dirty="0" err="1">
                <a:latin typeface="Brix Slab Light" panose="02000000000000000000" pitchFamily="50" charset="0"/>
              </a:rPr>
              <a:t>Backline</a:t>
            </a:r>
            <a:r>
              <a:rPr lang="fr-FR" dirty="0">
                <a:latin typeface="Brix Slab Light" panose="02000000000000000000" pitchFamily="50" charset="0"/>
              </a:rPr>
              <a:t> of 4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1050" dirty="0">
              <a:latin typeface="Brix Slab Light" panose="02000000000000000000" pitchFamily="50" charset="0"/>
            </a:endParaRPr>
          </a:p>
          <a:p>
            <a:pPr marL="0" indent="0">
              <a:buNone/>
            </a:pPr>
            <a:r>
              <a:rPr lang="fr-FR" u="sng" dirty="0">
                <a:latin typeface="Brix Slab Light" panose="02000000000000000000" pitchFamily="50" charset="0"/>
              </a:rPr>
              <a:t>Minimum of minutes </a:t>
            </a:r>
            <a:r>
              <a:rPr lang="fr-FR" u="sng" dirty="0" err="1">
                <a:latin typeface="Brix Slab Light" panose="02000000000000000000" pitchFamily="50" charset="0"/>
              </a:rPr>
              <a:t>played</a:t>
            </a:r>
            <a:r>
              <a:rPr lang="fr-FR" u="sng" dirty="0">
                <a:latin typeface="Brix Slab Light" panose="02000000000000000000" pitchFamily="50" charset="0"/>
              </a:rPr>
              <a:t> </a:t>
            </a:r>
            <a:r>
              <a:rPr lang="fr-FR" dirty="0">
                <a:latin typeface="Brix Slab Light" panose="02000000000000000000" pitchFamily="50" charset="0"/>
                <a:sym typeface="Wingdings" panose="05000000000000000000" pitchFamily="2" charset="2"/>
              </a:rPr>
              <a:t> </a:t>
            </a:r>
            <a:r>
              <a:rPr lang="fr-FR" dirty="0">
                <a:latin typeface="Brix Slab Light" panose="02000000000000000000" pitchFamily="50" charset="0"/>
              </a:rPr>
              <a:t>&lt; 360min out of 450 minutes </a:t>
            </a:r>
            <a:r>
              <a:rPr lang="fr-FR" dirty="0" err="1">
                <a:latin typeface="Brix Slab Light" panose="02000000000000000000" pitchFamily="50" charset="0"/>
              </a:rPr>
              <a:t>since</a:t>
            </a:r>
            <a:r>
              <a:rPr lang="fr-FR" dirty="0">
                <a:latin typeface="Brix Slab Light" panose="02000000000000000000" pitchFamily="50" charset="0"/>
              </a:rPr>
              <a:t> the start of the </a:t>
            </a:r>
            <a:r>
              <a:rPr lang="fr-FR" dirty="0" err="1">
                <a:latin typeface="Brix Slab Light" panose="02000000000000000000" pitchFamily="50" charset="0"/>
              </a:rPr>
              <a:t>season</a:t>
            </a:r>
            <a:r>
              <a:rPr lang="fr-FR" dirty="0">
                <a:latin typeface="Brix Slab Light" panose="02000000000000000000" pitchFamily="50" charset="0"/>
              </a:rPr>
              <a:t> (5 </a:t>
            </a:r>
            <a:r>
              <a:rPr lang="fr-FR" dirty="0" err="1">
                <a:latin typeface="Brix Slab Light" panose="02000000000000000000" pitchFamily="50" charset="0"/>
              </a:rPr>
              <a:t>games</a:t>
            </a:r>
            <a:r>
              <a:rPr lang="fr-FR" dirty="0">
                <a:latin typeface="Brix Slab Light" panose="02000000000000000000" pitchFamily="50" charset="0"/>
              </a:rPr>
              <a:t>)</a:t>
            </a:r>
          </a:p>
        </p:txBody>
      </p:sp>
      <p:sp>
        <p:nvSpPr>
          <p:cNvPr id="11" name="Espace réservé du contenu 7">
            <a:extLst>
              <a:ext uri="{FF2B5EF4-FFF2-40B4-BE49-F238E27FC236}">
                <a16:creationId xmlns:a16="http://schemas.microsoft.com/office/drawing/2014/main" id="{C7866C02-52A4-B13A-A1BD-F7EE58569653}"/>
              </a:ext>
            </a:extLst>
          </p:cNvPr>
          <p:cNvSpPr txBox="1">
            <a:spLocks/>
          </p:cNvSpPr>
          <p:nvPr/>
        </p:nvSpPr>
        <p:spPr>
          <a:xfrm>
            <a:off x="2544534" y="5508171"/>
            <a:ext cx="7102929" cy="79125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Brix Slab Light" panose="02000000000000000000" pitchFamily="50" charset="0"/>
              </a:rPr>
              <a:t>The objective is to analyze the offensive activity of starters who have a pivot role in a deep position. </a:t>
            </a:r>
            <a:endParaRPr lang="fr-FR" b="1" dirty="0">
              <a:latin typeface="Brix Slab Light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1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F67FC-F317-46A3-C025-C789F156F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A9FFF853-0DD3-6AD2-EEA4-DBA3EFA7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3161"/>
          </a:xfrm>
        </p:spPr>
        <p:txBody>
          <a:bodyPr>
            <a:normAutofit/>
          </a:bodyPr>
          <a:lstStyle/>
          <a:p>
            <a:pPr algn="ctr"/>
            <a:r>
              <a:rPr lang="fr-FR" sz="4900" dirty="0">
                <a:latin typeface="Arial Rounded MT Bold" panose="020F0704030504030204" pitchFamily="34" charset="0"/>
              </a:rPr>
              <a:t>2nd part - </a:t>
            </a:r>
            <a:r>
              <a:rPr lang="fr-FR" sz="4900" dirty="0" err="1">
                <a:latin typeface="Arial Rounded MT Bold" panose="020F0704030504030204" pitchFamily="34" charset="0"/>
              </a:rPr>
              <a:t>Keep</a:t>
            </a:r>
            <a:r>
              <a:rPr lang="fr-FR" sz="4900" dirty="0">
                <a:latin typeface="Arial Rounded MT Bold" panose="020F0704030504030204" pitchFamily="34" charset="0"/>
              </a:rPr>
              <a:t> possession and move </a:t>
            </a:r>
            <a:r>
              <a:rPr lang="fr-FR" sz="4900" dirty="0" err="1">
                <a:latin typeface="Arial Rounded MT Bold" panose="020F0704030504030204" pitchFamily="34" charset="0"/>
              </a:rPr>
              <a:t>forward</a:t>
            </a:r>
            <a:r>
              <a:rPr lang="fr-FR" sz="4900" dirty="0">
                <a:latin typeface="Arial Rounded MT Bold" panose="020F0704030504030204" pitchFamily="34" charset="0"/>
              </a:rPr>
              <a:t> </a:t>
            </a:r>
            <a:r>
              <a:rPr lang="fr-FR" sz="4900" dirty="0" err="1">
                <a:latin typeface="Arial Rounded MT Bold" panose="020F0704030504030204" pitchFamily="34" charset="0"/>
              </a:rPr>
              <a:t>with</a:t>
            </a:r>
            <a:r>
              <a:rPr lang="fr-FR" sz="4900" dirty="0">
                <a:latin typeface="Arial Rounded MT Bold" panose="020F0704030504030204" pitchFamily="34" charset="0"/>
              </a:rPr>
              <a:t> the </a:t>
            </a:r>
            <a:r>
              <a:rPr lang="fr-FR" sz="4900" dirty="0" err="1">
                <a:latin typeface="Arial Rounded MT Bold" panose="020F0704030504030204" pitchFamily="34" charset="0"/>
              </a:rPr>
              <a:t>ball</a:t>
            </a:r>
            <a:r>
              <a:rPr lang="fr-FR" sz="4900" dirty="0">
                <a:latin typeface="Arial Rounded MT Bold" panose="020F0704030504030204" pitchFamily="34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D7C12EB-8F7C-5AAD-17A2-C8DB40505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577" y="2260048"/>
            <a:ext cx="6754846" cy="4200742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CC9DA20C-D36C-956B-F7C9-45CF37607966}"/>
              </a:ext>
            </a:extLst>
          </p:cNvPr>
          <p:cNvSpPr/>
          <p:nvPr/>
        </p:nvSpPr>
        <p:spPr>
          <a:xfrm>
            <a:off x="4888442" y="2609320"/>
            <a:ext cx="88900" cy="1354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7AB81-96E8-15C6-C66C-4600B657DD56}"/>
              </a:ext>
            </a:extLst>
          </p:cNvPr>
          <p:cNvSpPr/>
          <p:nvPr/>
        </p:nvSpPr>
        <p:spPr>
          <a:xfrm>
            <a:off x="4109987" y="2531618"/>
            <a:ext cx="3274929" cy="3657600"/>
          </a:xfrm>
          <a:prstGeom prst="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4B3DD-BD73-283B-0134-F19669A59857}"/>
              </a:ext>
            </a:extLst>
          </p:cNvPr>
          <p:cNvSpPr/>
          <p:nvPr/>
        </p:nvSpPr>
        <p:spPr>
          <a:xfrm>
            <a:off x="9742210" y="4183965"/>
            <a:ext cx="557743" cy="499444"/>
          </a:xfrm>
          <a:prstGeom prst="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AD6730-9E2A-8BE8-DEE7-E04CF50362D6}"/>
              </a:ext>
            </a:extLst>
          </p:cNvPr>
          <p:cNvSpPr txBox="1"/>
          <p:nvPr/>
        </p:nvSpPr>
        <p:spPr>
          <a:xfrm>
            <a:off x="10568740" y="4143384"/>
            <a:ext cx="119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Play areas of </a:t>
            </a:r>
            <a:r>
              <a:rPr lang="fr-FR" dirty="0" err="1"/>
              <a:t>interest</a:t>
            </a:r>
            <a:r>
              <a:rPr lang="fr-FR" dirty="0"/>
              <a:t>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6D4B307-DF55-2A01-C163-EB7C055F6FA1}"/>
              </a:ext>
            </a:extLst>
          </p:cNvPr>
          <p:cNvSpPr txBox="1"/>
          <p:nvPr/>
        </p:nvSpPr>
        <p:spPr>
          <a:xfrm>
            <a:off x="10568741" y="4998036"/>
            <a:ext cx="1192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Players</a:t>
            </a:r>
            <a:r>
              <a:rPr lang="fr-FR" dirty="0"/>
              <a:t> of </a:t>
            </a:r>
            <a:r>
              <a:rPr lang="fr-FR" dirty="0" err="1"/>
              <a:t>interest</a:t>
            </a:r>
            <a:r>
              <a:rPr lang="fr-FR" dirty="0"/>
              <a:t>  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78D87D0-A601-AA50-8386-6DA7C55827C4}"/>
              </a:ext>
            </a:extLst>
          </p:cNvPr>
          <p:cNvSpPr/>
          <p:nvPr/>
        </p:nvSpPr>
        <p:spPr>
          <a:xfrm>
            <a:off x="9825139" y="5116463"/>
            <a:ext cx="391886" cy="40947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1ED7C17-B083-A64C-4791-86D1F3065534}"/>
              </a:ext>
            </a:extLst>
          </p:cNvPr>
          <p:cNvSpPr/>
          <p:nvPr/>
        </p:nvSpPr>
        <p:spPr>
          <a:xfrm>
            <a:off x="6739467" y="2902634"/>
            <a:ext cx="88900" cy="135467"/>
          </a:xfrm>
          <a:prstGeom prst="ellipse">
            <a:avLst/>
          </a:prstGeom>
          <a:solidFill>
            <a:srgbClr val="3643A0"/>
          </a:solidFill>
          <a:ln>
            <a:solidFill>
              <a:srgbClr val="3643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A535BA80-A191-825B-8EDF-B8CBCA8E7C48}"/>
              </a:ext>
            </a:extLst>
          </p:cNvPr>
          <p:cNvCxnSpPr/>
          <p:nvPr/>
        </p:nvCxnSpPr>
        <p:spPr>
          <a:xfrm>
            <a:off x="5577568" y="5391150"/>
            <a:ext cx="99332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970252AA-DF0E-6DEF-ADEE-1110E390F32D}"/>
              </a:ext>
            </a:extLst>
          </p:cNvPr>
          <p:cNvCxnSpPr>
            <a:cxnSpLocks/>
          </p:cNvCxnSpPr>
          <p:nvPr/>
        </p:nvCxnSpPr>
        <p:spPr>
          <a:xfrm flipH="1">
            <a:off x="5022850" y="5321202"/>
            <a:ext cx="444500" cy="1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4DBFB1D-F8FA-2E04-3FF6-B424638E0DBF}"/>
              </a:ext>
            </a:extLst>
          </p:cNvPr>
          <p:cNvSpPr/>
          <p:nvPr/>
        </p:nvSpPr>
        <p:spPr>
          <a:xfrm>
            <a:off x="5622745" y="4940255"/>
            <a:ext cx="310720" cy="317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5508796-B1F6-2915-D841-0ED744F71061}"/>
              </a:ext>
            </a:extLst>
          </p:cNvPr>
          <p:cNvSpPr/>
          <p:nvPr/>
        </p:nvSpPr>
        <p:spPr>
          <a:xfrm>
            <a:off x="5189538" y="4201673"/>
            <a:ext cx="310720" cy="31749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63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93C-8518-C482-0FA6-73672E4AB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05AEF03-FD80-A0E2-61B8-AE2D96DE5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" y="1042306"/>
            <a:ext cx="11255829" cy="57050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50A44A1-32B5-8B58-1E78-6EFFED8E2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330" y="3618714"/>
            <a:ext cx="3286584" cy="151468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74E0D06-F69D-ECD9-43CA-D86E9E4E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766"/>
            <a:ext cx="10515600" cy="6771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1- Passes Activity </a:t>
            </a:r>
          </a:p>
        </p:txBody>
      </p:sp>
    </p:spTree>
    <p:extLst>
      <p:ext uri="{BB962C8B-B14F-4D97-AF65-F5344CB8AC3E}">
        <p14:creationId xmlns:p14="http://schemas.microsoft.com/office/powerpoint/2010/main" val="15286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12114-51A6-DAC5-E75F-67B683AA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DA9BC521-045B-1BA0-6A05-69B09942E9EC}"/>
              </a:ext>
            </a:extLst>
          </p:cNvPr>
          <p:cNvGrpSpPr/>
          <p:nvPr/>
        </p:nvGrpSpPr>
        <p:grpSpPr>
          <a:xfrm>
            <a:off x="234944" y="201385"/>
            <a:ext cx="6731914" cy="6455229"/>
            <a:chOff x="1301743" y="0"/>
            <a:chExt cx="7265313" cy="6858000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3CBA0CBB-6945-BBF4-3A1D-357462B57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743" y="0"/>
              <a:ext cx="509827" cy="6858000"/>
            </a:xfrm>
            <a:prstGeom prst="rect">
              <a:avLst/>
            </a:prstGeom>
          </p:spPr>
        </p:pic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9A6599D-CDFF-68D9-55F9-0F43F2BC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4685" y="262241"/>
              <a:ext cx="6652371" cy="6367159"/>
            </a:xfrm>
            <a:prstGeom prst="rect">
              <a:avLst/>
            </a:prstGeom>
          </p:spPr>
        </p:pic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B757A58D-9E44-1DFE-EFA2-B925FE4F13CD}"/>
              </a:ext>
            </a:extLst>
          </p:cNvPr>
          <p:cNvSpPr txBox="1"/>
          <p:nvPr/>
        </p:nvSpPr>
        <p:spPr>
          <a:xfrm>
            <a:off x="264803" y="6487337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Total Passes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7D1A92-50D4-10A4-1F15-5E6DE9737A77}"/>
              </a:ext>
            </a:extLst>
          </p:cNvPr>
          <p:cNvSpPr txBox="1"/>
          <p:nvPr/>
        </p:nvSpPr>
        <p:spPr>
          <a:xfrm>
            <a:off x="6237514" y="6519446"/>
            <a:ext cx="19485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/>
              <a:t>Final 3rd Passes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542A58-4C11-9EC3-85A7-81C0F3C79DA6}"/>
              </a:ext>
            </a:extLst>
          </p:cNvPr>
          <p:cNvSpPr txBox="1"/>
          <p:nvPr/>
        </p:nvSpPr>
        <p:spPr>
          <a:xfrm>
            <a:off x="6966855" y="613891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E.Fernandez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36CC4AD-E874-0E00-0DB6-F75253B7A7C4}"/>
              </a:ext>
            </a:extLst>
          </p:cNvPr>
          <p:cNvSpPr txBox="1"/>
          <p:nvPr/>
        </p:nvSpPr>
        <p:spPr>
          <a:xfrm>
            <a:off x="6966849" y="498651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G.Xhaka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C5511B5-5E52-242D-25BD-85835886F003}"/>
              </a:ext>
            </a:extLst>
          </p:cNvPr>
          <p:cNvSpPr txBox="1"/>
          <p:nvPr/>
        </p:nvSpPr>
        <p:spPr>
          <a:xfrm>
            <a:off x="6966849" y="5215561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M.Zubimendi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99090FD-0CE1-05C4-4782-A18F913AD4DB}"/>
              </a:ext>
            </a:extLst>
          </p:cNvPr>
          <p:cNvSpPr txBox="1"/>
          <p:nvPr/>
        </p:nvSpPr>
        <p:spPr>
          <a:xfrm>
            <a:off x="6966851" y="4270974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Y.Ayari</a:t>
            </a:r>
            <a:endParaRPr lang="fr-FR" sz="1600" b="1" dirty="0">
              <a:solidFill>
                <a:srgbClr val="7CAE00"/>
              </a:solidFill>
              <a:latin typeface="Aptos Narrow" panose="020B0004020202020204" pitchFamily="34" charset="0"/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B4B70B9-FC67-BB54-0AB6-FF6CC4FFE44D}"/>
              </a:ext>
            </a:extLst>
          </p:cNvPr>
          <p:cNvSpPr txBox="1"/>
          <p:nvPr/>
        </p:nvSpPr>
        <p:spPr>
          <a:xfrm>
            <a:off x="6966851" y="3999112"/>
            <a:ext cx="2185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T.Adams</a:t>
            </a:r>
            <a:r>
              <a:rPr lang="fr-FR" sz="1600" b="1" dirty="0">
                <a:solidFill>
                  <a:srgbClr val="00BDC2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00BDC2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B.Guimaraes</a:t>
            </a:r>
            <a:endParaRPr lang="fr-FR" sz="1600" b="1" dirty="0">
              <a:solidFill>
                <a:srgbClr val="00BDC2"/>
              </a:solidFill>
              <a:latin typeface="Aptos Narrow" panose="020B000402020202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EEDDF9D-2C25-E4C6-6EB2-7DF47A01F0C8}"/>
              </a:ext>
            </a:extLst>
          </p:cNvPr>
          <p:cNvSpPr txBox="1"/>
          <p:nvPr/>
        </p:nvSpPr>
        <p:spPr>
          <a:xfrm>
            <a:off x="6966851" y="4624927"/>
            <a:ext cx="335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S.Lukic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I.Gueye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J.Ward-Prowse</a:t>
            </a:r>
            <a:endParaRPr lang="fr-FR" sz="1600" b="1" dirty="0">
              <a:solidFill>
                <a:srgbClr val="F8766D"/>
              </a:solidFill>
              <a:latin typeface="Aptos Narrow" panose="020B00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79383C5-A948-AE0E-52EE-EFEBB062F4CF}"/>
              </a:ext>
            </a:extLst>
          </p:cNvPr>
          <p:cNvSpPr txBox="1"/>
          <p:nvPr/>
        </p:nvSpPr>
        <p:spPr>
          <a:xfrm>
            <a:off x="6966854" y="2330375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S.Berge</a:t>
            </a:r>
            <a:endParaRPr lang="fr-FR" sz="1600" b="1" dirty="0">
              <a:solidFill>
                <a:srgbClr val="00BDC2"/>
              </a:solidFill>
              <a:latin typeface="Aptos Narrow" panose="020B0004020202020204" pitchFamily="34" charset="0"/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9686177-1224-A11E-B407-BE12CFCFF1F8}"/>
              </a:ext>
            </a:extLst>
          </p:cNvPr>
          <p:cNvSpPr txBox="1"/>
          <p:nvPr/>
        </p:nvSpPr>
        <p:spPr>
          <a:xfrm>
            <a:off x="6966849" y="269027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00BDC2"/>
                </a:solidFill>
                <a:latin typeface="Aptos Narrow" panose="020B0004020202020204" pitchFamily="34" charset="0"/>
              </a:rPr>
              <a:t>T.Reijnders</a:t>
            </a:r>
            <a:endParaRPr lang="fr-FR" sz="1600" b="1" dirty="0">
              <a:solidFill>
                <a:srgbClr val="00BDC2"/>
              </a:solidFill>
              <a:latin typeface="Aptos Narrow" panose="020B0004020202020204" pitchFamily="34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8097989-9967-7064-E71D-C8D8FA739E36}"/>
              </a:ext>
            </a:extLst>
          </p:cNvPr>
          <p:cNvSpPr txBox="1"/>
          <p:nvPr/>
        </p:nvSpPr>
        <p:spPr>
          <a:xfrm>
            <a:off x="6966850" y="2951999"/>
            <a:ext cx="2744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M.Caicedo</a:t>
            </a:r>
            <a:r>
              <a:rPr lang="fr-FR" sz="1600" b="1" dirty="0">
                <a:solidFill>
                  <a:srgbClr val="7CAE00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–</a:t>
            </a:r>
            <a:r>
              <a:rPr lang="fr-FR" sz="1600" b="1" dirty="0">
                <a:solidFill>
                  <a:srgbClr val="7CAE00"/>
                </a:solidFill>
                <a:latin typeface="Aptos Narrow" panose="020B0004020202020204" pitchFamily="34" charset="0"/>
              </a:rPr>
              <a:t> </a:t>
            </a:r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R.Gravenberch</a:t>
            </a:r>
            <a:endParaRPr lang="fr-FR" sz="1600" b="1" dirty="0">
              <a:solidFill>
                <a:srgbClr val="7CAE00"/>
              </a:solidFill>
              <a:latin typeface="Aptos Narrow" panose="020B0004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EA5DDDE3-F5BF-4385-0735-6E62A7050A38}"/>
              </a:ext>
            </a:extLst>
          </p:cNvPr>
          <p:cNvSpPr txBox="1"/>
          <p:nvPr/>
        </p:nvSpPr>
        <p:spPr>
          <a:xfrm>
            <a:off x="6966851" y="320580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E.Anderson</a:t>
            </a:r>
            <a:endParaRPr lang="fr-FR" sz="1600" b="1" dirty="0">
              <a:solidFill>
                <a:srgbClr val="7CAE00"/>
              </a:solidFill>
              <a:latin typeface="Aptos Narrow" panose="020B0004020202020204" pitchFamily="34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009E104-442D-D0F2-CFB1-3683D76863C3}"/>
              </a:ext>
            </a:extLst>
          </p:cNvPr>
          <p:cNvSpPr txBox="1"/>
          <p:nvPr/>
        </p:nvSpPr>
        <p:spPr>
          <a:xfrm>
            <a:off x="6966851" y="3408478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C576FF"/>
                </a:solidFill>
                <a:latin typeface="Aptos Narrow" panose="020B0004020202020204" pitchFamily="34" charset="0"/>
              </a:rPr>
              <a:t>A.Stach</a:t>
            </a:r>
            <a:endParaRPr lang="fr-FR" sz="1600" b="1" dirty="0">
              <a:solidFill>
                <a:srgbClr val="C576FF"/>
              </a:solidFill>
              <a:latin typeface="Aptos Narrow" panose="020B00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79950B8-506B-980B-BEA7-59FBA0B9E5C8}"/>
              </a:ext>
            </a:extLst>
          </p:cNvPr>
          <p:cNvSpPr txBox="1"/>
          <p:nvPr/>
        </p:nvSpPr>
        <p:spPr>
          <a:xfrm>
            <a:off x="6975318" y="3611153"/>
            <a:ext cx="19485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rgbClr val="F8766D"/>
                </a:solidFill>
                <a:latin typeface="Aptos Narrow" panose="020B0004020202020204" pitchFamily="34" charset="0"/>
              </a:rPr>
              <a:t>D.Rice</a:t>
            </a:r>
            <a:r>
              <a:rPr lang="fr-FR" sz="1600" b="1" dirty="0">
                <a:solidFill>
                  <a:srgbClr val="F8766D"/>
                </a:solidFill>
                <a:latin typeface="Aptos Narrow" panose="020B0004020202020204" pitchFamily="34" charset="0"/>
              </a:rPr>
              <a:t> </a:t>
            </a:r>
            <a:r>
              <a:rPr lang="fr-FR" sz="1600" dirty="0">
                <a:latin typeface="Aptos Narrow" panose="020B0004020202020204" pitchFamily="34" charset="0"/>
              </a:rPr>
              <a:t>- </a:t>
            </a:r>
            <a:r>
              <a:rPr lang="fr-FR" sz="1600" b="1" dirty="0" err="1">
                <a:solidFill>
                  <a:srgbClr val="7CAE00"/>
                </a:solidFill>
                <a:latin typeface="Aptos Narrow" panose="020B0004020202020204" pitchFamily="34" charset="0"/>
              </a:rPr>
              <a:t>S.Tonali</a:t>
            </a:r>
            <a:r>
              <a:rPr lang="fr-FR" sz="1600" b="1" dirty="0">
                <a:solidFill>
                  <a:srgbClr val="7CAE00"/>
                </a:solidFill>
                <a:latin typeface="Aptos Narrow" panose="020B0004020202020204" pitchFamily="34" charset="0"/>
              </a:rPr>
              <a:t> 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0208904-4387-D292-46B5-62AA0AED8E0E}"/>
              </a:ext>
            </a:extLst>
          </p:cNvPr>
          <p:cNvSpPr txBox="1"/>
          <p:nvPr/>
        </p:nvSpPr>
        <p:spPr>
          <a:xfrm>
            <a:off x="3014014" y="196402"/>
            <a:ext cx="616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>
                <a:latin typeface="Lucida Sans" panose="020B0602030504020204" pitchFamily="34" charset="0"/>
              </a:rPr>
              <a:t>Pass</a:t>
            </a:r>
            <a:r>
              <a:rPr lang="fr-FR" sz="2400" dirty="0">
                <a:latin typeface="Lucida Sans" panose="020B0602030504020204" pitchFamily="34" charset="0"/>
              </a:rPr>
              <a:t> </a:t>
            </a:r>
            <a:r>
              <a:rPr lang="fr-FR" sz="2400" dirty="0" err="1">
                <a:latin typeface="Lucida Sans" panose="020B0602030504020204" pitchFamily="34" charset="0"/>
              </a:rPr>
              <a:t>completion</a:t>
            </a:r>
            <a:r>
              <a:rPr lang="fr-FR" sz="2400" dirty="0">
                <a:latin typeface="Lucida Sans" panose="020B0602030504020204" pitchFamily="34" charset="0"/>
              </a:rPr>
              <a:t> Rate Evolution 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C9476C5-E337-B738-4656-36F7C3733FC7}"/>
              </a:ext>
            </a:extLst>
          </p:cNvPr>
          <p:cNvGrpSpPr/>
          <p:nvPr/>
        </p:nvGrpSpPr>
        <p:grpSpPr>
          <a:xfrm>
            <a:off x="9362925" y="2488314"/>
            <a:ext cx="2829075" cy="1661178"/>
            <a:chOff x="9362925" y="2488314"/>
            <a:chExt cx="2829075" cy="1661178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D6F89DED-C5B4-19AE-5DDD-09F4722F3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07211" y="2498481"/>
              <a:ext cx="2176706" cy="1651011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95FCD3DB-49FB-527D-EC82-3308F3870291}"/>
                </a:ext>
              </a:extLst>
            </p:cNvPr>
            <p:cNvSpPr/>
            <p:nvPr/>
          </p:nvSpPr>
          <p:spPr>
            <a:xfrm>
              <a:off x="9362925" y="2488314"/>
              <a:ext cx="2829075" cy="4039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>
                  <a:solidFill>
                    <a:schemeClr val="tx1"/>
                  </a:solidFill>
                  <a:latin typeface="Lucida Sans" panose="020B0602030504020204" pitchFamily="34" charset="0"/>
                </a:rPr>
                <a:t>Pass</a:t>
              </a:r>
              <a:r>
                <a:rPr lang="fr-FR" sz="14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 Rate Evolution </a:t>
              </a:r>
              <a:r>
                <a:rPr lang="fr-FR" sz="1400" dirty="0" err="1">
                  <a:solidFill>
                    <a:schemeClr val="tx1"/>
                  </a:solidFill>
                  <a:latin typeface="Lucida Sans" panose="020B0602030504020204" pitchFamily="34" charset="0"/>
                </a:rPr>
                <a:t>Category</a:t>
              </a:r>
              <a:endParaRPr lang="fr-FR" sz="14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C8127688-07A9-C604-4FA2-E33097D8FB28}"/>
              </a:ext>
            </a:extLst>
          </p:cNvPr>
          <p:cNvSpPr txBox="1"/>
          <p:nvPr/>
        </p:nvSpPr>
        <p:spPr>
          <a:xfrm>
            <a:off x="9541638" y="336675"/>
            <a:ext cx="241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6" action="ppaction://hlinkfile"/>
              </a:rPr>
              <a:t>Interactive figure </a:t>
            </a:r>
            <a:r>
              <a:rPr lang="fr-FR" dirty="0" err="1">
                <a:hlinkClick r:id="rId6" action="ppaction://hlinkfile"/>
              </a:rPr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87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F2729-5AA4-3BE5-2353-0DD5BDF8A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347D4E2-01E4-C936-33CC-00C4FB89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630"/>
            <a:ext cx="12192000" cy="61247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AF8E06-FB4A-02AA-BA49-8B4F4A92C777}"/>
              </a:ext>
            </a:extLst>
          </p:cNvPr>
          <p:cNvSpPr txBox="1"/>
          <p:nvPr/>
        </p:nvSpPr>
        <p:spPr>
          <a:xfrm>
            <a:off x="4180114" y="5246914"/>
            <a:ext cx="1915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47BDFF"/>
                </a:solidFill>
                <a:latin typeface="Lucida Sans" panose="020B0602030504020204" pitchFamily="34" charset="0"/>
              </a:rPr>
              <a:t>Non Final 3rd </a:t>
            </a:r>
            <a:r>
              <a:rPr lang="fr-FR" b="1" dirty="0" err="1">
                <a:solidFill>
                  <a:srgbClr val="47BDFF"/>
                </a:solidFill>
                <a:latin typeface="Lucida Sans" panose="020B0602030504020204" pitchFamily="34" charset="0"/>
              </a:rPr>
              <a:t>players</a:t>
            </a:r>
            <a:r>
              <a:rPr lang="fr-FR" b="1" dirty="0">
                <a:solidFill>
                  <a:srgbClr val="47BDFF"/>
                </a:solidFill>
                <a:latin typeface="Lucida Sans" panose="020B0602030504020204" pitchFamily="34" charset="0"/>
              </a:rPr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724C7E-8561-CF5F-A8C4-DBF875661B9F}"/>
              </a:ext>
            </a:extLst>
          </p:cNvPr>
          <p:cNvSpPr txBox="1"/>
          <p:nvPr/>
        </p:nvSpPr>
        <p:spPr>
          <a:xfrm>
            <a:off x="2057398" y="3266496"/>
            <a:ext cx="2471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D52425"/>
                </a:solidFill>
                <a:latin typeface="Lucida Sans" panose="020B0602030504020204" pitchFamily="34" charset="0"/>
              </a:rPr>
              <a:t>Inaccurate</a:t>
            </a:r>
            <a:r>
              <a:rPr lang="fr-FR" b="1" dirty="0">
                <a:solidFill>
                  <a:srgbClr val="D52425"/>
                </a:solidFill>
                <a:latin typeface="Lucida Sans" panose="020B0602030504020204" pitchFamily="34" charset="0"/>
              </a:rPr>
              <a:t> </a:t>
            </a:r>
          </a:p>
          <a:p>
            <a:pPr algn="ctr"/>
            <a:r>
              <a:rPr lang="fr-FR" b="1" dirty="0">
                <a:solidFill>
                  <a:srgbClr val="D52425"/>
                </a:solidFill>
                <a:latin typeface="Lucida Sans" panose="020B0602030504020204" pitchFamily="34" charset="0"/>
              </a:rPr>
              <a:t>Final 3rd </a:t>
            </a:r>
            <a:r>
              <a:rPr lang="fr-FR" b="1" dirty="0" err="1">
                <a:solidFill>
                  <a:srgbClr val="D52425"/>
                </a:solidFill>
                <a:latin typeface="Lucida Sans" panose="020B0602030504020204" pitchFamily="34" charset="0"/>
              </a:rPr>
              <a:t>players</a:t>
            </a:r>
            <a:endParaRPr lang="fr-FR" b="1" dirty="0">
              <a:solidFill>
                <a:srgbClr val="D52425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06692F9-EC1A-9FAE-7CD9-1CC7D7E5A74A}"/>
              </a:ext>
            </a:extLst>
          </p:cNvPr>
          <p:cNvSpPr txBox="1"/>
          <p:nvPr/>
        </p:nvSpPr>
        <p:spPr>
          <a:xfrm>
            <a:off x="9100457" y="904296"/>
            <a:ext cx="2046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9265BC"/>
                </a:solidFill>
                <a:latin typeface="Lucida Sans" panose="020B0602030504020204" pitchFamily="34" charset="0"/>
              </a:rPr>
              <a:t>Final 3rd experts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BEA3DE5-5C50-A9B4-5404-6C4C7CE06B38}"/>
              </a:ext>
            </a:extLst>
          </p:cNvPr>
          <p:cNvSpPr txBox="1"/>
          <p:nvPr/>
        </p:nvSpPr>
        <p:spPr>
          <a:xfrm>
            <a:off x="9753599" y="4016828"/>
            <a:ext cx="2242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7A04"/>
                </a:solidFill>
                <a:latin typeface="Lucida Sans" panose="020B0602030504020204" pitchFamily="34" charset="0"/>
              </a:rPr>
              <a:t>Accurate</a:t>
            </a:r>
            <a:r>
              <a:rPr lang="fr-FR" b="1" dirty="0">
                <a:solidFill>
                  <a:srgbClr val="FF7A04"/>
                </a:solidFill>
                <a:latin typeface="Lucida Sans" panose="020B0602030504020204" pitchFamily="34" charset="0"/>
              </a:rPr>
              <a:t> </a:t>
            </a:r>
          </a:p>
          <a:p>
            <a:pPr algn="ctr"/>
            <a:r>
              <a:rPr lang="fr-FR" b="1" dirty="0">
                <a:solidFill>
                  <a:srgbClr val="FF7A04"/>
                </a:solidFill>
                <a:latin typeface="Lucida Sans" panose="020B0602030504020204" pitchFamily="34" charset="0"/>
              </a:rPr>
              <a:t>Final 3rd </a:t>
            </a:r>
            <a:r>
              <a:rPr lang="fr-FR" b="1" dirty="0" err="1">
                <a:solidFill>
                  <a:srgbClr val="FF7A04"/>
                </a:solidFill>
                <a:latin typeface="Lucida Sans" panose="020B0602030504020204" pitchFamily="34" charset="0"/>
              </a:rPr>
              <a:t>players</a:t>
            </a:r>
            <a:r>
              <a:rPr lang="fr-FR" b="1" dirty="0">
                <a:solidFill>
                  <a:srgbClr val="FF7A04"/>
                </a:solidFill>
                <a:latin typeface="Lucida Sans" panose="020B0602030504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249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CD6DE-F3A1-6655-3E6A-8EE006145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E87DAA06-EF58-5200-4B77-76DC113AB298}"/>
              </a:ext>
            </a:extLst>
          </p:cNvPr>
          <p:cNvGrpSpPr/>
          <p:nvPr/>
        </p:nvGrpSpPr>
        <p:grpSpPr>
          <a:xfrm>
            <a:off x="468086" y="795947"/>
            <a:ext cx="11266714" cy="5943287"/>
            <a:chOff x="-1" y="614343"/>
            <a:chExt cx="12192000" cy="6124891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FFD78C2-C493-E84C-2DB5-030767EA8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614343"/>
              <a:ext cx="12192000" cy="6124891"/>
            </a:xfrm>
            <a:prstGeom prst="rect">
              <a:avLst/>
            </a:prstGeom>
          </p:spPr>
        </p:pic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8B3D85A0-E87F-F974-8A9B-6D959028C9C1}"/>
                </a:ext>
              </a:extLst>
            </p:cNvPr>
            <p:cNvSpPr txBox="1"/>
            <p:nvPr/>
          </p:nvSpPr>
          <p:spPr>
            <a:xfrm>
              <a:off x="4147455" y="1531892"/>
              <a:ext cx="4322155" cy="380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err="1">
                  <a:solidFill>
                    <a:srgbClr val="A3A500"/>
                  </a:solidFill>
                  <a:latin typeface="Lucida Sans" panose="020B0602030504020204" pitchFamily="34" charset="0"/>
                </a:rPr>
                <a:t>Huge</a:t>
              </a:r>
              <a:r>
                <a:rPr lang="fr-FR" b="1" dirty="0">
                  <a:solidFill>
                    <a:srgbClr val="A3A500"/>
                  </a:solidFill>
                  <a:latin typeface="Lucida Sans" panose="020B0602030504020204" pitchFamily="34" charset="0"/>
                </a:rPr>
                <a:t> </a:t>
              </a:r>
              <a:r>
                <a:rPr lang="fr-FR" b="1" dirty="0" err="1">
                  <a:solidFill>
                    <a:srgbClr val="A3A500"/>
                  </a:solidFill>
                  <a:latin typeface="Lucida Sans" panose="020B0602030504020204" pitchFamily="34" charset="0"/>
                </a:rPr>
                <a:t>number</a:t>
              </a:r>
              <a:r>
                <a:rPr lang="fr-FR" b="1" dirty="0">
                  <a:solidFill>
                    <a:srgbClr val="A3A500"/>
                  </a:solidFill>
                  <a:latin typeface="Lucida Sans" panose="020B0602030504020204" pitchFamily="34" charset="0"/>
                </a:rPr>
                <a:t>/medium distance 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F6A61DBB-FE7C-4E5F-E6B7-86D0FFE972DF}"/>
                </a:ext>
              </a:extLst>
            </p:cNvPr>
            <p:cNvSpPr txBox="1"/>
            <p:nvPr/>
          </p:nvSpPr>
          <p:spPr>
            <a:xfrm>
              <a:off x="2345869" y="4438378"/>
              <a:ext cx="269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00B0F6"/>
                  </a:solidFill>
                  <a:latin typeface="Lucida Sans" panose="020B0602030504020204" pitchFamily="34" charset="0"/>
                </a:rPr>
                <a:t>Small </a:t>
              </a:r>
              <a:r>
                <a:rPr lang="fr-FR" b="1" dirty="0" err="1">
                  <a:solidFill>
                    <a:srgbClr val="00B0F6"/>
                  </a:solidFill>
                  <a:latin typeface="Lucida Sans" panose="020B0602030504020204" pitchFamily="34" charset="0"/>
                </a:rPr>
                <a:t>number</a:t>
              </a:r>
              <a:endParaRPr lang="fr-FR" b="1" dirty="0">
                <a:solidFill>
                  <a:srgbClr val="00B0F6"/>
                </a:solidFill>
                <a:latin typeface="Lucida Sans" panose="020B0602030504020204" pitchFamily="34" charset="0"/>
              </a:endParaRPr>
            </a:p>
            <a:p>
              <a:pPr algn="ctr"/>
              <a:r>
                <a:rPr lang="fr-FR" b="1" dirty="0">
                  <a:solidFill>
                    <a:srgbClr val="00B0F6"/>
                  </a:solidFill>
                  <a:latin typeface="Lucida Sans" panose="020B0602030504020204" pitchFamily="34" charset="0"/>
                </a:rPr>
                <a:t>/medium distance </a:t>
              </a:r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DCF13B3-E87E-C48F-6BD8-778ADF808F64}"/>
                </a:ext>
              </a:extLst>
            </p:cNvPr>
            <p:cNvSpPr txBox="1"/>
            <p:nvPr/>
          </p:nvSpPr>
          <p:spPr>
            <a:xfrm>
              <a:off x="7674427" y="3153864"/>
              <a:ext cx="35596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00BE7B"/>
                  </a:solidFill>
                  <a:latin typeface="Lucida Sans" panose="020B0602030504020204" pitchFamily="34" charset="0"/>
                </a:rPr>
                <a:t>Medium </a:t>
              </a:r>
              <a:r>
                <a:rPr lang="fr-FR" b="1" dirty="0" err="1">
                  <a:solidFill>
                    <a:srgbClr val="00BE7B"/>
                  </a:solidFill>
                  <a:latin typeface="Lucida Sans" panose="020B0602030504020204" pitchFamily="34" charset="0"/>
                </a:rPr>
                <a:t>number</a:t>
              </a:r>
              <a:endParaRPr lang="fr-FR" b="1" dirty="0">
                <a:solidFill>
                  <a:srgbClr val="00BE7B"/>
                </a:solidFill>
                <a:latin typeface="Lucida Sans" panose="020B0602030504020204" pitchFamily="34" charset="0"/>
              </a:endParaRPr>
            </a:p>
            <a:p>
              <a:pPr algn="ctr"/>
              <a:r>
                <a:rPr lang="fr-FR" b="1" dirty="0">
                  <a:solidFill>
                    <a:srgbClr val="00BE7B"/>
                  </a:solidFill>
                  <a:latin typeface="Lucida Sans" panose="020B0602030504020204" pitchFamily="34" charset="0"/>
                </a:rPr>
                <a:t>/long distance 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69DDC13-1C6E-DAE8-22C1-AE9E1E961C8E}"/>
                </a:ext>
              </a:extLst>
            </p:cNvPr>
            <p:cNvSpPr txBox="1"/>
            <p:nvPr/>
          </p:nvSpPr>
          <p:spPr>
            <a:xfrm>
              <a:off x="8773885" y="5416386"/>
              <a:ext cx="269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8766D"/>
                  </a:solidFill>
                  <a:latin typeface="Lucida Sans" panose="020B0602030504020204" pitchFamily="34" charset="0"/>
                </a:rPr>
                <a:t>Small </a:t>
              </a:r>
              <a:r>
                <a:rPr lang="fr-FR" b="1" dirty="0" err="1">
                  <a:solidFill>
                    <a:srgbClr val="F8766D"/>
                  </a:solidFill>
                  <a:latin typeface="Lucida Sans" panose="020B0602030504020204" pitchFamily="34" charset="0"/>
                </a:rPr>
                <a:t>number</a:t>
              </a:r>
              <a:endParaRPr lang="fr-FR" b="1" dirty="0">
                <a:solidFill>
                  <a:srgbClr val="F8766D"/>
                </a:solidFill>
                <a:latin typeface="Lucida Sans" panose="020B0602030504020204" pitchFamily="34" charset="0"/>
              </a:endParaRPr>
            </a:p>
            <a:p>
              <a:pPr algn="ctr"/>
              <a:r>
                <a:rPr lang="fr-FR" b="1" dirty="0">
                  <a:solidFill>
                    <a:srgbClr val="F8766D"/>
                  </a:solidFill>
                  <a:latin typeface="Lucida Sans" panose="020B0602030504020204" pitchFamily="34" charset="0"/>
                </a:rPr>
                <a:t>/long distance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756FB55-5E5B-DB31-E182-F0321A6C1775}"/>
                </a:ext>
              </a:extLst>
            </p:cNvPr>
            <p:cNvSpPr txBox="1"/>
            <p:nvPr/>
          </p:nvSpPr>
          <p:spPr>
            <a:xfrm>
              <a:off x="1322613" y="5739551"/>
              <a:ext cx="25635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E76BF3"/>
                  </a:solidFill>
                  <a:latin typeface="Lucida Sans" panose="020B0602030504020204" pitchFamily="34" charset="0"/>
                </a:rPr>
                <a:t>Small </a:t>
              </a:r>
              <a:r>
                <a:rPr lang="fr-FR" b="1" dirty="0" err="1">
                  <a:solidFill>
                    <a:srgbClr val="E76BF3"/>
                  </a:solidFill>
                  <a:latin typeface="Lucida Sans" panose="020B0602030504020204" pitchFamily="34" charset="0"/>
                </a:rPr>
                <a:t>number</a:t>
              </a:r>
              <a:r>
                <a:rPr lang="fr-FR" b="1" dirty="0">
                  <a:solidFill>
                    <a:srgbClr val="E76BF3"/>
                  </a:solidFill>
                  <a:latin typeface="Lucida Sans" panose="020B0602030504020204" pitchFamily="34" charset="0"/>
                </a:rPr>
                <a:t> </a:t>
              </a:r>
            </a:p>
            <a:p>
              <a:pPr algn="ctr"/>
              <a:r>
                <a:rPr lang="fr-FR" b="1" dirty="0">
                  <a:solidFill>
                    <a:srgbClr val="E76BF3"/>
                  </a:solidFill>
                  <a:latin typeface="Lucida Sans" panose="020B0602030504020204" pitchFamily="34" charset="0"/>
                </a:rPr>
                <a:t>and distance </a:t>
              </a:r>
            </a:p>
          </p:txBody>
        </p:sp>
      </p:grpSp>
      <p:sp>
        <p:nvSpPr>
          <p:cNvPr id="8" name="Titre 1">
            <a:extLst>
              <a:ext uri="{FF2B5EF4-FFF2-40B4-BE49-F238E27FC236}">
                <a16:creationId xmlns:a16="http://schemas.microsoft.com/office/drawing/2014/main" id="{DA34CAB0-B1FC-5CE3-FD4C-98C60FBA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8766"/>
            <a:ext cx="10515600" cy="67718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Arial Rounded MT Bold" panose="020F0704030504030204" pitchFamily="34" charset="0"/>
              </a:rPr>
              <a:t>2- Carries Activity </a:t>
            </a:r>
          </a:p>
        </p:txBody>
      </p:sp>
    </p:spTree>
    <p:extLst>
      <p:ext uri="{BB962C8B-B14F-4D97-AF65-F5344CB8AC3E}">
        <p14:creationId xmlns:p14="http://schemas.microsoft.com/office/powerpoint/2010/main" val="57021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2CF0-8DA3-D932-6A6A-9708490CF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B9CD09-44B3-E133-7AFE-A5099483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22"/>
            <a:ext cx="12192000" cy="613755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E0E8378-45D0-0932-431A-C84179A9FB5D}"/>
              </a:ext>
            </a:extLst>
          </p:cNvPr>
          <p:cNvSpPr txBox="1"/>
          <p:nvPr/>
        </p:nvSpPr>
        <p:spPr>
          <a:xfrm>
            <a:off x="484414" y="4447772"/>
            <a:ext cx="256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619CFF"/>
                </a:solidFill>
                <a:latin typeface="Lucida Sans" panose="020B0602030504020204" pitchFamily="34" charset="0"/>
              </a:rPr>
              <a:t>Non-progressive </a:t>
            </a:r>
            <a:r>
              <a:rPr lang="fr-FR" b="1" dirty="0" err="1">
                <a:solidFill>
                  <a:srgbClr val="619CFF"/>
                </a:solidFill>
                <a:latin typeface="Lucida Sans" panose="020B0602030504020204" pitchFamily="34" charset="0"/>
              </a:rPr>
              <a:t>players</a:t>
            </a:r>
            <a:r>
              <a:rPr lang="fr-FR" b="1" dirty="0">
                <a:solidFill>
                  <a:srgbClr val="619CFF"/>
                </a:solidFill>
                <a:latin typeface="Lucida Sans" panose="020B0602030504020204" pitchFamily="34" charset="0"/>
              </a:rPr>
              <a:t>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16D5D0-D2C5-9CB8-95AE-8F146623FC5F}"/>
              </a:ext>
            </a:extLst>
          </p:cNvPr>
          <p:cNvSpPr txBox="1"/>
          <p:nvPr/>
        </p:nvSpPr>
        <p:spPr>
          <a:xfrm>
            <a:off x="3695701" y="2078092"/>
            <a:ext cx="256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38CA64"/>
                </a:solidFill>
                <a:latin typeface="Lucida Sans" panose="020B0602030504020204" pitchFamily="34" charset="0"/>
              </a:rPr>
              <a:t>Low-to-</a:t>
            </a:r>
            <a:r>
              <a:rPr lang="fr-FR" b="1" dirty="0" err="1">
                <a:solidFill>
                  <a:srgbClr val="38CA64"/>
                </a:solidFill>
                <a:latin typeface="Lucida Sans" panose="020B0602030504020204" pitchFamily="34" charset="0"/>
              </a:rPr>
              <a:t>intermediate</a:t>
            </a:r>
            <a:r>
              <a:rPr lang="fr-FR" b="1" dirty="0">
                <a:solidFill>
                  <a:srgbClr val="38CA64"/>
                </a:solidFill>
                <a:latin typeface="Lucida Sans" panose="020B0602030504020204" pitchFamily="34" charset="0"/>
              </a:rPr>
              <a:t> progressive </a:t>
            </a:r>
            <a:r>
              <a:rPr lang="fr-FR" b="1" dirty="0" err="1">
                <a:solidFill>
                  <a:srgbClr val="38CA64"/>
                </a:solidFill>
                <a:latin typeface="Lucida Sans" panose="020B0602030504020204" pitchFamily="34" charset="0"/>
              </a:rPr>
              <a:t>players</a:t>
            </a:r>
            <a:endParaRPr lang="fr-FR" b="1" dirty="0">
              <a:solidFill>
                <a:srgbClr val="38CA64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86F6B9D-3186-4E08-D481-FB154268CA64}"/>
              </a:ext>
            </a:extLst>
          </p:cNvPr>
          <p:cNvSpPr txBox="1"/>
          <p:nvPr/>
        </p:nvSpPr>
        <p:spPr>
          <a:xfrm>
            <a:off x="8496300" y="2401258"/>
            <a:ext cx="2563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86F66"/>
                </a:solidFill>
                <a:latin typeface="Lucida Sans" panose="020B0602030504020204" pitchFamily="34" charset="0"/>
              </a:rPr>
              <a:t>Progressive </a:t>
            </a:r>
            <a:r>
              <a:rPr lang="fr-FR" b="1" dirty="0" err="1">
                <a:solidFill>
                  <a:srgbClr val="F86F66"/>
                </a:solidFill>
                <a:latin typeface="Lucida Sans" panose="020B0602030504020204" pitchFamily="34" charset="0"/>
              </a:rPr>
              <a:t>plays</a:t>
            </a:r>
            <a:r>
              <a:rPr lang="fr-FR" b="1" dirty="0">
                <a:solidFill>
                  <a:srgbClr val="F86F66"/>
                </a:solidFill>
                <a:latin typeface="Lucida Sans" panose="020B0602030504020204" pitchFamily="34" charset="0"/>
              </a:rPr>
              <a:t> </a:t>
            </a:r>
            <a:r>
              <a:rPr lang="fr-FR" b="1" dirty="0" err="1">
                <a:solidFill>
                  <a:srgbClr val="F86F66"/>
                </a:solidFill>
                <a:latin typeface="Lucida Sans" panose="020B0602030504020204" pitchFamily="34" charset="0"/>
              </a:rPr>
              <a:t>specialists</a:t>
            </a:r>
            <a:r>
              <a:rPr lang="fr-FR" b="1" dirty="0">
                <a:solidFill>
                  <a:srgbClr val="F86F66"/>
                </a:solidFill>
                <a:latin typeface="Lucida Sans" panose="020B06020305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8870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8274</TotalTime>
  <Words>799</Words>
  <Application>Microsoft Office PowerPoint</Application>
  <PresentationFormat>Grand écran</PresentationFormat>
  <Paragraphs>151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4" baseType="lpstr">
      <vt:lpstr>Aptos Narrow</vt:lpstr>
      <vt:lpstr>Arial</vt:lpstr>
      <vt:lpstr>Arial Rounded MT Bold</vt:lpstr>
      <vt:lpstr>Brix Slab Bold</vt:lpstr>
      <vt:lpstr>Brix Slab Light</vt:lpstr>
      <vt:lpstr>Calibri</vt:lpstr>
      <vt:lpstr>Calibri Light</vt:lpstr>
      <vt:lpstr>Lucida l</vt:lpstr>
      <vt:lpstr>Lucida Sans</vt:lpstr>
      <vt:lpstr>Thème Office</vt:lpstr>
      <vt:lpstr>Premier League – 2025/2026 Season</vt:lpstr>
      <vt:lpstr>Table of contents </vt:lpstr>
      <vt:lpstr>1st part – Inclusion criteria</vt:lpstr>
      <vt:lpstr>2nd part - Keep possession and move forward with the ball </vt:lpstr>
      <vt:lpstr>1- Passes Activity </vt:lpstr>
      <vt:lpstr>Présentation PowerPoint</vt:lpstr>
      <vt:lpstr>Présentation PowerPoint</vt:lpstr>
      <vt:lpstr>2- Carries Activity </vt:lpstr>
      <vt:lpstr>Présentation PowerPoint</vt:lpstr>
      <vt:lpstr>Présentation PowerPoint</vt:lpstr>
      <vt:lpstr>3rd Part - Unbalance the opponent and finish with a scoring opportunity </vt:lpstr>
      <vt:lpstr>1- Goals’ contributions</vt:lpstr>
      <vt:lpstr>2- Openplay xG and xA</vt:lpstr>
      <vt:lpstr>3- Chances created and touches in opp. box</vt:lpstr>
      <vt:lpstr>Présentation PowerPoint</vt:lpstr>
      <vt:lpstr>Présentation PowerPoint</vt:lpstr>
      <vt:lpstr>4th part - Principal Component Analysis (PCA) and Hierarchical Classification on principal components (HCPC)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5th Part - Conclusion </vt:lpstr>
      <vt:lpstr>Last Part – Cautions and Perspectives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33638782428</dc:creator>
  <cp:lastModifiedBy>33638782428</cp:lastModifiedBy>
  <cp:revision>16</cp:revision>
  <dcterms:created xsi:type="dcterms:W3CDTF">2025-09-29T17:18:10Z</dcterms:created>
  <dcterms:modified xsi:type="dcterms:W3CDTF">2025-10-14T16:52:51Z</dcterms:modified>
</cp:coreProperties>
</file>