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29"/>
  </p:notesMasterIdLst>
  <p:sldIdLst>
    <p:sldId id="262" r:id="rId2"/>
    <p:sldId id="263" r:id="rId3"/>
    <p:sldId id="283" r:id="rId4"/>
    <p:sldId id="272" r:id="rId5"/>
    <p:sldId id="260" r:id="rId6"/>
    <p:sldId id="261" r:id="rId7"/>
    <p:sldId id="259" r:id="rId8"/>
    <p:sldId id="258" r:id="rId9"/>
    <p:sldId id="267" r:id="rId10"/>
    <p:sldId id="266" r:id="rId11"/>
    <p:sldId id="268" r:id="rId12"/>
    <p:sldId id="271" r:id="rId13"/>
    <p:sldId id="277" r:id="rId14"/>
    <p:sldId id="265" r:id="rId15"/>
    <p:sldId id="273" r:id="rId16"/>
    <p:sldId id="275" r:id="rId17"/>
    <p:sldId id="281" r:id="rId18"/>
    <p:sldId id="282" r:id="rId19"/>
    <p:sldId id="284" r:id="rId20"/>
    <p:sldId id="285" r:id="rId21"/>
    <p:sldId id="286" r:id="rId22"/>
    <p:sldId id="287" r:id="rId23"/>
    <p:sldId id="288" r:id="rId24"/>
    <p:sldId id="289" r:id="rId25"/>
    <p:sldId id="290" r:id="rId26"/>
    <p:sldId id="292" r:id="rId27"/>
    <p:sldId id="294" r:id="rId2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2425"/>
    <a:srgbClr val="47BDFF"/>
    <a:srgbClr val="FF7A04"/>
    <a:srgbClr val="38CA64"/>
    <a:srgbClr val="F86F66"/>
    <a:srgbClr val="377EB8"/>
    <a:srgbClr val="E41D1F"/>
    <a:srgbClr val="619CFF"/>
    <a:srgbClr val="9265BC"/>
    <a:srgbClr val="C1A8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94660"/>
  </p:normalViewPr>
  <p:slideViewPr>
    <p:cSldViewPr snapToGrid="0">
      <p:cViewPr varScale="1">
        <p:scale>
          <a:sx n="59" d="100"/>
          <a:sy n="59" d="100"/>
        </p:scale>
        <p:origin x="77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627011-4D9F-4BFA-82AB-DC7A5E38CF04}" type="datetimeFigureOut">
              <a:rPr lang="fr-FR" smtClean="0"/>
              <a:t>07/10/2025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5AD9D9-4C09-46E5-B6DC-E35A6DA5F1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58759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5AD9D9-4C09-46E5-B6DC-E35A6DA5F14C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4065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EEC979-770C-1B91-5054-3EBA7119C2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621AA99-5DFC-3172-BEB9-59A7EA04EA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B1B1DBF-BB44-677E-3427-ED8B91674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1A3F8-0D37-4459-8969-A3FB48D98358}" type="datetimeFigureOut">
              <a:rPr lang="fr-FR" smtClean="0"/>
              <a:t>07/10/2025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F718001-E640-57A5-AB72-8F1934E37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1619AA5-82AC-462E-BB52-0EB7C085F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87FBD-A451-4041-94CE-7371FE1D16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5659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8860F6-A4D3-98BE-F88C-A3C3E119B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A209CDF-AA23-2640-52E4-04DA3A7F0E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E88EB9A-3AD3-411E-C505-9C2D260AC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1A3F8-0D37-4459-8969-A3FB48D98358}" type="datetimeFigureOut">
              <a:rPr lang="fr-FR" smtClean="0"/>
              <a:t>07/10/2025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A35AA02-3DC7-F724-01F4-1D3159667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D0B11DA-4CAC-0A45-328F-433B2C4FA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87FBD-A451-4041-94CE-7371FE1D16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80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984927A-4A3F-C3B8-6675-42DC883261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B96FF86-282A-3CAE-3F48-FE344373E7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079B958-8FF0-AC43-5A95-0E35BCAF8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1A3F8-0D37-4459-8969-A3FB48D98358}" type="datetimeFigureOut">
              <a:rPr lang="fr-FR" smtClean="0"/>
              <a:t>07/10/2025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8E81EE7-89E7-1AA8-517A-9811CF24D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B006F52-DD22-3F9E-52D9-97185B476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87FBD-A451-4041-94CE-7371FE1D16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9828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486E44-A335-B0C3-8F8F-66DAE7F72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010CA0D-012B-5213-6095-2E1B837DA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F7976EE-97E5-3121-562A-351EDBC19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1A3F8-0D37-4459-8969-A3FB48D98358}" type="datetimeFigureOut">
              <a:rPr lang="fr-FR" smtClean="0"/>
              <a:t>07/10/2025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72B38FC-8B01-6DE5-56C4-A2F3701A0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9908BFE-2F5B-7197-F611-77087CDD3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87FBD-A451-4041-94CE-7371FE1D16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5302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CD56FA-C177-C172-4062-7911FD0BD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5B5A666-D8DC-82EC-3DFC-769EBCE208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33B375F-B7AF-DE63-0E50-DAD11A3C7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1A3F8-0D37-4459-8969-A3FB48D98358}" type="datetimeFigureOut">
              <a:rPr lang="fr-FR" smtClean="0"/>
              <a:t>07/10/2025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E095868-B21C-DBFA-18AF-0D974ADF8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95AD44E-919F-A3E2-ECE1-914771D55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87FBD-A451-4041-94CE-7371FE1D16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909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3ABAC1-8168-1EA1-13BC-70493A8B3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D3AC715-A247-87E4-9CF0-E2B82762E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4D6C086-288A-67D6-BFF4-16587E29E8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5001FAB-3318-89BA-6459-EF4B1C1FD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1A3F8-0D37-4459-8969-A3FB48D98358}" type="datetimeFigureOut">
              <a:rPr lang="fr-FR" smtClean="0"/>
              <a:t>07/10/2025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5082286-1D56-9F11-7B55-7B9CC0ECA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9BC2060-275F-18A6-7E50-839C0FB6C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87FBD-A451-4041-94CE-7371FE1D16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7896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1E330E-615D-62E5-DEE8-69534A2BC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93EE419-68A0-6044-6098-CC217C8CF4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7366CAD-6A0C-4268-CEBF-832E8FD355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A58D1F3-EEB3-04DE-B04C-CB665D2F43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388CEC7-0C3E-A1AD-E518-86D682B520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92DA28C-B69A-18CE-FCA2-760D86F0A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1A3F8-0D37-4459-8969-A3FB48D98358}" type="datetimeFigureOut">
              <a:rPr lang="fr-FR" smtClean="0"/>
              <a:t>07/10/2025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9C2D57B-0682-546A-4826-C330F557C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70FF591-388A-AB3C-628F-2FE2F08D7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87FBD-A451-4041-94CE-7371FE1D16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2672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64424D-FAA0-320C-111D-C118DF492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8AE370E-B1EF-1D28-79E2-7BA618742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1A3F8-0D37-4459-8969-A3FB48D98358}" type="datetimeFigureOut">
              <a:rPr lang="fr-FR" smtClean="0"/>
              <a:t>07/10/2025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2B8DB77-1A3C-CC56-F4A6-7609471AA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13FBC38-E887-1784-48F8-EA7CAD512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87FBD-A451-4041-94CE-7371FE1D16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0329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D58BED5-8780-91C0-EAC8-D373F7AFA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1A3F8-0D37-4459-8969-A3FB48D98358}" type="datetimeFigureOut">
              <a:rPr lang="fr-FR" smtClean="0"/>
              <a:t>07/10/2025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19A352D-727D-4A67-307F-381FCAE5A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5F83AB2-4BEB-BD69-C424-D2F58191B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87FBD-A451-4041-94CE-7371FE1D16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4196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01D4D9-248B-ECA4-E871-1FE7ECCB4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1F5E13-0E83-0901-F83A-F313DA0CC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9325B3D-B881-7BA4-984E-EFB14F4683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B7AE9C3-28E6-3EFF-6E10-A00AA1F7D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1A3F8-0D37-4459-8969-A3FB48D98358}" type="datetimeFigureOut">
              <a:rPr lang="fr-FR" smtClean="0"/>
              <a:t>07/10/2025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B4739FE-B73F-1CD8-E097-4B8143DCE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E67EB54-8AE6-7176-E8D4-F07B474B4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87FBD-A451-4041-94CE-7371FE1D16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1555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5A5322-09E9-A9FC-CD3C-286392502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FC1045E-64A2-8B71-8B1C-DE4A6843CB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336B91A-54CD-6960-6264-A2F074555D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1A3E455-5801-0A37-E2DA-19F756DD9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1A3F8-0D37-4459-8969-A3FB48D98358}" type="datetimeFigureOut">
              <a:rPr lang="fr-FR" smtClean="0"/>
              <a:t>07/10/2025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0C05196-9246-C81C-D663-4F42F2C80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389B81D-4F27-5D79-C87C-B77B65784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87FBD-A451-4041-94CE-7371FE1D16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825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33A205F-F9C6-E427-0781-DF0230294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EF3FFA3-53E5-8B5F-217F-54711D9B07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DF4791B-A9D3-7894-2201-14BCB106D8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21A3F8-0D37-4459-8969-A3FB48D98358}" type="datetimeFigureOut">
              <a:rPr lang="fr-FR" smtClean="0"/>
              <a:t>07/10/2025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A34B32D-1E3C-3D76-25AC-5E78B05209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239ADE6-0986-74D8-E734-E1FCBFF25A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87FBD-A451-4041-94CE-7371FE1D16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9191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Pass_Rate.html" TargetMode="Externa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hyperlink" Target="AVG_Carries_Distance_EVO.html" TargetMode="Externa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Comparaison_Clusters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651DB7-0962-6E75-FB99-49063098E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latin typeface="Arial Rounded MT Bold" panose="020F0704030504030204" pitchFamily="34" charset="0"/>
              </a:rPr>
              <a:t>Premier League – 2025/2026 </a:t>
            </a:r>
            <a:r>
              <a:rPr lang="fr-FR" dirty="0" err="1">
                <a:latin typeface="Arial Rounded MT Bold" panose="020F0704030504030204" pitchFamily="34" charset="0"/>
              </a:rPr>
              <a:t>Season</a:t>
            </a:r>
            <a:endParaRPr lang="fr-FR" dirty="0">
              <a:latin typeface="Arial Rounded MT Bold" panose="020F0704030504030204" pitchFamily="34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7479E8-E6B4-A985-31D3-D10D19DE56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98712"/>
            <a:ext cx="10515600" cy="20605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dirty="0" err="1"/>
              <a:t>Defensive</a:t>
            </a:r>
            <a:r>
              <a:rPr lang="fr-FR" dirty="0"/>
              <a:t> </a:t>
            </a:r>
            <a:r>
              <a:rPr lang="fr-FR" dirty="0" err="1"/>
              <a:t>Midfielder</a:t>
            </a:r>
            <a:r>
              <a:rPr lang="fr-FR" dirty="0"/>
              <a:t> Offensive and </a:t>
            </a:r>
            <a:r>
              <a:rPr lang="fr-FR" dirty="0" err="1"/>
              <a:t>Defensive</a:t>
            </a:r>
            <a:r>
              <a:rPr lang="fr-FR" dirty="0"/>
              <a:t> Activity Analyses</a:t>
            </a:r>
          </a:p>
          <a:p>
            <a:pPr marL="0" indent="0" algn="ctr">
              <a:buNone/>
            </a:pPr>
            <a:r>
              <a:rPr lang="fr-FR" dirty="0"/>
              <a:t>----</a:t>
            </a:r>
          </a:p>
          <a:p>
            <a:pPr marL="0" indent="0" algn="ctr">
              <a:buNone/>
            </a:pPr>
            <a:r>
              <a:rPr lang="fr-FR" sz="2400" dirty="0" err="1"/>
              <a:t>Throughout</a:t>
            </a:r>
            <a:r>
              <a:rPr lang="fr-FR" sz="2400" dirty="0"/>
              <a:t> the first 5 PL matches  </a:t>
            </a:r>
          </a:p>
        </p:txBody>
      </p:sp>
    </p:spTree>
    <p:extLst>
      <p:ext uri="{BB962C8B-B14F-4D97-AF65-F5344CB8AC3E}">
        <p14:creationId xmlns:p14="http://schemas.microsoft.com/office/powerpoint/2010/main" val="9918122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6219DD-6D2D-456E-D524-6F874C21C9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F1E651D5-8363-648E-2782-2E5A2E96996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741"/>
          <a:stretch>
            <a:fillRect/>
          </a:stretch>
        </p:blipFill>
        <p:spPr>
          <a:xfrm>
            <a:off x="0" y="347078"/>
            <a:ext cx="12192000" cy="6403336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C3735178-2E3B-22EA-362A-C882658129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9895" y="1807030"/>
            <a:ext cx="1818537" cy="93617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75D684A-1E01-60B7-E7E9-0FA2DC315FF1}"/>
              </a:ext>
            </a:extLst>
          </p:cNvPr>
          <p:cNvSpPr/>
          <p:nvPr/>
        </p:nvSpPr>
        <p:spPr>
          <a:xfrm>
            <a:off x="0" y="3429000"/>
            <a:ext cx="337457" cy="9470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1600" dirty="0" err="1">
                <a:solidFill>
                  <a:schemeClr val="tx1"/>
                </a:solidFill>
              </a:rPr>
              <a:t>xAssists</a:t>
            </a:r>
            <a:endParaRPr lang="fr-FR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0223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A316302A-745E-2D63-B93E-9FD27307C4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0387"/>
            <a:ext cx="12192000" cy="5977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202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0AB7B3-A2BF-CB1B-6E28-09C6989F5D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073618BB-F6DA-6269-8172-0364068804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3966"/>
            <a:ext cx="12192000" cy="6310068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AD3E22E2-26FF-2788-496F-5D008401EC7C}"/>
              </a:ext>
            </a:extLst>
          </p:cNvPr>
          <p:cNvSpPr txBox="1"/>
          <p:nvPr/>
        </p:nvSpPr>
        <p:spPr>
          <a:xfrm>
            <a:off x="576943" y="5823858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CA73F1"/>
                </a:solidFill>
                <a:latin typeface="Lucida Sans" panose="020B0602030504020204" pitchFamily="34" charset="0"/>
              </a:rPr>
              <a:t>Offensive </a:t>
            </a:r>
            <a:r>
              <a:rPr lang="fr-FR" b="1" dirty="0" err="1">
                <a:solidFill>
                  <a:srgbClr val="CA73F1"/>
                </a:solidFill>
                <a:latin typeface="Lucida Sans" panose="020B0602030504020204" pitchFamily="34" charset="0"/>
              </a:rPr>
              <a:t>builders</a:t>
            </a:r>
            <a:r>
              <a:rPr lang="fr-FR" b="1" dirty="0">
                <a:solidFill>
                  <a:srgbClr val="CA73F1"/>
                </a:solidFill>
                <a:latin typeface="Lucida Sans" panose="020B0602030504020204" pitchFamily="34" charset="0"/>
              </a:rPr>
              <a:t> 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2A04724-790D-B09D-634D-A59AF165AF82}"/>
              </a:ext>
            </a:extLst>
          </p:cNvPr>
          <p:cNvSpPr txBox="1"/>
          <p:nvPr/>
        </p:nvSpPr>
        <p:spPr>
          <a:xfrm>
            <a:off x="6983184" y="4138329"/>
            <a:ext cx="2999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rgbClr val="F8756B"/>
                </a:solidFill>
                <a:latin typeface="Lucida Sans" panose="020B0602030504020204" pitchFamily="34" charset="0"/>
              </a:rPr>
              <a:t>Outside</a:t>
            </a:r>
            <a:r>
              <a:rPr lang="fr-FR" b="1" dirty="0">
                <a:solidFill>
                  <a:srgbClr val="F8756B"/>
                </a:solidFill>
                <a:latin typeface="Lucida Sans" panose="020B0602030504020204" pitchFamily="34" charset="0"/>
              </a:rPr>
              <a:t>-the-box </a:t>
            </a:r>
            <a:r>
              <a:rPr lang="fr-FR" b="1" dirty="0" err="1">
                <a:solidFill>
                  <a:srgbClr val="F8756B"/>
                </a:solidFill>
                <a:latin typeface="Lucida Sans" panose="020B0602030504020204" pitchFamily="34" charset="0"/>
              </a:rPr>
              <a:t>threats</a:t>
            </a:r>
            <a:r>
              <a:rPr lang="fr-FR" b="1" dirty="0">
                <a:solidFill>
                  <a:srgbClr val="F8756B"/>
                </a:solidFill>
                <a:latin typeface="Lucida Sans" panose="020B0602030504020204" pitchFamily="34" charset="0"/>
              </a:rPr>
              <a:t> </a:t>
            </a:r>
            <a:r>
              <a:rPr lang="fr-FR" dirty="0">
                <a:solidFill>
                  <a:srgbClr val="F8756B"/>
                </a:solidFill>
                <a:latin typeface="Lucida Sans" panose="020B0602030504020204" pitchFamily="34" charset="0"/>
              </a:rPr>
              <a:t> 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1D67AA1-CA04-812C-55CB-EBFCE0A9862B}"/>
              </a:ext>
            </a:extLst>
          </p:cNvPr>
          <p:cNvSpPr txBox="1"/>
          <p:nvPr/>
        </p:nvSpPr>
        <p:spPr>
          <a:xfrm>
            <a:off x="8920842" y="1364400"/>
            <a:ext cx="2999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45DBDB"/>
                </a:solidFill>
                <a:latin typeface="Lucida Sans" panose="020B0602030504020204" pitchFamily="34" charset="0"/>
              </a:rPr>
              <a:t>Inside-the-box </a:t>
            </a:r>
            <a:r>
              <a:rPr lang="fr-FR" b="1" dirty="0" err="1">
                <a:solidFill>
                  <a:srgbClr val="45DBDB"/>
                </a:solidFill>
                <a:latin typeface="Lucida Sans" panose="020B0602030504020204" pitchFamily="34" charset="0"/>
              </a:rPr>
              <a:t>threats</a:t>
            </a:r>
            <a:endParaRPr lang="fr-FR" b="1" dirty="0">
              <a:solidFill>
                <a:srgbClr val="45DBDB"/>
              </a:solidFill>
              <a:latin typeface="Lucida Sans" panose="020B060203050402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AAF933C-C50F-1D15-5C5E-E315D8781920}"/>
              </a:ext>
            </a:extLst>
          </p:cNvPr>
          <p:cNvSpPr txBox="1"/>
          <p:nvPr/>
        </p:nvSpPr>
        <p:spPr>
          <a:xfrm>
            <a:off x="2002971" y="2177144"/>
            <a:ext cx="2830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7CAE00"/>
                </a:solidFill>
                <a:latin typeface="Lucida Sans" panose="020B0602030504020204" pitchFamily="34" charset="0"/>
              </a:rPr>
              <a:t>Inside-the-box options</a:t>
            </a:r>
          </a:p>
        </p:txBody>
      </p:sp>
    </p:spTree>
    <p:extLst>
      <p:ext uri="{BB962C8B-B14F-4D97-AF65-F5344CB8AC3E}">
        <p14:creationId xmlns:p14="http://schemas.microsoft.com/office/powerpoint/2010/main" val="35154055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29D22A-66EB-5D25-C838-042C6BE067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>
            <a:extLst>
              <a:ext uri="{FF2B5EF4-FFF2-40B4-BE49-F238E27FC236}">
                <a16:creationId xmlns:a16="http://schemas.microsoft.com/office/drawing/2014/main" id="{B962E6B2-47C2-2655-6B16-E058BA70AD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0134"/>
            <a:ext cx="12192000" cy="6137731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AA2807CA-DB5F-5E74-C022-C7E29DEB7DF2}"/>
              </a:ext>
            </a:extLst>
          </p:cNvPr>
          <p:cNvSpPr txBox="1"/>
          <p:nvPr/>
        </p:nvSpPr>
        <p:spPr>
          <a:xfrm>
            <a:off x="1436914" y="417882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E6BF3"/>
                </a:solidFill>
                <a:latin typeface="Lucida Sans" panose="020B0602030504020204" pitchFamily="34" charset="0"/>
              </a:rPr>
              <a:t>Offensive </a:t>
            </a:r>
            <a:r>
              <a:rPr lang="fr-FR" b="1" dirty="0" err="1">
                <a:solidFill>
                  <a:srgbClr val="FE6BF3"/>
                </a:solidFill>
                <a:latin typeface="Lucida Sans" panose="020B0602030504020204" pitchFamily="34" charset="0"/>
              </a:rPr>
              <a:t>builders</a:t>
            </a:r>
            <a:r>
              <a:rPr lang="fr-FR" b="1" dirty="0">
                <a:solidFill>
                  <a:srgbClr val="FE6BF3"/>
                </a:solidFill>
                <a:latin typeface="Lucida Sans" panose="020B0602030504020204" pitchFamily="34" charset="0"/>
              </a:rPr>
              <a:t> 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AAA5EE5-2824-DCB6-CBA3-CDE3A74715E0}"/>
              </a:ext>
            </a:extLst>
          </p:cNvPr>
          <p:cNvSpPr txBox="1"/>
          <p:nvPr/>
        </p:nvSpPr>
        <p:spPr>
          <a:xfrm>
            <a:off x="6096000" y="4116557"/>
            <a:ext cx="2999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rgbClr val="4F71FB"/>
                </a:solidFill>
                <a:latin typeface="Lucida Sans" panose="020B0602030504020204" pitchFamily="34" charset="0"/>
              </a:rPr>
              <a:t>Outside</a:t>
            </a:r>
            <a:r>
              <a:rPr lang="fr-FR" b="1" dirty="0">
                <a:solidFill>
                  <a:srgbClr val="4F71FB"/>
                </a:solidFill>
                <a:latin typeface="Lucida Sans" panose="020B0602030504020204" pitchFamily="34" charset="0"/>
              </a:rPr>
              <a:t>-the-box </a:t>
            </a:r>
            <a:r>
              <a:rPr lang="fr-FR" b="1" dirty="0" err="1">
                <a:solidFill>
                  <a:srgbClr val="4F71FB"/>
                </a:solidFill>
                <a:latin typeface="Lucida Sans" panose="020B0602030504020204" pitchFamily="34" charset="0"/>
              </a:rPr>
              <a:t>threats</a:t>
            </a:r>
            <a:r>
              <a:rPr lang="fr-FR" b="1" dirty="0">
                <a:solidFill>
                  <a:srgbClr val="4F71FB"/>
                </a:solidFill>
                <a:latin typeface="Lucida Sans" panose="020B0602030504020204" pitchFamily="34" charset="0"/>
              </a:rPr>
              <a:t> </a:t>
            </a:r>
            <a:r>
              <a:rPr lang="fr-FR" dirty="0">
                <a:solidFill>
                  <a:srgbClr val="4F71FB"/>
                </a:solidFill>
                <a:latin typeface="Lucida Sans" panose="020B0602030504020204" pitchFamily="34" charset="0"/>
              </a:rPr>
              <a:t> 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7575556-CDC4-3FBD-14F7-CD8F10CCFB88}"/>
              </a:ext>
            </a:extLst>
          </p:cNvPr>
          <p:cNvSpPr txBox="1"/>
          <p:nvPr/>
        </p:nvSpPr>
        <p:spPr>
          <a:xfrm>
            <a:off x="9296400" y="1364400"/>
            <a:ext cx="2808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89C88"/>
                </a:solidFill>
                <a:latin typeface="Lucida Sans" panose="020B0602030504020204" pitchFamily="34" charset="0"/>
              </a:rPr>
              <a:t>Inside-the-box </a:t>
            </a:r>
            <a:r>
              <a:rPr lang="fr-FR" b="1" dirty="0" err="1">
                <a:solidFill>
                  <a:srgbClr val="F89C88"/>
                </a:solidFill>
                <a:latin typeface="Lucida Sans" panose="020B0602030504020204" pitchFamily="34" charset="0"/>
              </a:rPr>
              <a:t>threats</a:t>
            </a:r>
            <a:endParaRPr lang="fr-FR" b="1" dirty="0">
              <a:solidFill>
                <a:srgbClr val="F89C88"/>
              </a:solidFill>
              <a:latin typeface="Lucida Sans" panose="020B060203050402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89E9640-8546-15C4-C0C3-E302AA33FA03}"/>
              </a:ext>
            </a:extLst>
          </p:cNvPr>
          <p:cNvSpPr txBox="1"/>
          <p:nvPr/>
        </p:nvSpPr>
        <p:spPr>
          <a:xfrm>
            <a:off x="2002970" y="2177144"/>
            <a:ext cx="3015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91D08B"/>
                </a:solidFill>
                <a:latin typeface="Lucida Sans" panose="020B0602030504020204" pitchFamily="34" charset="0"/>
              </a:rPr>
              <a:t>Inside-the-box options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577F65A5-690C-A106-6047-F0FEB16474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0942" y="4811110"/>
            <a:ext cx="1502228" cy="1414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130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AF10EA0-D563-3B30-30A9-AE5251EA65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Activity in possessions and in building </a:t>
            </a:r>
            <a:r>
              <a:rPr lang="fr-FR" dirty="0" err="1"/>
              <a:t>opportunities</a:t>
            </a:r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075085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B3793C-8518-C482-0FA6-73672E4AB1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>
            <a:extLst>
              <a:ext uri="{FF2B5EF4-FFF2-40B4-BE49-F238E27FC236}">
                <a16:creationId xmlns:a16="http://schemas.microsoft.com/office/drawing/2014/main" id="{905AEF03-FD80-A0E2-61B8-AE2D96DE5F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9202"/>
            <a:ext cx="12192000" cy="617959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250A44A1-32B5-8B58-1E78-6EFFED8E2C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8330" y="2932914"/>
            <a:ext cx="3286584" cy="151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635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012114-51A6-DAC5-E75F-67B683AABD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e 25">
            <a:extLst>
              <a:ext uri="{FF2B5EF4-FFF2-40B4-BE49-F238E27FC236}">
                <a16:creationId xmlns:a16="http://schemas.microsoft.com/office/drawing/2014/main" id="{DA9BC521-045B-1BA0-6A05-69B09942E9EC}"/>
              </a:ext>
            </a:extLst>
          </p:cNvPr>
          <p:cNvGrpSpPr/>
          <p:nvPr/>
        </p:nvGrpSpPr>
        <p:grpSpPr>
          <a:xfrm>
            <a:off x="234944" y="201385"/>
            <a:ext cx="6731914" cy="6455229"/>
            <a:chOff x="1301743" y="0"/>
            <a:chExt cx="7265313" cy="6858000"/>
          </a:xfrm>
        </p:grpSpPr>
        <p:pic>
          <p:nvPicPr>
            <p:cNvPr id="23" name="Image 22">
              <a:extLst>
                <a:ext uri="{FF2B5EF4-FFF2-40B4-BE49-F238E27FC236}">
                  <a16:creationId xmlns:a16="http://schemas.microsoft.com/office/drawing/2014/main" id="{3CBA0CBB-6945-BBF4-3A1D-357462B57C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01743" y="0"/>
              <a:ext cx="509827" cy="6858000"/>
            </a:xfrm>
            <a:prstGeom prst="rect">
              <a:avLst/>
            </a:prstGeom>
          </p:spPr>
        </p:pic>
        <p:pic>
          <p:nvPicPr>
            <p:cNvPr id="25" name="Image 24">
              <a:extLst>
                <a:ext uri="{FF2B5EF4-FFF2-40B4-BE49-F238E27FC236}">
                  <a16:creationId xmlns:a16="http://schemas.microsoft.com/office/drawing/2014/main" id="{39A6599D-CDFF-68D9-55F9-0F43F2BCE2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14685" y="262241"/>
              <a:ext cx="6652371" cy="6367159"/>
            </a:xfrm>
            <a:prstGeom prst="rect">
              <a:avLst/>
            </a:prstGeom>
          </p:spPr>
        </p:pic>
      </p:grpSp>
      <p:sp>
        <p:nvSpPr>
          <p:cNvPr id="27" name="ZoneTexte 26">
            <a:extLst>
              <a:ext uri="{FF2B5EF4-FFF2-40B4-BE49-F238E27FC236}">
                <a16:creationId xmlns:a16="http://schemas.microsoft.com/office/drawing/2014/main" id="{B757A58D-9E44-1DFE-EFA2-B925FE4F13CD}"/>
              </a:ext>
            </a:extLst>
          </p:cNvPr>
          <p:cNvSpPr txBox="1"/>
          <p:nvPr/>
        </p:nvSpPr>
        <p:spPr>
          <a:xfrm>
            <a:off x="264803" y="6487337"/>
            <a:ext cx="194854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500" dirty="0"/>
              <a:t>Total Passes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857D1A92-50D4-10A4-1F15-5E6DE9737A77}"/>
              </a:ext>
            </a:extLst>
          </p:cNvPr>
          <p:cNvSpPr txBox="1"/>
          <p:nvPr/>
        </p:nvSpPr>
        <p:spPr>
          <a:xfrm>
            <a:off x="6237514" y="6519446"/>
            <a:ext cx="194854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500" dirty="0"/>
              <a:t>Final 3rd Passes 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A9542A58-4C11-9EC3-85A7-81C0F3C79DA6}"/>
              </a:ext>
            </a:extLst>
          </p:cNvPr>
          <p:cNvSpPr txBox="1"/>
          <p:nvPr/>
        </p:nvSpPr>
        <p:spPr>
          <a:xfrm>
            <a:off x="6966855" y="6138911"/>
            <a:ext cx="19485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err="1">
                <a:solidFill>
                  <a:srgbClr val="F8766D"/>
                </a:solidFill>
                <a:latin typeface="Aptos Narrow" panose="020B0004020202020204" pitchFamily="34" charset="0"/>
              </a:rPr>
              <a:t>E.Fernandez</a:t>
            </a:r>
            <a:endParaRPr lang="fr-FR" sz="1600" b="1" dirty="0">
              <a:solidFill>
                <a:srgbClr val="F8766D"/>
              </a:solidFill>
              <a:latin typeface="Aptos Narrow" panose="020B0004020202020204" pitchFamily="34" charset="0"/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236CC4AD-E874-0E00-0DB6-F75253B7A7C4}"/>
              </a:ext>
            </a:extLst>
          </p:cNvPr>
          <p:cNvSpPr txBox="1"/>
          <p:nvPr/>
        </p:nvSpPr>
        <p:spPr>
          <a:xfrm>
            <a:off x="6966849" y="4986513"/>
            <a:ext cx="19485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err="1">
                <a:solidFill>
                  <a:srgbClr val="F8766D"/>
                </a:solidFill>
                <a:latin typeface="Aptos Narrow" panose="020B0004020202020204" pitchFamily="34" charset="0"/>
              </a:rPr>
              <a:t>G.Xhaka</a:t>
            </a:r>
            <a:endParaRPr lang="fr-FR" sz="1600" b="1" dirty="0">
              <a:solidFill>
                <a:srgbClr val="F8766D"/>
              </a:solidFill>
              <a:latin typeface="Aptos Narrow" panose="020B0004020202020204" pitchFamily="34" charset="0"/>
            </a:endParaRP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EC5511B5-5E52-242D-25BD-85835886F003}"/>
              </a:ext>
            </a:extLst>
          </p:cNvPr>
          <p:cNvSpPr txBox="1"/>
          <p:nvPr/>
        </p:nvSpPr>
        <p:spPr>
          <a:xfrm>
            <a:off x="6966849" y="5215561"/>
            <a:ext cx="19485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err="1">
                <a:solidFill>
                  <a:srgbClr val="F8766D"/>
                </a:solidFill>
                <a:latin typeface="Aptos Narrow" panose="020B0004020202020204" pitchFamily="34" charset="0"/>
              </a:rPr>
              <a:t>M.Zubimendi</a:t>
            </a:r>
            <a:endParaRPr lang="fr-FR" sz="1600" b="1" dirty="0">
              <a:solidFill>
                <a:srgbClr val="F8766D"/>
              </a:solidFill>
              <a:latin typeface="Aptos Narrow" panose="020B0004020202020204" pitchFamily="34" charset="0"/>
            </a:endParaRP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499090FD-0CE1-05C4-4782-A18F913AD4DB}"/>
              </a:ext>
            </a:extLst>
          </p:cNvPr>
          <p:cNvSpPr txBox="1"/>
          <p:nvPr/>
        </p:nvSpPr>
        <p:spPr>
          <a:xfrm>
            <a:off x="6966851" y="4270974"/>
            <a:ext cx="19485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err="1">
                <a:solidFill>
                  <a:srgbClr val="7CAE00"/>
                </a:solidFill>
                <a:latin typeface="Aptos Narrow" panose="020B0004020202020204" pitchFamily="34" charset="0"/>
              </a:rPr>
              <a:t>Y.Ayari</a:t>
            </a:r>
            <a:endParaRPr lang="fr-FR" sz="1600" b="1" dirty="0">
              <a:solidFill>
                <a:srgbClr val="7CAE00"/>
              </a:solidFill>
              <a:latin typeface="Aptos Narrow" panose="020B0004020202020204" pitchFamily="34" charset="0"/>
            </a:endParaRP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9B4B70B9-FC67-BB54-0AB6-FF6CC4FFE44D}"/>
              </a:ext>
            </a:extLst>
          </p:cNvPr>
          <p:cNvSpPr txBox="1"/>
          <p:nvPr/>
        </p:nvSpPr>
        <p:spPr>
          <a:xfrm>
            <a:off x="6966851" y="3999112"/>
            <a:ext cx="21856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err="1">
                <a:solidFill>
                  <a:srgbClr val="00BDC2"/>
                </a:solidFill>
                <a:latin typeface="Aptos Narrow" panose="020B0004020202020204" pitchFamily="34" charset="0"/>
              </a:rPr>
              <a:t>T.Adams</a:t>
            </a:r>
            <a:r>
              <a:rPr lang="fr-FR" sz="1600" b="1" dirty="0">
                <a:solidFill>
                  <a:srgbClr val="00BDC2"/>
                </a:solidFill>
                <a:latin typeface="Aptos Narrow" panose="020B0004020202020204" pitchFamily="34" charset="0"/>
              </a:rPr>
              <a:t> </a:t>
            </a:r>
            <a:r>
              <a:rPr lang="fr-FR" sz="1600" dirty="0">
                <a:latin typeface="Aptos Narrow" panose="020B0004020202020204" pitchFamily="34" charset="0"/>
              </a:rPr>
              <a:t>–</a:t>
            </a:r>
            <a:r>
              <a:rPr lang="fr-FR" sz="1600" b="1" dirty="0">
                <a:solidFill>
                  <a:srgbClr val="00BDC2"/>
                </a:solidFill>
                <a:latin typeface="Aptos Narrow" panose="020B0004020202020204" pitchFamily="34" charset="0"/>
              </a:rPr>
              <a:t> </a:t>
            </a:r>
            <a:r>
              <a:rPr lang="fr-FR" sz="1600" b="1" dirty="0" err="1">
                <a:solidFill>
                  <a:srgbClr val="00BDC2"/>
                </a:solidFill>
                <a:latin typeface="Aptos Narrow" panose="020B0004020202020204" pitchFamily="34" charset="0"/>
              </a:rPr>
              <a:t>B.Guimaraes</a:t>
            </a:r>
            <a:endParaRPr lang="fr-FR" sz="1600" b="1" dirty="0">
              <a:solidFill>
                <a:srgbClr val="00BDC2"/>
              </a:solidFill>
              <a:latin typeface="Aptos Narrow" panose="020B0004020202020204" pitchFamily="34" charset="0"/>
            </a:endParaRP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6EEDDF9D-2C25-E4C6-6EB2-7DF47A01F0C8}"/>
              </a:ext>
            </a:extLst>
          </p:cNvPr>
          <p:cNvSpPr txBox="1"/>
          <p:nvPr/>
        </p:nvSpPr>
        <p:spPr>
          <a:xfrm>
            <a:off x="6966851" y="4624927"/>
            <a:ext cx="33528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err="1">
                <a:solidFill>
                  <a:srgbClr val="F8766D"/>
                </a:solidFill>
                <a:latin typeface="Aptos Narrow" panose="020B0004020202020204" pitchFamily="34" charset="0"/>
              </a:rPr>
              <a:t>S.Lukic</a:t>
            </a:r>
            <a:r>
              <a:rPr lang="fr-FR" sz="1600" b="1" dirty="0">
                <a:solidFill>
                  <a:srgbClr val="F8766D"/>
                </a:solidFill>
                <a:latin typeface="Aptos Narrow" panose="020B0004020202020204" pitchFamily="34" charset="0"/>
              </a:rPr>
              <a:t> </a:t>
            </a:r>
            <a:r>
              <a:rPr lang="fr-FR" sz="1600" dirty="0">
                <a:latin typeface="Aptos Narrow" panose="020B0004020202020204" pitchFamily="34" charset="0"/>
              </a:rPr>
              <a:t>–</a:t>
            </a:r>
            <a:r>
              <a:rPr lang="fr-FR" sz="1600" b="1" dirty="0">
                <a:solidFill>
                  <a:srgbClr val="F8766D"/>
                </a:solidFill>
                <a:latin typeface="Aptos Narrow" panose="020B0004020202020204" pitchFamily="34" charset="0"/>
              </a:rPr>
              <a:t> </a:t>
            </a:r>
            <a:r>
              <a:rPr lang="fr-FR" sz="1600" b="1" dirty="0" err="1">
                <a:solidFill>
                  <a:srgbClr val="F8766D"/>
                </a:solidFill>
                <a:latin typeface="Aptos Narrow" panose="020B0004020202020204" pitchFamily="34" charset="0"/>
              </a:rPr>
              <a:t>I.Gueye</a:t>
            </a:r>
            <a:r>
              <a:rPr lang="fr-FR" sz="1600" b="1" dirty="0">
                <a:solidFill>
                  <a:srgbClr val="F8766D"/>
                </a:solidFill>
                <a:latin typeface="Aptos Narrow" panose="020B0004020202020204" pitchFamily="34" charset="0"/>
              </a:rPr>
              <a:t> </a:t>
            </a:r>
            <a:r>
              <a:rPr lang="fr-FR" sz="1600" dirty="0">
                <a:latin typeface="Aptos Narrow" panose="020B0004020202020204" pitchFamily="34" charset="0"/>
              </a:rPr>
              <a:t>–</a:t>
            </a:r>
            <a:r>
              <a:rPr lang="fr-FR" sz="1600" b="1" dirty="0">
                <a:solidFill>
                  <a:srgbClr val="F8766D"/>
                </a:solidFill>
                <a:latin typeface="Aptos Narrow" panose="020B0004020202020204" pitchFamily="34" charset="0"/>
              </a:rPr>
              <a:t> </a:t>
            </a:r>
            <a:r>
              <a:rPr lang="fr-FR" sz="1600" b="1" dirty="0" err="1">
                <a:solidFill>
                  <a:srgbClr val="F8766D"/>
                </a:solidFill>
                <a:latin typeface="Aptos Narrow" panose="020B0004020202020204" pitchFamily="34" charset="0"/>
              </a:rPr>
              <a:t>J.Ward-Prowse</a:t>
            </a:r>
            <a:endParaRPr lang="fr-FR" sz="1600" b="1" dirty="0">
              <a:solidFill>
                <a:srgbClr val="F8766D"/>
              </a:solidFill>
              <a:latin typeface="Aptos Narrow" panose="020B0004020202020204" pitchFamily="34" charset="0"/>
            </a:endParaRP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F79383C5-A948-AE0E-52EE-EFEBB062F4CF}"/>
              </a:ext>
            </a:extLst>
          </p:cNvPr>
          <p:cNvSpPr txBox="1"/>
          <p:nvPr/>
        </p:nvSpPr>
        <p:spPr>
          <a:xfrm>
            <a:off x="6966854" y="2330375"/>
            <a:ext cx="19485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err="1">
                <a:solidFill>
                  <a:srgbClr val="00BDC2"/>
                </a:solidFill>
                <a:latin typeface="Aptos Narrow" panose="020B0004020202020204" pitchFamily="34" charset="0"/>
              </a:rPr>
              <a:t>S.Berge</a:t>
            </a:r>
            <a:endParaRPr lang="fr-FR" sz="1600" b="1" dirty="0">
              <a:solidFill>
                <a:srgbClr val="00BDC2"/>
              </a:solidFill>
              <a:latin typeface="Aptos Narrow" panose="020B0004020202020204" pitchFamily="34" charset="0"/>
            </a:endParaRP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89686177-1224-A11E-B407-BE12CFCFF1F8}"/>
              </a:ext>
            </a:extLst>
          </p:cNvPr>
          <p:cNvSpPr txBox="1"/>
          <p:nvPr/>
        </p:nvSpPr>
        <p:spPr>
          <a:xfrm>
            <a:off x="6966849" y="2690273"/>
            <a:ext cx="19485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err="1">
                <a:solidFill>
                  <a:srgbClr val="00BDC2"/>
                </a:solidFill>
                <a:latin typeface="Aptos Narrow" panose="020B0004020202020204" pitchFamily="34" charset="0"/>
              </a:rPr>
              <a:t>T.Reijnders</a:t>
            </a:r>
            <a:endParaRPr lang="fr-FR" sz="1600" b="1" dirty="0">
              <a:solidFill>
                <a:srgbClr val="00BDC2"/>
              </a:solidFill>
              <a:latin typeface="Aptos Narrow" panose="020B0004020202020204" pitchFamily="34" charset="0"/>
            </a:endParaRP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08097989-9967-7064-E71D-C8D8FA739E36}"/>
              </a:ext>
            </a:extLst>
          </p:cNvPr>
          <p:cNvSpPr txBox="1"/>
          <p:nvPr/>
        </p:nvSpPr>
        <p:spPr>
          <a:xfrm>
            <a:off x="6966850" y="2951999"/>
            <a:ext cx="2744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err="1">
                <a:solidFill>
                  <a:srgbClr val="7CAE00"/>
                </a:solidFill>
                <a:latin typeface="Aptos Narrow" panose="020B0004020202020204" pitchFamily="34" charset="0"/>
              </a:rPr>
              <a:t>M.Caicedo</a:t>
            </a:r>
            <a:r>
              <a:rPr lang="fr-FR" sz="1600" b="1" dirty="0">
                <a:solidFill>
                  <a:srgbClr val="7CAE00"/>
                </a:solidFill>
                <a:latin typeface="Aptos Narrow" panose="020B0004020202020204" pitchFamily="34" charset="0"/>
              </a:rPr>
              <a:t> </a:t>
            </a:r>
            <a:r>
              <a:rPr lang="fr-FR" sz="1600" dirty="0">
                <a:latin typeface="Aptos Narrow" panose="020B0004020202020204" pitchFamily="34" charset="0"/>
              </a:rPr>
              <a:t>–</a:t>
            </a:r>
            <a:r>
              <a:rPr lang="fr-FR" sz="1600" b="1" dirty="0">
                <a:solidFill>
                  <a:srgbClr val="7CAE00"/>
                </a:solidFill>
                <a:latin typeface="Aptos Narrow" panose="020B0004020202020204" pitchFamily="34" charset="0"/>
              </a:rPr>
              <a:t> </a:t>
            </a:r>
            <a:r>
              <a:rPr lang="fr-FR" sz="1600" b="1" dirty="0" err="1">
                <a:solidFill>
                  <a:srgbClr val="7CAE00"/>
                </a:solidFill>
                <a:latin typeface="Aptos Narrow" panose="020B0004020202020204" pitchFamily="34" charset="0"/>
              </a:rPr>
              <a:t>R.Gravenberch</a:t>
            </a:r>
            <a:endParaRPr lang="fr-FR" sz="1600" b="1" dirty="0">
              <a:solidFill>
                <a:srgbClr val="7CAE00"/>
              </a:solidFill>
              <a:latin typeface="Aptos Narrow" panose="020B0004020202020204" pitchFamily="34" charset="0"/>
            </a:endParaRP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EA5DDDE3-F5BF-4385-0735-6E62A7050A38}"/>
              </a:ext>
            </a:extLst>
          </p:cNvPr>
          <p:cNvSpPr txBox="1"/>
          <p:nvPr/>
        </p:nvSpPr>
        <p:spPr>
          <a:xfrm>
            <a:off x="6966851" y="3205803"/>
            <a:ext cx="19485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err="1">
                <a:solidFill>
                  <a:srgbClr val="7CAE00"/>
                </a:solidFill>
                <a:latin typeface="Aptos Narrow" panose="020B0004020202020204" pitchFamily="34" charset="0"/>
              </a:rPr>
              <a:t>E.Anderson</a:t>
            </a:r>
            <a:endParaRPr lang="fr-FR" sz="1600" b="1" dirty="0">
              <a:solidFill>
                <a:srgbClr val="7CAE00"/>
              </a:solidFill>
              <a:latin typeface="Aptos Narrow" panose="020B0004020202020204" pitchFamily="34" charset="0"/>
            </a:endParaRP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A009E104-442D-D0F2-CFB1-3683D76863C3}"/>
              </a:ext>
            </a:extLst>
          </p:cNvPr>
          <p:cNvSpPr txBox="1"/>
          <p:nvPr/>
        </p:nvSpPr>
        <p:spPr>
          <a:xfrm>
            <a:off x="6966851" y="3408478"/>
            <a:ext cx="19485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err="1">
                <a:solidFill>
                  <a:srgbClr val="C576FF"/>
                </a:solidFill>
                <a:latin typeface="Aptos Narrow" panose="020B0004020202020204" pitchFamily="34" charset="0"/>
              </a:rPr>
              <a:t>A.Stach</a:t>
            </a:r>
            <a:endParaRPr lang="fr-FR" sz="1600" b="1" dirty="0">
              <a:solidFill>
                <a:srgbClr val="C576FF"/>
              </a:solidFill>
              <a:latin typeface="Aptos Narrow" panose="020B0004020202020204" pitchFamily="34" charset="0"/>
            </a:endParaRP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379950B8-506B-980B-BEA7-59FBA0B9E5C8}"/>
              </a:ext>
            </a:extLst>
          </p:cNvPr>
          <p:cNvSpPr txBox="1"/>
          <p:nvPr/>
        </p:nvSpPr>
        <p:spPr>
          <a:xfrm>
            <a:off x="6975318" y="3611153"/>
            <a:ext cx="19485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err="1">
                <a:solidFill>
                  <a:srgbClr val="F8766D"/>
                </a:solidFill>
                <a:latin typeface="Aptos Narrow" panose="020B0004020202020204" pitchFamily="34" charset="0"/>
              </a:rPr>
              <a:t>D.Rice</a:t>
            </a:r>
            <a:r>
              <a:rPr lang="fr-FR" sz="1600" b="1" dirty="0">
                <a:solidFill>
                  <a:srgbClr val="F8766D"/>
                </a:solidFill>
                <a:latin typeface="Aptos Narrow" panose="020B0004020202020204" pitchFamily="34" charset="0"/>
              </a:rPr>
              <a:t> </a:t>
            </a:r>
            <a:r>
              <a:rPr lang="fr-FR" sz="1600" dirty="0">
                <a:latin typeface="Aptos Narrow" panose="020B0004020202020204" pitchFamily="34" charset="0"/>
              </a:rPr>
              <a:t>- </a:t>
            </a:r>
            <a:r>
              <a:rPr lang="fr-FR" sz="1600" b="1" dirty="0" err="1">
                <a:solidFill>
                  <a:srgbClr val="7CAE00"/>
                </a:solidFill>
                <a:latin typeface="Aptos Narrow" panose="020B0004020202020204" pitchFamily="34" charset="0"/>
              </a:rPr>
              <a:t>S.Tonali</a:t>
            </a:r>
            <a:r>
              <a:rPr lang="fr-FR" sz="1600" b="1" dirty="0">
                <a:solidFill>
                  <a:srgbClr val="7CAE00"/>
                </a:solidFill>
                <a:latin typeface="Aptos Narrow" panose="020B0004020202020204" pitchFamily="34" charset="0"/>
              </a:rPr>
              <a:t>  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20208904-4387-D292-46B5-62AA0AED8E0E}"/>
              </a:ext>
            </a:extLst>
          </p:cNvPr>
          <p:cNvSpPr txBox="1"/>
          <p:nvPr/>
        </p:nvSpPr>
        <p:spPr>
          <a:xfrm>
            <a:off x="3014014" y="196402"/>
            <a:ext cx="61639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err="1">
                <a:latin typeface="Lucida Sans" panose="020B0602030504020204" pitchFamily="34" charset="0"/>
              </a:rPr>
              <a:t>Pass</a:t>
            </a:r>
            <a:r>
              <a:rPr lang="fr-FR" sz="2400" dirty="0">
                <a:latin typeface="Lucida Sans" panose="020B0602030504020204" pitchFamily="34" charset="0"/>
              </a:rPr>
              <a:t> </a:t>
            </a:r>
            <a:r>
              <a:rPr lang="fr-FR" sz="2400" dirty="0" err="1">
                <a:latin typeface="Lucida Sans" panose="020B0602030504020204" pitchFamily="34" charset="0"/>
              </a:rPr>
              <a:t>completion</a:t>
            </a:r>
            <a:r>
              <a:rPr lang="fr-FR" sz="2400" dirty="0">
                <a:latin typeface="Lucida Sans" panose="020B0602030504020204" pitchFamily="34" charset="0"/>
              </a:rPr>
              <a:t> Rate Evolution </a:t>
            </a: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5C9476C5-E337-B738-4656-36F7C3733FC7}"/>
              </a:ext>
            </a:extLst>
          </p:cNvPr>
          <p:cNvGrpSpPr/>
          <p:nvPr/>
        </p:nvGrpSpPr>
        <p:grpSpPr>
          <a:xfrm>
            <a:off x="9362925" y="2488314"/>
            <a:ext cx="2829075" cy="1661178"/>
            <a:chOff x="9362925" y="2488314"/>
            <a:chExt cx="2829075" cy="1661178"/>
          </a:xfrm>
        </p:grpSpPr>
        <p:pic>
          <p:nvPicPr>
            <p:cNvPr id="48" name="Image 47">
              <a:extLst>
                <a:ext uri="{FF2B5EF4-FFF2-40B4-BE49-F238E27FC236}">
                  <a16:creationId xmlns:a16="http://schemas.microsoft.com/office/drawing/2014/main" id="{D6F89DED-C5B4-19AE-5DDD-09F4722F391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907211" y="2498481"/>
              <a:ext cx="2176706" cy="1651011"/>
            </a:xfrm>
            <a:prstGeom prst="rect">
              <a:avLst/>
            </a:prstGeom>
          </p:spPr>
        </p:pic>
        <p:sp>
          <p:nvSpPr>
            <p:cNvPr id="49" name="Rectangle : coins arrondis 48">
              <a:extLst>
                <a:ext uri="{FF2B5EF4-FFF2-40B4-BE49-F238E27FC236}">
                  <a16:creationId xmlns:a16="http://schemas.microsoft.com/office/drawing/2014/main" id="{95FCD3DB-49FB-527D-EC82-3308F3870291}"/>
                </a:ext>
              </a:extLst>
            </p:cNvPr>
            <p:cNvSpPr/>
            <p:nvPr/>
          </p:nvSpPr>
          <p:spPr>
            <a:xfrm>
              <a:off x="9362925" y="2488314"/>
              <a:ext cx="2829075" cy="40391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 err="1">
                  <a:solidFill>
                    <a:schemeClr val="tx1"/>
                  </a:solidFill>
                  <a:latin typeface="Lucida Sans" panose="020B0602030504020204" pitchFamily="34" charset="0"/>
                </a:rPr>
                <a:t>Pass</a:t>
              </a:r>
              <a:r>
                <a:rPr lang="fr-FR" sz="1400" dirty="0">
                  <a:solidFill>
                    <a:schemeClr val="tx1"/>
                  </a:solidFill>
                  <a:latin typeface="Lucida Sans" panose="020B0602030504020204" pitchFamily="34" charset="0"/>
                </a:rPr>
                <a:t> Rate Evolution </a:t>
              </a:r>
              <a:r>
                <a:rPr lang="fr-FR" sz="1400" dirty="0" err="1">
                  <a:solidFill>
                    <a:schemeClr val="tx1"/>
                  </a:solidFill>
                  <a:latin typeface="Lucida Sans" panose="020B0602030504020204" pitchFamily="34" charset="0"/>
                </a:rPr>
                <a:t>Category</a:t>
              </a:r>
              <a:endParaRPr lang="fr-FR" sz="1400" dirty="0">
                <a:solidFill>
                  <a:schemeClr val="tx1"/>
                </a:solidFill>
                <a:latin typeface="Lucida Sans" panose="020B0602030504020204" pitchFamily="34" charset="0"/>
              </a:endParaRPr>
            </a:p>
          </p:txBody>
        </p:sp>
      </p:grpSp>
      <p:sp>
        <p:nvSpPr>
          <p:cNvPr id="4" name="ZoneTexte 3">
            <a:extLst>
              <a:ext uri="{FF2B5EF4-FFF2-40B4-BE49-F238E27FC236}">
                <a16:creationId xmlns:a16="http://schemas.microsoft.com/office/drawing/2014/main" id="{C8127688-07A9-C604-4FA2-E33097D8FB28}"/>
              </a:ext>
            </a:extLst>
          </p:cNvPr>
          <p:cNvSpPr txBox="1"/>
          <p:nvPr/>
        </p:nvSpPr>
        <p:spPr>
          <a:xfrm>
            <a:off x="9541638" y="336675"/>
            <a:ext cx="2415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hlinkClick r:id="rId6" action="ppaction://hlinkfile"/>
              </a:rPr>
              <a:t>Interactive figure </a:t>
            </a:r>
            <a:r>
              <a:rPr lang="fr-FR" dirty="0" err="1">
                <a:hlinkClick r:id="rId6" action="ppaction://hlinkfile"/>
              </a:rPr>
              <a:t>link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548772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5F2729-5AA4-3BE5-2353-0DD5BDF8AD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7347D4E2-01E4-C936-33CC-00C4FB89E9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6630"/>
            <a:ext cx="12192000" cy="6124740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64AF8E06-FB4A-02AA-BA49-8B4F4A92C777}"/>
              </a:ext>
            </a:extLst>
          </p:cNvPr>
          <p:cNvSpPr txBox="1"/>
          <p:nvPr/>
        </p:nvSpPr>
        <p:spPr>
          <a:xfrm>
            <a:off x="4180114" y="5246914"/>
            <a:ext cx="1915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47BDFF"/>
                </a:solidFill>
                <a:latin typeface="Lucida Sans" panose="020B0602030504020204" pitchFamily="34" charset="0"/>
              </a:rPr>
              <a:t>Non Final 3rd </a:t>
            </a:r>
            <a:r>
              <a:rPr lang="fr-FR" b="1" dirty="0" err="1">
                <a:solidFill>
                  <a:srgbClr val="47BDFF"/>
                </a:solidFill>
                <a:latin typeface="Lucida Sans" panose="020B0602030504020204" pitchFamily="34" charset="0"/>
              </a:rPr>
              <a:t>players</a:t>
            </a:r>
            <a:r>
              <a:rPr lang="fr-FR" b="1" dirty="0">
                <a:solidFill>
                  <a:srgbClr val="47BDFF"/>
                </a:solidFill>
                <a:latin typeface="Lucida Sans" panose="020B0602030504020204" pitchFamily="34" charset="0"/>
              </a:rPr>
              <a:t> 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5724C7E-8561-CF5F-A8C4-DBF875661B9F}"/>
              </a:ext>
            </a:extLst>
          </p:cNvPr>
          <p:cNvSpPr txBox="1"/>
          <p:nvPr/>
        </p:nvSpPr>
        <p:spPr>
          <a:xfrm>
            <a:off x="2057398" y="3266496"/>
            <a:ext cx="24710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err="1">
                <a:solidFill>
                  <a:srgbClr val="D52425"/>
                </a:solidFill>
                <a:latin typeface="Lucida Sans" panose="020B0602030504020204" pitchFamily="34" charset="0"/>
              </a:rPr>
              <a:t>Inaccurate</a:t>
            </a:r>
            <a:r>
              <a:rPr lang="fr-FR" b="1" dirty="0">
                <a:solidFill>
                  <a:srgbClr val="D52425"/>
                </a:solidFill>
                <a:latin typeface="Lucida Sans" panose="020B0602030504020204" pitchFamily="34" charset="0"/>
              </a:rPr>
              <a:t> </a:t>
            </a:r>
          </a:p>
          <a:p>
            <a:pPr algn="ctr"/>
            <a:r>
              <a:rPr lang="fr-FR" b="1" dirty="0">
                <a:solidFill>
                  <a:srgbClr val="D52425"/>
                </a:solidFill>
                <a:latin typeface="Lucida Sans" panose="020B0602030504020204" pitchFamily="34" charset="0"/>
              </a:rPr>
              <a:t>Final 3rd </a:t>
            </a:r>
            <a:r>
              <a:rPr lang="fr-FR" b="1" dirty="0" err="1">
                <a:solidFill>
                  <a:srgbClr val="D52425"/>
                </a:solidFill>
                <a:latin typeface="Lucida Sans" panose="020B0602030504020204" pitchFamily="34" charset="0"/>
              </a:rPr>
              <a:t>players</a:t>
            </a:r>
            <a:endParaRPr lang="fr-FR" b="1" dirty="0">
              <a:solidFill>
                <a:srgbClr val="D52425"/>
              </a:solidFill>
              <a:latin typeface="Lucida Sans" panose="020B06020305040202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06692F9-EC1A-9FAE-7CD9-1CC7D7E5A74A}"/>
              </a:ext>
            </a:extLst>
          </p:cNvPr>
          <p:cNvSpPr txBox="1"/>
          <p:nvPr/>
        </p:nvSpPr>
        <p:spPr>
          <a:xfrm>
            <a:off x="9100457" y="904296"/>
            <a:ext cx="2046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9265BC"/>
                </a:solidFill>
                <a:latin typeface="Lucida Sans" panose="020B0602030504020204" pitchFamily="34" charset="0"/>
              </a:rPr>
              <a:t>Final 3rd experts 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BEA3DE5-5C50-A9B4-5404-6C4C7CE06B38}"/>
              </a:ext>
            </a:extLst>
          </p:cNvPr>
          <p:cNvSpPr txBox="1"/>
          <p:nvPr/>
        </p:nvSpPr>
        <p:spPr>
          <a:xfrm>
            <a:off x="9753599" y="4016828"/>
            <a:ext cx="22424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err="1">
                <a:solidFill>
                  <a:srgbClr val="FF7A04"/>
                </a:solidFill>
                <a:latin typeface="Lucida Sans" panose="020B0602030504020204" pitchFamily="34" charset="0"/>
              </a:rPr>
              <a:t>Accurate</a:t>
            </a:r>
            <a:r>
              <a:rPr lang="fr-FR" b="1" dirty="0">
                <a:solidFill>
                  <a:srgbClr val="FF7A04"/>
                </a:solidFill>
                <a:latin typeface="Lucida Sans" panose="020B0602030504020204" pitchFamily="34" charset="0"/>
              </a:rPr>
              <a:t> </a:t>
            </a:r>
          </a:p>
          <a:p>
            <a:pPr algn="ctr"/>
            <a:r>
              <a:rPr lang="fr-FR" b="1" dirty="0">
                <a:solidFill>
                  <a:srgbClr val="FF7A04"/>
                </a:solidFill>
                <a:latin typeface="Lucida Sans" panose="020B0602030504020204" pitchFamily="34" charset="0"/>
              </a:rPr>
              <a:t>Final 3rd </a:t>
            </a:r>
            <a:r>
              <a:rPr lang="fr-FR" b="1" dirty="0" err="1">
                <a:solidFill>
                  <a:srgbClr val="FF7A04"/>
                </a:solidFill>
                <a:latin typeface="Lucida Sans" panose="020B0602030504020204" pitchFamily="34" charset="0"/>
              </a:rPr>
              <a:t>players</a:t>
            </a:r>
            <a:r>
              <a:rPr lang="fr-FR" b="1" dirty="0">
                <a:solidFill>
                  <a:srgbClr val="FF7A04"/>
                </a:solidFill>
                <a:latin typeface="Lucida Sans" panose="020B0602030504020204" pitchFamily="34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3124966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B0E953-4EB1-5077-17F3-6177FCFF1E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367F171-79E1-AC40-6068-E00CC8276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Ball carries </a:t>
            </a:r>
            <a:r>
              <a:rPr lang="fr-FR" dirty="0" err="1"/>
              <a:t>activity</a:t>
            </a:r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838201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DCD6DE-F3A1-6655-3E6A-8EE0061452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FFFD78C2-C493-E84C-2DB5-030767EA8A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6554"/>
            <a:ext cx="12192000" cy="6124891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8B3D85A0-E87F-F974-8A9B-6D959028C9C1}"/>
              </a:ext>
            </a:extLst>
          </p:cNvPr>
          <p:cNvSpPr txBox="1"/>
          <p:nvPr/>
        </p:nvSpPr>
        <p:spPr>
          <a:xfrm>
            <a:off x="4147456" y="1284103"/>
            <a:ext cx="3995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rgbClr val="A3A500"/>
                </a:solidFill>
                <a:latin typeface="Lucida Sans" panose="020B0602030504020204" pitchFamily="34" charset="0"/>
              </a:rPr>
              <a:t>Huge</a:t>
            </a:r>
            <a:r>
              <a:rPr lang="fr-FR" b="1" dirty="0">
                <a:solidFill>
                  <a:srgbClr val="A3A500"/>
                </a:solidFill>
                <a:latin typeface="Lucida Sans" panose="020B0602030504020204" pitchFamily="34" charset="0"/>
              </a:rPr>
              <a:t> </a:t>
            </a:r>
            <a:r>
              <a:rPr lang="fr-FR" b="1" dirty="0" err="1">
                <a:solidFill>
                  <a:srgbClr val="A3A500"/>
                </a:solidFill>
                <a:latin typeface="Lucida Sans" panose="020B0602030504020204" pitchFamily="34" charset="0"/>
              </a:rPr>
              <a:t>number</a:t>
            </a:r>
            <a:r>
              <a:rPr lang="fr-FR" b="1" dirty="0">
                <a:solidFill>
                  <a:srgbClr val="A3A500"/>
                </a:solidFill>
                <a:latin typeface="Lucida Sans" panose="020B0602030504020204" pitchFamily="34" charset="0"/>
              </a:rPr>
              <a:t>/medium distance 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6A61DBB-FE7C-4E5F-E6B7-86D0FFE972DF}"/>
              </a:ext>
            </a:extLst>
          </p:cNvPr>
          <p:cNvSpPr txBox="1"/>
          <p:nvPr/>
        </p:nvSpPr>
        <p:spPr>
          <a:xfrm>
            <a:off x="2345870" y="4190589"/>
            <a:ext cx="269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00B0F6"/>
                </a:solidFill>
                <a:latin typeface="Lucida Sans" panose="020B0602030504020204" pitchFamily="34" charset="0"/>
              </a:rPr>
              <a:t>Small </a:t>
            </a:r>
            <a:r>
              <a:rPr lang="fr-FR" b="1" dirty="0" err="1">
                <a:solidFill>
                  <a:srgbClr val="00B0F6"/>
                </a:solidFill>
                <a:latin typeface="Lucida Sans" panose="020B0602030504020204" pitchFamily="34" charset="0"/>
              </a:rPr>
              <a:t>number</a:t>
            </a:r>
            <a:endParaRPr lang="fr-FR" b="1" dirty="0">
              <a:solidFill>
                <a:srgbClr val="00B0F6"/>
              </a:solidFill>
              <a:latin typeface="Lucida Sans" panose="020B0602030504020204" pitchFamily="34" charset="0"/>
            </a:endParaRPr>
          </a:p>
          <a:p>
            <a:pPr algn="ctr"/>
            <a:r>
              <a:rPr lang="fr-FR" b="1" dirty="0">
                <a:solidFill>
                  <a:srgbClr val="00B0F6"/>
                </a:solidFill>
                <a:latin typeface="Lucida Sans" panose="020B0602030504020204" pitchFamily="34" charset="0"/>
              </a:rPr>
              <a:t>/medium distance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DCF13B3-E87E-C48F-6BD8-778ADF808F64}"/>
              </a:ext>
            </a:extLst>
          </p:cNvPr>
          <p:cNvSpPr txBox="1"/>
          <p:nvPr/>
        </p:nvSpPr>
        <p:spPr>
          <a:xfrm>
            <a:off x="7674428" y="2906075"/>
            <a:ext cx="35596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00BE7B"/>
                </a:solidFill>
                <a:latin typeface="Lucida Sans" panose="020B0602030504020204" pitchFamily="34" charset="0"/>
              </a:rPr>
              <a:t>Medium </a:t>
            </a:r>
            <a:r>
              <a:rPr lang="fr-FR" b="1" dirty="0" err="1">
                <a:solidFill>
                  <a:srgbClr val="00BE7B"/>
                </a:solidFill>
                <a:latin typeface="Lucida Sans" panose="020B0602030504020204" pitchFamily="34" charset="0"/>
              </a:rPr>
              <a:t>number</a:t>
            </a:r>
            <a:endParaRPr lang="fr-FR" b="1" dirty="0">
              <a:solidFill>
                <a:srgbClr val="00BE7B"/>
              </a:solidFill>
              <a:latin typeface="Lucida Sans" panose="020B0602030504020204" pitchFamily="34" charset="0"/>
            </a:endParaRPr>
          </a:p>
          <a:p>
            <a:pPr algn="ctr"/>
            <a:r>
              <a:rPr lang="fr-FR" b="1" dirty="0">
                <a:solidFill>
                  <a:srgbClr val="00BE7B"/>
                </a:solidFill>
                <a:latin typeface="Lucida Sans" panose="020B0602030504020204" pitchFamily="34" charset="0"/>
              </a:rPr>
              <a:t>/long distance 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69DDC13-1C6E-DAE8-22C1-AE9E1E961C8E}"/>
              </a:ext>
            </a:extLst>
          </p:cNvPr>
          <p:cNvSpPr txBox="1"/>
          <p:nvPr/>
        </p:nvSpPr>
        <p:spPr>
          <a:xfrm>
            <a:off x="8773886" y="5168597"/>
            <a:ext cx="2699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F8766D"/>
                </a:solidFill>
                <a:latin typeface="Lucida Sans" panose="020B0602030504020204" pitchFamily="34" charset="0"/>
              </a:rPr>
              <a:t>Small </a:t>
            </a:r>
            <a:r>
              <a:rPr lang="fr-FR" b="1" dirty="0" err="1">
                <a:solidFill>
                  <a:srgbClr val="F8766D"/>
                </a:solidFill>
                <a:latin typeface="Lucida Sans" panose="020B0602030504020204" pitchFamily="34" charset="0"/>
              </a:rPr>
              <a:t>number</a:t>
            </a:r>
            <a:endParaRPr lang="fr-FR" b="1" dirty="0">
              <a:solidFill>
                <a:srgbClr val="F8766D"/>
              </a:solidFill>
              <a:latin typeface="Lucida Sans" panose="020B0602030504020204" pitchFamily="34" charset="0"/>
            </a:endParaRPr>
          </a:p>
          <a:p>
            <a:pPr algn="ctr"/>
            <a:r>
              <a:rPr lang="fr-FR" b="1" dirty="0">
                <a:solidFill>
                  <a:srgbClr val="F8766D"/>
                </a:solidFill>
                <a:latin typeface="Lucida Sans" panose="020B0602030504020204" pitchFamily="34" charset="0"/>
              </a:rPr>
              <a:t>/long distance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756FB55-5E5B-DB31-E182-F0321A6C1775}"/>
              </a:ext>
            </a:extLst>
          </p:cNvPr>
          <p:cNvSpPr txBox="1"/>
          <p:nvPr/>
        </p:nvSpPr>
        <p:spPr>
          <a:xfrm>
            <a:off x="1322614" y="5491762"/>
            <a:ext cx="2563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E76BF3"/>
                </a:solidFill>
                <a:latin typeface="Lucida Sans" panose="020B0602030504020204" pitchFamily="34" charset="0"/>
              </a:rPr>
              <a:t>Small </a:t>
            </a:r>
            <a:r>
              <a:rPr lang="fr-FR" b="1" dirty="0" err="1">
                <a:solidFill>
                  <a:srgbClr val="E76BF3"/>
                </a:solidFill>
                <a:latin typeface="Lucida Sans" panose="020B0602030504020204" pitchFamily="34" charset="0"/>
              </a:rPr>
              <a:t>number</a:t>
            </a:r>
            <a:r>
              <a:rPr lang="fr-FR" b="1" dirty="0">
                <a:solidFill>
                  <a:srgbClr val="E76BF3"/>
                </a:solidFill>
                <a:latin typeface="Lucida Sans" panose="020B0602030504020204" pitchFamily="34" charset="0"/>
              </a:rPr>
              <a:t> </a:t>
            </a:r>
          </a:p>
          <a:p>
            <a:pPr algn="ctr"/>
            <a:r>
              <a:rPr lang="fr-FR" b="1" dirty="0">
                <a:solidFill>
                  <a:srgbClr val="E76BF3"/>
                </a:solidFill>
                <a:latin typeface="Lucida Sans" panose="020B0602030504020204" pitchFamily="34" charset="0"/>
              </a:rPr>
              <a:t>and distance </a:t>
            </a:r>
          </a:p>
        </p:txBody>
      </p:sp>
    </p:spTree>
    <p:extLst>
      <p:ext uri="{BB962C8B-B14F-4D97-AF65-F5344CB8AC3E}">
        <p14:creationId xmlns:p14="http://schemas.microsoft.com/office/powerpoint/2010/main" val="570217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F3A259-BC12-3C8B-46C8-017239762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402818"/>
          </a:xfrm>
        </p:spPr>
        <p:txBody>
          <a:bodyPr/>
          <a:lstStyle/>
          <a:p>
            <a:pPr algn="ctr"/>
            <a:r>
              <a:rPr lang="fr-FR" dirty="0" err="1"/>
              <a:t>Chapter</a:t>
            </a:r>
            <a:r>
              <a:rPr lang="fr-FR" dirty="0"/>
              <a:t> I - Offensive Activity  </a:t>
            </a:r>
          </a:p>
        </p:txBody>
      </p:sp>
    </p:spTree>
    <p:extLst>
      <p:ext uri="{BB962C8B-B14F-4D97-AF65-F5344CB8AC3E}">
        <p14:creationId xmlns:p14="http://schemas.microsoft.com/office/powerpoint/2010/main" val="42770440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302CF0-8DA3-D932-6A6A-9708490CFF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A2B9CD09-44B3-E133-7AFE-A509948347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0222"/>
            <a:ext cx="12192000" cy="6137556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3E0E8378-45D0-0932-431A-C84179A9FB5D}"/>
              </a:ext>
            </a:extLst>
          </p:cNvPr>
          <p:cNvSpPr txBox="1"/>
          <p:nvPr/>
        </p:nvSpPr>
        <p:spPr>
          <a:xfrm>
            <a:off x="484414" y="4447772"/>
            <a:ext cx="2563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619CFF"/>
                </a:solidFill>
                <a:latin typeface="Lucida Sans" panose="020B0602030504020204" pitchFamily="34" charset="0"/>
              </a:rPr>
              <a:t>Non-progressive </a:t>
            </a:r>
            <a:r>
              <a:rPr lang="fr-FR" b="1" dirty="0" err="1">
                <a:solidFill>
                  <a:srgbClr val="619CFF"/>
                </a:solidFill>
                <a:latin typeface="Lucida Sans" panose="020B0602030504020204" pitchFamily="34" charset="0"/>
              </a:rPr>
              <a:t>players</a:t>
            </a:r>
            <a:r>
              <a:rPr lang="fr-FR" b="1" dirty="0">
                <a:solidFill>
                  <a:srgbClr val="619CFF"/>
                </a:solidFill>
                <a:latin typeface="Lucida Sans" panose="020B0602030504020204" pitchFamily="34" charset="0"/>
              </a:rPr>
              <a:t> 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316D5D0-D2C5-9CB8-95AE-8F146623FC5F}"/>
              </a:ext>
            </a:extLst>
          </p:cNvPr>
          <p:cNvSpPr txBox="1"/>
          <p:nvPr/>
        </p:nvSpPr>
        <p:spPr>
          <a:xfrm>
            <a:off x="3695701" y="2078092"/>
            <a:ext cx="2563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38CA64"/>
                </a:solidFill>
                <a:latin typeface="Lucida Sans" panose="020B0602030504020204" pitchFamily="34" charset="0"/>
              </a:rPr>
              <a:t>Low-to-</a:t>
            </a:r>
            <a:r>
              <a:rPr lang="fr-FR" b="1" dirty="0" err="1">
                <a:solidFill>
                  <a:srgbClr val="38CA64"/>
                </a:solidFill>
                <a:latin typeface="Lucida Sans" panose="020B0602030504020204" pitchFamily="34" charset="0"/>
              </a:rPr>
              <a:t>intermediate</a:t>
            </a:r>
            <a:r>
              <a:rPr lang="fr-FR" b="1" dirty="0">
                <a:solidFill>
                  <a:srgbClr val="38CA64"/>
                </a:solidFill>
                <a:latin typeface="Lucida Sans" panose="020B0602030504020204" pitchFamily="34" charset="0"/>
              </a:rPr>
              <a:t> progressive </a:t>
            </a:r>
            <a:r>
              <a:rPr lang="fr-FR" b="1" dirty="0" err="1">
                <a:solidFill>
                  <a:srgbClr val="38CA64"/>
                </a:solidFill>
                <a:latin typeface="Lucida Sans" panose="020B0602030504020204" pitchFamily="34" charset="0"/>
              </a:rPr>
              <a:t>players</a:t>
            </a:r>
            <a:endParaRPr lang="fr-FR" b="1" dirty="0">
              <a:solidFill>
                <a:srgbClr val="38CA64"/>
              </a:solidFill>
              <a:latin typeface="Lucida Sans" panose="020B06020305040202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86F6B9D-3186-4E08-D481-FB154268CA64}"/>
              </a:ext>
            </a:extLst>
          </p:cNvPr>
          <p:cNvSpPr txBox="1"/>
          <p:nvPr/>
        </p:nvSpPr>
        <p:spPr>
          <a:xfrm>
            <a:off x="8496300" y="2401258"/>
            <a:ext cx="2563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F86F66"/>
                </a:solidFill>
                <a:latin typeface="Lucida Sans" panose="020B0602030504020204" pitchFamily="34" charset="0"/>
              </a:rPr>
              <a:t>Progressive </a:t>
            </a:r>
            <a:r>
              <a:rPr lang="fr-FR" b="1" dirty="0" err="1">
                <a:solidFill>
                  <a:srgbClr val="F86F66"/>
                </a:solidFill>
                <a:latin typeface="Lucida Sans" panose="020B0602030504020204" pitchFamily="34" charset="0"/>
              </a:rPr>
              <a:t>plays</a:t>
            </a:r>
            <a:r>
              <a:rPr lang="fr-FR" b="1" dirty="0">
                <a:solidFill>
                  <a:srgbClr val="F86F66"/>
                </a:solidFill>
                <a:latin typeface="Lucida Sans" panose="020B0602030504020204" pitchFamily="34" charset="0"/>
              </a:rPr>
              <a:t> </a:t>
            </a:r>
            <a:r>
              <a:rPr lang="fr-FR" b="1" dirty="0" err="1">
                <a:solidFill>
                  <a:srgbClr val="F86F66"/>
                </a:solidFill>
                <a:latin typeface="Lucida Sans" panose="020B0602030504020204" pitchFamily="34" charset="0"/>
              </a:rPr>
              <a:t>specialists</a:t>
            </a:r>
            <a:r>
              <a:rPr lang="fr-FR" b="1" dirty="0">
                <a:solidFill>
                  <a:srgbClr val="F86F66"/>
                </a:solidFill>
                <a:latin typeface="Lucida Sans" panose="020B0602030504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628870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1F988F-62F6-479B-D026-58EEB2AD7B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9356315B-6A3D-22EC-5A4A-8248CD422C33}"/>
              </a:ext>
            </a:extLst>
          </p:cNvPr>
          <p:cNvSpPr txBox="1"/>
          <p:nvPr/>
        </p:nvSpPr>
        <p:spPr>
          <a:xfrm>
            <a:off x="1926772" y="148326"/>
            <a:ext cx="8991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err="1">
                <a:latin typeface="Lucida l"/>
              </a:rPr>
              <a:t>Average</a:t>
            </a:r>
            <a:r>
              <a:rPr lang="fr-FR" sz="2400" dirty="0">
                <a:latin typeface="Lucida l"/>
              </a:rPr>
              <a:t> carries distance Evolution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D476F08-60ED-B471-FC8B-A3D624D94E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9273" y="2627461"/>
            <a:ext cx="2495898" cy="1124107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4689357A-53DD-C1CB-73AE-FF90AE4D460B}"/>
              </a:ext>
            </a:extLst>
          </p:cNvPr>
          <p:cNvSpPr txBox="1"/>
          <p:nvPr/>
        </p:nvSpPr>
        <p:spPr>
          <a:xfrm>
            <a:off x="9524156" y="2104241"/>
            <a:ext cx="2579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Lucida Sans" panose="020B0602030504020204" pitchFamily="34" charset="0"/>
              </a:rPr>
              <a:t>Average carries distance evolution Category</a:t>
            </a:r>
            <a:endParaRPr lang="fr-FR" sz="1400" dirty="0">
              <a:latin typeface="Lucida Sans" panose="020B0602030504020204" pitchFamily="34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86910456-BC2D-C9FF-4B3D-2641629BE367}"/>
              </a:ext>
            </a:extLst>
          </p:cNvPr>
          <p:cNvSpPr txBox="1"/>
          <p:nvPr/>
        </p:nvSpPr>
        <p:spPr>
          <a:xfrm>
            <a:off x="5772974" y="6427796"/>
            <a:ext cx="194854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500" dirty="0"/>
              <a:t>Progressive carries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718DBD31-198C-B991-D297-13354492D732}"/>
              </a:ext>
            </a:extLst>
          </p:cNvPr>
          <p:cNvSpPr txBox="1"/>
          <p:nvPr/>
        </p:nvSpPr>
        <p:spPr>
          <a:xfrm>
            <a:off x="251649" y="6427795"/>
            <a:ext cx="194854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500" dirty="0"/>
              <a:t>Total carries</a:t>
            </a:r>
          </a:p>
        </p:txBody>
      </p: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7476C47F-2CDE-DA8C-65B7-CC37A83C747E}"/>
              </a:ext>
            </a:extLst>
          </p:cNvPr>
          <p:cNvGrpSpPr/>
          <p:nvPr/>
        </p:nvGrpSpPr>
        <p:grpSpPr>
          <a:xfrm>
            <a:off x="87930" y="304801"/>
            <a:ext cx="6519918" cy="6084400"/>
            <a:chOff x="87930" y="304801"/>
            <a:chExt cx="6519918" cy="6084400"/>
          </a:xfrm>
        </p:grpSpPr>
        <p:pic>
          <p:nvPicPr>
            <p:cNvPr id="9" name="Image 8">
              <a:extLst>
                <a:ext uri="{FF2B5EF4-FFF2-40B4-BE49-F238E27FC236}">
                  <a16:creationId xmlns:a16="http://schemas.microsoft.com/office/drawing/2014/main" id="{A78798F2-6209-18CA-4271-73B8BB5EFD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3846" y="685960"/>
              <a:ext cx="5974002" cy="5664646"/>
            </a:xfrm>
            <a:prstGeom prst="rect">
              <a:avLst/>
            </a:prstGeom>
          </p:spPr>
        </p:pic>
        <p:pic>
          <p:nvPicPr>
            <p:cNvPr id="16" name="Image 15">
              <a:extLst>
                <a:ext uri="{FF2B5EF4-FFF2-40B4-BE49-F238E27FC236}">
                  <a16:creationId xmlns:a16="http://schemas.microsoft.com/office/drawing/2014/main" id="{9651F527-6C83-73EB-3D61-B81C091F8E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7930" y="304801"/>
              <a:ext cx="438133" cy="6084400"/>
            </a:xfrm>
            <a:prstGeom prst="rect">
              <a:avLst/>
            </a:prstGeom>
          </p:spPr>
        </p:pic>
      </p:grpSp>
      <p:sp>
        <p:nvSpPr>
          <p:cNvPr id="18" name="ZoneTexte 17">
            <a:extLst>
              <a:ext uri="{FF2B5EF4-FFF2-40B4-BE49-F238E27FC236}">
                <a16:creationId xmlns:a16="http://schemas.microsoft.com/office/drawing/2014/main" id="{EFE428BE-AC94-21D8-1B19-612D13D0FCB9}"/>
              </a:ext>
            </a:extLst>
          </p:cNvPr>
          <p:cNvSpPr txBox="1"/>
          <p:nvPr/>
        </p:nvSpPr>
        <p:spPr>
          <a:xfrm>
            <a:off x="6715631" y="548681"/>
            <a:ext cx="19485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err="1">
                <a:solidFill>
                  <a:srgbClr val="619CFF"/>
                </a:solidFill>
                <a:latin typeface="Aptos Narrow" panose="020B0004020202020204" pitchFamily="34" charset="0"/>
              </a:rPr>
              <a:t>A.Stach</a:t>
            </a:r>
            <a:endParaRPr lang="fr-FR" sz="1600" b="1" dirty="0">
              <a:solidFill>
                <a:srgbClr val="619CFF"/>
              </a:solidFill>
              <a:latin typeface="Aptos Narrow" panose="020B0004020202020204" pitchFamily="34" charset="0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EA0E294D-A7B1-7C0A-31CD-343FB3EF3854}"/>
              </a:ext>
            </a:extLst>
          </p:cNvPr>
          <p:cNvSpPr txBox="1"/>
          <p:nvPr/>
        </p:nvSpPr>
        <p:spPr>
          <a:xfrm>
            <a:off x="6715630" y="757048"/>
            <a:ext cx="19485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err="1">
                <a:solidFill>
                  <a:srgbClr val="619CFF"/>
                </a:solidFill>
                <a:latin typeface="Aptos Narrow" panose="020B0004020202020204" pitchFamily="34" charset="0"/>
              </a:rPr>
              <a:t>S.Tonali</a:t>
            </a:r>
            <a:endParaRPr lang="fr-FR" sz="1600" b="1" dirty="0">
              <a:solidFill>
                <a:srgbClr val="619CFF"/>
              </a:solidFill>
              <a:latin typeface="Aptos Narrow" panose="020B0004020202020204" pitchFamily="34" charset="0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67972CBA-C8A3-8A32-F7E6-0A77A70D169D}"/>
              </a:ext>
            </a:extLst>
          </p:cNvPr>
          <p:cNvSpPr txBox="1"/>
          <p:nvPr/>
        </p:nvSpPr>
        <p:spPr>
          <a:xfrm>
            <a:off x="6715629" y="2196574"/>
            <a:ext cx="19485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err="1">
                <a:solidFill>
                  <a:srgbClr val="619CFF"/>
                </a:solidFill>
                <a:latin typeface="Aptos Narrow" panose="020B0004020202020204" pitchFamily="34" charset="0"/>
              </a:rPr>
              <a:t>R.Gravenberch</a:t>
            </a:r>
            <a:endParaRPr lang="fr-FR" sz="1600" b="1" dirty="0">
              <a:solidFill>
                <a:srgbClr val="619CFF"/>
              </a:solidFill>
              <a:latin typeface="Aptos Narrow" panose="020B0004020202020204" pitchFamily="34" charset="0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8DF41214-506A-B2FE-E04A-AFF6DBF0358E}"/>
              </a:ext>
            </a:extLst>
          </p:cNvPr>
          <p:cNvSpPr txBox="1"/>
          <p:nvPr/>
        </p:nvSpPr>
        <p:spPr>
          <a:xfrm>
            <a:off x="6715628" y="2703382"/>
            <a:ext cx="19485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err="1">
                <a:solidFill>
                  <a:srgbClr val="00BA38"/>
                </a:solidFill>
                <a:latin typeface="Aptos Narrow" panose="020B0004020202020204" pitchFamily="34" charset="0"/>
              </a:rPr>
              <a:t>S.Lukic</a:t>
            </a:r>
            <a:r>
              <a:rPr lang="fr-FR" sz="1600" b="1" dirty="0">
                <a:solidFill>
                  <a:srgbClr val="00BA38"/>
                </a:solidFill>
                <a:latin typeface="Aptos Narrow" panose="020B0004020202020204" pitchFamily="34" charset="0"/>
              </a:rPr>
              <a:t> </a:t>
            </a:r>
            <a:r>
              <a:rPr lang="fr-FR" sz="1600" dirty="0">
                <a:latin typeface="Aptos Narrow" panose="020B0004020202020204" pitchFamily="34" charset="0"/>
              </a:rPr>
              <a:t>–</a:t>
            </a:r>
            <a:r>
              <a:rPr lang="fr-FR" sz="1600" b="1" dirty="0">
                <a:solidFill>
                  <a:srgbClr val="00BA38"/>
                </a:solidFill>
                <a:latin typeface="Aptos Narrow" panose="020B0004020202020204" pitchFamily="34" charset="0"/>
              </a:rPr>
              <a:t> </a:t>
            </a:r>
            <a:r>
              <a:rPr lang="fr-FR" sz="1600" b="1" dirty="0" err="1">
                <a:solidFill>
                  <a:srgbClr val="00BA38"/>
                </a:solidFill>
                <a:latin typeface="Aptos Narrow" panose="020B0004020202020204" pitchFamily="34" charset="0"/>
              </a:rPr>
              <a:t>T.Reijnders</a:t>
            </a:r>
            <a:endParaRPr lang="fr-FR" sz="1600" b="1" dirty="0">
              <a:solidFill>
                <a:srgbClr val="00BA38"/>
              </a:solidFill>
              <a:latin typeface="Aptos Narrow" panose="020B0004020202020204" pitchFamily="34" charset="0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5CF48C7F-8FB3-BEC8-3613-E75E32BDCC4F}"/>
              </a:ext>
            </a:extLst>
          </p:cNvPr>
          <p:cNvSpPr txBox="1"/>
          <p:nvPr/>
        </p:nvSpPr>
        <p:spPr>
          <a:xfrm>
            <a:off x="6715628" y="2949849"/>
            <a:ext cx="19485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err="1">
                <a:solidFill>
                  <a:srgbClr val="00BA38"/>
                </a:solidFill>
                <a:latin typeface="Aptos Narrow" panose="020B0004020202020204" pitchFamily="34" charset="0"/>
              </a:rPr>
              <a:t>D.Rice</a:t>
            </a:r>
            <a:endParaRPr lang="fr-FR" sz="1600" b="1" dirty="0">
              <a:solidFill>
                <a:srgbClr val="00BA38"/>
              </a:solidFill>
              <a:latin typeface="Aptos Narrow" panose="020B0004020202020204" pitchFamily="34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0CA90531-BEEF-8864-346A-D676A34E4355}"/>
              </a:ext>
            </a:extLst>
          </p:cNvPr>
          <p:cNvSpPr txBox="1"/>
          <p:nvPr/>
        </p:nvSpPr>
        <p:spPr>
          <a:xfrm>
            <a:off x="6715628" y="3764599"/>
            <a:ext cx="19485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err="1">
                <a:solidFill>
                  <a:srgbClr val="00BA38"/>
                </a:solidFill>
                <a:latin typeface="Aptos Narrow" panose="020B0004020202020204" pitchFamily="34" charset="0"/>
              </a:rPr>
              <a:t>M.Zubimendi</a:t>
            </a:r>
            <a:endParaRPr lang="fr-FR" sz="1600" b="1" dirty="0">
              <a:solidFill>
                <a:srgbClr val="00BA38"/>
              </a:solidFill>
              <a:latin typeface="Aptos Narrow" panose="020B0004020202020204" pitchFamily="34" charset="0"/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01B8C8B1-E893-53F9-A589-A5D5BEE9632C}"/>
              </a:ext>
            </a:extLst>
          </p:cNvPr>
          <p:cNvSpPr txBox="1"/>
          <p:nvPr/>
        </p:nvSpPr>
        <p:spPr>
          <a:xfrm>
            <a:off x="6715627" y="4103153"/>
            <a:ext cx="19485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err="1">
                <a:solidFill>
                  <a:srgbClr val="00BA38"/>
                </a:solidFill>
                <a:latin typeface="Aptos Narrow" panose="020B0004020202020204" pitchFamily="34" charset="0"/>
              </a:rPr>
              <a:t>E.Anderson</a:t>
            </a:r>
            <a:r>
              <a:rPr lang="fr-FR" sz="1600" b="1" dirty="0">
                <a:solidFill>
                  <a:srgbClr val="00BA38"/>
                </a:solidFill>
                <a:latin typeface="Aptos Narrow" panose="020B0004020202020204" pitchFamily="34" charset="0"/>
              </a:rPr>
              <a:t> </a:t>
            </a:r>
            <a:r>
              <a:rPr lang="fr-FR" sz="1600" dirty="0">
                <a:latin typeface="Aptos Narrow" panose="020B0004020202020204" pitchFamily="34" charset="0"/>
              </a:rPr>
              <a:t>–</a:t>
            </a:r>
            <a:r>
              <a:rPr lang="fr-FR" sz="1600" b="1" dirty="0">
                <a:solidFill>
                  <a:srgbClr val="00BA38"/>
                </a:solidFill>
                <a:latin typeface="Aptos Narrow" panose="020B0004020202020204" pitchFamily="34" charset="0"/>
              </a:rPr>
              <a:t> </a:t>
            </a:r>
            <a:r>
              <a:rPr lang="fr-FR" sz="1600" b="1" dirty="0" err="1">
                <a:solidFill>
                  <a:srgbClr val="00BA38"/>
                </a:solidFill>
                <a:latin typeface="Aptos Narrow" panose="020B0004020202020204" pitchFamily="34" charset="0"/>
              </a:rPr>
              <a:t>S.Berge</a:t>
            </a:r>
            <a:endParaRPr lang="fr-FR" sz="1600" b="1" dirty="0">
              <a:solidFill>
                <a:srgbClr val="00BA38"/>
              </a:solidFill>
              <a:latin typeface="Aptos Narrow" panose="020B0004020202020204" pitchFamily="34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4C5D51FD-49E8-C69E-0ABE-E2DD91A08F6E}"/>
              </a:ext>
            </a:extLst>
          </p:cNvPr>
          <p:cNvSpPr txBox="1"/>
          <p:nvPr/>
        </p:nvSpPr>
        <p:spPr>
          <a:xfrm>
            <a:off x="6715627" y="4687151"/>
            <a:ext cx="19485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err="1">
                <a:solidFill>
                  <a:srgbClr val="00BA38"/>
                </a:solidFill>
                <a:latin typeface="Aptos Narrow" panose="020B0004020202020204" pitchFamily="34" charset="0"/>
              </a:rPr>
              <a:t>M.Caicedo</a:t>
            </a:r>
            <a:endParaRPr lang="fr-FR" sz="1600" b="1" dirty="0">
              <a:solidFill>
                <a:srgbClr val="00BA38"/>
              </a:solidFill>
              <a:latin typeface="Aptos Narrow" panose="020B0004020202020204" pitchFamily="34" charset="0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81311EDE-33AB-E961-4E6B-C3572265F33E}"/>
              </a:ext>
            </a:extLst>
          </p:cNvPr>
          <p:cNvSpPr txBox="1"/>
          <p:nvPr/>
        </p:nvSpPr>
        <p:spPr>
          <a:xfrm>
            <a:off x="6715626" y="4882978"/>
            <a:ext cx="19485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err="1">
                <a:solidFill>
                  <a:srgbClr val="F8766D"/>
                </a:solidFill>
                <a:latin typeface="Aptos Narrow" panose="020B0004020202020204" pitchFamily="34" charset="0"/>
              </a:rPr>
              <a:t>B.Guimaraes</a:t>
            </a:r>
            <a:endParaRPr lang="fr-FR" sz="1600" b="1" dirty="0">
              <a:solidFill>
                <a:srgbClr val="F8766D"/>
              </a:solidFill>
              <a:latin typeface="Aptos Narrow" panose="020B0004020202020204" pitchFamily="34" charset="0"/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69BB7DAE-B281-C589-D90B-592AF5B9BC6E}"/>
              </a:ext>
            </a:extLst>
          </p:cNvPr>
          <p:cNvSpPr txBox="1"/>
          <p:nvPr/>
        </p:nvSpPr>
        <p:spPr>
          <a:xfrm>
            <a:off x="6715624" y="5655387"/>
            <a:ext cx="19485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err="1">
                <a:solidFill>
                  <a:srgbClr val="F8766D"/>
                </a:solidFill>
                <a:latin typeface="Aptos Narrow" panose="020B0004020202020204" pitchFamily="34" charset="0"/>
              </a:rPr>
              <a:t>G.Xhaka</a:t>
            </a:r>
            <a:r>
              <a:rPr lang="fr-FR" sz="1600" b="1" dirty="0">
                <a:solidFill>
                  <a:srgbClr val="F8766D"/>
                </a:solidFill>
                <a:latin typeface="Aptos Narrow" panose="020B0004020202020204" pitchFamily="34" charset="0"/>
              </a:rPr>
              <a:t> </a:t>
            </a:r>
            <a:r>
              <a:rPr lang="fr-FR" sz="1600" dirty="0">
                <a:latin typeface="Aptos Narrow" panose="020B0004020202020204" pitchFamily="34" charset="0"/>
              </a:rPr>
              <a:t>-</a:t>
            </a:r>
            <a:r>
              <a:rPr lang="fr-FR" sz="1600" b="1" dirty="0">
                <a:solidFill>
                  <a:srgbClr val="00BA38"/>
                </a:solidFill>
                <a:latin typeface="Aptos Narrow" panose="020B0004020202020204" pitchFamily="34" charset="0"/>
              </a:rPr>
              <a:t> </a:t>
            </a:r>
            <a:r>
              <a:rPr lang="fr-FR" sz="1600" b="1" dirty="0" err="1">
                <a:solidFill>
                  <a:srgbClr val="00BA38"/>
                </a:solidFill>
                <a:latin typeface="Aptos Narrow" panose="020B0004020202020204" pitchFamily="34" charset="0"/>
              </a:rPr>
              <a:t>I.Gueye</a:t>
            </a:r>
            <a:endParaRPr lang="fr-FR" sz="1600" b="1" dirty="0">
              <a:solidFill>
                <a:srgbClr val="00BA38"/>
              </a:solidFill>
              <a:latin typeface="Aptos Narrow" panose="020B0004020202020204" pitchFamily="34" charset="0"/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2C100C9C-A5B3-617A-FFEF-D51902B42973}"/>
              </a:ext>
            </a:extLst>
          </p:cNvPr>
          <p:cNvSpPr txBox="1"/>
          <p:nvPr/>
        </p:nvSpPr>
        <p:spPr>
          <a:xfrm>
            <a:off x="6715624" y="5477406"/>
            <a:ext cx="19485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err="1">
                <a:solidFill>
                  <a:srgbClr val="F8766D"/>
                </a:solidFill>
                <a:latin typeface="Aptos Narrow" panose="020B0004020202020204" pitchFamily="34" charset="0"/>
              </a:rPr>
              <a:t>E.Fernandez</a:t>
            </a:r>
            <a:endParaRPr lang="fr-FR" sz="1600" b="1" dirty="0">
              <a:solidFill>
                <a:srgbClr val="F8766D"/>
              </a:solidFill>
              <a:latin typeface="Aptos Narrow" panose="020B0004020202020204" pitchFamily="34" charset="0"/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CC32A887-34B6-1EFA-FAAB-64A84A18069C}"/>
              </a:ext>
            </a:extLst>
          </p:cNvPr>
          <p:cNvSpPr txBox="1"/>
          <p:nvPr/>
        </p:nvSpPr>
        <p:spPr>
          <a:xfrm>
            <a:off x="6715621" y="5227843"/>
            <a:ext cx="19485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err="1">
                <a:solidFill>
                  <a:srgbClr val="00BA38"/>
                </a:solidFill>
                <a:latin typeface="Aptos Narrow" panose="020B0004020202020204" pitchFamily="34" charset="0"/>
              </a:rPr>
              <a:t>Y.Ayari</a:t>
            </a:r>
            <a:endParaRPr lang="fr-FR" sz="1600" b="1" dirty="0">
              <a:solidFill>
                <a:srgbClr val="00BA38"/>
              </a:solidFill>
              <a:latin typeface="Aptos Narrow" panose="020B0004020202020204" pitchFamily="34" charset="0"/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1BAADD6D-A8FA-372A-67D2-032FF97F979C}"/>
              </a:ext>
            </a:extLst>
          </p:cNvPr>
          <p:cNvSpPr txBox="1"/>
          <p:nvPr/>
        </p:nvSpPr>
        <p:spPr>
          <a:xfrm>
            <a:off x="6715621" y="5840455"/>
            <a:ext cx="19485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err="1">
                <a:solidFill>
                  <a:srgbClr val="F8766D"/>
                </a:solidFill>
                <a:latin typeface="Aptos Narrow" panose="020B0004020202020204" pitchFamily="34" charset="0"/>
              </a:rPr>
              <a:t>J.Ward-Prowse</a:t>
            </a:r>
            <a:endParaRPr lang="fr-FR" sz="1600" b="1" dirty="0">
              <a:solidFill>
                <a:srgbClr val="F8766D"/>
              </a:solidFill>
              <a:latin typeface="Aptos Narrow" panose="020B0004020202020204" pitchFamily="34" charset="0"/>
            </a:endParaRP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CA60215B-9D64-58EB-EB12-FE26A522E4C1}"/>
              </a:ext>
            </a:extLst>
          </p:cNvPr>
          <p:cNvSpPr txBox="1"/>
          <p:nvPr/>
        </p:nvSpPr>
        <p:spPr>
          <a:xfrm>
            <a:off x="6715622" y="6110841"/>
            <a:ext cx="19485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err="1">
                <a:solidFill>
                  <a:srgbClr val="F8766D"/>
                </a:solidFill>
                <a:latin typeface="Aptos Narrow" panose="020B0004020202020204" pitchFamily="34" charset="0"/>
              </a:rPr>
              <a:t>T.Adams</a:t>
            </a:r>
            <a:endParaRPr lang="fr-FR" sz="1600" b="1" dirty="0">
              <a:solidFill>
                <a:srgbClr val="F8766D"/>
              </a:solidFill>
              <a:latin typeface="Aptos Narrow" panose="020B0004020202020204" pitchFamily="34" charset="0"/>
            </a:endParaRP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CA9A25A5-DE88-5B54-CAF8-FD371A59E28A}"/>
              </a:ext>
            </a:extLst>
          </p:cNvPr>
          <p:cNvSpPr txBox="1"/>
          <p:nvPr/>
        </p:nvSpPr>
        <p:spPr>
          <a:xfrm>
            <a:off x="9665670" y="148326"/>
            <a:ext cx="2460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hlinkClick r:id="rId5" action="ppaction://hlinkfile"/>
              </a:rPr>
              <a:t>Interactive figure </a:t>
            </a:r>
            <a:r>
              <a:rPr lang="fr-FR" dirty="0" err="1">
                <a:hlinkClick r:id="rId5" action="ppaction://hlinkfile"/>
              </a:rPr>
              <a:t>link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541902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1FBEDB0-173C-6AA8-6A5C-89DE480C4D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Principal Component </a:t>
            </a:r>
            <a:r>
              <a:rPr lang="fr-FR" dirty="0" err="1"/>
              <a:t>Analysis</a:t>
            </a:r>
            <a:r>
              <a:rPr lang="fr-FR" dirty="0"/>
              <a:t> (PCA) and </a:t>
            </a:r>
            <a:r>
              <a:rPr lang="fr-FR" dirty="0" err="1"/>
              <a:t>Hierarchical</a:t>
            </a:r>
            <a:r>
              <a:rPr lang="fr-FR" dirty="0"/>
              <a:t> Classification on principal components (HCPC)</a:t>
            </a:r>
          </a:p>
        </p:txBody>
      </p:sp>
    </p:spTree>
    <p:extLst>
      <p:ext uri="{BB962C8B-B14F-4D97-AF65-F5344CB8AC3E}">
        <p14:creationId xmlns:p14="http://schemas.microsoft.com/office/powerpoint/2010/main" val="34103096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42866BC-DD3A-07C5-E039-6959AD8147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4590"/>
            <a:ext cx="12192000" cy="6108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6551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1A458D-F987-84E0-A1B4-2B6CCE0649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30C2429E-6D43-6E5A-915F-6DD7559D5E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6191" y="2483880"/>
            <a:ext cx="1867161" cy="1476581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8E279277-A89C-E532-7936-429AE558AC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5479" y="0"/>
            <a:ext cx="69010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6862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DB54B7-5D9C-7E5A-CB96-66C800A80A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DD5768EE-8862-8E6A-132C-FA1038BA67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6569"/>
            <a:ext cx="12192000" cy="6124861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9C1BF4FB-42EE-F077-EC30-0601FFD01A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3114" y="1119511"/>
            <a:ext cx="2808514" cy="1505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7497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C53E95-DA62-ADB7-139A-7D93AF517E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27581E24-DA22-211B-6310-71A1F8893B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8564"/>
            <a:ext cx="12192000" cy="6140871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42053722-C14A-6B4C-15F8-C806790B4739}"/>
              </a:ext>
            </a:extLst>
          </p:cNvPr>
          <p:cNvSpPr txBox="1"/>
          <p:nvPr/>
        </p:nvSpPr>
        <p:spPr>
          <a:xfrm>
            <a:off x="2862943" y="3429000"/>
            <a:ext cx="14042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E41D1F"/>
                </a:solidFill>
                <a:latin typeface="Lucida Sans" panose="020B0602030504020204" pitchFamily="34" charset="0"/>
              </a:rPr>
              <a:t>Cluster 1 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45EBC93-CCA4-FD22-867F-5F33B0BED0EE}"/>
              </a:ext>
            </a:extLst>
          </p:cNvPr>
          <p:cNvSpPr txBox="1"/>
          <p:nvPr/>
        </p:nvSpPr>
        <p:spPr>
          <a:xfrm>
            <a:off x="6607629" y="2471057"/>
            <a:ext cx="14042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377EB8"/>
                </a:solidFill>
                <a:latin typeface="Lucida Sans" panose="020B0602030504020204" pitchFamily="34" charset="0"/>
              </a:rPr>
              <a:t>Cluster 2 </a:t>
            </a:r>
          </a:p>
        </p:txBody>
      </p:sp>
    </p:spTree>
    <p:extLst>
      <p:ext uri="{BB962C8B-B14F-4D97-AF65-F5344CB8AC3E}">
        <p14:creationId xmlns:p14="http://schemas.microsoft.com/office/powerpoint/2010/main" val="31505976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077A5F-6084-2806-D8BC-7FA638BB27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178FCEE6-33E2-33FC-7C08-0C2D9BFD46FE}"/>
              </a:ext>
            </a:extLst>
          </p:cNvPr>
          <p:cNvSpPr txBox="1"/>
          <p:nvPr/>
        </p:nvSpPr>
        <p:spPr>
          <a:xfrm>
            <a:off x="9427028" y="707572"/>
            <a:ext cx="2144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hlinkClick r:id="rId2" action="ppaction://hlinkfile"/>
              </a:rPr>
              <a:t>Interactive table </a:t>
            </a:r>
            <a:r>
              <a:rPr lang="fr-FR" dirty="0" err="1">
                <a:hlinkClick r:id="rId2" action="ppaction://hlinkfile"/>
              </a:rPr>
              <a:t>link</a:t>
            </a:r>
            <a:r>
              <a:rPr lang="fr-FR" dirty="0">
                <a:hlinkClick r:id="rId2" action="ppaction://hlinkfile"/>
              </a:rPr>
              <a:t> </a:t>
            </a:r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E7F5EE9-5D9B-7DCC-3074-19724E57FBC8}"/>
              </a:ext>
            </a:extLst>
          </p:cNvPr>
          <p:cNvSpPr txBox="1"/>
          <p:nvPr/>
        </p:nvSpPr>
        <p:spPr>
          <a:xfrm>
            <a:off x="2639786" y="109640"/>
            <a:ext cx="6912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1400">
                <a:latin typeface="Lucida Sans" panose="020B0602030504020204" pitchFamily="34" charset="0"/>
              </a:defRPr>
            </a:lvl1pPr>
          </a:lstStyle>
          <a:p>
            <a:r>
              <a:rPr lang="en-US" sz="1800" dirty="0"/>
              <a:t>Statistical comparison of variables between the two clusters</a:t>
            </a:r>
            <a:endParaRPr lang="fr-FR" sz="1800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52BBEFA2-DD57-EEA2-B45E-F46809379B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7820" y="598715"/>
            <a:ext cx="5217390" cy="6052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935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243C14-0DE6-58CA-F527-164D53AD0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Idée de plan : se baser sur les thèmes de jeu enseignés dans les formations CFF: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Commencer par ‘Conserver Progresser’ : 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dirty="0"/>
              <a:t>Carries </a:t>
            </a:r>
            <a:r>
              <a:rPr lang="fr-FR" dirty="0" err="1"/>
              <a:t>Analysis</a:t>
            </a:r>
            <a:endParaRPr lang="fr-FR" dirty="0"/>
          </a:p>
          <a:p>
            <a:pPr marL="971550" lvl="1" indent="-514350">
              <a:buFont typeface="+mj-lt"/>
              <a:buAutoNum type="arabicPeriod"/>
            </a:pPr>
            <a:r>
              <a:rPr lang="fr-FR" dirty="0"/>
              <a:t>Passes </a:t>
            </a:r>
            <a:r>
              <a:rPr lang="fr-FR" dirty="0" err="1"/>
              <a:t>Analysis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Poursuivre avec ‘Déséquilibrer Finir’ : 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dirty="0" err="1"/>
              <a:t>xG</a:t>
            </a:r>
            <a:r>
              <a:rPr lang="fr-FR" dirty="0"/>
              <a:t> et </a:t>
            </a:r>
            <a:r>
              <a:rPr lang="fr-FR" dirty="0" err="1"/>
              <a:t>xA</a:t>
            </a:r>
            <a:endParaRPr lang="fr-FR" dirty="0"/>
          </a:p>
          <a:p>
            <a:pPr marL="971550" lvl="1" indent="-514350">
              <a:buFont typeface="+mj-lt"/>
              <a:buAutoNum type="arabicPeriod"/>
            </a:pPr>
            <a:r>
              <a:rPr lang="fr-FR" dirty="0"/>
              <a:t>Chances </a:t>
            </a:r>
            <a:r>
              <a:rPr lang="fr-FR" dirty="0" err="1"/>
              <a:t>created</a:t>
            </a:r>
            <a:r>
              <a:rPr lang="fr-FR" dirty="0"/>
              <a:t> and </a:t>
            </a:r>
            <a:r>
              <a:rPr lang="fr-FR" dirty="0" err="1"/>
              <a:t>Touch</a:t>
            </a:r>
            <a:r>
              <a:rPr lang="fr-FR" dirty="0"/>
              <a:t> in the box </a:t>
            </a:r>
          </a:p>
          <a:p>
            <a:pPr marL="971550" lvl="1" indent="-514350">
              <a:buFont typeface="+mj-lt"/>
              <a:buAutoNum type="arabicPeriod"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36936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8AF5ED-264F-84AC-46D4-9E6CAFDFB6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fr-FR" dirty="0"/>
              <a:t>Activity in goal </a:t>
            </a:r>
            <a:r>
              <a:rPr lang="fr-FR" dirty="0" err="1"/>
              <a:t>scoring</a:t>
            </a:r>
            <a:r>
              <a:rPr lang="fr-FR" dirty="0"/>
              <a:t> and </a:t>
            </a:r>
            <a:r>
              <a:rPr lang="fr-FR" dirty="0" err="1"/>
              <a:t>opportunities</a:t>
            </a:r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66115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E50D8501-47ED-A19F-399B-A791D29CB0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3800"/>
            <a:ext cx="12192000" cy="615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539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15579F-BA52-A10F-94AB-128E8A5FB4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BE0D88E6-8256-DAB6-461B-49E492C56C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8166"/>
            <a:ext cx="12192000" cy="6121667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5142111D-1F5C-3153-F442-67B166080B75}"/>
              </a:ext>
            </a:extLst>
          </p:cNvPr>
          <p:cNvSpPr txBox="1"/>
          <p:nvPr/>
        </p:nvSpPr>
        <p:spPr>
          <a:xfrm>
            <a:off x="3740128" y="896319"/>
            <a:ext cx="5438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 err="1">
                <a:latin typeface="Lucida l"/>
              </a:rPr>
              <a:t>T.Adams</a:t>
            </a:r>
            <a:r>
              <a:rPr lang="fr-FR" i="1" dirty="0">
                <a:latin typeface="Lucida l"/>
              </a:rPr>
              <a:t> – </a:t>
            </a:r>
            <a:r>
              <a:rPr lang="fr-FR" i="1" dirty="0" err="1">
                <a:latin typeface="Lucida l"/>
              </a:rPr>
              <a:t>S.Lukic</a:t>
            </a:r>
            <a:r>
              <a:rPr lang="fr-FR" i="1" dirty="0">
                <a:latin typeface="Lucida l"/>
              </a:rPr>
              <a:t> – </a:t>
            </a:r>
            <a:r>
              <a:rPr lang="fr-FR" i="1" dirty="0" err="1">
                <a:latin typeface="Lucida l"/>
              </a:rPr>
              <a:t>S.Tonali</a:t>
            </a:r>
            <a:r>
              <a:rPr lang="fr-FR" i="1" dirty="0">
                <a:latin typeface="Lucida l"/>
              </a:rPr>
              <a:t> – </a:t>
            </a:r>
            <a:r>
              <a:rPr lang="fr-FR" i="1" dirty="0" err="1">
                <a:latin typeface="Lucida l"/>
              </a:rPr>
              <a:t>S.Berge</a:t>
            </a:r>
            <a:r>
              <a:rPr lang="fr-FR" i="1" dirty="0">
                <a:latin typeface="Lucida l"/>
              </a:rPr>
              <a:t> – </a:t>
            </a:r>
            <a:r>
              <a:rPr lang="fr-FR" i="1" dirty="0" err="1">
                <a:latin typeface="Lucida l"/>
              </a:rPr>
              <a:t>J.Ward-Prowse</a:t>
            </a:r>
            <a:endParaRPr lang="fr-FR" i="1" dirty="0">
              <a:latin typeface="Lucida l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BC3EF2F-935F-6CFB-BB32-C19F21B5A4C7}"/>
              </a:ext>
            </a:extLst>
          </p:cNvPr>
          <p:cNvSpPr txBox="1"/>
          <p:nvPr/>
        </p:nvSpPr>
        <p:spPr>
          <a:xfrm>
            <a:off x="2066962" y="1574265"/>
            <a:ext cx="2501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 err="1">
                <a:latin typeface="Lucida l"/>
              </a:rPr>
              <a:t>E.Anderson</a:t>
            </a:r>
            <a:r>
              <a:rPr lang="fr-FR" i="1" dirty="0">
                <a:latin typeface="Lucida l"/>
              </a:rPr>
              <a:t> – </a:t>
            </a:r>
            <a:r>
              <a:rPr lang="fr-FR" i="1" dirty="0" err="1">
                <a:latin typeface="Lucida l"/>
              </a:rPr>
              <a:t>D.Rice</a:t>
            </a:r>
            <a:r>
              <a:rPr lang="fr-FR" i="1" dirty="0">
                <a:latin typeface="Lucida l"/>
              </a:rPr>
              <a:t>  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0CA1044-452F-787B-3457-61F1886BF239}"/>
              </a:ext>
            </a:extLst>
          </p:cNvPr>
          <p:cNvSpPr txBox="1"/>
          <p:nvPr/>
        </p:nvSpPr>
        <p:spPr>
          <a:xfrm>
            <a:off x="2693894" y="2244790"/>
            <a:ext cx="3402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 err="1">
                <a:latin typeface="Lucida l"/>
              </a:rPr>
              <a:t>I.Gueye</a:t>
            </a:r>
            <a:r>
              <a:rPr lang="fr-FR" i="1" dirty="0">
                <a:latin typeface="Lucida l"/>
              </a:rPr>
              <a:t> – </a:t>
            </a:r>
            <a:r>
              <a:rPr lang="fr-FR" i="1" dirty="0" err="1">
                <a:latin typeface="Lucida l"/>
              </a:rPr>
              <a:t>Y.Ayari</a:t>
            </a:r>
            <a:r>
              <a:rPr lang="fr-FR" i="1" dirty="0">
                <a:latin typeface="Lucida l"/>
              </a:rPr>
              <a:t> – </a:t>
            </a:r>
            <a:r>
              <a:rPr lang="fr-FR" i="1" dirty="0" err="1">
                <a:latin typeface="Lucida l"/>
              </a:rPr>
              <a:t>B.Guimaraes</a:t>
            </a:r>
            <a:endParaRPr lang="fr-FR" i="1" dirty="0">
              <a:latin typeface="Lucida l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93C4F1A-D931-F2AC-664E-0C6FB392E3E8}"/>
              </a:ext>
            </a:extLst>
          </p:cNvPr>
          <p:cNvSpPr txBox="1"/>
          <p:nvPr/>
        </p:nvSpPr>
        <p:spPr>
          <a:xfrm>
            <a:off x="1429869" y="2922196"/>
            <a:ext cx="1685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 err="1">
                <a:latin typeface="Lucida l"/>
              </a:rPr>
              <a:t>A.Stach</a:t>
            </a:r>
            <a:endParaRPr lang="fr-FR" i="1" dirty="0">
              <a:latin typeface="Lucida l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0139516-8DC7-55BF-E642-666BFB0765C0}"/>
              </a:ext>
            </a:extLst>
          </p:cNvPr>
          <p:cNvSpPr txBox="1"/>
          <p:nvPr/>
        </p:nvSpPr>
        <p:spPr>
          <a:xfrm>
            <a:off x="1429868" y="3609469"/>
            <a:ext cx="1685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 err="1">
                <a:latin typeface="Lucida l"/>
              </a:rPr>
              <a:t>G.Xhaka</a:t>
            </a:r>
            <a:endParaRPr lang="fr-FR" i="1" dirty="0">
              <a:latin typeface="Lucida l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2E6E066B-5586-BB1A-EE0E-1C3234F6D6A3}"/>
              </a:ext>
            </a:extLst>
          </p:cNvPr>
          <p:cNvSpPr txBox="1"/>
          <p:nvPr/>
        </p:nvSpPr>
        <p:spPr>
          <a:xfrm>
            <a:off x="2474855" y="4312961"/>
            <a:ext cx="1685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 err="1">
                <a:latin typeface="Lucida l"/>
              </a:rPr>
              <a:t>M.Zubimendi</a:t>
            </a:r>
            <a:endParaRPr lang="fr-FR" i="1" dirty="0">
              <a:latin typeface="Lucida l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7A95B9F9-EA31-6880-3E6E-833B71D89DDA}"/>
              </a:ext>
            </a:extLst>
          </p:cNvPr>
          <p:cNvSpPr txBox="1"/>
          <p:nvPr/>
        </p:nvSpPr>
        <p:spPr>
          <a:xfrm>
            <a:off x="1429867" y="4990367"/>
            <a:ext cx="1685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 err="1">
                <a:latin typeface="Lucida l"/>
              </a:rPr>
              <a:t>T.Reijnders</a:t>
            </a:r>
            <a:endParaRPr lang="fr-FR" i="1" dirty="0">
              <a:latin typeface="Lucida l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F9EA6B7A-5A70-D0F8-5F37-B593382D863F}"/>
              </a:ext>
            </a:extLst>
          </p:cNvPr>
          <p:cNvSpPr txBox="1"/>
          <p:nvPr/>
        </p:nvSpPr>
        <p:spPr>
          <a:xfrm>
            <a:off x="1482013" y="5660892"/>
            <a:ext cx="367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 err="1">
                <a:latin typeface="Lucida l"/>
              </a:rPr>
              <a:t>E.Fernandez</a:t>
            </a:r>
            <a:r>
              <a:rPr lang="fr-FR" i="1" dirty="0">
                <a:latin typeface="Lucida l"/>
              </a:rPr>
              <a:t> – </a:t>
            </a:r>
            <a:r>
              <a:rPr lang="fr-FR" i="1" dirty="0" err="1">
                <a:latin typeface="Lucida l"/>
              </a:rPr>
              <a:t>R.Gravenberch</a:t>
            </a:r>
            <a:endParaRPr lang="fr-FR" i="1" dirty="0">
              <a:latin typeface="Lucida l"/>
            </a:endParaRPr>
          </a:p>
        </p:txBody>
      </p:sp>
    </p:spTree>
    <p:extLst>
      <p:ext uri="{BB962C8B-B14F-4D97-AF65-F5344CB8AC3E}">
        <p14:creationId xmlns:p14="http://schemas.microsoft.com/office/powerpoint/2010/main" val="4176238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96008B6F-5E25-C197-53A1-5148ED4A2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9070"/>
            <a:ext cx="12192000" cy="5939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322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3D8F7221-6AE9-67A4-3B0B-D6C300C0C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9885"/>
            <a:ext cx="12192000" cy="612480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658827BF-EA33-4ACA-D671-65E45EA15AF1}"/>
              </a:ext>
            </a:extLst>
          </p:cNvPr>
          <p:cNvSpPr txBox="1"/>
          <p:nvPr/>
        </p:nvSpPr>
        <p:spPr>
          <a:xfrm>
            <a:off x="3733799" y="2746886"/>
            <a:ext cx="2201637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rgbClr val="00B0F0"/>
                </a:solidFill>
                <a:latin typeface="Lucida Sans" panose="020B0602030504020204" pitchFamily="34" charset="0"/>
              </a:rPr>
              <a:t>Creators</a:t>
            </a:r>
            <a:r>
              <a:rPr lang="fr-FR" b="1" dirty="0">
                <a:solidFill>
                  <a:srgbClr val="00B0F0"/>
                </a:solidFill>
                <a:latin typeface="Lucida Sans" panose="020B0602030504020204" pitchFamily="34" charset="0"/>
              </a:rPr>
              <a:t> 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22E70F2-12F2-BD17-44ED-9F13CFFE18FF}"/>
              </a:ext>
            </a:extLst>
          </p:cNvPr>
          <p:cNvSpPr txBox="1"/>
          <p:nvPr/>
        </p:nvSpPr>
        <p:spPr>
          <a:xfrm>
            <a:off x="1205592" y="4792840"/>
            <a:ext cx="2201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00B050"/>
                </a:solidFill>
                <a:latin typeface="Lucida Sans" panose="020B0602030504020204" pitchFamily="34" charset="0"/>
              </a:rPr>
              <a:t>Not </a:t>
            </a:r>
            <a:r>
              <a:rPr lang="fr-FR" b="1" dirty="0" err="1">
                <a:solidFill>
                  <a:srgbClr val="00B050"/>
                </a:solidFill>
                <a:latin typeface="Lucida Sans" panose="020B0602030504020204" pitchFamily="34" charset="0"/>
              </a:rPr>
              <a:t>offensively</a:t>
            </a:r>
            <a:r>
              <a:rPr lang="fr-FR" b="1" dirty="0">
                <a:solidFill>
                  <a:srgbClr val="00B050"/>
                </a:solidFill>
                <a:latin typeface="Lucida Sans" panose="020B0602030504020204" pitchFamily="34" charset="0"/>
              </a:rPr>
              <a:t> </a:t>
            </a:r>
            <a:r>
              <a:rPr lang="fr-FR" b="1" dirty="0" err="1">
                <a:solidFill>
                  <a:srgbClr val="00B050"/>
                </a:solidFill>
                <a:latin typeface="Lucida Sans" panose="020B0602030504020204" pitchFamily="34" charset="0"/>
              </a:rPr>
              <a:t>impactful</a:t>
            </a:r>
            <a:endParaRPr lang="fr-FR" b="1" dirty="0">
              <a:solidFill>
                <a:srgbClr val="00B050"/>
              </a:solidFill>
              <a:latin typeface="Lucida Sans" panose="020B0602030504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471CEBF-4E92-B1FF-A05C-465A9B7C6444}"/>
              </a:ext>
            </a:extLst>
          </p:cNvPr>
          <p:cNvSpPr txBox="1"/>
          <p:nvPr/>
        </p:nvSpPr>
        <p:spPr>
          <a:xfrm>
            <a:off x="4577443" y="4040357"/>
            <a:ext cx="1237642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6600"/>
                </a:solidFill>
                <a:latin typeface="Lucida Sans" panose="020B0602030504020204" pitchFamily="34" charset="0"/>
              </a:rPr>
              <a:t>Neutral</a:t>
            </a:r>
            <a:r>
              <a:rPr lang="fr-FR" dirty="0">
                <a:solidFill>
                  <a:srgbClr val="FF6600"/>
                </a:solidFill>
                <a:latin typeface="Lucida Sans" panose="020B0602030504020204" pitchFamily="34" charset="0"/>
              </a:rPr>
              <a:t> 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6D78B9B-6DEA-E498-6FFB-C35499161E59}"/>
              </a:ext>
            </a:extLst>
          </p:cNvPr>
          <p:cNvSpPr txBox="1"/>
          <p:nvPr/>
        </p:nvSpPr>
        <p:spPr>
          <a:xfrm>
            <a:off x="6096000" y="3775026"/>
            <a:ext cx="2201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CA73F1"/>
                </a:solidFill>
                <a:latin typeface="Lucida Sans" panose="020B0602030504020204" pitchFamily="34" charset="0"/>
              </a:rPr>
              <a:t>Offensive </a:t>
            </a:r>
            <a:r>
              <a:rPr lang="fr-FR" b="1" dirty="0" err="1">
                <a:solidFill>
                  <a:srgbClr val="CA73F1"/>
                </a:solidFill>
                <a:latin typeface="Lucida Sans" panose="020B0602030504020204" pitchFamily="34" charset="0"/>
              </a:rPr>
              <a:t>threats</a:t>
            </a:r>
            <a:r>
              <a:rPr lang="fr-FR" b="1" dirty="0">
                <a:solidFill>
                  <a:srgbClr val="CA73F1"/>
                </a:solidFill>
                <a:latin typeface="Lucida Sans" panose="020B0602030504020204" pitchFamily="34" charset="0"/>
              </a:rPr>
              <a:t> 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C1F7897-BD93-1DAC-8526-772A3DBA10B3}"/>
              </a:ext>
            </a:extLst>
          </p:cNvPr>
          <p:cNvSpPr txBox="1"/>
          <p:nvPr/>
        </p:nvSpPr>
        <p:spPr>
          <a:xfrm>
            <a:off x="10428515" y="3940628"/>
            <a:ext cx="2201637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accent4">
                    <a:lumMod val="75000"/>
                  </a:schemeClr>
                </a:solidFill>
                <a:latin typeface="Lucida Sans" panose="020B0602030504020204" pitchFamily="34" charset="0"/>
              </a:rPr>
              <a:t>Goal-</a:t>
            </a:r>
            <a:r>
              <a:rPr lang="fr-FR" b="1" dirty="0" err="1">
                <a:solidFill>
                  <a:schemeClr val="accent4">
                    <a:lumMod val="75000"/>
                  </a:schemeClr>
                </a:solidFill>
                <a:latin typeface="Lucida Sans" panose="020B0602030504020204" pitchFamily="34" charset="0"/>
              </a:rPr>
              <a:t>oriented</a:t>
            </a:r>
            <a:r>
              <a:rPr lang="fr-FR" b="1" dirty="0">
                <a:solidFill>
                  <a:schemeClr val="accent4">
                    <a:lumMod val="75000"/>
                  </a:schemeClr>
                </a:solidFill>
                <a:latin typeface="Lucida Sans" panose="020B0602030504020204" pitchFamily="34" charset="0"/>
              </a:rPr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E3A52B5-8FFD-B787-E804-1A8C71493EF1}"/>
              </a:ext>
            </a:extLst>
          </p:cNvPr>
          <p:cNvSpPr/>
          <p:nvPr/>
        </p:nvSpPr>
        <p:spPr>
          <a:xfrm>
            <a:off x="0" y="3373663"/>
            <a:ext cx="315686" cy="12355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OP </a:t>
            </a:r>
            <a:r>
              <a:rPr lang="fr-FR" sz="1600" dirty="0" err="1">
                <a:solidFill>
                  <a:schemeClr val="tx1"/>
                </a:solidFill>
              </a:rPr>
              <a:t>xAssists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4749B54-B2D7-8963-807A-5769163CD771}"/>
              </a:ext>
            </a:extLst>
          </p:cNvPr>
          <p:cNvSpPr/>
          <p:nvPr/>
        </p:nvSpPr>
        <p:spPr>
          <a:xfrm rot="5400000">
            <a:off x="6183084" y="5963442"/>
            <a:ext cx="337457" cy="13824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OP </a:t>
            </a:r>
            <a:r>
              <a:rPr lang="fr-FR" sz="1600" dirty="0" err="1">
                <a:solidFill>
                  <a:schemeClr val="tx1"/>
                </a:solidFill>
              </a:rPr>
              <a:t>xG</a:t>
            </a:r>
            <a:endParaRPr lang="fr-FR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5563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D9C423-9910-F224-51DE-9E4A0377C9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7F60A559-82E3-7F46-7007-CCC11EDD1F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0332"/>
            <a:ext cx="12192000" cy="6057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20638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8086</TotalTime>
  <Words>390</Words>
  <Application>Microsoft Office PowerPoint</Application>
  <PresentationFormat>Grand écran</PresentationFormat>
  <Paragraphs>100</Paragraphs>
  <Slides>27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27</vt:i4>
      </vt:variant>
    </vt:vector>
  </HeadingPairs>
  <TitlesOfParts>
    <vt:vector size="35" baseType="lpstr">
      <vt:lpstr>Aptos Narrow</vt:lpstr>
      <vt:lpstr>Arial</vt:lpstr>
      <vt:lpstr>Arial Rounded MT Bold</vt:lpstr>
      <vt:lpstr>Calibri</vt:lpstr>
      <vt:lpstr>Calibri Light</vt:lpstr>
      <vt:lpstr>Lucida l</vt:lpstr>
      <vt:lpstr>Lucida Sans</vt:lpstr>
      <vt:lpstr>Thème Office</vt:lpstr>
      <vt:lpstr>Premier League – 2025/2026 Season</vt:lpstr>
      <vt:lpstr>Chapter I - Offensive Activity 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33638782428</dc:creator>
  <cp:lastModifiedBy>33638782428</cp:lastModifiedBy>
  <cp:revision>13</cp:revision>
  <dcterms:created xsi:type="dcterms:W3CDTF">2025-09-29T17:18:10Z</dcterms:created>
  <dcterms:modified xsi:type="dcterms:W3CDTF">2025-10-08T10:36:15Z</dcterms:modified>
</cp:coreProperties>
</file>