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E1A"/>
    <a:srgbClr val="12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B0B-79FC-46F3-A8AE-81C5E753471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2622-FEFB-43EF-9998-1147E672D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03303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B0B-79FC-46F3-A8AE-81C5E753471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2622-FEFB-43EF-9998-1147E672D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85599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B0B-79FC-46F3-A8AE-81C5E753471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2622-FEFB-43EF-9998-1147E672D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7056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B0B-79FC-46F3-A8AE-81C5E753471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2622-FEFB-43EF-9998-1147E672D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3388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B0B-79FC-46F3-A8AE-81C5E753471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2622-FEFB-43EF-9998-1147E672D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59688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B0B-79FC-46F3-A8AE-81C5E753471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2622-FEFB-43EF-9998-1147E672D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14241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B0B-79FC-46F3-A8AE-81C5E753471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2622-FEFB-43EF-9998-1147E672D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72324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B0B-79FC-46F3-A8AE-81C5E753471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2622-FEFB-43EF-9998-1147E672D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12362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B0B-79FC-46F3-A8AE-81C5E753471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2622-FEFB-43EF-9998-1147E672D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31313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B0B-79FC-46F3-A8AE-81C5E753471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2622-FEFB-43EF-9998-1147E672D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10515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8B0B-79FC-46F3-A8AE-81C5E753471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2622-FEFB-43EF-9998-1147E672D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32017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8B0B-79FC-46F3-A8AE-81C5E7534716}" type="datetimeFigureOut">
              <a:rPr lang="fr-FR" smtClean="0"/>
              <a:t>13/07/2024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2622-FEFB-43EF-9998-1147E672D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E1A">
            <a:alpha val="9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141467" y="4055703"/>
            <a:ext cx="1" cy="2802297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12CB88D4-EEEE-4AD5-BC23-31A00F0E9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76" y="683553"/>
            <a:ext cx="2943782" cy="1572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2642" y="2468453"/>
            <a:ext cx="80376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0" dirty="0" smtClean="0">
                <a:solidFill>
                  <a:srgbClr val="CACACA"/>
                </a:solidFill>
                <a:effectLst/>
                <a:latin typeface="Inter"/>
              </a:rPr>
              <a:t>Introduction To Web </a:t>
            </a:r>
            <a:r>
              <a:rPr lang="en-US" sz="4000" b="0" i="0" dirty="0" smtClean="0">
                <a:solidFill>
                  <a:srgbClr val="CACACA"/>
                </a:solidFill>
                <a:effectLst/>
                <a:latin typeface="Inter"/>
              </a:rPr>
              <a:t>Development </a:t>
            </a:r>
          </a:p>
          <a:p>
            <a:pPr algn="ctr"/>
            <a:r>
              <a:rPr lang="en-US" sz="4000" b="0" i="0" dirty="0" smtClean="0">
                <a:solidFill>
                  <a:srgbClr val="CACACA"/>
                </a:solidFill>
                <a:effectLst/>
                <a:latin typeface="Inter"/>
              </a:rPr>
              <a:t>Summer Academy</a:t>
            </a:r>
            <a:endParaRPr lang="fr-FR" sz="4000" dirty="0"/>
          </a:p>
        </p:txBody>
      </p:sp>
      <p:sp>
        <p:nvSpPr>
          <p:cNvPr id="10" name="Flowchart: Connector 9"/>
          <p:cNvSpPr/>
          <p:nvPr/>
        </p:nvSpPr>
        <p:spPr>
          <a:xfrm>
            <a:off x="6070588" y="3910798"/>
            <a:ext cx="141757" cy="14490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54847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6098937" y="0"/>
            <a:ext cx="0" cy="1476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6018226" y="1476000"/>
            <a:ext cx="141757" cy="144905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7"/>
          <p:cNvSpPr txBox="1"/>
          <p:nvPr/>
        </p:nvSpPr>
        <p:spPr>
          <a:xfrm>
            <a:off x="3867983" y="1620905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36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Section</a:t>
            </a:r>
            <a:endParaRPr lang="en-US" sz="3600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105758" y="2404887"/>
            <a:ext cx="1" cy="75196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6029892" y="3156853"/>
            <a:ext cx="141757" cy="144905"/>
          </a:xfrm>
          <a:prstGeom prst="flowChart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100770" y="3301758"/>
            <a:ext cx="1" cy="75196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6029892" y="4042655"/>
            <a:ext cx="141757" cy="144905"/>
          </a:xfrm>
          <a:prstGeom prst="flowChart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owchart: Connector 31"/>
          <p:cNvSpPr/>
          <p:nvPr/>
        </p:nvSpPr>
        <p:spPr>
          <a:xfrm>
            <a:off x="6027763" y="4961664"/>
            <a:ext cx="141757" cy="144905"/>
          </a:xfrm>
          <a:prstGeom prst="flowChart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Isosceles Triangle 32"/>
          <p:cNvSpPr/>
          <p:nvPr/>
        </p:nvSpPr>
        <p:spPr>
          <a:xfrm flipH="1" flipV="1">
            <a:off x="6006451" y="2278724"/>
            <a:ext cx="198612" cy="158975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5097757" y="3239137"/>
            <a:ext cx="1008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81103" y="5019930"/>
            <a:ext cx="1008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59983" y="4115107"/>
            <a:ext cx="10080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90330" y="2833918"/>
            <a:ext cx="790773" cy="7907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0">
            <a:noFill/>
          </a:ln>
          <a:scene3d>
            <a:camera prst="orthographicFront"/>
            <a:lightRig rig="threePt" dir="t"/>
          </a:scene3d>
          <a:sp3d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135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53C1DF1-5D08-471C-9789-0A8A822B6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31" y="2939813"/>
            <a:ext cx="642169" cy="57898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7167983" y="3719719"/>
            <a:ext cx="790773" cy="790773"/>
          </a:xfrm>
          <a:prstGeom prst="rect">
            <a:avLst/>
          </a:prstGeom>
          <a:solidFill>
            <a:srgbClr val="92D05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135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CFD6FBE-5EE6-4F53-8D36-811753718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953" y="3840190"/>
            <a:ext cx="544832" cy="54983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lc="http://schemas.openxmlformats.org/drawingml/2006/lockedCanvas" xmlns:a16="http://schemas.microsoft.com/office/drawing/2014/main" xmlns="" id="{3168E036-4F3C-4036-B060-F0829CBFDF53}"/>
              </a:ext>
            </a:extLst>
          </p:cNvPr>
          <p:cNvSpPr/>
          <p:nvPr/>
        </p:nvSpPr>
        <p:spPr>
          <a:xfrm>
            <a:off x="4306984" y="4624543"/>
            <a:ext cx="790773" cy="790773"/>
          </a:xfrm>
          <a:prstGeom prst="rect">
            <a:avLst/>
          </a:prstGeom>
          <a:solidFill>
            <a:srgbClr val="FF00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1350"/>
          </a:p>
        </p:txBody>
      </p:sp>
      <p:pic>
        <p:nvPicPr>
          <p:cNvPr id="46" name="Picture 4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7E4117-CE7D-4D05-BFAE-F06B0DDB33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77" y="4740705"/>
            <a:ext cx="579185" cy="558447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571142" y="3008304"/>
            <a:ext cx="3733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How does the web work?</a:t>
            </a:r>
            <a:endParaRPr lang="en-US" sz="2400" b="0" dirty="0">
              <a:solidFill>
                <a:schemeClr val="bg1">
                  <a:lumMod val="50000"/>
                </a:schemeClr>
              </a:solidFill>
              <a:effectLst/>
              <a:latin typeface="Inter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62017" y="3707411"/>
            <a:ext cx="37096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need to be a</a:t>
            </a:r>
          </a:p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developer ?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8605" y="4604429"/>
            <a:ext cx="4087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Why did you choose to </a:t>
            </a:r>
          </a:p>
          <a:p>
            <a:r>
              <a:rPr lang="en-US" sz="24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Learn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Inter"/>
              </a:rPr>
              <a:t> </a:t>
            </a:r>
            <a:r>
              <a:rPr lang="en-US" sz="24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web development?</a:t>
            </a:r>
            <a:endParaRPr lang="en-US" sz="2400" b="0" i="0" dirty="0">
              <a:solidFill>
                <a:schemeClr val="bg1">
                  <a:lumMod val="50000"/>
                </a:schemeClr>
              </a:solidFill>
              <a:effectLst/>
              <a:latin typeface="Inter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08399" y="4187560"/>
            <a:ext cx="1" cy="79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459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2" grpId="0" animBg="1"/>
      <p:bldP spid="30" grpId="0" animBg="1"/>
      <p:bldP spid="32" grpId="0" animBg="1"/>
      <p:bldP spid="33" grpId="0" animBg="1"/>
      <p:bldP spid="38" grpId="0" animBg="1"/>
      <p:bldP spid="43" grpId="0" animBg="1"/>
      <p:bldP spid="45" grpId="0" animBg="1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376" y="304799"/>
            <a:ext cx="6073588" cy="84800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Inter"/>
              </a:rPr>
              <a:t>How does the web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Inter"/>
              </a:rPr>
              <a:t>work ?</a:t>
            </a:r>
            <a:endParaRPr lang="fr-FR" sz="4000" dirty="0"/>
          </a:p>
        </p:txBody>
      </p:sp>
      <p:sp>
        <p:nvSpPr>
          <p:cNvPr id="4" name="Rectangle 3"/>
          <p:cNvSpPr/>
          <p:nvPr/>
        </p:nvSpPr>
        <p:spPr>
          <a:xfrm>
            <a:off x="495299" y="2103064"/>
            <a:ext cx="112417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11111"/>
                </a:solidFill>
                <a:latin typeface="-apple-system"/>
              </a:rPr>
              <a:t>The web works by connecting your device (client) to powerful </a:t>
            </a:r>
            <a:endParaRPr lang="en-US" sz="2800" dirty="0" smtClean="0">
              <a:solidFill>
                <a:srgbClr val="111111"/>
              </a:solidFill>
              <a:latin typeface="-apple-system"/>
            </a:endParaRPr>
          </a:p>
          <a:p>
            <a:r>
              <a:rPr lang="en-US" sz="2800" dirty="0" smtClean="0">
                <a:solidFill>
                  <a:srgbClr val="111111"/>
                </a:solidFill>
                <a:latin typeface="-apple-system"/>
              </a:rPr>
              <a:t>computers </a:t>
            </a:r>
            <a:r>
              <a:rPr lang="en-US" sz="2800" dirty="0">
                <a:solidFill>
                  <a:srgbClr val="111111"/>
                </a:solidFill>
                <a:latin typeface="-apple-system"/>
              </a:rPr>
              <a:t>(servers) that store websites</a:t>
            </a:r>
            <a:r>
              <a:rPr lang="en-US" sz="2800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r>
              <a:rPr lang="en-US" sz="2800" dirty="0" smtClean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sz="2800" dirty="0">
                <a:solidFill>
                  <a:srgbClr val="111111"/>
                </a:solidFill>
                <a:latin typeface="-apple-system"/>
              </a:rPr>
              <a:t>When you enter a web address, the DNS translates it into an IP address, guiding your browser to the server</a:t>
            </a:r>
            <a:r>
              <a:rPr lang="en-US" sz="2800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r>
              <a:rPr lang="en-US" sz="2800" dirty="0" smtClean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sz="2800" dirty="0">
                <a:solidFill>
                  <a:srgbClr val="111111"/>
                </a:solidFill>
                <a:latin typeface="-apple-system"/>
              </a:rPr>
              <a:t>Data is exchanged using HTTP/HTTPS protocols, </a:t>
            </a:r>
            <a:r>
              <a:rPr lang="en-US" sz="2800" dirty="0" smtClean="0">
                <a:solidFill>
                  <a:srgbClr val="111111"/>
                </a:solidFill>
                <a:latin typeface="-apple-system"/>
              </a:rPr>
              <a:t>and</a:t>
            </a:r>
          </a:p>
          <a:p>
            <a:r>
              <a:rPr lang="en-US" sz="2800" dirty="0" smtClean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sz="2800" dirty="0">
                <a:solidFill>
                  <a:srgbClr val="111111"/>
                </a:solidFill>
                <a:latin typeface="-apple-system"/>
              </a:rPr>
              <a:t>your browser displays the web pages by interpreting the received code (HTML, CSS, JavaScript)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5574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7998" y="37159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need to be a</a:t>
            </a:r>
          </a:p>
          <a:p>
            <a:pPr algn="ctr"/>
            <a:r>
              <a:rPr lang="en-GB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developer ?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845" y="2448289"/>
            <a:ext cx="110983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11111"/>
                </a:solidFill>
                <a:latin typeface="-apple-system"/>
              </a:rPr>
              <a:t>To become a web developer, you need to know HTML, CSS, and </a:t>
            </a:r>
            <a:r>
              <a:rPr lang="en-US" sz="2800" dirty="0" err="1" smtClean="0">
                <a:solidFill>
                  <a:srgbClr val="111111"/>
                </a:solidFill>
                <a:latin typeface="-apple-system"/>
              </a:rPr>
              <a:t>JavaScript.Familiarity</a:t>
            </a:r>
            <a:r>
              <a:rPr lang="en-US" sz="2800" dirty="0" smtClean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sz="2800" dirty="0">
                <a:solidFill>
                  <a:srgbClr val="111111"/>
                </a:solidFill>
                <a:latin typeface="-apple-system"/>
              </a:rPr>
              <a:t>with frameworks like React, version control with </a:t>
            </a:r>
            <a:r>
              <a:rPr lang="en-US" sz="2800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en-US" sz="2800" dirty="0">
                <a:solidFill>
                  <a:srgbClr val="111111"/>
                </a:solidFill>
                <a:latin typeface="-apple-system"/>
              </a:rPr>
              <a:t>, and responsive design is also </a:t>
            </a:r>
            <a:r>
              <a:rPr lang="en-US" sz="2800" dirty="0" err="1" smtClean="0">
                <a:solidFill>
                  <a:srgbClr val="111111"/>
                </a:solidFill>
                <a:latin typeface="-apple-system"/>
              </a:rPr>
              <a:t>important.Strong</a:t>
            </a:r>
            <a:r>
              <a:rPr lang="en-US" sz="2800" dirty="0" smtClean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sz="2800" dirty="0">
                <a:solidFill>
                  <a:srgbClr val="111111"/>
                </a:solidFill>
                <a:latin typeface="-apple-system"/>
              </a:rPr>
              <a:t>problem-solving skills and continuous learning are essential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79023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7999" y="45228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Inter"/>
              </a:rPr>
              <a:t>Why did you choose to </a:t>
            </a: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Inter"/>
              </a:rPr>
              <a:t>Learn web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Inter"/>
              </a:rPr>
              <a:t>development ?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In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752" y="2469341"/>
            <a:ext cx="113044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 wanted to choose the field of website </a:t>
            </a:r>
            <a:r>
              <a:rPr lang="en-US" sz="2800" dirty="0" smtClean="0"/>
              <a:t>programming</a:t>
            </a:r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because this field is full of discovery and creativity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85682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190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How does the web work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MOUID</dc:creator>
  <cp:lastModifiedBy>MOUID</cp:lastModifiedBy>
  <cp:revision>22</cp:revision>
  <dcterms:created xsi:type="dcterms:W3CDTF">2024-07-13T10:42:08Z</dcterms:created>
  <dcterms:modified xsi:type="dcterms:W3CDTF">2024-07-13T16:57:17Z</dcterms:modified>
</cp:coreProperties>
</file>