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90" r:id="rId3"/>
    <p:sldId id="291" r:id="rId4"/>
    <p:sldId id="264" r:id="rId5"/>
    <p:sldId id="281" r:id="rId6"/>
    <p:sldId id="257" r:id="rId7"/>
    <p:sldId id="258" r:id="rId8"/>
    <p:sldId id="263" r:id="rId9"/>
    <p:sldId id="267" r:id="rId10"/>
    <p:sldId id="282" r:id="rId11"/>
    <p:sldId id="278" r:id="rId12"/>
    <p:sldId id="279" r:id="rId13"/>
    <p:sldId id="259" r:id="rId14"/>
    <p:sldId id="266" r:id="rId15"/>
    <p:sldId id="283" r:id="rId16"/>
    <p:sldId id="280" r:id="rId17"/>
    <p:sldId id="260" r:id="rId18"/>
    <p:sldId id="268" r:id="rId19"/>
    <p:sldId id="269" r:id="rId20"/>
    <p:sldId id="270" r:id="rId21"/>
    <p:sldId id="287" r:id="rId22"/>
    <p:sldId id="286" r:id="rId23"/>
    <p:sldId id="284" r:id="rId24"/>
    <p:sldId id="285" r:id="rId25"/>
    <p:sldId id="288" r:id="rId26"/>
    <p:sldId id="292" r:id="rId27"/>
    <p:sldId id="293" r:id="rId28"/>
    <p:sldId id="261" r:id="rId29"/>
    <p:sldId id="271" r:id="rId30"/>
    <p:sldId id="272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262" r:id="rId43"/>
    <p:sldId id="274" r:id="rId44"/>
    <p:sldId id="275" r:id="rId45"/>
    <p:sldId id="305" r:id="rId46"/>
    <p:sldId id="309" r:id="rId47"/>
    <p:sldId id="308" r:id="rId48"/>
    <p:sldId id="307" r:id="rId49"/>
    <p:sldId id="265" r:id="rId5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252" userDrawn="1">
          <p15:clr>
            <a:srgbClr val="A4A3A4"/>
          </p15:clr>
        </p15:guide>
        <p15:guide id="2" pos="77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/>
    <p:restoredTop sz="94540"/>
  </p:normalViewPr>
  <p:slideViewPr>
    <p:cSldViewPr snapToGrid="0" showGuides="1">
      <p:cViewPr>
        <p:scale>
          <a:sx n="41" d="100"/>
          <a:sy n="41" d="100"/>
        </p:scale>
        <p:origin x="144" y="2000"/>
      </p:cViewPr>
      <p:guideLst>
        <p:guide orient="horz" pos="4252"/>
        <p:guide pos="77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 descr="Image"/>
          <p:cNvPicPr>
            <a:picLocks noChangeAspect="1"/>
          </p:cNvPicPr>
          <p:nvPr/>
        </p:nvPicPr>
        <p:blipFill>
          <a:blip r:embed="rId2">
            <a:alphaModFix amt="60286"/>
          </a:blip>
          <a:stretch>
            <a:fillRect/>
          </a:stretch>
        </p:blipFill>
        <p:spPr>
          <a:xfrm>
            <a:off x="-1743362" y="1799573"/>
            <a:ext cx="15552368" cy="15552368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PyCon Korea 2019"/>
          <p:cNvSpPr txBox="1"/>
          <p:nvPr/>
        </p:nvSpPr>
        <p:spPr>
          <a:xfrm>
            <a:off x="2159000" y="3268265"/>
            <a:ext cx="20066000" cy="1803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>
            <a:lvl1pPr>
              <a:defRPr sz="9400">
                <a:solidFill>
                  <a:srgbClr val="F95858"/>
                </a:solidFill>
              </a:defRPr>
            </a:lvl1pPr>
          </a:lstStyle>
          <a:p>
            <a:r>
              <a:t>PyCon Korea 2019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2667000" y="5143500"/>
            <a:ext cx="19050000" cy="1750219"/>
          </a:xfrm>
          <a:prstGeom prst="rect">
            <a:avLst/>
          </a:prstGeom>
        </p:spPr>
        <p:txBody>
          <a:bodyPr anchor="b"/>
          <a:lstStyle>
            <a:lvl1pPr>
              <a:defRPr b="0">
                <a:solidFill>
                  <a:srgbClr val="088487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59000" y="7090171"/>
            <a:ext cx="20066000" cy="315274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8400">
                <a:latin typeface="+mj-lt"/>
                <a:ea typeface="+mj-ea"/>
                <a:cs typeface="+mj-cs"/>
                <a:sym typeface="Helvetica Neue Medium"/>
              </a:defRPr>
            </a:lvl1pPr>
            <a:lvl2pPr marL="0" indent="0" algn="ctr">
              <a:spcBef>
                <a:spcPts val="0"/>
              </a:spcBef>
              <a:buSzTx/>
              <a:buNone/>
              <a:defRPr sz="8400">
                <a:latin typeface="+mj-lt"/>
                <a:ea typeface="+mj-ea"/>
                <a:cs typeface="+mj-cs"/>
                <a:sym typeface="Helvetica Neue Medium"/>
              </a:defRPr>
            </a:lvl2pPr>
            <a:lvl3pPr marL="0" indent="0" algn="ctr">
              <a:spcBef>
                <a:spcPts val="0"/>
              </a:spcBef>
              <a:buSzTx/>
              <a:buNone/>
              <a:defRPr sz="8400">
                <a:latin typeface="+mj-lt"/>
                <a:ea typeface="+mj-ea"/>
                <a:cs typeface="+mj-cs"/>
                <a:sym typeface="Helvetica Neue Medium"/>
              </a:defRPr>
            </a:lvl3pPr>
            <a:lvl4pPr marL="0" indent="0" algn="ctr">
              <a:spcBef>
                <a:spcPts val="0"/>
              </a:spcBef>
              <a:buSzTx/>
              <a:buNone/>
              <a:defRPr sz="8400">
                <a:latin typeface="+mj-lt"/>
                <a:ea typeface="+mj-ea"/>
                <a:cs typeface="+mj-cs"/>
                <a:sym typeface="Helvetica Neue Medium"/>
              </a:defRPr>
            </a:lvl4pPr>
            <a:lvl5pPr marL="0" indent="0" algn="ctr">
              <a:spcBef>
                <a:spcPts val="0"/>
              </a:spcBef>
              <a:buSzTx/>
              <a:buNone/>
              <a:defRPr sz="8400">
                <a:latin typeface="+mj-lt"/>
                <a:ea typeface="+mj-ea"/>
                <a:cs typeface="+mj-cs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53582"/>
            <a:ext cx="23749000" cy="680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12782260"/>
            <a:ext cx="23749000" cy="82881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17312" y="12984596"/>
            <a:ext cx="466268" cy="4776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- 가운데">
    <p:bg>
      <p:bgPr>
        <a:solidFill>
          <a:srgbClr val="F6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yCon Korea 2019"/>
          <p:cNvSpPr txBox="1"/>
          <p:nvPr/>
        </p:nvSpPr>
        <p:spPr>
          <a:xfrm>
            <a:off x="2159000" y="4835159"/>
            <a:ext cx="20066000" cy="1928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>
            <a:lvl1pPr>
              <a:defRPr sz="9400">
                <a:solidFill>
                  <a:srgbClr val="FFFFFF"/>
                </a:solidFill>
              </a:defRPr>
            </a:lvl1pPr>
          </a:lstStyle>
          <a:p>
            <a:r>
              <a:rPr dirty="0" err="1"/>
              <a:t>PyCon</a:t>
            </a:r>
            <a:r>
              <a:rPr dirty="0"/>
              <a:t> Korea 2019</a:t>
            </a:r>
          </a:p>
        </p:txBody>
      </p:sp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54000"/>
            <a:ext cx="23749000" cy="639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2776200"/>
            <a:ext cx="23749000" cy="82881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 descr="Image"/>
          <p:cNvPicPr>
            <a:picLocks noChangeAspect="1"/>
          </p:cNvPicPr>
          <p:nvPr/>
        </p:nvPicPr>
        <p:blipFill>
          <a:blip r:embed="rId2">
            <a:alphaModFix amt="60286"/>
          </a:blip>
          <a:stretch>
            <a:fillRect/>
          </a:stretch>
        </p:blipFill>
        <p:spPr>
          <a:xfrm>
            <a:off x="-1743362" y="1799573"/>
            <a:ext cx="15552368" cy="1555236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159000" y="642937"/>
            <a:ext cx="20066000" cy="23556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53582"/>
            <a:ext cx="23749000" cy="680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12782260"/>
            <a:ext cx="23749000" cy="82881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Image"/>
          <p:cNvSpPr>
            <a:spLocks noGrp="1"/>
          </p:cNvSpPr>
          <p:nvPr>
            <p:ph type="pic" sz="half" idx="13"/>
          </p:nvPr>
        </p:nvSpPr>
        <p:spPr>
          <a:xfrm>
            <a:off x="11052108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59000" y="3643312"/>
            <a:ext cx="12100294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13999" y="12983765"/>
            <a:ext cx="430506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idx="1"/>
          </p:nvPr>
        </p:nvSpPr>
        <p:spPr>
          <a:xfrm>
            <a:off x="2155961" y="1785937"/>
            <a:ext cx="20072078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13999" y="12983765"/>
            <a:ext cx="430506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mage"/>
          <p:cNvSpPr>
            <a:spLocks noGrp="1"/>
          </p:cNvSpPr>
          <p:nvPr>
            <p:ph type="pic" sz="quarter" idx="13"/>
          </p:nvPr>
        </p:nvSpPr>
        <p:spPr>
          <a:xfrm>
            <a:off x="8381603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quarter" idx="14"/>
          </p:nvPr>
        </p:nvSpPr>
        <p:spPr>
          <a:xfrm>
            <a:off x="8131571" y="1250156"/>
            <a:ext cx="8251033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Image"/>
          <p:cNvSpPr>
            <a:spLocks noGrp="1"/>
          </p:cNvSpPr>
          <p:nvPr>
            <p:ph type="pic" idx="15"/>
          </p:nvPr>
        </p:nvSpPr>
        <p:spPr>
          <a:xfrm>
            <a:off x="-4250532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13999" y="12983765"/>
            <a:ext cx="430506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53582"/>
            <a:ext cx="23749000" cy="680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2782260"/>
            <a:ext cx="23749000" cy="82881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Image"/>
          <p:cNvSpPr>
            <a:spLocks noGrp="1"/>
          </p:cNvSpPr>
          <p:nvPr>
            <p:ph type="pic" idx="16"/>
          </p:nvPr>
        </p:nvSpPr>
        <p:spPr>
          <a:xfrm>
            <a:off x="11775281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0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2159000" y="5986564"/>
            <a:ext cx="20066001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solidFill>
                  <a:srgbClr val="088487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13999" y="12983765"/>
            <a:ext cx="430506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53582"/>
            <a:ext cx="23749000" cy="680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2782260"/>
            <a:ext cx="23749000" cy="828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Image"/>
          <p:cNvSpPr>
            <a:spLocks noGrp="1"/>
          </p:cNvSpPr>
          <p:nvPr>
            <p:ph type="pic" idx="13"/>
          </p:nvPr>
        </p:nvSpPr>
        <p:spPr>
          <a:xfrm>
            <a:off x="-1811338" y="-2305871"/>
            <a:ext cx="28006676" cy="186857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14000" y="12979400"/>
            <a:ext cx="466269" cy="4776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12">
            <a:alphaModFix amt="60286"/>
          </a:blip>
          <a:stretch>
            <a:fillRect/>
          </a:stretch>
        </p:blipFill>
        <p:spPr>
          <a:xfrm>
            <a:off x="-1743362" y="1799573"/>
            <a:ext cx="15552368" cy="1555236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59000" y="3643312"/>
            <a:ext cx="20066000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14000" y="12984596"/>
            <a:ext cx="466269" cy="47767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solidFill>
                  <a:srgbClr val="08848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2159000" y="642937"/>
            <a:ext cx="20066000" cy="23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6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500" y="253582"/>
            <a:ext cx="23749000" cy="680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7500" y="12782260"/>
            <a:ext cx="23749000" cy="82881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solidFill>
            <a:srgbClr val="F95858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solidFill>
            <a:srgbClr val="F95858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solidFill>
            <a:srgbClr val="F95858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solidFill>
            <a:srgbClr val="F95858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solidFill>
            <a:srgbClr val="F95858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solidFill>
            <a:srgbClr val="F95858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solidFill>
            <a:srgbClr val="F95858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solidFill>
            <a:srgbClr val="F95858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solidFill>
            <a:srgbClr val="F95858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11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2D2929"/>
          </a:solidFill>
          <a:uFillTx/>
          <a:latin typeface="+mn-lt"/>
          <a:ea typeface="+mn-ea"/>
          <a:cs typeface="+mn-cs"/>
          <a:sym typeface="Helvetica Neue"/>
        </a:defRPr>
      </a:lvl1pPr>
      <a:lvl2pPr marL="10556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2D2929"/>
          </a:solidFill>
          <a:uFillTx/>
          <a:latin typeface="+mn-lt"/>
          <a:ea typeface="+mn-ea"/>
          <a:cs typeface="+mn-cs"/>
          <a:sym typeface="Helvetica Neue"/>
        </a:defRPr>
      </a:lvl2pPr>
      <a:lvl3pPr marL="1500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2D2929"/>
          </a:solidFill>
          <a:uFillTx/>
          <a:latin typeface="+mn-lt"/>
          <a:ea typeface="+mn-ea"/>
          <a:cs typeface="+mn-cs"/>
          <a:sym typeface="Helvetica Neue"/>
        </a:defRPr>
      </a:lvl3pPr>
      <a:lvl4pPr marL="19446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2D2929"/>
          </a:solidFill>
          <a:uFillTx/>
          <a:latin typeface="+mn-lt"/>
          <a:ea typeface="+mn-ea"/>
          <a:cs typeface="+mn-cs"/>
          <a:sym typeface="Helvetica Neue"/>
        </a:defRPr>
      </a:lvl4pPr>
      <a:lvl5pPr marL="2389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2D2929"/>
          </a:solidFill>
          <a:uFillTx/>
          <a:latin typeface="+mn-lt"/>
          <a:ea typeface="+mn-ea"/>
          <a:cs typeface="+mn-cs"/>
          <a:sym typeface="Helvetica Neue"/>
        </a:defRPr>
      </a:lvl5pPr>
      <a:lvl6pPr marL="28336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2D2929"/>
          </a:solidFill>
          <a:uFillTx/>
          <a:latin typeface="+mn-lt"/>
          <a:ea typeface="+mn-ea"/>
          <a:cs typeface="+mn-cs"/>
          <a:sym typeface="Helvetica Neue"/>
        </a:defRPr>
      </a:lvl6pPr>
      <a:lvl7pPr marL="3278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2D2929"/>
          </a:solidFill>
          <a:uFillTx/>
          <a:latin typeface="+mn-lt"/>
          <a:ea typeface="+mn-ea"/>
          <a:cs typeface="+mn-cs"/>
          <a:sym typeface="Helvetica Neue"/>
        </a:defRPr>
      </a:lvl7pPr>
      <a:lvl8pPr marL="37226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2D2929"/>
          </a:solidFill>
          <a:uFillTx/>
          <a:latin typeface="+mn-lt"/>
          <a:ea typeface="+mn-ea"/>
          <a:cs typeface="+mn-cs"/>
          <a:sym typeface="Helvetica Neue"/>
        </a:defRPr>
      </a:lvl8pPr>
      <a:lvl9pPr marL="4167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2D2929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latest/reference.html#pytest-mark-parametrize-re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lysivji.github.io/testing-101-introduction-to-testing.html#benefits-of-testing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-guide.org/writing/structure/" TargetMode="External"/><Relationship Id="rId2" Type="http://schemas.openxmlformats.org/officeDocument/2006/relationships/hyperlink" Target="https://docs.pytest.org/en/latest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ytest-dev/pytest-mock/" TargetMode="External"/><Relationship Id="rId5" Type="http://schemas.openxmlformats.org/officeDocument/2006/relationships/hyperlink" Target="https://www.slideshare.net/soasme/pytest" TargetMode="External"/><Relationship Id="rId4" Type="http://schemas.openxmlformats.org/officeDocument/2006/relationships/hyperlink" Target="https://stackoverflow.com/questions/1896918/running-unittest-with-typical-test-directory-structu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llets/flask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pytest</a:t>
            </a:r>
            <a:r>
              <a:rPr lang="ko-KR" altLang="en-US" dirty="0"/>
              <a:t>로 </a:t>
            </a:r>
            <a:r>
              <a:rPr lang="ko-KR" altLang="en-US" dirty="0" err="1"/>
              <a:t>파이썬</a:t>
            </a:r>
            <a:r>
              <a:rPr lang="ko-KR" altLang="en-US" dirty="0"/>
              <a:t> 코드 테스트하기</a:t>
            </a:r>
            <a:endParaRPr dirty="0"/>
          </a:p>
        </p:txBody>
      </p:sp>
      <p:sp>
        <p:nvSpPr>
          <p:cNvPr id="118" name="Body"/>
          <p:cNvSpPr txBox="1">
            <a:spLocks noGrp="1"/>
          </p:cNvSpPr>
          <p:nvPr>
            <p:ph type="subTitle" sz="quarter" idx="1"/>
          </p:nvPr>
        </p:nvSpPr>
        <p:spPr>
          <a:xfrm>
            <a:off x="2159000" y="7090171"/>
            <a:ext cx="20066000" cy="492765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최영선</a:t>
            </a:r>
            <a:endParaRPr lang="en-US" dirty="0"/>
          </a:p>
          <a:p>
            <a:r>
              <a:rPr lang="en-US" dirty="0"/>
              <a:t>yeongseon.choe@gmail.com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0163-8EA0-4D89-98B6-BD9D9E96B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dirty="0"/>
              <a:t>Practice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401880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148C1E-6963-6F4F-A559-C8144722C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E1F55-562B-1049-8576-3694F30C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D2766-6E39-E046-B026-6C929959874B}"/>
              </a:ext>
            </a:extLst>
          </p:cNvPr>
          <p:cNvSpPr/>
          <p:nvPr/>
        </p:nvSpPr>
        <p:spPr>
          <a:xfrm>
            <a:off x="2224314" y="685204"/>
            <a:ext cx="9720000" cy="1179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calculator.py</a:t>
            </a:r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add(x, y):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return x + y</a:t>
            </a: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subtract(x, y):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return x - y</a:t>
            </a: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multiply(x, y):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return x * y</a:t>
            </a: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divide(x, y):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return x / y</a:t>
            </a:r>
          </a:p>
        </p:txBody>
      </p:sp>
    </p:spTree>
    <p:extLst>
      <p:ext uri="{BB962C8B-B14F-4D97-AF65-F5344CB8AC3E}">
        <p14:creationId xmlns:p14="http://schemas.microsoft.com/office/powerpoint/2010/main" val="2783654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148C1E-6963-6F4F-A559-C8144722C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E1F55-562B-1049-8576-3694F30C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D2766-6E39-E046-B026-6C929959874B}"/>
              </a:ext>
            </a:extLst>
          </p:cNvPr>
          <p:cNvSpPr/>
          <p:nvPr/>
        </p:nvSpPr>
        <p:spPr>
          <a:xfrm>
            <a:off x="2224314" y="685204"/>
            <a:ext cx="9720000" cy="1179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40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40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calculator.py</a:t>
            </a:r>
            <a:endParaRPr lang="en-US" altLang="ko-KR" sz="40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40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0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add(x, y):</a:t>
            </a:r>
          </a:p>
          <a:p>
            <a:pPr algn="l"/>
            <a:r>
              <a:rPr lang="en-US" altLang="ko-KR" sz="40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return x + y</a:t>
            </a:r>
          </a:p>
          <a:p>
            <a:pPr algn="l"/>
            <a:endParaRPr lang="en-US" altLang="ko-KR" sz="40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40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0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subtract(x, y):</a:t>
            </a:r>
          </a:p>
          <a:p>
            <a:pPr algn="l"/>
            <a:r>
              <a:rPr lang="en-US" altLang="ko-KR" sz="40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return x - y</a:t>
            </a:r>
          </a:p>
          <a:p>
            <a:pPr algn="l"/>
            <a:endParaRPr lang="en-US" altLang="ko-KR" sz="40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0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multiply(x, y):</a:t>
            </a:r>
          </a:p>
          <a:p>
            <a:pPr algn="l"/>
            <a:r>
              <a:rPr lang="en-US" altLang="ko-KR" sz="40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return x * y</a:t>
            </a:r>
          </a:p>
          <a:p>
            <a:pPr algn="l"/>
            <a:endParaRPr lang="en-US" altLang="ko-KR" sz="40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40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0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divide(x, y):</a:t>
            </a:r>
          </a:p>
          <a:p>
            <a:pPr algn="l"/>
            <a:r>
              <a:rPr lang="en-US" altLang="ko-KR" sz="40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return x / 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57452-8503-5445-8427-41D62A98D114}"/>
              </a:ext>
            </a:extLst>
          </p:cNvPr>
          <p:cNvSpPr/>
          <p:nvPr/>
        </p:nvSpPr>
        <p:spPr>
          <a:xfrm>
            <a:off x="9154885" y="685203"/>
            <a:ext cx="14162315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import </a:t>
            </a:r>
            <a:r>
              <a:rPr lang="en-US" altLang="ko-KR" sz="4400" dirty="0" err="1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</a:t>
            </a:r>
            <a:endParaRPr lang="en-US" altLang="ko-KR" sz="4400" dirty="0">
              <a:solidFill>
                <a:schemeClr val="accent5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calculator import add, divide</a:t>
            </a: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</a:t>
            </a:r>
            <a:r>
              <a:rPr lang="en-US" altLang="ko-KR" sz="4400" dirty="0" err="1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test_add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():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</a:t>
            </a:r>
            <a:r>
              <a:rPr lang="en-US" altLang="ko-KR" sz="44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assert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add(1, 2) == 3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</a:t>
            </a:r>
            <a:r>
              <a:rPr lang="en-US" altLang="ko-KR" sz="44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assert not</a:t>
            </a:r>
            <a:r>
              <a:rPr lang="en-US" altLang="ko-KR" sz="44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add (2, 2) == 3</a:t>
            </a: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test_divide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():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</a:t>
            </a:r>
            <a:r>
              <a:rPr lang="en-US" altLang="ko-KR" sz="44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with </a:t>
            </a:r>
            <a:r>
              <a:rPr lang="en-US" altLang="ko-KR" sz="4400" dirty="0" err="1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pytest.raises</a:t>
            </a:r>
            <a:r>
              <a:rPr lang="en-US" altLang="ko-KR" sz="44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</a:t>
            </a:r>
            <a:r>
              <a:rPr lang="en-US" altLang="ko-KR" sz="4400" dirty="0" err="1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ZeroDivisionError</a:t>
            </a:r>
            <a:r>
              <a:rPr lang="en-US" altLang="ko-KR" sz="44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):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divide(1, 0)</a:t>
            </a:r>
          </a:p>
        </p:txBody>
      </p:sp>
    </p:spTree>
    <p:extLst>
      <p:ext uri="{BB962C8B-B14F-4D97-AF65-F5344CB8AC3E}">
        <p14:creationId xmlns:p14="http://schemas.microsoft.com/office/powerpoint/2010/main" val="8336019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9DCFF-C4E6-4E36-9889-A6F7DA24D464}"/>
              </a:ext>
            </a:extLst>
          </p:cNvPr>
          <p:cNvSpPr txBox="1"/>
          <p:nvPr/>
        </p:nvSpPr>
        <p:spPr>
          <a:xfrm>
            <a:off x="4613115" y="6971272"/>
            <a:ext cx="15198885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2. Project Structure</a:t>
            </a:r>
            <a:endParaRPr kumimoji="0" lang="ko-KR" altLang="en-US" sz="8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599165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8AC8-F1D2-4849-A8C7-B1337B64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Structure of the Repository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1A25-04C2-4E40-B3BA-FB0DAE316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Run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1529B-0E85-4DC3-9022-2DF962B6E43B}"/>
              </a:ext>
            </a:extLst>
          </p:cNvPr>
          <p:cNvSpPr/>
          <p:nvPr/>
        </p:nvSpPr>
        <p:spPr>
          <a:xfrm>
            <a:off x="2180493" y="3312904"/>
            <a:ext cx="20072078" cy="420692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project/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sample/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__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init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__.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</a:t>
            </a:r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sample.py</a:t>
            </a:r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tests/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test_sample.py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EB22F-096D-4D4A-A64B-6584BF3528BB}"/>
              </a:ext>
            </a:extLst>
          </p:cNvPr>
          <p:cNvSpPr/>
          <p:nvPr/>
        </p:nvSpPr>
        <p:spPr>
          <a:xfrm>
            <a:off x="2180494" y="9696320"/>
            <a:ext cx="20072078" cy="1498486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cd project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python –m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tests/test_sample.py</a:t>
            </a:r>
            <a:endParaRPr kumimoji="0" lang="ko-KR" altLang="en-US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313141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0163-8EA0-4D89-98B6-BD9D9E96B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dirty="0"/>
              <a:t>Practice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555458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F4FA0-5175-D945-84AA-9090BC1A7E7C}"/>
              </a:ext>
            </a:extLst>
          </p:cNvPr>
          <p:cNvSpPr/>
          <p:nvPr/>
        </p:nvSpPr>
        <p:spPr>
          <a:xfrm>
            <a:off x="2224314" y="685204"/>
            <a:ext cx="9720000" cy="1179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40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cd </a:t>
            </a:r>
            <a:r>
              <a:rPr lang="en-US" altLang="ko-KR" sz="40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pytest_tutorial</a:t>
            </a:r>
            <a:endParaRPr lang="en-US" altLang="ko-KR" sz="40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0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ls</a:t>
            </a:r>
          </a:p>
          <a:p>
            <a:pPr algn="l"/>
            <a:r>
              <a:rPr lang="en-US" altLang="ko-KR" sz="40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calculator.py</a:t>
            </a:r>
            <a:endParaRPr lang="en-US" altLang="ko-KR" sz="40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0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40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40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12439688" y="685203"/>
            <a:ext cx="9719998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cd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pytest_tutorial</a:t>
            </a:r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mkdir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</a:t>
            </a:r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mkdir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tests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mv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caclculator.py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</a:t>
            </a:r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mv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tests</a:t>
            </a: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</a:t>
            </a:r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edit code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</a:t>
            </a:r>
            <a:r>
              <a:rPr lang="en-US" altLang="ko-KR" sz="44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python –m </a:t>
            </a:r>
            <a:r>
              <a:rPr lang="en-US" altLang="ko-KR" sz="4400" dirty="0" err="1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</a:t>
            </a:r>
            <a:r>
              <a:rPr lang="en-US" altLang="ko-KR" sz="44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30751003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9DCFF-C4E6-4E36-9889-A6F7DA24D464}"/>
              </a:ext>
            </a:extLst>
          </p:cNvPr>
          <p:cNvSpPr txBox="1"/>
          <p:nvPr/>
        </p:nvSpPr>
        <p:spPr>
          <a:xfrm>
            <a:off x="4613115" y="6971272"/>
            <a:ext cx="15198885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3. Fixture</a:t>
            </a:r>
            <a:endParaRPr kumimoji="0" lang="ko-KR" altLang="en-US" sz="8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50016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C8FE-E6C5-41DA-A5DB-83CC0C89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Fixture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F04D0-2A20-4013-B1D8-4301BB83F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software test fixture sets up the system for the testing process by providing it with all the necessary code to initialize it, thereby satisfying whatever preconditions there may be. </a:t>
            </a:r>
            <a:endParaRPr lang="en-US" altLang="ko-KR" dirty="0"/>
          </a:p>
          <a:p>
            <a:r>
              <a:rPr lang="en-US" altLang="ko-KR" dirty="0"/>
              <a:t>Frequently fixtures are created by handling </a:t>
            </a:r>
            <a:r>
              <a:rPr lang="en-US" altLang="ko-KR" dirty="0" err="1"/>
              <a:t>setUp</a:t>
            </a:r>
            <a:r>
              <a:rPr lang="en-US" altLang="ko-KR" dirty="0"/>
              <a:t>() and </a:t>
            </a:r>
            <a:r>
              <a:rPr lang="en-US" altLang="ko-KR" dirty="0" err="1"/>
              <a:t>tearDown</a:t>
            </a:r>
            <a:r>
              <a:rPr lang="en-US" altLang="ko-KR" dirty="0"/>
              <a:t>() events of the unit testing framework.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B4EE7-BD81-41CE-AB66-69272321B519}"/>
              </a:ext>
            </a:extLst>
          </p:cNvPr>
          <p:cNvSpPr/>
          <p:nvPr/>
        </p:nvSpPr>
        <p:spPr>
          <a:xfrm>
            <a:off x="2180493" y="3631939"/>
            <a:ext cx="20072078" cy="420692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Four phases of a test:</a:t>
            </a:r>
          </a:p>
          <a:p>
            <a:pPr marL="742950" lvl="2" indent="-742950" algn="l">
              <a:buAutoNum type="arabicPeriod"/>
            </a:pP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Set-up</a:t>
            </a:r>
          </a:p>
          <a:p>
            <a:pPr marL="742950" lvl="2" indent="-742950" algn="l">
              <a:buAutoNum type="arabicPeriod"/>
            </a:pP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Exercise, interacting with the system under test</a:t>
            </a:r>
          </a:p>
          <a:p>
            <a:pPr marL="742950" lvl="2" indent="-742950" algn="l">
              <a:buAutoNum type="arabicPeriod"/>
            </a:pP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Verify, determining whether the expected outcome has been obtained</a:t>
            </a:r>
          </a:p>
          <a:p>
            <a:pPr marL="742950" lvl="2" indent="-742950" algn="l">
              <a:buAutoNum type="arabicPeriod"/>
            </a:pP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Tear down, to return to the original state</a:t>
            </a:r>
          </a:p>
        </p:txBody>
      </p:sp>
    </p:spTree>
    <p:extLst>
      <p:ext uri="{BB962C8B-B14F-4D97-AF65-F5344CB8AC3E}">
        <p14:creationId xmlns:p14="http://schemas.microsoft.com/office/powerpoint/2010/main" val="13964162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85D877-27D6-4504-A8FC-25178F0AE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Fixtures are run </a:t>
            </a:r>
            <a:r>
              <a:rPr lang="en-US" altLang="ko-KR" dirty="0" err="1"/>
              <a:t>pytest</a:t>
            </a:r>
            <a:r>
              <a:rPr lang="en-US" altLang="ko-KR" dirty="0"/>
              <a:t> before the actual test functions.</a:t>
            </a:r>
          </a:p>
          <a:p>
            <a:r>
              <a:rPr lang="en-US" altLang="ko-KR" dirty="0"/>
              <a:t>@</a:t>
            </a:r>
            <a:r>
              <a:rPr lang="en-US" dirty="0" err="1"/>
              <a:t>pytest.fixture</a:t>
            </a:r>
            <a:r>
              <a:rPr lang="en-US" dirty="0"/>
              <a:t>() decorator </a:t>
            </a:r>
            <a:endParaRPr lang="en-US" altLang="ko-KR" dirty="0"/>
          </a:p>
          <a:p>
            <a:r>
              <a:rPr lang="en-US" altLang="ko-KR" dirty="0"/>
              <a:t>Purpose</a:t>
            </a:r>
          </a:p>
          <a:p>
            <a:pPr lvl="1"/>
            <a:r>
              <a:rPr lang="en-US" altLang="ko-KR" dirty="0"/>
              <a:t>Setup and Teardown for the tests (</a:t>
            </a:r>
            <a:r>
              <a:rPr lang="en-US" altLang="ko-KR" dirty="0" err="1"/>
              <a:t>e.g</a:t>
            </a:r>
            <a:r>
              <a:rPr lang="en-US" altLang="ko-KR" dirty="0"/>
              <a:t>, database)</a:t>
            </a:r>
          </a:p>
          <a:p>
            <a:pPr lvl="1"/>
            <a:r>
              <a:rPr lang="en-US" altLang="ko-KR" dirty="0"/>
              <a:t>Test set for the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902F93-17E8-438D-A13C-FF61183F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pytest</a:t>
            </a:r>
            <a:r>
              <a:rPr lang="en-US" altLang="ko-KR" dirty="0"/>
              <a:t> fixtures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4975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32103-7235-5B46-8C3A-F05A4FCAA6F9}"/>
              </a:ext>
            </a:extLst>
          </p:cNvPr>
          <p:cNvSpPr txBox="1"/>
          <p:nvPr/>
        </p:nvSpPr>
        <p:spPr>
          <a:xfrm>
            <a:off x="4613115" y="6909717"/>
            <a:ext cx="15198885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800" dirty="0" err="1">
                <a:solidFill>
                  <a:schemeClr val="bg1"/>
                </a:solidFill>
              </a:rPr>
              <a:t>pytest</a:t>
            </a:r>
            <a:endParaRPr kumimoji="0" lang="ko-KR" altLang="en-US" sz="8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645888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0163-8EA0-4D89-98B6-BD9D9E96B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dirty="0"/>
              <a:t>Practice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2444731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F4FA0-5175-D945-84AA-9090BC1A7E7C}"/>
              </a:ext>
            </a:extLst>
          </p:cNvPr>
          <p:cNvSpPr/>
          <p:nvPr/>
        </p:nvSpPr>
        <p:spPr>
          <a:xfrm>
            <a:off x="2224314" y="685204"/>
            <a:ext cx="9720000" cy="1179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class Calculator(object):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"""Calculator class"""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__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init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__(self):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pass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add(a,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+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subtract(a,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-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multiply(a,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*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divide(a,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/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892752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F4FA0-5175-D945-84AA-9090BC1A7E7C}"/>
              </a:ext>
            </a:extLst>
          </p:cNvPr>
          <p:cNvSpPr/>
          <p:nvPr/>
        </p:nvSpPr>
        <p:spPr>
          <a:xfrm>
            <a:off x="2224314" y="685204"/>
            <a:ext cx="9720000" cy="1179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class Calculator(object):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"""Calculator class"""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__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init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__(self):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pass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add(a,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+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subtract(a,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-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multiply(a,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*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divide(a,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/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9731829" y="685203"/>
            <a:ext cx="12427857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add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assert add(1, 2) == 3</a:t>
            </a:r>
          </a:p>
        </p:txBody>
      </p:sp>
    </p:spTree>
    <p:extLst>
      <p:ext uri="{BB962C8B-B14F-4D97-AF65-F5344CB8AC3E}">
        <p14:creationId xmlns:p14="http://schemas.microsoft.com/office/powerpoint/2010/main" val="27046480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F4FA0-5175-D945-84AA-9090BC1A7E7C}"/>
              </a:ext>
            </a:extLst>
          </p:cNvPr>
          <p:cNvSpPr/>
          <p:nvPr/>
        </p:nvSpPr>
        <p:spPr>
          <a:xfrm>
            <a:off x="2224314" y="685204"/>
            <a:ext cx="9720000" cy="1179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class Calculator(object):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"""Calculator class"""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__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init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__(self):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pass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add(a,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+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subtract(a,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-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multiply(a,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*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staticmethod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def divide(a, b):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    return a / b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9731829" y="685203"/>
            <a:ext cx="12427857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 = Calculator()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(1, 2) == 3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(2, 2) == 4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test_subtract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():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calculator = Calculator()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calculator.subtract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(5, 1) == 4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calculator.subtract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(3, 2) == 1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 = Calculator()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(2, 2) == 4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(5, 6) == 30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test_divide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():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calculator = Calculator()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calculator.divide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(8, 2) == 4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calculator.divide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(9, 3) == 3</a:t>
            </a:r>
          </a:p>
        </p:txBody>
      </p:sp>
    </p:spTree>
    <p:extLst>
      <p:ext uri="{BB962C8B-B14F-4D97-AF65-F5344CB8AC3E}">
        <p14:creationId xmlns:p14="http://schemas.microsoft.com/office/powerpoint/2010/main" val="179695469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calculator = Calculator()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2) == 3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2) == 4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test_subtract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():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    calculator = Calculator()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calculator.subtract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(5, 1) == 4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calculator.subtract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(3, 2) == 1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calculator = Calculator()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2) == 4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(5, 6) == 30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test_divide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():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    calculator = Calculator()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calculator.divide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(8, 2) == 4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calculator.divide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(9, 3) == 3</a:t>
            </a:r>
          </a:p>
        </p:txBody>
      </p:sp>
    </p:spTree>
    <p:extLst>
      <p:ext uri="{BB962C8B-B14F-4D97-AF65-F5344CB8AC3E}">
        <p14:creationId xmlns:p14="http://schemas.microsoft.com/office/powerpoint/2010/main" val="414732123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@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pytest.fixture</a:t>
            </a:r>
            <a:endParaRPr lang="en-US" altLang="ko-KR" sz="3600" dirty="0">
              <a:solidFill>
                <a:schemeClr val="accent5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calculator = Calculator()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return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2) == 3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2) == 4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test_subtract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calculator.subtract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(5, 1) == 4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calculator.subtract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(3, 2) == 1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2) == 4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(5, 6) == 30</a:t>
            </a:r>
          </a:p>
        </p:txBody>
      </p:sp>
    </p:spTree>
    <p:extLst>
      <p:ext uri="{BB962C8B-B14F-4D97-AF65-F5344CB8AC3E}">
        <p14:creationId xmlns:p14="http://schemas.microsoft.com/office/powerpoint/2010/main" val="283706532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F4FA0-5175-D945-84AA-9090BC1A7E7C}"/>
              </a:ext>
            </a:extLst>
          </p:cNvPr>
          <p:cNvSpPr/>
          <p:nvPr/>
        </p:nvSpPr>
        <p:spPr>
          <a:xfrm>
            <a:off x="2224314" y="685204"/>
            <a:ext cx="9720000" cy="1179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confest.py</a:t>
            </a:r>
            <a:endParaRPr lang="en-US" altLang="ko-KR" sz="3600" dirty="0">
              <a:solidFill>
                <a:schemeClr val="accent5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import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pytest.fixture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calculator():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calculator = Calculator()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return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9731829" y="685203"/>
            <a:ext cx="12427857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import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pytest.fixture</a:t>
            </a:r>
            <a:endParaRPr lang="en-US" altLang="ko-KR" sz="3600" dirty="0">
              <a:solidFill>
                <a:schemeClr val="accent5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def calculator():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    calculator = Calculator()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    return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2) == 3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2) == 4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test_add_fail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2) != 6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2) != 5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2) == 4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calculator.multiply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(5, 6) == 30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783770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2) == 3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2) == 4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test_add_fail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2) != 6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2) != 5</a:t>
            </a:r>
          </a:p>
        </p:txBody>
      </p:sp>
    </p:spTree>
    <p:extLst>
      <p:ext uri="{BB962C8B-B14F-4D97-AF65-F5344CB8AC3E}">
        <p14:creationId xmlns:p14="http://schemas.microsoft.com/office/powerpoint/2010/main" val="5632772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9DCFF-C4E6-4E36-9889-A6F7DA24D464}"/>
              </a:ext>
            </a:extLst>
          </p:cNvPr>
          <p:cNvSpPr txBox="1"/>
          <p:nvPr/>
        </p:nvSpPr>
        <p:spPr>
          <a:xfrm>
            <a:off x="4613115" y="6971272"/>
            <a:ext cx="15198885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4. Parameterize</a:t>
            </a:r>
            <a:endParaRPr kumimoji="0" lang="ko-KR" altLang="en-US" sz="8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301349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F85-61EB-4498-9657-48B23ADE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pytest</a:t>
            </a:r>
            <a:r>
              <a:rPr lang="en-US" altLang="ko-KR" dirty="0"/>
              <a:t> parameterize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B3D35-6245-4A2C-827D-8BF82B1FC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ko-KR" dirty="0"/>
              <a:t>Define multiple sets of arguments and fixtures at the test function or class.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pytest.mark.parametrize</a:t>
            </a:r>
            <a:r>
              <a:rPr lang="en-US" altLang="ko-KR" dirty="0"/>
              <a:t>: parametrizing test functions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err="1"/>
              <a:t>builtin</a:t>
            </a:r>
            <a:r>
              <a:rPr lang="en-US" altLang="ko-KR" dirty="0"/>
              <a:t> </a:t>
            </a:r>
            <a:r>
              <a:rPr lang="en-US" altLang="ko-KR" dirty="0" err="1">
                <a:hlinkClick r:id="rId2"/>
              </a:rPr>
              <a:t>pytest.mark.parametrize</a:t>
            </a:r>
            <a:r>
              <a:rPr lang="en-US" altLang="ko-KR" dirty="0"/>
              <a:t> decorator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8084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B05E-B437-42A1-BB0B-219756CC3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Modify Code with Confidence</a:t>
            </a:r>
          </a:p>
          <a:p>
            <a:r>
              <a:rPr lang="en-US" dirty="0"/>
              <a:t>Identify Bugs Early</a:t>
            </a:r>
          </a:p>
          <a:p>
            <a:r>
              <a:rPr lang="en-US" dirty="0"/>
              <a:t>Improve System Design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https://alysivji.github.io/testing-101-introduction-to-testing.html#benefits-of-testing</a:t>
            </a:r>
            <a:endParaRPr lang="en-US" altLang="ko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426A0-8663-4BD2-A96F-59E0201E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we should test code?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37446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0163-8EA0-4D89-98B6-BD9D9E96B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dirty="0"/>
              <a:t>Practice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7048519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2) == 3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2) == 4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(2, 2) == 4</a:t>
            </a:r>
          </a:p>
          <a:p>
            <a:pPr algn="l"/>
            <a:endParaRPr lang="en-US" altLang="ko-KR" sz="3600" dirty="0">
              <a:solidFill>
                <a:schemeClr val="accent5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dirty="0">
              <a:solidFill>
                <a:schemeClr val="accent5"/>
              </a:solidFill>
              <a:latin typeface="Consolas" panose="020B0609020204030204" pitchFamily="49" charset="0"/>
              <a:sym typeface="Helvetica Neue Medium"/>
            </a:endParaRPr>
          </a:p>
          <a:p>
            <a:r>
              <a:rPr lang="en-US" altLang="ko-KR" sz="40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pytest.mark.parametrize</a:t>
            </a:r>
            <a:r>
              <a:rPr lang="en-US" altLang="ko-KR" sz="40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(</a:t>
            </a:r>
            <a:r>
              <a:rPr lang="en-US" altLang="ko-KR" sz="40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argnames</a:t>
            </a:r>
            <a:r>
              <a:rPr lang="en-US" altLang="ko-KR" sz="40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, </a:t>
            </a:r>
            <a:r>
              <a:rPr lang="en-US" altLang="ko-KR" sz="40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argvalues</a:t>
            </a:r>
            <a:r>
              <a:rPr lang="en-US" altLang="ko-KR" sz="40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86122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1, 2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 ==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3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2, 2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 ==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4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9, 2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 ==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11</a:t>
            </a:r>
          </a:p>
          <a:p>
            <a:pPr algn="l"/>
            <a:endParaRPr lang="en-US" altLang="ko-KR" sz="3600" dirty="0">
              <a:solidFill>
                <a:schemeClr val="accent5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dirty="0">
              <a:solidFill>
                <a:schemeClr val="accent5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pytest.mark.parametrize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(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    "a, b, expected",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    [(1, 2, 3),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     (2, 2, 4),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     (2, 7, 11)])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test_add_fail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(calculator,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a, b, expected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a, b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 !=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130086143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pytest.mark.parametrize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"a, b, expected",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[(1, 2, 6),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 (2, 2, 5),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 (2, 7, 2)])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test_add_fail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(calculator, a, b, expected):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(a, b)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!=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expected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(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rason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="wrong result")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pytest.mark.parametrize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"a, b, expected",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[(1, 2, 6),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 (2, 2, 5),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 (2, 7, 2)])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test_add_fail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(calculator, a, b, expected):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(a, b) == expected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1181612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err="1"/>
              <a:t>Buildin</a:t>
            </a:r>
            <a:r>
              <a:rPr lang="en-US" dirty="0"/>
              <a:t> markers: skip, </a:t>
            </a:r>
            <a:r>
              <a:rPr lang="en-US" dirty="0" err="1"/>
              <a:t>skipif</a:t>
            </a:r>
            <a:r>
              <a:rPr lang="en-US" dirty="0"/>
              <a:t> and fail</a:t>
            </a:r>
          </a:p>
          <a:p>
            <a:pPr lvl="1"/>
            <a:r>
              <a:rPr lang="en-US" dirty="0"/>
              <a:t>skip: enable you to skip tests you don’t want to run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pytest.mark.skip</a:t>
            </a:r>
            <a:r>
              <a:rPr lang="en-US" dirty="0"/>
              <a:t>(reason=‘something’)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pytest.mark.skipif</a:t>
            </a:r>
            <a:r>
              <a:rPr lang="en-US" dirty="0"/>
              <a:t>(condition, reason=‘something’)</a:t>
            </a:r>
          </a:p>
          <a:p>
            <a:pPr lvl="1"/>
            <a:r>
              <a:rPr lang="en-US" dirty="0" err="1"/>
              <a:t>xfail</a:t>
            </a:r>
            <a:r>
              <a:rPr lang="en-US" dirty="0"/>
              <a:t>: we are telling </a:t>
            </a:r>
            <a:r>
              <a:rPr lang="en-US" dirty="0" err="1"/>
              <a:t>pytest</a:t>
            </a:r>
            <a:r>
              <a:rPr lang="en-US" dirty="0"/>
              <a:t> to run a test function, but we expect it to fail.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pytest.mark.fail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0732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(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rason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="wrong result")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pytest.mark.parametrize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"a, b, expected",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[(1, 2, 6),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 (2, 2, 5),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 (2, 7, 2)])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test_add_fail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(calculator, a, b, expected):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(a, b) == expected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pytest.mark.parametrize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"a, b, expected",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[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(1, 2, 6,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marks=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(2, 2, 5,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marks=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(2, 7, 2, 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marks=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)])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test_add_fail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(calculator, a, b, expected):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(a, b) == expected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9517074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pytest.mark.parametrize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"a, b, expected",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[(1, 2, 3),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(2, 2, 4),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(2, 7, 9),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	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2, 6,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2, 5,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7, 2,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)])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(calculator, a, b, expected):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(a, b) == expected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79599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add_test_data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= [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(1, 2, 3),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(2, 2, 4),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(2, 7, 9),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2, 6,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2, 5,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7, 2,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]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pytest.mark.parametrize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"a, b, expected", 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sym typeface="Helvetica Neue Medium"/>
              </a:rPr>
              <a:t>add_test_data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(calculator, a, b, expected):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(a, b) == expected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9643747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ids: optional parameter to parameterize()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pytest.mark.parameterize</a:t>
            </a:r>
            <a:r>
              <a:rPr lang="en-US" dirty="0"/>
              <a:t>() decorator</a:t>
            </a:r>
          </a:p>
          <a:p>
            <a:pPr lvl="1"/>
            <a:r>
              <a:rPr lang="en-US" dirty="0" err="1"/>
              <a:t>pytest.param</a:t>
            </a:r>
            <a:r>
              <a:rPr lang="en-US" dirty="0"/>
              <a:t>(&lt;value&gt;, id=“something”)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884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add_test_data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= [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(1, 2, 3),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(2, 2, 4),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(2, 7, 9),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2, 6,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2, 5,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7, 2,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)]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pytest.mark.parametrize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(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   "a, b, expected",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add_test_data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,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ids=[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"1 add 2 is 3",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"2 add 2 is 4",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"2 add 7 is 9",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"1 add 2 is not 6",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"2 add 2 is not 5",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"2 add 7 is not 2"]</a:t>
            </a:r>
            <a:r>
              <a:rPr lang="en-US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(calculator, a, b, expected):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(a, b) == expected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92030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B05E-B437-42A1-BB0B-219756CC3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ko-KR" dirty="0"/>
              <a:t>python test framework. </a:t>
            </a:r>
          </a:p>
          <a:p>
            <a:r>
              <a:rPr lang="en-US" altLang="ko-KR" dirty="0"/>
              <a:t>Advantages of </a:t>
            </a:r>
            <a:r>
              <a:rPr lang="en-US" altLang="ko-KR" dirty="0" err="1"/>
              <a:t>pytest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chemeClr val="accent5"/>
                </a:solidFill>
              </a:rPr>
              <a:t>Easy to use</a:t>
            </a:r>
          </a:p>
          <a:p>
            <a:pPr lvl="1"/>
            <a:r>
              <a:rPr lang="en-US" altLang="ko-KR" dirty="0"/>
              <a:t>Can run a specific test or subset of tests</a:t>
            </a:r>
          </a:p>
          <a:p>
            <a:pPr lvl="1"/>
            <a:r>
              <a:rPr lang="en-US" altLang="ko-KR" dirty="0"/>
              <a:t>Skip tests</a:t>
            </a:r>
          </a:p>
          <a:p>
            <a:pPr lvl="1"/>
            <a:r>
              <a:rPr lang="en-US" altLang="ko-KR" dirty="0"/>
              <a:t>Can run tests in parallel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426A0-8663-4BD2-A96F-59E0201E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pytest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32267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add_test_data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= [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(1, 2, 3),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(2, 2, 4),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(2, 7, 9),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(1, 2, 6,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2, 5,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),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pytest.param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(2, 7, 2, marks=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pytest.mark.xfail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)]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@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pytest.mark.parametrize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(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   "a, b, expected",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add_test_data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,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ids=[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"1 add 2 is 3",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"2 add 2 is 4",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"2 add 7 is 9",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"1 add 2 is not 6",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"2 add 2 is not 5",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"2 add 7 is not 2"]</a:t>
            </a:r>
            <a:r>
              <a:rPr lang="en-US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def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test_add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(calculator, a, b, expected):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sym typeface="Helvetica Neue Medium"/>
              </a:rPr>
              <a:t>(a, b) == expected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644272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test_calculator.py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from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src.calculator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import Calculator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subtract_test_data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pytest.param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(5, 1, 4, 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id="5 subtract 1 is 4"</a:t>
            </a:r>
            <a:r>
              <a:rPr lang="en-US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pytest.param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(3, 2, 1, 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id="3 subtract 2 is 1"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pytest.param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(10, 2, 8, 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id="10 subtract 2 is 8"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pytest.param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(5, 1, 6, marks=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pytest.mark.xfail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, id=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 subtract 1 is 6"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pytest.param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(3, 2, 2, marks=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pytest.mark.xfail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, id=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 subtract 2 is 2"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pytest.param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(10, 2, 1, marks=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pytest.mark.xfail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, id=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 subtract 2 is 1"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pytest.mark.parametrize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"a, b, expected",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subtract_test_data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test_subtract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(calculator, a, b, expected):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calculator.subtract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(a, b) == expected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788969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9DCFF-C4E6-4E36-9889-A6F7DA24D464}"/>
              </a:ext>
            </a:extLst>
          </p:cNvPr>
          <p:cNvSpPr txBox="1"/>
          <p:nvPr/>
        </p:nvSpPr>
        <p:spPr>
          <a:xfrm>
            <a:off x="4613115" y="6971272"/>
            <a:ext cx="15198885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5. Mock</a:t>
            </a:r>
            <a:endParaRPr kumimoji="0" lang="ko-KR" altLang="en-US" sz="8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0027163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85D877-27D6-4504-A8FC-25178F0AE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altLang="ko-KR" dirty="0"/>
              <a:t>Thirty-party </a:t>
            </a:r>
            <a:r>
              <a:rPr lang="en-US" altLang="ko-KR" dirty="0" err="1"/>
              <a:t>pytest</a:t>
            </a:r>
            <a:r>
              <a:rPr lang="en-US" altLang="ko-KR" dirty="0"/>
              <a:t> plugin</a:t>
            </a:r>
          </a:p>
          <a:p>
            <a:pPr lvl="1"/>
            <a:r>
              <a:rPr lang="en-US" altLang="ko-KR" dirty="0" err="1"/>
              <a:t>pytest</a:t>
            </a:r>
            <a:r>
              <a:rPr lang="en-US" altLang="ko-KR" dirty="0"/>
              <a:t>-mock</a:t>
            </a:r>
          </a:p>
          <a:p>
            <a:r>
              <a:rPr lang="en-US" altLang="ko-KR" dirty="0"/>
              <a:t>Swapping out part of the system to isolate bits of code</a:t>
            </a:r>
          </a:p>
          <a:p>
            <a:r>
              <a:rPr lang="en-US" altLang="ko-KR" dirty="0"/>
              <a:t>Mock objects: test doubles, spies, fakes, or stubs..</a:t>
            </a:r>
          </a:p>
          <a:p>
            <a:pPr lvl="1"/>
            <a:r>
              <a:rPr lang="en-US" altLang="ko-KR" dirty="0" err="1"/>
              <a:t>mock.patch</a:t>
            </a:r>
            <a:endParaRPr lang="en-US" altLang="ko-KR" dirty="0"/>
          </a:p>
          <a:p>
            <a:pPr lvl="1"/>
            <a:r>
              <a:rPr lang="en-US" altLang="ko-KR" dirty="0" err="1"/>
              <a:t>mock.patch.object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902F93-17E8-438D-A13C-FF61183F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pytest</a:t>
            </a:r>
            <a:r>
              <a:rPr lang="en-US" altLang="ko-KR" dirty="0"/>
              <a:t> mock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76326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0163-8EA0-4D89-98B6-BD9D9E96B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dirty="0"/>
              <a:t>Practice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5420564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7EAD1-871D-4872-8AE9-BD621D675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ko-KR" dirty="0"/>
              <a:t>Installation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D14106-77CF-4164-B7A7-20BAF281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09EE8-E97D-C04C-9796-C3EB2A640AED}"/>
              </a:ext>
            </a:extLst>
          </p:cNvPr>
          <p:cNvSpPr/>
          <p:nvPr/>
        </p:nvSpPr>
        <p:spPr>
          <a:xfrm>
            <a:off x="2813538" y="4735738"/>
            <a:ext cx="20072078" cy="82137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(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venv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) pip install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-mock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309182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def test_add_with_mocker1(mocker, calculator):</a:t>
            </a:r>
          </a:p>
          <a:p>
            <a:pPr algn="l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"""Test functionality of add."""</a:t>
            </a:r>
          </a:p>
          <a:p>
            <a:pPr algn="l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mocker.patch.object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(calculator, 'add', 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return_value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=5)</a:t>
            </a:r>
          </a:p>
          <a:p>
            <a:pPr algn="l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calculator.add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(1, 2) is 5</a:t>
            </a:r>
          </a:p>
          <a:p>
            <a:pPr algn="l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calculator.add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(2, 2) is 5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def test_add_with_mocker2(mocker, calculator):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   """Test functionality of add."""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mocker.patch.object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(calculator, 'add', 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side_effect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=[1, 2])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(1, 2) is 1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   assert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(2, 2) is 2</a:t>
            </a: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Helvetica Neue Medium"/>
            </a:endParaRPr>
          </a:p>
          <a:p>
            <a:pPr algn="l"/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Helvetica Neue Medium"/>
            </a:endParaRP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def test_add_with_mocker3(mocker, calculator):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   """Test functionality of add."""</a:t>
            </a:r>
          </a:p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   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mocker.patch.object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(calculator, 'add', 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side_effect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=</a:t>
            </a:r>
            <a:r>
              <a:rPr lang="en-US" altLang="ko-KR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ZeroDivisionError</a:t>
            </a:r>
            <a:r>
              <a:rPr lang="en-US" altLang="ko-KR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())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   with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pytest.raises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(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ZeroDivisionError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):</a:t>
            </a:r>
          </a:p>
          <a:p>
            <a:pPr algn="l"/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        </a:t>
            </a:r>
            <a:r>
              <a:rPr lang="en-US" altLang="ko-KR" sz="36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calculator.add</a:t>
            </a:r>
            <a:r>
              <a:rPr lang="en-US" altLang="ko-KR" sz="3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 Neue Medium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149059715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F4FA0-5175-D945-84AA-9090BC1A7E7C}"/>
              </a:ext>
            </a:extLst>
          </p:cNvPr>
          <p:cNvSpPr/>
          <p:nvPr/>
        </p:nvSpPr>
        <p:spPr>
          <a:xfrm>
            <a:off x="2224314" y="685204"/>
            <a:ext cx="20066000" cy="1179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calculator.py</a:t>
            </a:r>
            <a:endParaRPr lang="en-US" sz="3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logging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logging.basicConfig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(level=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class Calculator():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0" i="1" dirty="0">
                <a:latin typeface="Consolas" panose="020B0609020204030204" pitchFamily="49" charset="0"/>
                <a:cs typeface="Consolas" panose="020B0609020204030204" pitchFamily="49" charset="0"/>
              </a:rPr>
              <a:t>"""Calculator class"""</a:t>
            </a:r>
            <a:br>
              <a:rPr lang="en-US" sz="3600" b="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3600" b="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def __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self.logger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logging.getLogger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self.__class__.__name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def add(self, a, b):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self.logger.info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"add {a} to {b} is {result}".format(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a=a, b=b, result=a + b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))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a + b</a:t>
            </a: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2580236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3DE7D-48D9-5D4E-ACC1-5EF423FB6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92BC6-CB0F-2D41-9241-AA5FBA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19F9C-A4D5-F04D-80C3-D8D85F7CC761}"/>
              </a:ext>
            </a:extLst>
          </p:cNvPr>
          <p:cNvSpPr/>
          <p:nvPr/>
        </p:nvSpPr>
        <p:spPr>
          <a:xfrm>
            <a:off x="2159000" y="595992"/>
            <a:ext cx="20066000" cy="1179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algn="l"/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pytest.mark.parametrize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"a, b, expected",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add_test_data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# mocker: The mocker fixture is provided by the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-mock plugin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test_add_spy_logger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mocker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, calculator, a, b, expected):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spy_info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mocker.spy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calculator.logger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"info")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calculator.add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(a, b) == expected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spy_info.called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spy_info.call_count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</a:t>
            </a:r>
            <a:b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calls = [</a:t>
            </a:r>
            <a:r>
              <a:rPr lang="en-US" sz="3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mocker.call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("add {a} to {b} is {expected}".format(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a=a, b=b, expected=expected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))]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3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spy_info.call_args_list</a:t>
            </a:r>
            <a:r>
              <a:rPr lang="en-US" sz="3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calls</a:t>
            </a:r>
            <a:b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36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8818225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E4BB-6EB8-4CF5-8F6F-26943562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A694F-FF2A-445F-B1AA-734D92C3F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ko-KR" dirty="0">
                <a:hlinkClick r:id="rId2"/>
              </a:rPr>
              <a:t>https://docs.pytest.org/en/latest/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https://docs.python-guide.org/writing/structure/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https://stackoverflow.com/questions/1896918/running-unittest-with-typical-test-directory-structure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https://www.slideshare.net/soasme/pytest</a:t>
            </a:r>
            <a:endParaRPr lang="en-US" altLang="ko-KR" dirty="0"/>
          </a:p>
          <a:p>
            <a:r>
              <a:rPr lang="en-US" dirty="0">
                <a:hlinkClick r:id="rId6"/>
              </a:rPr>
              <a:t>https://github.com/pytest-dev/pytest-mock/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545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B05E-B437-42A1-BB0B-219756CC3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ko-KR" dirty="0"/>
              <a:t>Examples</a:t>
            </a:r>
          </a:p>
          <a:p>
            <a:pPr lvl="1"/>
            <a:r>
              <a:rPr lang="en-US" dirty="0">
                <a:hlinkClick r:id="rId2"/>
              </a:rPr>
              <a:t>https://github.com/pallets/flask</a:t>
            </a:r>
            <a:endParaRPr lang="en-US" altLang="ko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426A0-8663-4BD2-A96F-59E0201E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pytest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002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9DCFF-C4E6-4E36-9889-A6F7DA24D464}"/>
              </a:ext>
            </a:extLst>
          </p:cNvPr>
          <p:cNvSpPr txBox="1"/>
          <p:nvPr/>
        </p:nvSpPr>
        <p:spPr>
          <a:xfrm>
            <a:off x="4613115" y="6909717"/>
            <a:ext cx="15198885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800" dirty="0">
                <a:solidFill>
                  <a:schemeClr val="bg1"/>
                </a:solidFill>
              </a:rPr>
              <a:t>1. </a:t>
            </a:r>
            <a:r>
              <a:rPr kumimoji="0" lang="en-US" altLang="ko-KR" sz="8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Getting </a:t>
            </a:r>
            <a:r>
              <a:rPr kumimoji="0" lang="en-US" altLang="ko-KR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Started</a:t>
            </a:r>
            <a:endParaRPr kumimoji="0" lang="ko-KR" altLang="en-US" sz="8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479895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7EAD1-871D-4872-8AE9-BD621D675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ko-KR" dirty="0"/>
              <a:t>Requirements</a:t>
            </a:r>
          </a:p>
          <a:p>
            <a:pPr lvl="1"/>
            <a:r>
              <a:rPr lang="en-US" altLang="ko-KR" dirty="0"/>
              <a:t>Python 3</a:t>
            </a:r>
          </a:p>
          <a:p>
            <a:pPr lvl="1"/>
            <a:r>
              <a:rPr lang="en-US" altLang="ko-KR" dirty="0" err="1"/>
              <a:t>virtualenv</a:t>
            </a:r>
            <a:endParaRPr lang="en-US" altLang="ko-KR" dirty="0"/>
          </a:p>
          <a:p>
            <a:r>
              <a:rPr lang="en-US" altLang="ko-KR" dirty="0"/>
              <a:t>Installation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D14106-77CF-4164-B7A7-20BAF281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09EE8-E97D-C04C-9796-C3EB2A640AED}"/>
              </a:ext>
            </a:extLst>
          </p:cNvPr>
          <p:cNvSpPr/>
          <p:nvPr/>
        </p:nvSpPr>
        <p:spPr>
          <a:xfrm>
            <a:off x="2813538" y="9022512"/>
            <a:ext cx="20072078" cy="2175595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</a:t>
            </a:r>
            <a:r>
              <a:rPr kumimoji="0" lang="en-US" altLang="ko-KR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virtualenv</a:t>
            </a: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–p python3.7 </a:t>
            </a:r>
            <a:r>
              <a:rPr kumimoji="0" lang="en-US" altLang="ko-KR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venv</a:t>
            </a:r>
            <a:endParaRPr kumimoji="0" lang="en-US" altLang="ko-KR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source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virtualenv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/bin/activate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(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venv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15160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17FD-A72E-4463-A12E-8F5FE4D1C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ko-KR" dirty="0"/>
              <a:t>An example of simple test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D7423-AC2C-4F75-9056-97F5B2B3C599}"/>
              </a:ext>
            </a:extLst>
          </p:cNvPr>
          <p:cNvSpPr/>
          <p:nvPr/>
        </p:nvSpPr>
        <p:spPr>
          <a:xfrm>
            <a:off x="2813538" y="2651080"/>
            <a:ext cx="20072078" cy="420692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# content of test_sample.py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inc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(x):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return x + 1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def </a:t>
            </a:r>
            <a:r>
              <a:rPr kumimoji="0" lang="en-US" altLang="ko-KR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test_answer</a:t>
            </a: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():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  assert int(3) == 5</a:t>
            </a:r>
            <a:endParaRPr kumimoji="0" lang="ko-KR" altLang="en-US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C9687-0E4D-43C9-A19C-DAC030C5036F}"/>
              </a:ext>
            </a:extLst>
          </p:cNvPr>
          <p:cNvSpPr/>
          <p:nvPr/>
        </p:nvSpPr>
        <p:spPr>
          <a:xfrm>
            <a:off x="2813538" y="8452261"/>
            <a:ext cx="20072078" cy="821378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</a:t>
            </a:r>
            <a:r>
              <a:rPr kumimoji="0" lang="en-US" altLang="ko-KR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</a:t>
            </a: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test_sample.py</a:t>
            </a:r>
            <a:endParaRPr kumimoji="0" lang="ko-KR" altLang="en-US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657661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24047-5168-4157-8BD1-B0ED1F79C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venv</a:t>
            </a:r>
            <a:r>
              <a:rPr lang="en-US" altLang="ko-KR" dirty="0"/>
              <a:t>) </a:t>
            </a:r>
            <a:r>
              <a:rPr lang="en-US" altLang="ko-KR" dirty="0" err="1"/>
              <a:t>py.test</a:t>
            </a:r>
            <a:r>
              <a:rPr lang="en-US" altLang="ko-KR" dirty="0"/>
              <a:t> </a:t>
            </a:r>
            <a:r>
              <a:rPr lang="en-US" altLang="ko-KR" dirty="0" err="1"/>
              <a:t>test_sample.py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venv</a:t>
            </a:r>
            <a:r>
              <a:rPr lang="en-US" altLang="ko-KR" dirty="0"/>
              <a:t>) </a:t>
            </a:r>
            <a:r>
              <a:rPr lang="en-US" altLang="ko-KR" dirty="0" err="1"/>
              <a:t>py.test</a:t>
            </a:r>
            <a:r>
              <a:rPr lang="en-US" altLang="ko-KR" dirty="0"/>
              <a:t> tests/</a:t>
            </a:r>
            <a:r>
              <a:rPr lang="en-US" altLang="ko-KR" dirty="0" err="1"/>
              <a:t>test_sample.py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venv</a:t>
            </a:r>
            <a:r>
              <a:rPr lang="en-US" altLang="ko-KR" dirty="0"/>
              <a:t>) </a:t>
            </a:r>
            <a:r>
              <a:rPr lang="en-US" altLang="ko-KR" dirty="0" err="1"/>
              <a:t>py.test</a:t>
            </a:r>
            <a:r>
              <a:rPr lang="en-US" altLang="ko-KR" dirty="0"/>
              <a:t> tests/</a:t>
            </a:r>
          </a:p>
          <a:p>
            <a:endParaRPr lang="en-US" altLang="ko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C6631-7734-460B-8941-4AAFFEF2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run test cases?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0DF92-CEF4-4667-8FC6-EE40FFD40041}"/>
              </a:ext>
            </a:extLst>
          </p:cNvPr>
          <p:cNvSpPr/>
          <p:nvPr/>
        </p:nvSpPr>
        <p:spPr>
          <a:xfrm>
            <a:off x="2180496" y="3299766"/>
            <a:ext cx="20072078" cy="3529811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$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-h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usage: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pytest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[options] [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file_or_dir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] [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file_or_dir</a:t>
            </a:r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] [...]</a:t>
            </a:r>
          </a:p>
          <a:p>
            <a:pPr algn="l"/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positional arguments:</a:t>
            </a:r>
          </a:p>
          <a:p>
            <a:pPr algn="l"/>
            <a:r>
              <a:rPr lang="en-US" altLang="ko-KR" sz="4400" b="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  </a:t>
            </a:r>
            <a:r>
              <a:rPr lang="en-US" altLang="ko-KR" sz="4400" b="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  <a:sym typeface="Helvetica Neue Medium"/>
              </a:rPr>
              <a:t>file_or_dir</a:t>
            </a:r>
            <a:endParaRPr lang="en-US" altLang="ko-KR" sz="4400" b="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73086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6253</TotalTime>
  <Words>2965</Words>
  <Application>Microsoft Macintosh PowerPoint</Application>
  <PresentationFormat>Custom</PresentationFormat>
  <Paragraphs>505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Apple SD 산돌고딕 Neo 옅은체</vt:lpstr>
      <vt:lpstr>Consolas</vt:lpstr>
      <vt:lpstr>Helvetica Neue</vt:lpstr>
      <vt:lpstr>Helvetica Neue Light</vt:lpstr>
      <vt:lpstr>Helvetica Neue Medium</vt:lpstr>
      <vt:lpstr>Helvetica Neue Thin</vt:lpstr>
      <vt:lpstr>White</vt:lpstr>
      <vt:lpstr>pytest로 파이썬 코드 테스트하기</vt:lpstr>
      <vt:lpstr>PowerPoint Presentation</vt:lpstr>
      <vt:lpstr>Why we should test code?</vt:lpstr>
      <vt:lpstr>What is pytest?</vt:lpstr>
      <vt:lpstr>What is pytest?</vt:lpstr>
      <vt:lpstr>PowerPoint Presentation</vt:lpstr>
      <vt:lpstr>Getting Started</vt:lpstr>
      <vt:lpstr>PowerPoint Presentation</vt:lpstr>
      <vt:lpstr>How to run test cases?</vt:lpstr>
      <vt:lpstr>PowerPoint Presentation</vt:lpstr>
      <vt:lpstr>PowerPoint Presentation</vt:lpstr>
      <vt:lpstr>PowerPoint Presentation</vt:lpstr>
      <vt:lpstr>PowerPoint Presentation</vt:lpstr>
      <vt:lpstr>Structure of the Repository</vt:lpstr>
      <vt:lpstr>PowerPoint Presentation</vt:lpstr>
      <vt:lpstr>PowerPoint Presentation</vt:lpstr>
      <vt:lpstr>PowerPoint Presentation</vt:lpstr>
      <vt:lpstr>Test Fixture</vt:lpstr>
      <vt:lpstr>pytest fixtures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pytest parameterize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pytest mock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Choe, Yeongseon</dc:creator>
  <cp:lastModifiedBy>Yeongseon Choe</cp:lastModifiedBy>
  <cp:revision>56</cp:revision>
  <dcterms:modified xsi:type="dcterms:W3CDTF">2019-08-18T10:44:57Z</dcterms:modified>
</cp:coreProperties>
</file>