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5" r:id="rId11"/>
    <p:sldId id="266" r:id="rId12"/>
    <p:sldId id="275" r:id="rId13"/>
    <p:sldId id="276" r:id="rId14"/>
    <p:sldId id="277" r:id="rId15"/>
    <p:sldId id="278" r:id="rId16"/>
    <p:sldId id="279" r:id="rId17"/>
    <p:sldId id="271" r:id="rId18"/>
    <p:sldId id="272" r:id="rId19"/>
  </p:sldIdLst>
  <p:sldSz cx="12192000" cy="6858000"/>
  <p:notesSz cx="6858000" cy="9144000"/>
  <p:embeddedFontLst>
    <p:embeddedFont>
      <p:font typeface="나눔스퀘어 Light" panose="020B0600000101010101" pitchFamily="50" charset="-127"/>
      <p:regular r:id="rId21"/>
    </p:embeddedFont>
    <p:embeddedFont>
      <p:font typeface="나눔스퀘어_ac ExtraBold" panose="020B0600000101010101" pitchFamily="50" charset="-127"/>
      <p:bold r:id="rId22"/>
    </p:embeddedFon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나눔스퀘어_ac Light" panose="020B0600000101010101" pitchFamily="50" charset="-127"/>
      <p:regular r:id="rId25"/>
    </p:embeddedFont>
    <p:embeddedFont>
      <p:font typeface="Haettenschweiler" panose="020B0706040902060204" pitchFamily="34" charset="0"/>
      <p:regular r:id="rId26"/>
    </p:embeddedFont>
    <p:embeddedFont>
      <p:font typeface="HY헤드라인M" panose="02030600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Monoton" pitchFamily="2" charset="0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5CE"/>
    <a:srgbClr val="8FA5ED"/>
    <a:srgbClr val="D6EBFE"/>
    <a:srgbClr val="01274B"/>
    <a:srgbClr val="F52B48"/>
    <a:srgbClr val="E6E6E6"/>
    <a:srgbClr val="21202C"/>
    <a:srgbClr val="5B9BD5"/>
    <a:srgbClr val="024684"/>
    <a:srgbClr val="A9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86453" autoAdjust="0"/>
  </p:normalViewPr>
  <p:slideViewPr>
    <p:cSldViewPr snapToGrid="0">
      <p:cViewPr varScale="1">
        <p:scale>
          <a:sx n="75" d="100"/>
          <a:sy n="75" d="100"/>
        </p:scale>
        <p:origin x="9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1F682-DAD3-483E-9DFC-DB3FAA1E6E7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34A82-DC5C-4353-8FB5-A834E921D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2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드링커스</a:t>
            </a:r>
            <a:r>
              <a:rPr lang="ko-KR" altLang="en-US" dirty="0" smtClean="0"/>
              <a:t> 서비스 소개를 맡은 팀 </a:t>
            </a:r>
            <a:r>
              <a:rPr lang="ko-KR" altLang="en-US" dirty="0" err="1" smtClean="0"/>
              <a:t>홈술남녀의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성유지입니다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여러분 그동안 개발하시느라 많이 힘드셨죠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오늘같은 날에 </a:t>
            </a:r>
            <a:r>
              <a:rPr lang="ko-KR" altLang="en-US" dirty="0" err="1" smtClean="0"/>
              <a:t>팀원들하고</a:t>
            </a:r>
            <a:r>
              <a:rPr lang="ko-KR" altLang="en-US" dirty="0" smtClean="0"/>
              <a:t> 마무리로 술 한잔 </a:t>
            </a:r>
            <a:r>
              <a:rPr lang="ko-KR" altLang="en-US" dirty="0" err="1" smtClean="0"/>
              <a:t>하셔야하는데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코로나때문에 만날 수 없어서 참 아쉬워요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이럴 때 이용할 수 있는 비대면 술자리 서비스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드링커스입니다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83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웹상에서의</a:t>
            </a:r>
            <a:r>
              <a:rPr lang="ko-KR" altLang="en-US" baseline="0" dirty="0" smtClean="0"/>
              <a:t> 실시간 알림 기능을 넣었는데요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방금 커뮤니티에 일정을 </a:t>
            </a:r>
            <a:r>
              <a:rPr lang="ko-KR" altLang="en-US" baseline="0" dirty="0" err="1" smtClean="0"/>
              <a:t>잡았거든요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누가 참가 안하나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좀 기다려 볼까요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r>
              <a:rPr lang="ko-KR" altLang="en-US" dirty="0" smtClean="0"/>
              <a:t>누가 </a:t>
            </a:r>
            <a:r>
              <a:rPr lang="ko-KR" altLang="en-US" dirty="0" err="1" smtClean="0"/>
              <a:t>참가했나봅니다</a:t>
            </a:r>
            <a:r>
              <a:rPr lang="en-US" altLang="ko-KR" dirty="0" smtClean="0"/>
              <a:t>! 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이렇게 저희는 </a:t>
            </a:r>
            <a:r>
              <a:rPr lang="en-US" altLang="ko-KR" dirty="0" smtClean="0"/>
              <a:t>FCM</a:t>
            </a:r>
            <a:r>
              <a:rPr lang="ko-KR" altLang="en-US" baseline="0" dirty="0" smtClean="0"/>
              <a:t>을 통한 실시간 알림 기능으로 서비스 이용중이 아니더라도 서비스에 대한 알림을 받을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63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저희는 </a:t>
            </a:r>
            <a:r>
              <a:rPr lang="ko-KR" altLang="en-US" dirty="0" err="1" smtClean="0"/>
              <a:t>스톰프</a:t>
            </a:r>
            <a:r>
              <a:rPr lang="ko-KR" altLang="en-US" dirty="0" smtClean="0"/>
              <a:t> 소켓을 이용하여 </a:t>
            </a:r>
            <a:r>
              <a:rPr lang="ko-KR" altLang="en-US" dirty="0" err="1" smtClean="0"/>
              <a:t>화상방</a:t>
            </a:r>
            <a:r>
              <a:rPr lang="ko-KR" altLang="en-US" dirty="0" smtClean="0"/>
              <a:t> 내부에 </a:t>
            </a:r>
            <a:r>
              <a:rPr lang="ko-KR" altLang="en-US" dirty="0" err="1" smtClean="0"/>
              <a:t>대화주제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건배사</a:t>
            </a:r>
            <a:r>
              <a:rPr lang="ko-KR" altLang="en-US" dirty="0" smtClean="0"/>
              <a:t> 추천</a:t>
            </a:r>
            <a:r>
              <a:rPr lang="en-US" altLang="ko-KR" dirty="0" smtClean="0"/>
              <a:t>/ </a:t>
            </a:r>
            <a:r>
              <a:rPr lang="ko-KR" altLang="en-US" dirty="0" smtClean="0"/>
              <a:t>랜덤 마시기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폭탄 돌리기 기능을</a:t>
            </a:r>
            <a:endParaRPr lang="en-US" altLang="ko-KR" dirty="0" smtClean="0"/>
          </a:p>
          <a:p>
            <a:r>
              <a:rPr lang="ko-KR" altLang="en-US" dirty="0" err="1" smtClean="0"/>
              <a:t>화상방</a:t>
            </a:r>
            <a:r>
              <a:rPr lang="ko-KR" altLang="en-US" dirty="0" smtClean="0"/>
              <a:t> 내부 인원들에게 동시에 실시간으로 실행할 수 있도록 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23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저희 프로젝트의 전체적인 아키텍처는 화면과 같으며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프로젝트의 배포 흐름에 대해서는 이어서 상세하게 말씀드리겠습니다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49D8-5154-4B32-811E-372DADFEFB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12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드링커스는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 장애와 배포의 부담을 최소화하고 배포로 인한 서비스의 중단이 일어나지 않도록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무중단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배포 환경을 구성하였습니다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63DD-FAF5-46C1-BB3C-97D0F6698C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9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무중단</a:t>
            </a:r>
            <a:r>
              <a:rPr lang="ko-KR" altLang="en-US" baseline="0" dirty="0" smtClean="0"/>
              <a:t> 배포 과정은 다음과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깃랩에</a:t>
            </a:r>
            <a:r>
              <a:rPr lang="ko-KR" altLang="en-US" baseline="0" dirty="0" smtClean="0"/>
              <a:t> 머지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푸시 이벤트가 발생하면 우분투 서버로 </a:t>
            </a:r>
            <a:r>
              <a:rPr lang="ko-KR" altLang="en-US" baseline="0" dirty="0" err="1" smtClean="0"/>
              <a:t>웹훅을</a:t>
            </a:r>
            <a:r>
              <a:rPr lang="ko-KR" altLang="en-US" baseline="0" dirty="0" smtClean="0"/>
              <a:t> 날립니다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젠킨스에서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웹훅을</a:t>
            </a:r>
            <a:r>
              <a:rPr lang="ko-KR" altLang="en-US" baseline="0" dirty="0" smtClean="0"/>
              <a:t> 감지하면 설정된 스크립트에 따라서 새로운 </a:t>
            </a:r>
            <a:r>
              <a:rPr lang="ko-KR" altLang="en-US" baseline="0" dirty="0" err="1" smtClean="0"/>
              <a:t>도커</a:t>
            </a:r>
            <a:r>
              <a:rPr lang="ko-KR" altLang="en-US" baseline="0" dirty="0" smtClean="0"/>
              <a:t> 이미지를 생성하고 빌드합니다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새로운 </a:t>
            </a:r>
            <a:r>
              <a:rPr lang="ko-KR" altLang="en-US" baseline="0" dirty="0" err="1" smtClean="0"/>
              <a:t>도커</a:t>
            </a:r>
            <a:r>
              <a:rPr lang="ko-KR" altLang="en-US" baseline="0" dirty="0" smtClean="0"/>
              <a:t> 컨테이너의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빌드가 완료됨과 동시에 기존의 컨테이너와 바뀌게 되면서 서비스가 중단되지 않고 자동으로 배포됩니다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63DD-FAF5-46C1-BB3C-97D0F6698C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44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프론트엔드와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백엔드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브랜치의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웹훅을</a:t>
            </a:r>
            <a:r>
              <a:rPr lang="ko-KR" altLang="en-US" baseline="0" dirty="0" smtClean="0"/>
              <a:t> 분리하여 </a:t>
            </a:r>
            <a:r>
              <a:rPr lang="en-US" altLang="ko-KR" baseline="0" dirty="0" smtClean="0"/>
              <a:t>API </a:t>
            </a:r>
            <a:r>
              <a:rPr lang="ko-KR" altLang="en-US" baseline="0" dirty="0" smtClean="0"/>
              <a:t>서버와 웹 애플리케이션 서버의 독립적인 개발이 가능하도록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프론트엔드와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백엔드의</a:t>
            </a:r>
            <a:r>
              <a:rPr lang="ko-KR" altLang="en-US" dirty="0" smtClean="0"/>
              <a:t> 병합 없이 각각의 어플리케이션이 최신 상태를 안정적으로 유지할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63DD-FAF5-46C1-BB3C-97D0F6698C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8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스프링 부트 애플리케이션의 경우 </a:t>
            </a:r>
            <a:r>
              <a:rPr lang="ko-KR" altLang="en-US" baseline="0" dirty="0" err="1" smtClean="0"/>
              <a:t>도커</a:t>
            </a:r>
            <a:r>
              <a:rPr lang="ko-KR" altLang="en-US" baseline="0" dirty="0" smtClean="0"/>
              <a:t> 컨테이너 빌드 이전에 서비스 상태가 유효한지 판단하는 헬스 체크 과정을 거칩니다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이후 </a:t>
            </a:r>
            <a:r>
              <a:rPr lang="en-US" altLang="ko-KR" baseline="0" dirty="0" smtClean="0"/>
              <a:t>8081 </a:t>
            </a:r>
            <a:r>
              <a:rPr lang="ko-KR" altLang="en-US" baseline="0" dirty="0" smtClean="0"/>
              <a:t>포트와 </a:t>
            </a:r>
            <a:r>
              <a:rPr lang="en-US" altLang="ko-KR" baseline="0" dirty="0" smtClean="0"/>
              <a:t>8082 </a:t>
            </a:r>
            <a:r>
              <a:rPr lang="ko-KR" altLang="en-US" baseline="0" dirty="0" smtClean="0"/>
              <a:t>포트를 번갈아가면서 사용합니다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이러한 과정을 통하여 신뢰도가 높고 안정적인 서버 환경을 구성하였습니다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63DD-FAF5-46C1-BB3C-97D0F6698CF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48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지금까지 보여드린 내용을</a:t>
            </a:r>
            <a:r>
              <a:rPr lang="ko-KR" altLang="en-US" baseline="0" dirty="0" smtClean="0"/>
              <a:t> 라이브 시연을 통해 보여드리겠습니다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1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기획의도를 먼저 말씀드리고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저희의 열연이 담긴 </a:t>
            </a:r>
            <a:r>
              <a:rPr lang="en-US" altLang="ko-KR" dirty="0" smtClean="0"/>
              <a:t>UCC</a:t>
            </a:r>
            <a:r>
              <a:rPr lang="ko-KR" altLang="en-US" dirty="0" smtClean="0"/>
              <a:t>를 보여드린 다음에 프로젝트의 기술 스택과 기능을 간략히 소개해 드린 다음 라이브 시연을 하고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7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</a:t>
            </a:r>
            <a:r>
              <a:rPr lang="ko-KR" altLang="en-US" dirty="0" err="1" smtClean="0"/>
              <a:t>니즈와</a:t>
            </a:r>
            <a:r>
              <a:rPr lang="ko-KR" altLang="en-US" dirty="0" smtClean="0"/>
              <a:t> 문제점을 파악하고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유저의 경험을 생각하며 기획하였습니다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9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제가 저번 발표에서 </a:t>
            </a:r>
            <a:r>
              <a:rPr lang="ko-KR" altLang="en-US" dirty="0" err="1" smtClean="0"/>
              <a:t>앱솔루트</a:t>
            </a:r>
            <a:r>
              <a:rPr lang="ko-KR" altLang="en-US" dirty="0" smtClean="0"/>
              <a:t> 피치가 냉장고에 있다고 말씀드렸던 거 기억나시나요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이번 프로젝트 동안에</a:t>
            </a:r>
            <a:r>
              <a:rPr lang="ko-KR" altLang="en-US" baseline="0" dirty="0" smtClean="0"/>
              <a:t> 다 마셔버렸습니다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이젠 </a:t>
            </a:r>
            <a:r>
              <a:rPr lang="ko-KR" altLang="en-US" dirty="0" err="1" smtClean="0"/>
              <a:t>앱솔루트</a:t>
            </a:r>
            <a:r>
              <a:rPr lang="ko-KR" altLang="en-US" dirty="0" smtClean="0"/>
              <a:t> 피치 대신에 </a:t>
            </a:r>
            <a:r>
              <a:rPr lang="ko-KR" altLang="en-US" dirty="0" err="1" smtClean="0"/>
              <a:t>블랑</a:t>
            </a:r>
            <a:r>
              <a:rPr lang="ko-KR" altLang="en-US" dirty="0" smtClean="0"/>
              <a:t> 맥주가</a:t>
            </a:r>
            <a:r>
              <a:rPr lang="ko-KR" altLang="en-US" baseline="0" dirty="0" smtClean="0"/>
              <a:t> 있어요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올해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기사에 따르면 </a:t>
            </a:r>
            <a:r>
              <a:rPr lang="ko-KR" altLang="en-US" dirty="0" err="1" smtClean="0"/>
              <a:t>홈술에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언급량이</a:t>
            </a:r>
            <a:r>
              <a:rPr lang="ko-KR" altLang="en-US" dirty="0" smtClean="0"/>
              <a:t> 증가하고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홈술과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혼술에</a:t>
            </a:r>
            <a:r>
              <a:rPr lang="ko-KR" altLang="en-US" dirty="0" smtClean="0"/>
              <a:t> 대해서 긍정적으로 생각하는 비율이 </a:t>
            </a:r>
            <a:r>
              <a:rPr lang="en-US" altLang="ko-KR" dirty="0" smtClean="0"/>
              <a:t>82</a:t>
            </a:r>
            <a:r>
              <a:rPr lang="ko-KR" altLang="en-US" dirty="0" smtClean="0"/>
              <a:t>퍼센트나 된다고 해요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9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가구가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년까지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퍼센트 가량 증가했어요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퍼센트라고 하면 적은 수치처럼 보일 수도 있겠지만</a:t>
            </a:r>
            <a:r>
              <a:rPr lang="en-US" altLang="ko-KR" dirty="0" smtClean="0"/>
              <a:t>, 30</a:t>
            </a:r>
            <a:r>
              <a:rPr lang="ko-KR" altLang="en-US" baseline="0" dirty="0" smtClean="0"/>
              <a:t>년 새에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배가 불어났고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통계청에 따르면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인 가구 비율이 현재에도 지속적으로 증가 중이라고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9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인 가구의 </a:t>
            </a:r>
            <a:r>
              <a:rPr lang="en-US" altLang="ko-KR" dirty="0" smtClean="0"/>
              <a:t>13.6</a:t>
            </a:r>
            <a:r>
              <a:rPr lang="ko-KR" altLang="en-US" dirty="0" smtClean="0"/>
              <a:t>퍼센트는 사회적으로 고립되어 있고</a:t>
            </a:r>
            <a:r>
              <a:rPr lang="en-US" altLang="ko-KR" dirty="0" smtClean="0"/>
              <a:t>, 62.1</a:t>
            </a:r>
            <a:r>
              <a:rPr lang="ko-KR" altLang="en-US" dirty="0" smtClean="0"/>
              <a:t>퍼센트는 외로움을 느낍니다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문제점을 타파하기 위해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우리는 새로운 사람을 만날 수 있는 서비스를 만들었습니다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앗 그런데 잠시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처음 만난 사람과 화상 채팅을 한다고요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생각만 해도 어색하네요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 가다가 누가 말을 걸면 어떤 생각이 드시나요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저는 </a:t>
            </a:r>
            <a:r>
              <a:rPr lang="ko-KR" altLang="en-US" dirty="0" err="1" smtClean="0"/>
              <a:t>도믿맨인가</a:t>
            </a:r>
            <a:r>
              <a:rPr lang="en-US" altLang="ko-KR" dirty="0" smtClean="0"/>
              <a:t>..? </a:t>
            </a:r>
            <a:r>
              <a:rPr lang="ko-KR" altLang="en-US" dirty="0" smtClean="0"/>
              <a:t>도를 믿으시냐고 </a:t>
            </a:r>
            <a:r>
              <a:rPr lang="ko-KR" altLang="en-US" dirty="0" err="1" smtClean="0"/>
              <a:t>물어보는거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..? </a:t>
            </a:r>
            <a:r>
              <a:rPr lang="ko-KR" altLang="en-US" dirty="0" smtClean="0"/>
              <a:t>라는 생각이 가장 먼저 들어요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과거에는 낯선 이에 대한 거부감이 낮았지만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현대 사회에서는 그렇지 않죠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제노포비아라는 단어를 아시나요</a:t>
            </a:r>
            <a:r>
              <a:rPr lang="en-US" altLang="ko-KR" dirty="0" smtClean="0"/>
              <a:t>? 2016</a:t>
            </a:r>
            <a:r>
              <a:rPr lang="ko-KR" altLang="en-US" dirty="0" smtClean="0"/>
              <a:t>년부터 각광받아온 단어인데요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타인에 대한 두려움을 뜻합니다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랜덤하게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비대면으로</a:t>
            </a:r>
            <a:r>
              <a:rPr lang="ko-KR" altLang="en-US" dirty="0" smtClean="0"/>
              <a:t> 사람을 만날 수 있는 서비스는 정말 많지만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낯선 이에 대한 두려움을 무시할 수 없죠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이런 이용자의 경험을 고려하여 화상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이전에 약속을 잡을 수</a:t>
            </a:r>
            <a:r>
              <a:rPr lang="ko-KR" altLang="en-US" baseline="0" dirty="0" smtClean="0"/>
              <a:t> 있는 커뮤니티 기능을 추가했습니다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자세한 내용은 </a:t>
            </a:r>
            <a:r>
              <a:rPr lang="en-US" altLang="ko-KR" baseline="0" dirty="0" smtClean="0"/>
              <a:t>UCC</a:t>
            </a:r>
            <a:r>
              <a:rPr lang="ko-KR" altLang="en-US" baseline="0" dirty="0" smtClean="0"/>
              <a:t>를 통해 확인하시죠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22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95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UCC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잘 보셨나요</a:t>
            </a:r>
            <a:r>
              <a:rPr lang="en-US" altLang="ko-KR" baseline="0" dirty="0" smtClean="0"/>
              <a:t>? ~~~</a:t>
            </a:r>
          </a:p>
          <a:p>
            <a:r>
              <a:rPr lang="ko-KR" altLang="en-US" baseline="0" dirty="0" smtClean="0"/>
              <a:t>그럼 이러한 멋진 기능들을 구현하게 해준 저희의 기술 스택이 담긴 아키텍처와 기능을 소개해 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아키텍처 부분에서는 저희 </a:t>
            </a:r>
            <a:r>
              <a:rPr lang="ko-KR" altLang="en-US" baseline="0" dirty="0" err="1" smtClean="0"/>
              <a:t>김갑경</a:t>
            </a:r>
            <a:r>
              <a:rPr lang="ko-KR" altLang="en-US" baseline="0" dirty="0" smtClean="0"/>
              <a:t> 팀장님께서 잠깐 등장하실 예정입니다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34A82-DC5C-4353-8FB5-A834E921D4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38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6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8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7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6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7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0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4C3F-2507-4C18-9482-4D7A8EC8F1E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A4D7-8EA9-4AD5-B7A5-10454F02B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8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7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37988"/>
            <a:ext cx="12192000" cy="6893152"/>
          </a:xfrm>
          <a:prstGeom prst="rect">
            <a:avLst/>
          </a:prstGeom>
          <a:gradFill flip="none" rotWithShape="1">
            <a:gsLst>
              <a:gs pos="66065">
                <a:srgbClr val="000000">
                  <a:alpha val="95000"/>
                </a:srgbClr>
              </a:gs>
              <a:gs pos="45000">
                <a:schemeClr val="tx1">
                  <a:alpha val="71000"/>
                </a:schemeClr>
              </a:gs>
              <a:gs pos="0">
                <a:schemeClr val="tx1"/>
              </a:gs>
              <a:gs pos="14000">
                <a:schemeClr val="tx1">
                  <a:alpha val="82000"/>
                </a:schemeClr>
              </a:gs>
              <a:gs pos="30000">
                <a:schemeClr val="tx1">
                  <a:alpha val="32000"/>
                </a:schemeClr>
              </a:gs>
              <a:gs pos="100000">
                <a:schemeClr val="tx1"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5499869" y="5083585"/>
            <a:ext cx="18635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766606" y="5214191"/>
            <a:ext cx="5130330" cy="367133"/>
          </a:xfrm>
        </p:spPr>
        <p:txBody>
          <a:bodyPr>
            <a:normAutofit lnSpcReduction="10000"/>
          </a:bodyPr>
          <a:lstStyle/>
          <a:p>
            <a:r>
              <a:rPr lang="ko-KR" altLang="en-US" sz="2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김갑경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조민규 </a:t>
            </a:r>
            <a:r>
              <a:rPr lang="ko-KR" altLang="en-US" sz="2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한다빈</a:t>
            </a:r>
            <a:r>
              <a:rPr lang="ko-KR" altLang="en-US" sz="2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이민우 김민정 </a:t>
            </a:r>
            <a:r>
              <a:rPr lang="ko-KR" altLang="en-US" sz="2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성유지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4792349" y="4585846"/>
            <a:ext cx="3078844" cy="497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63303" y="1766359"/>
            <a:ext cx="8736936" cy="2440795"/>
            <a:chOff x="1963303" y="1766359"/>
            <a:chExt cx="8736936" cy="2440795"/>
          </a:xfrm>
        </p:grpSpPr>
        <p:sp>
          <p:nvSpPr>
            <p:cNvPr id="2" name="TextBox 1"/>
            <p:cNvSpPr txBox="1"/>
            <p:nvPr/>
          </p:nvSpPr>
          <p:spPr>
            <a:xfrm>
              <a:off x="1963303" y="2145051"/>
              <a:ext cx="873693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800" dirty="0" err="1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lumMod val="75000"/>
                      </a:schemeClr>
                    </a:glow>
                    <a:outerShdw blurRad="571500" dist="12700" dir="4260000" algn="tl" rotWithShape="0">
                      <a:schemeClr val="accent1">
                        <a:lumMod val="75000"/>
                      </a:schemeClr>
                    </a:outerShdw>
                  </a:effectLst>
                  <a:latin typeface="Monoton" pitchFamily="2" charset="0"/>
                </a:rPr>
                <a:t>DrinkUs</a:t>
              </a:r>
              <a:endParaRPr lang="ko-KR" altLang="en-US" sz="1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lumMod val="75000"/>
                    </a:schemeClr>
                  </a:glow>
                  <a:outerShdw blurRad="571500" dist="12700" dir="4260000" algn="tl" rotWithShape="0">
                    <a:schemeClr val="accent1">
                      <a:lumMod val="75000"/>
                    </a:schemeClr>
                  </a:outerShdw>
                </a:effectLst>
                <a:latin typeface="Monoton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23952" y="1766359"/>
              <a:ext cx="34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lumMod val="75000"/>
                      </a:schemeClr>
                    </a:glow>
                    <a:outerShdw blurRad="571500" dist="12700" dir="4260000" algn="tl" rotWithShape="0">
                      <a:schemeClr val="accent1">
                        <a:lumMod val="75000"/>
                      </a:scheme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</a:t>
              </a:r>
              <a:r>
                <a:rPr lang="en-US" altLang="ko-KR" sz="2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lumMod val="75000"/>
                      </a:schemeClr>
                    </a:glow>
                    <a:outerShdw blurRad="571500" dist="12700" dir="4260000" algn="tl" rotWithShape="0">
                      <a:schemeClr val="accent1">
                        <a:lumMod val="75000"/>
                      </a:scheme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lone, along with</a:t>
              </a:r>
              <a:endParaRPr lang="ko-KR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lumMod val="75000"/>
                    </a:schemeClr>
                  </a:glow>
                  <a:outerShdw blurRad="571500" dist="12700" dir="4260000" algn="tl" rotWithShape="0">
                    <a:schemeClr val="accent1">
                      <a:lumMod val="75000"/>
                    </a:scheme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1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29" y="1907136"/>
            <a:ext cx="10200980" cy="41004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5315" y="764931"/>
            <a:ext cx="11561886" cy="5752601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4777" y="410988"/>
            <a:ext cx="2403223" cy="707886"/>
          </a:xfrm>
          <a:prstGeom prst="rect">
            <a:avLst/>
          </a:prstGeom>
          <a:solidFill>
            <a:schemeClr val="bg1"/>
          </a:solidFill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소개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Fire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72" y="248447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987" y="4424516"/>
            <a:ext cx="5415782" cy="15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5315" y="764931"/>
            <a:ext cx="11561886" cy="5752601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iOS] STOMP로 실시간 채팅 구현하기 (Web Socket 통신) with Swift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63" y="1395603"/>
            <a:ext cx="41338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255" y="1321574"/>
            <a:ext cx="2208503" cy="44307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b="28024"/>
          <a:stretch/>
        </p:blipFill>
        <p:spPr>
          <a:xfrm>
            <a:off x="6281651" y="1645395"/>
            <a:ext cx="2108020" cy="41069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09" y="3031110"/>
            <a:ext cx="5020958" cy="27212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4778" y="410988"/>
            <a:ext cx="2304900" cy="707886"/>
          </a:xfrm>
          <a:prstGeom prst="rect">
            <a:avLst/>
          </a:prstGeom>
          <a:solidFill>
            <a:schemeClr val="bg1"/>
          </a:solidFill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소개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46" y="915858"/>
            <a:ext cx="7818489" cy="54507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5315" y="764931"/>
            <a:ext cx="11561886" cy="5752601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4778" y="410988"/>
            <a:ext cx="2304900" cy="707886"/>
          </a:xfrm>
          <a:prstGeom prst="rect">
            <a:avLst/>
          </a:prstGeom>
          <a:solidFill>
            <a:schemeClr val="bg1"/>
          </a:solidFill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아키텍처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1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I/CD는 무엇일까 (with. github action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95" y="1765205"/>
            <a:ext cx="9293225" cy="438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5604" y="1120148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무중단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배포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5315" y="764931"/>
            <a:ext cx="11561886" cy="5752601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4778" y="410988"/>
            <a:ext cx="2304900" cy="707886"/>
          </a:xfrm>
          <a:prstGeom prst="rect">
            <a:avLst/>
          </a:prstGeom>
          <a:solidFill>
            <a:schemeClr val="bg1"/>
          </a:solidFill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아키텍처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0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ile:Jenkins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96" y="2676614"/>
            <a:ext cx="1369325" cy="189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20220622_Docker(5: 순서정리)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0" r="21780" b="28670"/>
          <a:stretch/>
        </p:blipFill>
        <p:spPr bwMode="auto">
          <a:xfrm>
            <a:off x="7093017" y="3141807"/>
            <a:ext cx="1358931" cy="9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Gitlab Logo and symbol, meaning, history, PNG, bran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5" r="30147" b="38172"/>
          <a:stretch/>
        </p:blipFill>
        <p:spPr bwMode="auto">
          <a:xfrm>
            <a:off x="1958313" y="3164978"/>
            <a:ext cx="1035524" cy="91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-icons.flaticon.com/png/512/2704/premium/2704234.png?token=exp=1660725934~hmac=83dff62cd15b271d1a4289db0a12990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46" y="5132034"/>
            <a:ext cx="1095857" cy="109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10" idx="0"/>
            <a:endCxn id="8" idx="2"/>
          </p:cNvCxnSpPr>
          <p:nvPr/>
        </p:nvCxnSpPr>
        <p:spPr>
          <a:xfrm flipV="1">
            <a:off x="2476075" y="4079063"/>
            <a:ext cx="0" cy="1052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35413" y="4451659"/>
            <a:ext cx="12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Merge / Push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26" name="직선 화살표 연결선 25"/>
          <p:cNvCxnSpPr>
            <a:stCxn id="8" idx="3"/>
            <a:endCxn id="6" idx="1"/>
          </p:cNvCxnSpPr>
          <p:nvPr/>
        </p:nvCxnSpPr>
        <p:spPr>
          <a:xfrm flipV="1">
            <a:off x="2993837" y="3622020"/>
            <a:ext cx="14468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7295" y="3354502"/>
            <a:ext cx="9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WebHook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5" name="직선 화살표 연결선 34"/>
          <p:cNvCxnSpPr>
            <a:stCxn id="6" idx="3"/>
            <a:endCxn id="7" idx="1"/>
          </p:cNvCxnSpPr>
          <p:nvPr/>
        </p:nvCxnSpPr>
        <p:spPr>
          <a:xfrm flipV="1">
            <a:off x="5810021" y="3622019"/>
            <a:ext cx="128299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2" descr="Docker Logos - Dock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145" y="1223369"/>
            <a:ext cx="2812205" cy="7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화살표 연결선 59"/>
          <p:cNvCxnSpPr/>
          <p:nvPr/>
        </p:nvCxnSpPr>
        <p:spPr>
          <a:xfrm flipV="1">
            <a:off x="7787255" y="2101690"/>
            <a:ext cx="0" cy="640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0134717" y="2101690"/>
            <a:ext cx="0" cy="64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61163" y="2214809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Image Build</a:t>
            </a: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&amp; Push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164418" y="2302608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Pull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64" name="Picture 2" descr="Nginx, 로고 아이콘 에 Vector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22" y="3017395"/>
            <a:ext cx="981989" cy="98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25315" y="764931"/>
            <a:ext cx="11561886" cy="5752601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4778" y="410988"/>
            <a:ext cx="2304900" cy="707886"/>
          </a:xfrm>
          <a:prstGeom prst="rect">
            <a:avLst/>
          </a:prstGeom>
          <a:solidFill>
            <a:schemeClr val="bg1"/>
          </a:solidFill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아키텍처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0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8513" y="2279959"/>
            <a:ext cx="226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FrontEnd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8512" y="4299259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BackEnd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Picture 10" descr="Gitlab Logo and symbol, meaning, history, PNG, bran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5" r="30147" b="38172"/>
          <a:stretch/>
        </p:blipFill>
        <p:spPr bwMode="auto">
          <a:xfrm>
            <a:off x="2672238" y="2379673"/>
            <a:ext cx="506274" cy="44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Gitlab Logo and symbol, meaning, history, PNG, bran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5" r="30147" b="38172"/>
          <a:stretch/>
        </p:blipFill>
        <p:spPr bwMode="auto">
          <a:xfrm>
            <a:off x="2672238" y="4398973"/>
            <a:ext cx="506274" cy="44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File:Jenkin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94" y="2130421"/>
            <a:ext cx="684663" cy="94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File:Jenkin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95" y="4149721"/>
            <a:ext cx="684663" cy="94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5616490" y="2603124"/>
            <a:ext cx="10098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16490" y="4578868"/>
            <a:ext cx="10098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773" y="2174911"/>
            <a:ext cx="856424" cy="856424"/>
          </a:xfrm>
          <a:prstGeom prst="rect">
            <a:avLst/>
          </a:prstGeom>
        </p:spPr>
      </p:pic>
      <p:pic>
        <p:nvPicPr>
          <p:cNvPr id="12" name="Picture 4" descr="스프링(Spring), 스프링 부트(Spring Boot)란? 개념 정리 - Easy is Perfec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16597" r="68661" b="20879"/>
          <a:stretch/>
        </p:blipFill>
        <p:spPr bwMode="auto">
          <a:xfrm>
            <a:off x="9129773" y="4244314"/>
            <a:ext cx="856424" cy="75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7985776" y="2603123"/>
            <a:ext cx="10098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985776" y="4578867"/>
            <a:ext cx="10098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25315" y="764931"/>
            <a:ext cx="11561886" cy="5752601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4778" y="410988"/>
            <a:ext cx="2304900" cy="707886"/>
          </a:xfrm>
          <a:prstGeom prst="rect">
            <a:avLst/>
          </a:prstGeom>
          <a:solidFill>
            <a:schemeClr val="bg1"/>
          </a:solidFill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아키텍처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5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스프링(Spring), 스프링 부트(Spring Boot)란? 개념 정리 - Easy is Perfec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16597" r="68661" b="20879"/>
          <a:stretch/>
        </p:blipFill>
        <p:spPr bwMode="auto">
          <a:xfrm>
            <a:off x="8108434" y="2370764"/>
            <a:ext cx="894969" cy="7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03403" y="2535060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:8081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03403" y="4360124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:8082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556" y="3441786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Health-Check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714790" y="3703395"/>
            <a:ext cx="10098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6" descr="20220622_Docker(5: 순서정리)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0" r="21780" b="28670"/>
          <a:stretch/>
        </p:blipFill>
        <p:spPr bwMode="auto">
          <a:xfrm>
            <a:off x="5873411" y="3161019"/>
            <a:ext cx="1358931" cy="9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스프링(Spring), 스프링 부트(Spring Boot)란? 개념 정리 - Easy is Perfec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16597" r="68661" b="20879"/>
          <a:stretch/>
        </p:blipFill>
        <p:spPr bwMode="auto">
          <a:xfrm>
            <a:off x="8108433" y="4195828"/>
            <a:ext cx="894969" cy="7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endCxn id="3" idx="1"/>
          </p:cNvCxnSpPr>
          <p:nvPr/>
        </p:nvCxnSpPr>
        <p:spPr>
          <a:xfrm flipV="1">
            <a:off x="7232342" y="2765892"/>
            <a:ext cx="876092" cy="875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3"/>
            <a:endCxn id="14" idx="1"/>
          </p:cNvCxnSpPr>
          <p:nvPr/>
        </p:nvCxnSpPr>
        <p:spPr>
          <a:xfrm>
            <a:off x="7232342" y="3641231"/>
            <a:ext cx="876091" cy="949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5315" y="764931"/>
            <a:ext cx="11561886" cy="5752601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4778" y="410988"/>
            <a:ext cx="2304900" cy="707886"/>
          </a:xfrm>
          <a:prstGeom prst="rect">
            <a:avLst/>
          </a:prstGeom>
          <a:solidFill>
            <a:schemeClr val="bg1"/>
          </a:solidFill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아키텍처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8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6" t="-897" r="1" b="1"/>
          <a:stretch/>
        </p:blipFill>
        <p:spPr>
          <a:xfrm>
            <a:off x="7508630" y="-61546"/>
            <a:ext cx="4683369" cy="6919546"/>
          </a:xfrm>
          <a:prstGeom prst="rect">
            <a:avLst/>
          </a:prstGeom>
        </p:spPr>
      </p:pic>
      <p:sp>
        <p:nvSpPr>
          <p:cNvPr id="5" name="이등변 삼각형 4"/>
          <p:cNvSpPr/>
          <p:nvPr/>
        </p:nvSpPr>
        <p:spPr>
          <a:xfrm>
            <a:off x="5166945" y="-61546"/>
            <a:ext cx="4683369" cy="6919546"/>
          </a:xfrm>
          <a:prstGeom prst="triangle">
            <a:avLst>
              <a:gd name="adj" fmla="val 4981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75730" y="-842472"/>
            <a:ext cx="39949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dirty="0" smtClean="0">
                <a:solidFill>
                  <a:schemeClr val="bg1"/>
                </a:solidFill>
                <a:latin typeface="Haettenschweiler" panose="020B0706040902060204" pitchFamily="34" charset="0"/>
              </a:rPr>
              <a:t>04</a:t>
            </a:r>
            <a:endParaRPr lang="ko-KR" altLang="en-US" sz="30000" dirty="0"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472" y="940777"/>
            <a:ext cx="49075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라이브</a:t>
            </a:r>
            <a:endParaRPr lang="en-US" altLang="ko-KR" sz="10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lang="ko-KR" altLang="en-US" sz="10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1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7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93152"/>
          </a:xfrm>
          <a:prstGeom prst="rect">
            <a:avLst/>
          </a:prstGeom>
          <a:gradFill flip="none" rotWithShape="1">
            <a:gsLst>
              <a:gs pos="66065">
                <a:srgbClr val="000000">
                  <a:alpha val="95000"/>
                </a:srgbClr>
              </a:gs>
              <a:gs pos="45000">
                <a:schemeClr val="tx1">
                  <a:alpha val="71000"/>
                </a:schemeClr>
              </a:gs>
              <a:gs pos="0">
                <a:schemeClr val="tx1"/>
              </a:gs>
              <a:gs pos="14000">
                <a:schemeClr val="tx1">
                  <a:alpha val="82000"/>
                </a:schemeClr>
              </a:gs>
              <a:gs pos="30000">
                <a:schemeClr val="tx1">
                  <a:alpha val="32000"/>
                </a:schemeClr>
              </a:gs>
              <a:gs pos="100000">
                <a:schemeClr val="tx1"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59022" y="2379201"/>
            <a:ext cx="8736936" cy="2440795"/>
            <a:chOff x="1759022" y="2379201"/>
            <a:chExt cx="8736936" cy="2440795"/>
          </a:xfrm>
        </p:grpSpPr>
        <p:sp>
          <p:nvSpPr>
            <p:cNvPr id="2" name="TextBox 1"/>
            <p:cNvSpPr txBox="1"/>
            <p:nvPr/>
          </p:nvSpPr>
          <p:spPr>
            <a:xfrm>
              <a:off x="1759022" y="2757893"/>
              <a:ext cx="873693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800" dirty="0" err="1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lumMod val="75000"/>
                      </a:schemeClr>
                    </a:glow>
                    <a:outerShdw blurRad="571500" dist="12700" dir="4260000" algn="tl" rotWithShape="0">
                      <a:schemeClr val="accent1">
                        <a:lumMod val="75000"/>
                      </a:schemeClr>
                    </a:outerShdw>
                  </a:effectLst>
                  <a:latin typeface="Monoton" pitchFamily="2" charset="0"/>
                </a:rPr>
                <a:t>DrinkUs</a:t>
              </a:r>
              <a:endParaRPr lang="ko-KR" altLang="en-US" sz="1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lumMod val="75000"/>
                    </a:schemeClr>
                  </a:glow>
                  <a:outerShdw blurRad="571500" dist="12700" dir="4260000" algn="tl" rotWithShape="0">
                    <a:schemeClr val="accent1">
                      <a:lumMod val="75000"/>
                    </a:schemeClr>
                  </a:outerShdw>
                </a:effectLst>
                <a:latin typeface="Monoton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19671" y="2379201"/>
              <a:ext cx="3485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lumMod val="75000"/>
                      </a:schemeClr>
                    </a:glow>
                    <a:outerShdw blurRad="571500" dist="12700" dir="4260000" algn="tl" rotWithShape="0">
                      <a:schemeClr val="accent1">
                        <a:lumMod val="75000"/>
                      </a:scheme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</a:t>
              </a:r>
              <a:r>
                <a:rPr lang="en-US" altLang="ko-KR" sz="2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lumMod val="75000"/>
                      </a:schemeClr>
                    </a:glow>
                    <a:outerShdw blurRad="571500" dist="12700" dir="4260000" algn="tl" rotWithShape="0">
                      <a:schemeClr val="accent1">
                        <a:lumMod val="75000"/>
                      </a:schemeClr>
                    </a:outerShdw>
                  </a:effectLst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lone, along with</a:t>
              </a:r>
              <a:endParaRPr lang="ko-KR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lumMod val="75000"/>
                    </a:schemeClr>
                  </a:glow>
                  <a:outerShdw blurRad="571500" dist="12700" dir="4260000" algn="tl" rotWithShape="0">
                    <a:schemeClr val="accent1">
                      <a:lumMod val="75000"/>
                    </a:schemeClr>
                  </a:outerShdw>
                </a:effectLst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6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8750"/>
          <a:stretch/>
        </p:blipFill>
        <p:spPr>
          <a:xfrm>
            <a:off x="-1" y="0"/>
            <a:ext cx="5029201" cy="6858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372237" y="478951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1F120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rgbClr val="1F120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5913664" y="802118"/>
            <a:ext cx="1400538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10013031" y="802117"/>
            <a:ext cx="1400538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75833" y="1204632"/>
            <a:ext cx="955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14202" y="1866998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니즈와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문제점 파악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 입장에서 생각하기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312225" y="1368260"/>
            <a:ext cx="1492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75833" y="2552406"/>
            <a:ext cx="955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2225" y="2737072"/>
            <a:ext cx="891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UCC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75834" y="4014576"/>
            <a:ext cx="955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23241" y="4155764"/>
            <a:ext cx="2236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75833" y="5388654"/>
            <a:ext cx="955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3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23241" y="5573320"/>
            <a:ext cx="1909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 시연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12225" y="3241740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페르소나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소개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72237" y="4648487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소개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아키텍쳐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4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6" t="-897" r="1" b="1"/>
          <a:stretch/>
        </p:blipFill>
        <p:spPr>
          <a:xfrm>
            <a:off x="7508630" y="-61546"/>
            <a:ext cx="4683369" cy="6919546"/>
          </a:xfrm>
          <a:prstGeom prst="rect">
            <a:avLst/>
          </a:prstGeom>
        </p:spPr>
      </p:pic>
      <p:sp>
        <p:nvSpPr>
          <p:cNvPr id="6" name="이등변 삼각형 5"/>
          <p:cNvSpPr/>
          <p:nvPr/>
        </p:nvSpPr>
        <p:spPr>
          <a:xfrm rot="10800000">
            <a:off x="5166944" y="0"/>
            <a:ext cx="4683369" cy="6796454"/>
          </a:xfrm>
          <a:prstGeom prst="triangle">
            <a:avLst>
              <a:gd name="adj" fmla="val 4981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68408" y="2210565"/>
            <a:ext cx="35564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dirty="0" smtClean="0">
                <a:solidFill>
                  <a:schemeClr val="bg1"/>
                </a:solidFill>
                <a:latin typeface="Haettenschweiler" panose="020B0706040902060204" pitchFamily="34" charset="0"/>
              </a:rPr>
              <a:t>01</a:t>
            </a:r>
            <a:endParaRPr lang="ko-KR" altLang="en-US" sz="30000" dirty="0"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472" y="940777"/>
            <a:ext cx="6001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  <a:endParaRPr lang="ko-KR" altLang="en-US" sz="10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6471" y="2917071"/>
            <a:ext cx="4907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니즈와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문제점 파악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6473" y="3819967"/>
            <a:ext cx="4907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 입장에서 생각하기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395669" y="3954271"/>
            <a:ext cx="792000" cy="792000"/>
          </a:xfrm>
          <a:prstGeom prst="roundRect">
            <a:avLst/>
          </a:prstGeom>
          <a:solidFill>
            <a:srgbClr val="1975CE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95669" y="2504311"/>
            <a:ext cx="792000" cy="792000"/>
          </a:xfrm>
          <a:prstGeom prst="roundRect">
            <a:avLst/>
          </a:prstGeom>
          <a:solidFill>
            <a:srgbClr val="1975CE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14203" y="2678879"/>
            <a:ext cx="117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1975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68.5</a:t>
            </a:r>
            <a:r>
              <a:rPr lang="en-US" altLang="ko-KR" sz="2000" dirty="0" smtClean="0">
                <a:solidFill>
                  <a:srgbClr val="1975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%</a:t>
            </a:r>
            <a:endParaRPr lang="ko-KR" altLang="en-US" sz="2000" dirty="0">
              <a:solidFill>
                <a:srgbClr val="1975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4203" y="4119439"/>
            <a:ext cx="80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1975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82</a:t>
            </a:r>
            <a:r>
              <a:rPr lang="en-US" altLang="ko-KR" sz="2000" dirty="0" smtClean="0">
                <a:solidFill>
                  <a:srgbClr val="1975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%</a:t>
            </a:r>
            <a:endParaRPr lang="ko-KR" altLang="en-US" sz="2000" dirty="0">
              <a:solidFill>
                <a:srgbClr val="1975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83450" y="2709657"/>
            <a:ext cx="834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ko-KR" altLang="en-US" sz="2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홈술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3450" y="4151450"/>
            <a:ext cx="1063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48939" y="2783711"/>
            <a:ext cx="43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09" y="2648311"/>
            <a:ext cx="504000" cy="504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45" y="4089776"/>
            <a:ext cx="504000" cy="5040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448939" y="4224271"/>
            <a:ext cx="43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48939" y="2783711"/>
            <a:ext cx="2959200" cy="252000"/>
          </a:xfrm>
          <a:prstGeom prst="rect">
            <a:avLst/>
          </a:prstGeom>
          <a:solidFill>
            <a:srgbClr val="1975CE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24684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53280" y="4226177"/>
            <a:ext cx="3456000" cy="252000"/>
          </a:xfrm>
          <a:prstGeom prst="rect">
            <a:avLst/>
          </a:prstGeom>
          <a:solidFill>
            <a:srgbClr val="1975CE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24684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5315" y="764931"/>
            <a:ext cx="11561886" cy="5752601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8174" y="433092"/>
            <a:ext cx="6254884" cy="707886"/>
          </a:xfrm>
          <a:prstGeom prst="rect">
            <a:avLst/>
          </a:prstGeom>
          <a:solidFill>
            <a:schemeClr val="bg1"/>
          </a:solidFill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err="1"/>
              <a:t>혼술</a:t>
            </a:r>
            <a:r>
              <a:rPr lang="en-US" altLang="ko-KR" dirty="0"/>
              <a:t>/</a:t>
            </a:r>
            <a:r>
              <a:rPr lang="ko-KR" altLang="en-US" dirty="0" err="1"/>
              <a:t>홈술에</a:t>
            </a:r>
            <a:r>
              <a:rPr lang="ko-KR" altLang="en-US" dirty="0"/>
              <a:t> 대한 </a:t>
            </a:r>
            <a:r>
              <a:rPr lang="ko-KR" altLang="en-US" dirty="0" err="1"/>
              <a:t>니즈</a:t>
            </a:r>
            <a:r>
              <a:rPr lang="ko-KR" altLang="en-US" dirty="0"/>
              <a:t> 파악</a:t>
            </a:r>
          </a:p>
        </p:txBody>
      </p:sp>
    </p:spTree>
    <p:extLst>
      <p:ext uri="{BB962C8B-B14F-4D97-AF65-F5344CB8AC3E}">
        <p14:creationId xmlns:p14="http://schemas.microsoft.com/office/powerpoint/2010/main" val="31017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213929" y="2436645"/>
            <a:ext cx="4554416" cy="2388575"/>
            <a:chOff x="3451697" y="3001108"/>
            <a:chExt cx="4554416" cy="2388575"/>
          </a:xfrm>
        </p:grpSpPr>
        <p:grpSp>
          <p:nvGrpSpPr>
            <p:cNvPr id="11" name="그룹 10"/>
            <p:cNvGrpSpPr/>
            <p:nvPr/>
          </p:nvGrpSpPr>
          <p:grpSpPr>
            <a:xfrm>
              <a:off x="3451698" y="3956538"/>
              <a:ext cx="4554415" cy="477715"/>
              <a:chOff x="3299298" y="2848708"/>
              <a:chExt cx="4554415" cy="477715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3299298" y="2848708"/>
                <a:ext cx="4554415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3299298" y="3326423"/>
                <a:ext cx="4554415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3451698" y="3001108"/>
              <a:ext cx="4554415" cy="477715"/>
              <a:chOff x="3299298" y="2848708"/>
              <a:chExt cx="4554415" cy="477715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3299298" y="2848708"/>
                <a:ext cx="4554415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299298" y="3326423"/>
                <a:ext cx="4554415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3451697" y="4911968"/>
              <a:ext cx="4554415" cy="477715"/>
              <a:chOff x="3299298" y="2848708"/>
              <a:chExt cx="4554415" cy="477715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3299298" y="2848708"/>
                <a:ext cx="4554415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3299298" y="3326423"/>
                <a:ext cx="4554415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3684208" y="4655943"/>
            <a:ext cx="43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4207" y="4178228"/>
            <a:ext cx="43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22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4207" y="3700513"/>
            <a:ext cx="43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24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4207" y="3222798"/>
            <a:ext cx="43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26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4206" y="2745083"/>
            <a:ext cx="43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28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4206" y="2267368"/>
            <a:ext cx="43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84206" y="1904352"/>
            <a:ext cx="99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%]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36000" y="4036134"/>
            <a:ext cx="358858" cy="786153"/>
          </a:xfrm>
          <a:prstGeom prst="rect">
            <a:avLst/>
          </a:prstGeom>
          <a:solidFill>
            <a:srgbClr val="1975CE"/>
          </a:solidFill>
          <a:ln w="19050">
            <a:noFill/>
          </a:ln>
          <a:effectLst>
            <a:reflection blurRad="50800" stA="420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78137" y="3697580"/>
            <a:ext cx="358858" cy="1124707"/>
          </a:xfrm>
          <a:prstGeom prst="rect">
            <a:avLst/>
          </a:prstGeom>
          <a:solidFill>
            <a:srgbClr val="1975CE"/>
          </a:solidFill>
          <a:ln w="19050">
            <a:noFill/>
          </a:ln>
          <a:effectLst>
            <a:reflection blurRad="50800" stA="420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20274" y="3558419"/>
            <a:ext cx="358858" cy="1263867"/>
          </a:xfrm>
          <a:prstGeom prst="rect">
            <a:avLst/>
          </a:prstGeom>
          <a:solidFill>
            <a:srgbClr val="1975CE"/>
          </a:solidFill>
          <a:ln w="19050">
            <a:noFill/>
          </a:ln>
          <a:effectLst>
            <a:reflection blurRad="50800" stA="420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62412" y="3219865"/>
            <a:ext cx="358858" cy="1602421"/>
          </a:xfrm>
          <a:prstGeom prst="rect">
            <a:avLst/>
          </a:prstGeom>
          <a:solidFill>
            <a:srgbClr val="1975CE"/>
          </a:solidFill>
          <a:ln w="19050">
            <a:noFill/>
          </a:ln>
          <a:effectLst>
            <a:reflection blurRad="50800" stA="420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04549" y="2993489"/>
            <a:ext cx="358858" cy="1831323"/>
          </a:xfrm>
          <a:prstGeom prst="rect">
            <a:avLst/>
          </a:prstGeom>
          <a:solidFill>
            <a:srgbClr val="F52B48"/>
          </a:solidFill>
          <a:ln w="19050">
            <a:noFill/>
          </a:ln>
          <a:effectLst>
            <a:reflection blurRad="50800" stA="42000" endPos="28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4658" y="3760167"/>
            <a:ext cx="56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23.8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6211" y="3415587"/>
            <a:ext cx="56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24.4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41345" y="3281141"/>
            <a:ext cx="56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25.2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75503" y="2939765"/>
            <a:ext cx="56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26.3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31505" y="2716129"/>
            <a:ext cx="56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27.6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6406" y="4040099"/>
            <a:ext cx="69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</a:t>
            </a:r>
            <a:endParaRPr lang="ko-KR" altLang="en-US" sz="1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31505" y="2989928"/>
            <a:ext cx="69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2020</a:t>
            </a:r>
            <a:endParaRPr lang="ko-KR" altLang="en-US" sz="1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5315" y="764931"/>
            <a:ext cx="11561886" cy="5752601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88174" y="433092"/>
            <a:ext cx="4334136" cy="707886"/>
          </a:xfrm>
          <a:prstGeom prst="rect">
            <a:avLst/>
          </a:prstGeom>
          <a:solidFill>
            <a:schemeClr val="bg1"/>
          </a:solidFill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인 가구 증가 추세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6" grpId="0"/>
      <p:bldP spid="37" grpId="0"/>
      <p:bldP spid="38" grpId="0"/>
      <p:bldP spid="39" grpId="0"/>
      <p:bldP spid="40" grpId="0"/>
      <p:bldP spid="34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눈물 방울 6"/>
          <p:cNvSpPr/>
          <p:nvPr/>
        </p:nvSpPr>
        <p:spPr>
          <a:xfrm rot="18900000">
            <a:off x="3895719" y="2923798"/>
            <a:ext cx="1440000" cy="1440000"/>
          </a:xfrm>
          <a:prstGeom prst="teardrop">
            <a:avLst/>
          </a:prstGeom>
          <a:solidFill>
            <a:srgbClr val="1975CE"/>
          </a:solidFill>
          <a:ln w="25400">
            <a:solidFill>
              <a:srgbClr val="1975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9298" y="2268528"/>
            <a:ext cx="2632841" cy="1756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눈물 방울 7"/>
          <p:cNvSpPr/>
          <p:nvPr/>
        </p:nvSpPr>
        <p:spPr>
          <a:xfrm rot="18900000">
            <a:off x="6673077" y="2923799"/>
            <a:ext cx="1440000" cy="1440000"/>
          </a:xfrm>
          <a:prstGeom prst="teardrop">
            <a:avLst/>
          </a:prstGeom>
          <a:solidFill>
            <a:srgbClr val="1975CE"/>
          </a:solidFill>
          <a:ln w="25400">
            <a:solidFill>
              <a:srgbClr val="1975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41923" y="1606385"/>
            <a:ext cx="2632841" cy="1756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눈물 방울 3"/>
          <p:cNvSpPr/>
          <p:nvPr/>
        </p:nvSpPr>
        <p:spPr>
          <a:xfrm rot="18900000">
            <a:off x="3715719" y="2743799"/>
            <a:ext cx="1800000" cy="1800000"/>
          </a:xfrm>
          <a:prstGeom prst="teardrop">
            <a:avLst/>
          </a:prstGeom>
          <a:noFill/>
          <a:ln w="25400">
            <a:solidFill>
              <a:srgbClr val="1975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눈물 방울 5"/>
          <p:cNvSpPr/>
          <p:nvPr/>
        </p:nvSpPr>
        <p:spPr>
          <a:xfrm rot="18900000">
            <a:off x="6493078" y="2743800"/>
            <a:ext cx="1800000" cy="1800000"/>
          </a:xfrm>
          <a:prstGeom prst="teardrop">
            <a:avLst/>
          </a:prstGeom>
          <a:noFill/>
          <a:ln w="25400">
            <a:solidFill>
              <a:srgbClr val="1975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65689" y="3563019"/>
            <a:ext cx="122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1975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13.6</a:t>
            </a:r>
            <a:r>
              <a:rPr lang="en-US" altLang="ko-KR" sz="2000" dirty="0" smtClean="0">
                <a:solidFill>
                  <a:srgbClr val="1975C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%</a:t>
            </a:r>
            <a:endParaRPr lang="ko-KR" altLang="en-US" sz="2000" dirty="0">
              <a:solidFill>
                <a:srgbClr val="1975C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3464" y="3563019"/>
            <a:ext cx="122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62.1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%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1688" y="4625659"/>
            <a:ext cx="141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사회적 고립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4668" y="4625659"/>
            <a:ext cx="95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외로움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3875" y="767497"/>
            <a:ext cx="11561886" cy="5752601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3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8174" y="433092"/>
            <a:ext cx="5754140" cy="707886"/>
          </a:xfrm>
          <a:prstGeom prst="rect">
            <a:avLst/>
          </a:prstGeom>
          <a:solidFill>
            <a:schemeClr val="bg1"/>
          </a:solidFill>
          <a:effectLst>
            <a:glow>
              <a:schemeClr val="bg1"/>
            </a:glo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1</a:t>
            </a:r>
            <a:r>
              <a:rPr lang="ko-KR" altLang="en-US" dirty="0"/>
              <a:t>인 가구와 사회적 관계망</a:t>
            </a:r>
          </a:p>
        </p:txBody>
      </p:sp>
    </p:spTree>
    <p:extLst>
      <p:ext uri="{BB962C8B-B14F-4D97-AF65-F5344CB8AC3E}">
        <p14:creationId xmlns:p14="http://schemas.microsoft.com/office/powerpoint/2010/main" val="10307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659"/>
            <a:ext cx="12192000" cy="812865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270659"/>
            <a:ext cx="12192000" cy="812865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91159" y="2546430"/>
            <a:ext cx="80096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rgbClr val="0127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Xenophobia</a:t>
            </a:r>
            <a:endParaRPr lang="ko-KR" altLang="en-US" sz="10000" dirty="0">
              <a:solidFill>
                <a:srgbClr val="0127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96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6" t="-897" r="1" b="1"/>
          <a:stretch/>
        </p:blipFill>
        <p:spPr>
          <a:xfrm>
            <a:off x="7508630" y="-61546"/>
            <a:ext cx="4683369" cy="6919546"/>
          </a:xfrm>
          <a:prstGeom prst="rect">
            <a:avLst/>
          </a:prstGeom>
        </p:spPr>
      </p:pic>
      <p:sp>
        <p:nvSpPr>
          <p:cNvPr id="5" name="이등변 삼각형 4"/>
          <p:cNvSpPr/>
          <p:nvPr/>
        </p:nvSpPr>
        <p:spPr>
          <a:xfrm>
            <a:off x="5166945" y="-61546"/>
            <a:ext cx="4683369" cy="6919546"/>
          </a:xfrm>
          <a:prstGeom prst="triangle">
            <a:avLst>
              <a:gd name="adj" fmla="val 4981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94736" y="-889014"/>
            <a:ext cx="39949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dirty="0" smtClean="0">
                <a:solidFill>
                  <a:schemeClr val="bg1"/>
                </a:solidFill>
                <a:latin typeface="Haettenschweiler" panose="020B0706040902060204" pitchFamily="34" charset="0"/>
              </a:rPr>
              <a:t>02</a:t>
            </a:r>
            <a:endParaRPr lang="ko-KR" altLang="en-US" sz="30000" dirty="0"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472" y="940777"/>
            <a:ext cx="49075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UCC</a:t>
            </a:r>
            <a:endParaRPr lang="ko-KR" altLang="en-US" sz="10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471" y="2917071"/>
            <a:ext cx="4907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페르소나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473" y="3819967"/>
            <a:ext cx="4907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소개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2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6" t="-897" r="1" b="1"/>
          <a:stretch/>
        </p:blipFill>
        <p:spPr>
          <a:xfrm>
            <a:off x="0" y="-61546"/>
            <a:ext cx="4683369" cy="6919546"/>
          </a:xfrm>
          <a:prstGeom prst="rect">
            <a:avLst/>
          </a:prstGeom>
        </p:spPr>
      </p:pic>
      <p:sp>
        <p:nvSpPr>
          <p:cNvPr id="6" name="이등변 삼각형 5"/>
          <p:cNvSpPr/>
          <p:nvPr/>
        </p:nvSpPr>
        <p:spPr>
          <a:xfrm rot="10800000">
            <a:off x="2341683" y="0"/>
            <a:ext cx="4683369" cy="6858000"/>
          </a:xfrm>
          <a:prstGeom prst="triangle">
            <a:avLst>
              <a:gd name="adj" fmla="val 4981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3344" y="2321558"/>
            <a:ext cx="39644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dirty="0" smtClean="0">
                <a:solidFill>
                  <a:schemeClr val="bg1"/>
                </a:solidFill>
                <a:latin typeface="Haettenschweiler" panose="020B0706040902060204" pitchFamily="34" charset="0"/>
              </a:rPr>
              <a:t>03</a:t>
            </a:r>
            <a:endParaRPr lang="ko-KR" altLang="en-US" sz="30000" dirty="0"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0141" y="541943"/>
            <a:ext cx="7631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  <a:endParaRPr lang="ko-KR" altLang="en-US" sz="10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00140" y="2518237"/>
            <a:ext cx="4907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소개</a:t>
            </a:r>
            <a:endParaRPr lang="en-US" altLang="ko-KR" sz="3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0140" y="3417313"/>
            <a:ext cx="4907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아키텍처</a:t>
            </a:r>
            <a:endParaRPr lang="en-US" altLang="ko-KR" sz="3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4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721</Words>
  <Application>Microsoft Office PowerPoint</Application>
  <PresentationFormat>와이드스크린</PresentationFormat>
  <Paragraphs>143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Arial</vt:lpstr>
      <vt:lpstr>나눔스퀘어 Light</vt:lpstr>
      <vt:lpstr>나눔스퀘어_ac ExtraBold</vt:lpstr>
      <vt:lpstr>나눔스퀘어 Bold</vt:lpstr>
      <vt:lpstr>나눔스퀘어 ExtraBold</vt:lpstr>
      <vt:lpstr>나눔스퀘어_ac Light</vt:lpstr>
      <vt:lpstr>Haettenschweiler</vt:lpstr>
      <vt:lpstr>HY헤드라인M</vt:lpstr>
      <vt:lpstr>맑은 고딕</vt:lpstr>
      <vt:lpstr>Monoton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247</cp:revision>
  <dcterms:created xsi:type="dcterms:W3CDTF">2022-08-17T04:43:35Z</dcterms:created>
  <dcterms:modified xsi:type="dcterms:W3CDTF">2022-08-19T01:09:02Z</dcterms:modified>
</cp:coreProperties>
</file>