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jpeg" ContentType="image/jpe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12.png" ContentType="image/png"/>
  <Override PartName="/ppt/media/image49.png" ContentType="image/png"/>
  <Override PartName="/ppt/media/image40.png" ContentType="image/png"/>
  <Override PartName="/ppt/media/image8.png" ContentType="image/png"/>
  <Override PartName="/ppt/media/image38.png" ContentType="image/png"/>
  <Override PartName="/ppt/media/image39.jpeg" ContentType="image/jpeg"/>
  <Override PartName="/ppt/media/image9.png" ContentType="image/png"/>
  <Override PartName="/ppt/media/image4.png" ContentType="image/png"/>
  <Override PartName="/ppt/media/image34.png" ContentType="image/png"/>
  <Override PartName="/ppt/media/image41.png" ContentType="image/png"/>
  <Override PartName="/ppt/media/image30.png" ContentType="image/png"/>
  <Override PartName="/ppt/media/image28.png" ContentType="image/png"/>
  <Override PartName="/ppt/media/image42.png" ContentType="image/png"/>
  <Override PartName="/ppt/media/image43.png" ContentType="image/png"/>
  <Override PartName="/ppt/media/image45.png" ContentType="image/png"/>
  <Override PartName="/ppt/media/image47.png" ContentType="image/png"/>
  <Override PartName="/ppt/media/image10.png" ContentType="image/png"/>
  <Override PartName="/ppt/media/image46.png" ContentType="image/png"/>
  <Override PartName="/ppt/media/image37.png" ContentType="image/png"/>
  <Override PartName="/ppt/media/image7.png" ContentType="image/png"/>
  <Override PartName="/ppt/media/image11.png" ContentType="image/png"/>
  <Override PartName="/ppt/media/image48.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media/image44.png" ContentType="image/png"/>
  <Override PartName="/ppt/media/image13.jpeg" ContentType="image/jpeg"/>
  <Override PartName="/ppt/media/image2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to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 </a:t>
            </a:r>
            <a:r>
              <a:rPr b="0" lang="en-US" sz="4400" spc="-1" strike="noStrike">
                <a:latin typeface="Arial"/>
              </a:rPr>
              <a:t>th</a:t>
            </a:r>
            <a:r>
              <a:rPr b="0" lang="en-US" sz="4400" spc="-1" strike="noStrike">
                <a:latin typeface="Arial"/>
              </a:rPr>
              <a:t>e </a:t>
            </a:r>
            <a:r>
              <a:rPr b="0" lang="en-US" sz="4400" spc="-1" strike="noStrike">
                <a:latin typeface="Arial"/>
              </a:rPr>
              <a:t>sl</a:t>
            </a:r>
            <a:r>
              <a:rPr b="0" lang="en-US" sz="4400" spc="-1" strike="noStrike">
                <a:latin typeface="Arial"/>
              </a:rPr>
              <a:t>id</a:t>
            </a:r>
            <a:r>
              <a:rPr b="0" lang="en-US" sz="4400" spc="-1" strike="noStrike">
                <a:latin typeface="Arial"/>
              </a:rPr>
              <a:t>e</a:t>
            </a:r>
            <a:endParaRPr b="0" lang="en-US" sz="4400" spc="-1" strike="noStrike">
              <a:latin typeface="Arial"/>
            </a:endParaRPr>
          </a:p>
        </p:txBody>
      </p:sp>
      <p:sp>
        <p:nvSpPr>
          <p:cNvPr id="12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a:t>
            </a:r>
            <a:r>
              <a:rPr b="0" lang="en-US" sz="2000" spc="-1" strike="noStrike">
                <a:latin typeface="Arial"/>
              </a:rPr>
              <a:t>k </a:t>
            </a:r>
            <a:r>
              <a:rPr b="0" lang="en-US" sz="2000" spc="-1" strike="noStrike">
                <a:latin typeface="Arial"/>
              </a:rPr>
              <a:t>to </a:t>
            </a:r>
            <a:r>
              <a:rPr b="0" lang="en-US" sz="2000" spc="-1" strike="noStrike">
                <a:latin typeface="Arial"/>
              </a:rPr>
              <a:t>e</a:t>
            </a:r>
            <a:r>
              <a:rPr b="0" lang="en-US" sz="2000" spc="-1" strike="noStrike">
                <a:latin typeface="Arial"/>
              </a:rPr>
              <a:t>di</a:t>
            </a:r>
            <a:r>
              <a:rPr b="0" lang="en-US" sz="2000" spc="-1" strike="noStrike">
                <a:latin typeface="Arial"/>
              </a:rPr>
              <a:t>t </a:t>
            </a:r>
            <a:r>
              <a:rPr b="0" lang="en-US" sz="2000" spc="-1" strike="noStrike">
                <a:latin typeface="Arial"/>
              </a:rPr>
              <a:t>th</a:t>
            </a:r>
            <a:r>
              <a:rPr b="0" lang="en-US" sz="2000" spc="-1" strike="noStrike">
                <a:latin typeface="Arial"/>
              </a:rPr>
              <a:t>e </a:t>
            </a:r>
            <a:r>
              <a:rPr b="0" lang="en-US" sz="2000" spc="-1" strike="noStrike">
                <a:latin typeface="Arial"/>
              </a:rPr>
              <a:t>n</a:t>
            </a:r>
            <a:r>
              <a:rPr b="0" lang="en-US" sz="2000" spc="-1" strike="noStrike">
                <a:latin typeface="Arial"/>
              </a:rPr>
              <a:t>ot</a:t>
            </a:r>
            <a:r>
              <a:rPr b="0" lang="en-US" sz="2000" spc="-1" strike="noStrike">
                <a:latin typeface="Arial"/>
              </a:rPr>
              <a:t>e</a:t>
            </a:r>
            <a:r>
              <a:rPr b="0" lang="en-US" sz="2000" spc="-1" strike="noStrike">
                <a:latin typeface="Arial"/>
              </a:rPr>
              <a:t>s </a:t>
            </a:r>
            <a:r>
              <a:rPr b="0" lang="en-US" sz="2000" spc="-1" strike="noStrike">
                <a:latin typeface="Arial"/>
              </a:rPr>
              <a:t>fo</a:t>
            </a:r>
            <a:r>
              <a:rPr b="0" lang="en-US" sz="2000" spc="-1" strike="noStrike">
                <a:latin typeface="Arial"/>
              </a:rPr>
              <a:t>r</a:t>
            </a:r>
            <a:r>
              <a:rPr b="0" lang="en-US" sz="2000" spc="-1" strike="noStrike">
                <a:latin typeface="Arial"/>
              </a:rPr>
              <a:t>m</a:t>
            </a:r>
            <a:r>
              <a:rPr b="0" lang="en-US" sz="2000" spc="-1" strike="noStrike">
                <a:latin typeface="Arial"/>
              </a:rPr>
              <a:t>at</a:t>
            </a:r>
            <a:endParaRPr b="0" lang="en-US" sz="2000" spc="-1" strike="noStrike">
              <a:latin typeface="Arial"/>
            </a:endParaRPr>
          </a:p>
        </p:txBody>
      </p:sp>
      <p:sp>
        <p:nvSpPr>
          <p:cNvPr id="12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DC094C8-0A51-45FC-9351-A3CAD2B3693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380880" y="685800"/>
            <a:ext cx="6094080" cy="3427200"/>
          </a:xfrm>
          <a:prstGeom prst="rect">
            <a:avLst/>
          </a:prstGeom>
        </p:spPr>
      </p:sp>
      <p:sp>
        <p:nvSpPr>
          <p:cNvPr id="278"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ITER hybrid</a:t>
            </a:r>
            <a:r>
              <a:rPr b="0" lang="zh-CN" sz="2000" spc="-1" strike="noStrike">
                <a:latin typeface="Arial"/>
              </a:rPr>
              <a:t>是</a:t>
            </a:r>
            <a:r>
              <a:rPr b="0" lang="en-US" sz="2000" spc="-1" strike="noStrike">
                <a:latin typeface="Arial"/>
              </a:rPr>
              <a:t>13.54,BEST PSOL/R=16.9</a:t>
            </a:r>
            <a:endParaRPr b="0" lang="en-US" sz="2000" spc="-1" strike="noStrike">
              <a:latin typeface="Arial"/>
            </a:endParaRPr>
          </a:p>
        </p:txBody>
      </p:sp>
      <p:sp>
        <p:nvSpPr>
          <p:cNvPr id="279"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6ED1459-A8AC-4E96-8EBD-F11B21C0148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380880" y="685800"/>
            <a:ext cx="6094080" cy="3427200"/>
          </a:xfrm>
          <a:prstGeom prst="rect">
            <a:avLst/>
          </a:prstGeom>
        </p:spPr>
      </p:sp>
      <p:sp>
        <p:nvSpPr>
          <p:cNvPr id="263"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ITER hybrid</a:t>
            </a:r>
            <a:r>
              <a:rPr b="0" lang="zh-CN" sz="2000" spc="-1" strike="noStrike">
                <a:latin typeface="Arial"/>
              </a:rPr>
              <a:t>是</a:t>
            </a:r>
            <a:r>
              <a:rPr b="0" lang="en-US" sz="2000" spc="-1" strike="noStrike">
                <a:latin typeface="Arial"/>
              </a:rPr>
              <a:t>13.54,BEST PSOL/R=16.9</a:t>
            </a:r>
            <a:endParaRPr b="0" lang="en-US" sz="2000" spc="-1" strike="noStrike">
              <a:latin typeface="Arial"/>
            </a:endParaRPr>
          </a:p>
        </p:txBody>
      </p:sp>
      <p:sp>
        <p:nvSpPr>
          <p:cNvPr id="264"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5B432A8-4C7D-44E7-A94B-00DB426B1C9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380880" y="685800"/>
            <a:ext cx="6094080" cy="3427200"/>
          </a:xfrm>
          <a:prstGeom prst="rect">
            <a:avLst/>
          </a:prstGeom>
        </p:spPr>
      </p:sp>
      <p:sp>
        <p:nvSpPr>
          <p:cNvPr id="266"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ITER hybrid</a:t>
            </a:r>
            <a:r>
              <a:rPr b="0" lang="zh-CN" sz="2000" spc="-1" strike="noStrike">
                <a:latin typeface="Arial"/>
              </a:rPr>
              <a:t>是</a:t>
            </a:r>
            <a:r>
              <a:rPr b="0" lang="en-US" sz="2000" spc="-1" strike="noStrike">
                <a:latin typeface="Arial"/>
              </a:rPr>
              <a:t>13.54,BEST PSOL/R=16.9</a:t>
            </a:r>
            <a:endParaRPr b="0" lang="en-US" sz="2000" spc="-1" strike="noStrike">
              <a:latin typeface="Arial"/>
            </a:endParaRPr>
          </a:p>
        </p:txBody>
      </p:sp>
      <p:sp>
        <p:nvSpPr>
          <p:cNvPr id="267"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23EE183-C69E-4613-9E15-EA685C9C751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380880" y="685800"/>
            <a:ext cx="6094080" cy="3427200"/>
          </a:xfrm>
          <a:prstGeom prst="rect">
            <a:avLst/>
          </a:prstGeom>
        </p:spPr>
      </p:sp>
      <p:sp>
        <p:nvSpPr>
          <p:cNvPr id="269"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ITER hybrid</a:t>
            </a:r>
            <a:r>
              <a:rPr b="0" lang="zh-CN" sz="2000" spc="-1" strike="noStrike">
                <a:latin typeface="Arial"/>
              </a:rPr>
              <a:t>是</a:t>
            </a:r>
            <a:r>
              <a:rPr b="0" lang="en-US" sz="2000" spc="-1" strike="noStrike">
                <a:latin typeface="Arial"/>
              </a:rPr>
              <a:t>13.54,BEST PSOL/R=16.9</a:t>
            </a:r>
            <a:endParaRPr b="0" lang="en-US" sz="2000" spc="-1" strike="noStrike">
              <a:latin typeface="Arial"/>
            </a:endParaRPr>
          </a:p>
        </p:txBody>
      </p:sp>
      <p:sp>
        <p:nvSpPr>
          <p:cNvPr id="270"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DDE6AED-98CA-4263-92C1-9E534D6CD25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380880" y="685800"/>
            <a:ext cx="6094080" cy="3427200"/>
          </a:xfrm>
          <a:prstGeom prst="rect">
            <a:avLst/>
          </a:prstGeom>
        </p:spPr>
      </p:sp>
      <p:sp>
        <p:nvSpPr>
          <p:cNvPr id="272"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ITER hybrid</a:t>
            </a:r>
            <a:r>
              <a:rPr b="0" lang="zh-CN" sz="2000" spc="-1" strike="noStrike">
                <a:latin typeface="Arial"/>
              </a:rPr>
              <a:t>是</a:t>
            </a:r>
            <a:r>
              <a:rPr b="0" lang="en-US" sz="2000" spc="-1" strike="noStrike">
                <a:latin typeface="Arial"/>
              </a:rPr>
              <a:t>13.54,BEST PSOL/R=16.9</a:t>
            </a:r>
            <a:endParaRPr b="0" lang="en-US" sz="2000" spc="-1" strike="noStrike">
              <a:latin typeface="Arial"/>
            </a:endParaRPr>
          </a:p>
        </p:txBody>
      </p:sp>
      <p:sp>
        <p:nvSpPr>
          <p:cNvPr id="273"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246B1D3-95AF-40FF-A48E-FA7EEED511A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380880" y="685800"/>
            <a:ext cx="6094080" cy="3427200"/>
          </a:xfrm>
          <a:prstGeom prst="rect">
            <a:avLst/>
          </a:prstGeom>
        </p:spPr>
      </p:sp>
      <p:sp>
        <p:nvSpPr>
          <p:cNvPr id="275"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ITER hybrid</a:t>
            </a:r>
            <a:r>
              <a:rPr b="0" lang="zh-CN" sz="2000" spc="-1" strike="noStrike">
                <a:latin typeface="Arial"/>
              </a:rPr>
              <a:t>是</a:t>
            </a:r>
            <a:r>
              <a:rPr b="0" lang="en-US" sz="2000" spc="-1" strike="noStrike">
                <a:latin typeface="Arial"/>
              </a:rPr>
              <a:t>13.54,BEST PSOL/R=16.9</a:t>
            </a:r>
            <a:endParaRPr b="0" lang="en-US" sz="2000" spc="-1" strike="noStrike">
              <a:latin typeface="Arial"/>
            </a:endParaRPr>
          </a:p>
        </p:txBody>
      </p:sp>
      <p:sp>
        <p:nvSpPr>
          <p:cNvPr id="276"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26C7370-6610-4E1E-89EF-B272AD8C18E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32040" y="603720"/>
            <a:ext cx="9095760" cy="0"/>
          </a:xfrm>
          <a:prstGeom prst="line">
            <a:avLst/>
          </a:prstGeom>
          <a:ln w="34920">
            <a:solidFill>
              <a:srgbClr val="b0c6e1"/>
            </a:solidFill>
            <a:round/>
          </a:ln>
        </p:spPr>
        <p:style>
          <a:lnRef idx="1">
            <a:schemeClr val="accent1"/>
          </a:lnRef>
          <a:fillRef idx="0">
            <a:schemeClr val="accent1"/>
          </a:fillRef>
          <a:effectRef idx="0">
            <a:schemeClr val="accent1"/>
          </a:effectRef>
          <a:fontRef idx="minor"/>
        </p:style>
      </p:sp>
      <p:sp>
        <p:nvSpPr>
          <p:cNvPr id="1" name="CustomShape 2"/>
          <p:cNvSpPr/>
          <p:nvPr/>
        </p:nvSpPr>
        <p:spPr>
          <a:xfrm>
            <a:off x="8631000" y="4906440"/>
            <a:ext cx="726840" cy="235440"/>
          </a:xfrm>
          <a:prstGeom prst="rect">
            <a:avLst/>
          </a:prstGeom>
          <a:noFill/>
          <a:ln>
            <a:noFill/>
          </a:ln>
        </p:spPr>
        <p:style>
          <a:lnRef idx="0"/>
          <a:fillRef idx="0"/>
          <a:effectRef idx="0"/>
          <a:fontRef idx="minor"/>
        </p:style>
        <p:txBody>
          <a:bodyPr wrap="none" lIns="68760" rIns="68760" tIns="34200" bIns="34200">
            <a:spAutoFit/>
          </a:bodyPr>
          <a:p>
            <a:pPr>
              <a:lnSpc>
                <a:spcPct val="100000"/>
              </a:lnSpc>
            </a:pPr>
            <a:fld id="{3F722037-CCCF-4CFA-BE7A-503215FCE1DC}" type="slidenum">
              <a:rPr b="0" lang="en-US" sz="1100" spc="-1" strike="noStrike">
                <a:solidFill>
                  <a:srgbClr val="000000"/>
                </a:solidFill>
                <a:latin typeface="Calibri"/>
                <a:ea typeface="DejaVu Sans"/>
              </a:rPr>
              <a:t>&lt;number&gt;</a:t>
            </a:fld>
            <a:endParaRPr b="0" lang="en-US" sz="1100" spc="-1" strike="noStrike">
              <a:latin typeface="Arial"/>
            </a:endParaRPr>
          </a:p>
        </p:txBody>
      </p:sp>
      <p:sp>
        <p:nvSpPr>
          <p:cNvPr id="2"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Line 1"/>
          <p:cNvSpPr/>
          <p:nvPr/>
        </p:nvSpPr>
        <p:spPr>
          <a:xfrm>
            <a:off x="32040" y="603720"/>
            <a:ext cx="9095760" cy="0"/>
          </a:xfrm>
          <a:prstGeom prst="line">
            <a:avLst/>
          </a:prstGeom>
          <a:ln w="34920">
            <a:solidFill>
              <a:srgbClr val="b0c6e1"/>
            </a:solidFill>
            <a:round/>
          </a:ln>
        </p:spPr>
        <p:style>
          <a:lnRef idx="1">
            <a:schemeClr val="accent1"/>
          </a:lnRef>
          <a:fillRef idx="0">
            <a:schemeClr val="accent1"/>
          </a:fillRef>
          <a:effectRef idx="0">
            <a:schemeClr val="accent1"/>
          </a:effectRef>
          <a:fontRef idx="minor"/>
        </p:style>
      </p:sp>
      <p:sp>
        <p:nvSpPr>
          <p:cNvPr id="41" name="CustomShape 2"/>
          <p:cNvSpPr/>
          <p:nvPr/>
        </p:nvSpPr>
        <p:spPr>
          <a:xfrm>
            <a:off x="8631000" y="4906440"/>
            <a:ext cx="726840" cy="235440"/>
          </a:xfrm>
          <a:prstGeom prst="rect">
            <a:avLst/>
          </a:prstGeom>
          <a:noFill/>
          <a:ln>
            <a:noFill/>
          </a:ln>
        </p:spPr>
        <p:style>
          <a:lnRef idx="0"/>
          <a:fillRef idx="0"/>
          <a:effectRef idx="0"/>
          <a:fontRef idx="minor"/>
        </p:style>
        <p:txBody>
          <a:bodyPr wrap="none" lIns="68760" rIns="68760" tIns="34200" bIns="34200">
            <a:spAutoFit/>
          </a:bodyPr>
          <a:p>
            <a:pPr>
              <a:lnSpc>
                <a:spcPct val="100000"/>
              </a:lnSpc>
            </a:pPr>
            <a:fld id="{2DABA4DB-3391-4880-8C93-B2D8A1EC4CF4}" type="slidenum">
              <a:rPr b="0" lang="en-US" sz="1100" spc="-1" strike="noStrike">
                <a:solidFill>
                  <a:srgbClr val="000000"/>
                </a:solidFill>
                <a:latin typeface="Calibri"/>
                <a:ea typeface="DejaVu Sans"/>
              </a:rPr>
              <a:t>&lt;number&gt;</a:t>
            </a:fld>
            <a:endParaRPr b="0" lang="en-US" sz="1100" spc="-1" strike="noStrike">
              <a:latin typeface="Arial"/>
            </a:endParaRPr>
          </a:p>
        </p:txBody>
      </p:sp>
      <p:sp>
        <p:nvSpPr>
          <p:cNvPr id="42"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Line 1"/>
          <p:cNvSpPr/>
          <p:nvPr/>
        </p:nvSpPr>
        <p:spPr>
          <a:xfrm>
            <a:off x="32040" y="603720"/>
            <a:ext cx="9095760" cy="0"/>
          </a:xfrm>
          <a:prstGeom prst="line">
            <a:avLst/>
          </a:prstGeom>
          <a:ln w="34920">
            <a:solidFill>
              <a:srgbClr val="b0c6e1"/>
            </a:solidFill>
            <a:round/>
          </a:ln>
        </p:spPr>
        <p:style>
          <a:lnRef idx="1">
            <a:schemeClr val="accent1"/>
          </a:lnRef>
          <a:fillRef idx="0">
            <a:schemeClr val="accent1"/>
          </a:fillRef>
          <a:effectRef idx="0">
            <a:schemeClr val="accent1"/>
          </a:effectRef>
          <a:fontRef idx="minor"/>
        </p:style>
      </p:sp>
      <p:sp>
        <p:nvSpPr>
          <p:cNvPr id="81" name="CustomShape 2"/>
          <p:cNvSpPr/>
          <p:nvPr/>
        </p:nvSpPr>
        <p:spPr>
          <a:xfrm>
            <a:off x="8631000" y="4906440"/>
            <a:ext cx="726840" cy="235440"/>
          </a:xfrm>
          <a:prstGeom prst="rect">
            <a:avLst/>
          </a:prstGeom>
          <a:noFill/>
          <a:ln>
            <a:noFill/>
          </a:ln>
        </p:spPr>
        <p:style>
          <a:lnRef idx="0"/>
          <a:fillRef idx="0"/>
          <a:effectRef idx="0"/>
          <a:fontRef idx="minor"/>
        </p:style>
        <p:txBody>
          <a:bodyPr wrap="none" lIns="68760" rIns="68760" tIns="34200" bIns="34200">
            <a:spAutoFit/>
          </a:bodyPr>
          <a:p>
            <a:pPr>
              <a:lnSpc>
                <a:spcPct val="100000"/>
              </a:lnSpc>
            </a:pPr>
            <a:fld id="{F76359AC-6DC4-4F68-B3CF-1B55E7898809}" type="slidenum">
              <a:rPr b="0" lang="en-US" sz="1100" spc="-1" strike="noStrike">
                <a:solidFill>
                  <a:srgbClr val="000000"/>
                </a:solidFill>
                <a:latin typeface="Calibri"/>
                <a:ea typeface="DejaVu Sans"/>
              </a:rPr>
              <a:t>&lt;number&gt;</a:t>
            </a:fld>
            <a:endParaRPr b="0" lang="en-US" sz="1100" spc="-1" strike="noStrike">
              <a:latin typeface="Arial"/>
            </a:endParaRPr>
          </a:p>
        </p:txBody>
      </p:sp>
      <p:sp>
        <p:nvSpPr>
          <p:cNvPr id="82"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8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1213560"/>
            <a:ext cx="9142920" cy="3359880"/>
          </a:xfrm>
          <a:prstGeom prst="rect">
            <a:avLst/>
          </a:prstGeom>
          <a:noFill/>
          <a:ln>
            <a:noFill/>
          </a:ln>
        </p:spPr>
        <p:style>
          <a:lnRef idx="0"/>
          <a:fillRef idx="0"/>
          <a:effectRef idx="0"/>
          <a:fontRef idx="minor"/>
        </p:style>
        <p:txBody>
          <a:bodyPr lIns="68760" rIns="68760" tIns="34200" bIns="34200">
            <a:spAutoFit/>
          </a:bodyPr>
          <a:p>
            <a:pPr algn="ctr">
              <a:lnSpc>
                <a:spcPct val="100000"/>
              </a:lnSpc>
            </a:pPr>
            <a:r>
              <a:rPr b="1" lang="en-US" sz="3600" spc="-1" strike="noStrike">
                <a:solidFill>
                  <a:srgbClr val="0000ff"/>
                </a:solidFill>
                <a:latin typeface="Calibri"/>
                <a:ea typeface="DejaVu Sans"/>
              </a:rPr>
              <a:t>Deep Learning and its application in tokamak magnetic equilibrium reconstruction</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r>
              <a:rPr b="1" lang="en-US" sz="3600" spc="-1" strike="noStrike">
                <a:solidFill>
                  <a:srgbClr val="000000"/>
                </a:solidFill>
                <a:latin typeface="Calibri"/>
                <a:ea typeface="DejaVu Sans"/>
              </a:rPr>
              <a:t>Youjun Hu</a:t>
            </a:r>
            <a:r>
              <a:rPr b="1" lang="zh-CN" sz="3600" spc="-1" strike="noStrike">
                <a:solidFill>
                  <a:srgbClr val="000000"/>
                </a:solidFill>
                <a:latin typeface="Calibri"/>
                <a:ea typeface="DejaVu Sans"/>
              </a:rPr>
              <a:t>（胡友俊）</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endParaRPr b="0" lang="en-US" sz="3600" spc="-1" strike="noStrike">
              <a:latin typeface="Arial"/>
            </a:endParaRPr>
          </a:p>
        </p:txBody>
      </p:sp>
      <p:sp>
        <p:nvSpPr>
          <p:cNvPr id="127" name="CustomShape 2"/>
          <p:cNvSpPr/>
          <p:nvPr/>
        </p:nvSpPr>
        <p:spPr>
          <a:xfrm>
            <a:off x="1920240" y="3629520"/>
            <a:ext cx="6117480" cy="6015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408240"/>
              </a:tabLst>
            </a:pPr>
            <a:r>
              <a:rPr b="0" lang="en-US" sz="1800" spc="-1" strike="noStrike">
                <a:solidFill>
                  <a:srgbClr val="000000"/>
                </a:solidFill>
                <a:latin typeface="Arial"/>
                <a:ea typeface="DejaVu Sans"/>
              </a:rPr>
              <a:t>Institute of Plasma Physics, Chinese Academy of Sciences</a:t>
            </a:r>
            <a:endParaRPr b="0" lang="en-US" sz="1800" spc="-1" strike="noStrike">
              <a:latin typeface="Arial"/>
            </a:endParaRPr>
          </a:p>
          <a:p>
            <a:pPr algn="ctr">
              <a:lnSpc>
                <a:spcPct val="100000"/>
              </a:lnSpc>
              <a:tabLst>
                <a:tab algn="l" pos="408240"/>
              </a:tabLst>
            </a:pPr>
            <a:r>
              <a:rPr b="0" lang="en-US" sz="1800" spc="-1" strike="noStrike">
                <a:solidFill>
                  <a:srgbClr val="000000"/>
                </a:solidFill>
                <a:latin typeface="Arial"/>
                <a:ea typeface="DejaVu Sans"/>
              </a:rPr>
              <a:t>2022-05-27, seminar@ASIPP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188720" y="22680"/>
            <a:ext cx="7862400" cy="372600"/>
          </a:xfrm>
          <a:prstGeom prst="rect">
            <a:avLst/>
          </a:prstGeom>
          <a:noFill/>
          <a:ln>
            <a:noFill/>
          </a:ln>
        </p:spPr>
        <p:style>
          <a:lnRef idx="0"/>
          <a:fillRef idx="0"/>
          <a:effectRef idx="0"/>
          <a:fontRef idx="minor"/>
        </p:style>
      </p:sp>
      <p:sp>
        <p:nvSpPr>
          <p:cNvPr id="159" name="CustomShape 2"/>
          <p:cNvSpPr/>
          <p:nvPr/>
        </p:nvSpPr>
        <p:spPr>
          <a:xfrm>
            <a:off x="182880" y="656280"/>
            <a:ext cx="9051840" cy="1631160"/>
          </a:xfrm>
          <a:prstGeom prst="rect">
            <a:avLst/>
          </a:prstGeom>
          <a:noFill/>
          <a:ln>
            <a:noFill/>
          </a:ln>
        </p:spPr>
        <p:style>
          <a:lnRef idx="0"/>
          <a:fillRef idx="0"/>
          <a:effectRef idx="0"/>
          <a:fontRef idx="minor"/>
        </p:style>
        <p:txBody>
          <a:bodyPr lIns="68400" rIns="68400" tIns="34200" bIns="34200">
            <a:spAutoFit/>
          </a:bodyPr>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Yes, it is.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Q: Where is the training process?</a:t>
            </a:r>
            <a:endParaRPr b="0" lang="en-US" sz="2000" spc="-1" strike="noStrike">
              <a:latin typeface="Arial"/>
            </a:endParaRPr>
          </a:p>
          <a:p>
            <a:pPr lvl="3" marL="864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A: There exist closed expressions for the fitting parameters.</a:t>
            </a:r>
            <a:endParaRPr b="0" lang="en-US" sz="2000" spc="-1" strike="noStrike">
              <a:latin typeface="Arial"/>
            </a:endParaRPr>
          </a:p>
          <a:p>
            <a:pPr lvl="3" marL="864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We do not need to use </a:t>
            </a:r>
            <a:r>
              <a:rPr b="1" lang="en-US" sz="2000" spc="-1" strike="noStrike">
                <a:solidFill>
                  <a:srgbClr val="000000"/>
                </a:solidFill>
                <a:latin typeface="Calibri"/>
                <a:ea typeface="DejaVu Sans"/>
              </a:rPr>
              <a:t>iterative</a:t>
            </a:r>
            <a:r>
              <a:rPr b="0" lang="en-US" sz="2000" spc="-1" strike="noStrike">
                <a:solidFill>
                  <a:srgbClr val="000000"/>
                </a:solidFill>
                <a:latin typeface="Calibri"/>
                <a:ea typeface="DejaVu Sans"/>
              </a:rPr>
              <a:t> methods to </a:t>
            </a:r>
            <a:r>
              <a:rPr b="1" lang="en-US" sz="2000" spc="-1" strike="noStrike">
                <a:solidFill>
                  <a:srgbClr val="000000"/>
                </a:solidFill>
                <a:latin typeface="Calibri"/>
                <a:ea typeface="DejaVu Sans"/>
              </a:rPr>
              <a:t>learn</a:t>
            </a:r>
            <a:r>
              <a:rPr b="0" lang="en-US" sz="2000" spc="-1" strike="noStrike">
                <a:solidFill>
                  <a:srgbClr val="000000"/>
                </a:solidFill>
                <a:latin typeface="Calibri"/>
                <a:ea typeface="DejaVu Sans"/>
              </a:rPr>
              <a:t> the parameters.</a:t>
            </a:r>
            <a:endParaRPr b="0" lang="en-US" sz="2000" spc="-1" strike="noStrike">
              <a:latin typeface="Arial"/>
            </a:endParaRPr>
          </a:p>
        </p:txBody>
      </p:sp>
      <p:sp>
        <p:nvSpPr>
          <p:cNvPr id="160" name="CustomShape 3"/>
          <p:cNvSpPr/>
          <p:nvPr/>
        </p:nvSpPr>
        <p:spPr>
          <a:xfrm>
            <a:off x="-91440" y="22680"/>
            <a:ext cx="8960400" cy="44892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500" spc="-1" strike="noStrike">
                <a:solidFill>
                  <a:srgbClr val="0000ff"/>
                </a:solidFill>
                <a:latin typeface="Calibri"/>
                <a:ea typeface="DejaVu Sans"/>
              </a:rPr>
              <a:t>Linear least squares is a machine learning algorithm?</a:t>
            </a:r>
            <a:endParaRPr b="0" lang="en-US" sz="2500" spc="-1" strike="noStrike">
              <a:latin typeface="Arial"/>
            </a:endParaRPr>
          </a:p>
        </p:txBody>
      </p:sp>
      <p:pic>
        <p:nvPicPr>
          <p:cNvPr id="161" name="" descr=""/>
          <p:cNvPicPr/>
          <p:nvPr/>
        </p:nvPicPr>
        <p:blipFill>
          <a:blip r:embed="rId1"/>
          <a:stretch/>
        </p:blipFill>
        <p:spPr>
          <a:xfrm>
            <a:off x="640080" y="2286000"/>
            <a:ext cx="2840400" cy="2833920"/>
          </a:xfrm>
          <a:prstGeom prst="rect">
            <a:avLst/>
          </a:prstGeom>
          <a:ln>
            <a:noFill/>
          </a:ln>
        </p:spPr>
      </p:pic>
      <p:pic>
        <p:nvPicPr>
          <p:cNvPr id="162" name="" descr=""/>
          <p:cNvPicPr/>
          <p:nvPr/>
        </p:nvPicPr>
        <p:blipFill>
          <a:blip r:embed="rId2"/>
          <a:stretch/>
        </p:blipFill>
        <p:spPr>
          <a:xfrm>
            <a:off x="4289760" y="2309040"/>
            <a:ext cx="2476080" cy="2833920"/>
          </a:xfrm>
          <a:prstGeom prst="rect">
            <a:avLst/>
          </a:prstGeom>
          <a:ln>
            <a:noFill/>
          </a:ln>
        </p:spPr>
      </p:pic>
      <p:pic>
        <p:nvPicPr>
          <p:cNvPr id="163" name="" descr=""/>
          <p:cNvPicPr/>
          <p:nvPr/>
        </p:nvPicPr>
        <p:blipFill>
          <a:blip r:embed="rId3"/>
          <a:stretch/>
        </p:blipFill>
        <p:spPr>
          <a:xfrm>
            <a:off x="5696280" y="4282920"/>
            <a:ext cx="2532600" cy="379800"/>
          </a:xfrm>
          <a:prstGeom prst="rect">
            <a:avLst/>
          </a:prstGeom>
          <a:ln>
            <a:noFill/>
          </a:ln>
        </p:spPr>
      </p:pic>
      <p:pic>
        <p:nvPicPr>
          <p:cNvPr id="164" name="" descr=""/>
          <p:cNvPicPr/>
          <p:nvPr/>
        </p:nvPicPr>
        <p:blipFill>
          <a:blip r:embed="rId4"/>
          <a:stretch/>
        </p:blipFill>
        <p:spPr>
          <a:xfrm>
            <a:off x="2366280" y="4056120"/>
            <a:ext cx="1656360" cy="332280"/>
          </a:xfrm>
          <a:prstGeom prst="rect">
            <a:avLst/>
          </a:prstGeom>
          <a:ln>
            <a:noFill/>
          </a:ln>
        </p:spPr>
      </p:pic>
      <p:sp>
        <p:nvSpPr>
          <p:cNvPr id="165" name="CustomShape 4"/>
          <p:cNvSpPr/>
          <p:nvPr/>
        </p:nvSpPr>
        <p:spPr>
          <a:xfrm>
            <a:off x="6675120" y="3566160"/>
            <a:ext cx="2468160" cy="768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500" spc="-1" strike="noStrike">
                <a:solidFill>
                  <a:srgbClr val="000000"/>
                </a:solidFill>
                <a:latin typeface="Arial"/>
                <a:ea typeface="DejaVu Sans"/>
              </a:rPr>
              <a:t>Still linear model</a:t>
            </a:r>
            <a:endParaRPr b="0" lang="en-US" sz="1500" spc="-1" strike="noStrike">
              <a:latin typeface="Arial"/>
            </a:endParaRPr>
          </a:p>
          <a:p>
            <a:pPr>
              <a:lnSpc>
                <a:spcPct val="100000"/>
              </a:lnSpc>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(in terms of parameters)</a:t>
            </a: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74320" y="1547280"/>
            <a:ext cx="8960400" cy="5554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0000ff"/>
                </a:solidFill>
                <a:latin typeface="Calibri"/>
                <a:ea typeface="DejaVu Sans"/>
              </a:rPr>
              <a:t>Deep learning models</a:t>
            </a:r>
            <a:endParaRPr b="0" lang="en-US" sz="3200" spc="-1" strike="noStrike">
              <a:latin typeface="Arial"/>
            </a:endParaRPr>
          </a:p>
        </p:txBody>
      </p:sp>
      <p:sp>
        <p:nvSpPr>
          <p:cNvPr id="167" name="CustomShape 2"/>
          <p:cNvSpPr/>
          <p:nvPr/>
        </p:nvSpPr>
        <p:spPr>
          <a:xfrm>
            <a:off x="182880" y="2049120"/>
            <a:ext cx="9051840" cy="1503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2500" spc="-1" strike="noStrike">
                <a:solidFill>
                  <a:srgbClr val="000000"/>
                </a:solidFill>
                <a:latin typeface="Arial"/>
                <a:ea typeface="DejaVu Sans"/>
              </a:rPr>
              <a:t>Deep feedforward networks, also called multilayer perceptrons, </a:t>
            </a:r>
            <a:endParaRPr b="0" lang="en-US" sz="2500" spc="-1" strike="noStrike">
              <a:latin typeface="Arial"/>
            </a:endParaRPr>
          </a:p>
          <a:p>
            <a:pPr>
              <a:lnSpc>
                <a:spcPct val="100000"/>
              </a:lnSpc>
            </a:pPr>
            <a:r>
              <a:rPr b="0" lang="en-US" sz="2500" spc="-1" strike="noStrike">
                <a:solidFill>
                  <a:srgbClr val="000000"/>
                </a:solidFill>
                <a:latin typeface="Arial"/>
                <a:ea typeface="DejaVu Sans"/>
              </a:rPr>
              <a:t>are the quintessential deep learning models.</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Many kinds of networks</a:t>
            </a:r>
            <a:endParaRPr b="0" lang="en-US" sz="2800" spc="-1" strike="noStrike">
              <a:latin typeface="Arial"/>
            </a:endParaRPr>
          </a:p>
        </p:txBody>
      </p:sp>
      <p:pic>
        <p:nvPicPr>
          <p:cNvPr id="169" name="" descr=""/>
          <p:cNvPicPr/>
          <p:nvPr/>
        </p:nvPicPr>
        <p:blipFill>
          <a:blip r:embed="rId1"/>
          <a:stretch/>
        </p:blipFill>
        <p:spPr>
          <a:xfrm>
            <a:off x="2377440" y="655560"/>
            <a:ext cx="4479840" cy="42814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 descr=""/>
          <p:cNvPicPr/>
          <p:nvPr/>
        </p:nvPicPr>
        <p:blipFill>
          <a:blip r:embed="rId1"/>
          <a:stretch/>
        </p:blipFill>
        <p:spPr>
          <a:xfrm>
            <a:off x="182880" y="731520"/>
            <a:ext cx="4898880" cy="3674160"/>
          </a:xfrm>
          <a:prstGeom prst="rect">
            <a:avLst/>
          </a:prstGeom>
          <a:ln>
            <a:noFill/>
          </a:ln>
        </p:spPr>
      </p:pic>
      <p:sp>
        <p:nvSpPr>
          <p:cNvPr id="171"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Feedforward neural networks</a:t>
            </a:r>
            <a:endParaRPr b="0" lang="en-US" sz="2800" spc="-1" strike="noStrike">
              <a:latin typeface="Arial"/>
            </a:endParaRPr>
          </a:p>
        </p:txBody>
      </p:sp>
      <p:sp>
        <p:nvSpPr>
          <p:cNvPr id="172" name="CustomShape 2"/>
          <p:cNvSpPr/>
          <p:nvPr/>
        </p:nvSpPr>
        <p:spPr>
          <a:xfrm>
            <a:off x="4572000" y="822960"/>
            <a:ext cx="4662720" cy="1631160"/>
          </a:xfrm>
          <a:prstGeom prst="rect">
            <a:avLst/>
          </a:prstGeom>
          <a:noFill/>
          <a:ln>
            <a:noFill/>
          </a:ln>
        </p:spPr>
        <p:style>
          <a:lnRef idx="0"/>
          <a:fillRef idx="0"/>
          <a:effectRef idx="0"/>
          <a:fontRef idx="minor"/>
        </p:style>
        <p:txBody>
          <a:bodyPr lIns="68400" rIns="68400" tIns="34200" bIns="34200">
            <a:spAutoFit/>
          </a:bodyPr>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information moves in only one direction</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no cycles or loops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No intra-layer connections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Fully connected</a:t>
            </a:r>
            <a:endParaRPr b="0" lang="en-US" sz="2000" spc="-1" strike="noStrike">
              <a:latin typeface="Arial"/>
            </a:endParaRPr>
          </a:p>
        </p:txBody>
      </p:sp>
      <p:pic>
        <p:nvPicPr>
          <p:cNvPr id="173" name="" descr=""/>
          <p:cNvPicPr/>
          <p:nvPr/>
        </p:nvPicPr>
        <p:blipFill>
          <a:blip r:embed="rId2"/>
          <a:stretch/>
        </p:blipFill>
        <p:spPr>
          <a:xfrm>
            <a:off x="4480560" y="4480560"/>
            <a:ext cx="4285080" cy="484560"/>
          </a:xfrm>
          <a:prstGeom prst="rect">
            <a:avLst/>
          </a:prstGeom>
          <a:ln>
            <a:noFill/>
          </a:ln>
        </p:spPr>
      </p:pic>
      <p:sp>
        <p:nvSpPr>
          <p:cNvPr id="174" name="CustomShape 3"/>
          <p:cNvSpPr/>
          <p:nvPr/>
        </p:nvSpPr>
        <p:spPr>
          <a:xfrm>
            <a:off x="2834640" y="4134240"/>
            <a:ext cx="62532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Information propagation correspond to function composition: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91440" y="22680"/>
            <a:ext cx="8960400" cy="5554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0000ff"/>
                </a:solidFill>
                <a:latin typeface="Calibri"/>
                <a:ea typeface="DejaVu Sans"/>
              </a:rPr>
              <a:t>Q: “Deep” in deep learning?</a:t>
            </a:r>
            <a:endParaRPr b="0" lang="en-US" sz="3200" spc="-1" strike="noStrike">
              <a:latin typeface="Arial"/>
            </a:endParaRPr>
          </a:p>
        </p:txBody>
      </p:sp>
      <p:sp>
        <p:nvSpPr>
          <p:cNvPr id="176" name="CustomShape 2"/>
          <p:cNvSpPr/>
          <p:nvPr/>
        </p:nvSpPr>
        <p:spPr>
          <a:xfrm>
            <a:off x="182880" y="786600"/>
            <a:ext cx="8960400" cy="104292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ff0000"/>
                </a:solidFill>
                <a:latin typeface="Calibri"/>
                <a:ea typeface="DejaVu Sans"/>
              </a:rPr>
              <a:t>A: The adjective "deep" in deep learning refers to the use of multiple layers in the neural network</a:t>
            </a:r>
            <a:endParaRPr b="0" lang="en-US" sz="3200" spc="-1" strike="noStrike">
              <a:latin typeface="Arial"/>
            </a:endParaRPr>
          </a:p>
        </p:txBody>
      </p:sp>
      <p:pic>
        <p:nvPicPr>
          <p:cNvPr id="177" name="" descr=""/>
          <p:cNvPicPr/>
          <p:nvPr/>
        </p:nvPicPr>
        <p:blipFill>
          <a:blip r:embed="rId1"/>
          <a:stretch/>
        </p:blipFill>
        <p:spPr>
          <a:xfrm>
            <a:off x="635760" y="2064600"/>
            <a:ext cx="7897320" cy="29638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Node (Neuron), weight, bias, and activation</a:t>
            </a:r>
            <a:endParaRPr b="0" lang="en-US" sz="2800" spc="-1" strike="noStrike">
              <a:latin typeface="Arial"/>
            </a:endParaRPr>
          </a:p>
        </p:txBody>
      </p:sp>
      <p:pic>
        <p:nvPicPr>
          <p:cNvPr id="179" name="" descr=""/>
          <p:cNvPicPr/>
          <p:nvPr/>
        </p:nvPicPr>
        <p:blipFill>
          <a:blip r:embed="rId1"/>
          <a:stretch/>
        </p:blipFill>
        <p:spPr>
          <a:xfrm>
            <a:off x="264600" y="731520"/>
            <a:ext cx="4763880" cy="3016800"/>
          </a:xfrm>
          <a:prstGeom prst="rect">
            <a:avLst/>
          </a:prstGeom>
          <a:ln>
            <a:noFill/>
          </a:ln>
        </p:spPr>
      </p:pic>
      <p:pic>
        <p:nvPicPr>
          <p:cNvPr id="180" name="" descr=""/>
          <p:cNvPicPr/>
          <p:nvPr/>
        </p:nvPicPr>
        <p:blipFill>
          <a:blip r:embed="rId2"/>
          <a:stretch/>
        </p:blipFill>
        <p:spPr>
          <a:xfrm>
            <a:off x="5943600" y="1005840"/>
            <a:ext cx="2161080" cy="732240"/>
          </a:xfrm>
          <a:prstGeom prst="rect">
            <a:avLst/>
          </a:prstGeom>
          <a:ln>
            <a:noFill/>
          </a:ln>
        </p:spPr>
      </p:pic>
      <p:pic>
        <p:nvPicPr>
          <p:cNvPr id="181" name="" descr=""/>
          <p:cNvPicPr/>
          <p:nvPr/>
        </p:nvPicPr>
        <p:blipFill>
          <a:blip r:embed="rId3"/>
          <a:stretch/>
        </p:blipFill>
        <p:spPr>
          <a:xfrm>
            <a:off x="6402960" y="1920240"/>
            <a:ext cx="1094400" cy="494280"/>
          </a:xfrm>
          <a:prstGeom prst="rect">
            <a:avLst/>
          </a:prstGeom>
          <a:ln>
            <a:noFill/>
          </a:ln>
        </p:spPr>
      </p:pic>
      <p:pic>
        <p:nvPicPr>
          <p:cNvPr id="182" name="" descr=""/>
          <p:cNvPicPr/>
          <p:nvPr/>
        </p:nvPicPr>
        <p:blipFill>
          <a:blip r:embed="rId4"/>
          <a:stretch/>
        </p:blipFill>
        <p:spPr>
          <a:xfrm>
            <a:off x="5058000" y="2726280"/>
            <a:ext cx="4085280" cy="199080"/>
          </a:xfrm>
          <a:prstGeom prst="rect">
            <a:avLst/>
          </a:prstGeom>
          <a:ln>
            <a:noFill/>
          </a:ln>
        </p:spPr>
      </p:pic>
      <p:pic>
        <p:nvPicPr>
          <p:cNvPr id="183" name="" descr=""/>
          <p:cNvPicPr/>
          <p:nvPr/>
        </p:nvPicPr>
        <p:blipFill>
          <a:blip r:embed="rId5"/>
          <a:stretch/>
        </p:blipFill>
        <p:spPr>
          <a:xfrm>
            <a:off x="6675120" y="4206240"/>
            <a:ext cx="1608480" cy="351360"/>
          </a:xfrm>
          <a:prstGeom prst="rect">
            <a:avLst/>
          </a:prstGeom>
          <a:ln>
            <a:noFill/>
          </a:ln>
        </p:spPr>
      </p:pic>
      <p:sp>
        <p:nvSpPr>
          <p:cNvPr id="184" name="CustomShape 2"/>
          <p:cNvSpPr/>
          <p:nvPr/>
        </p:nvSpPr>
        <p:spPr>
          <a:xfrm>
            <a:off x="6492240" y="3741480"/>
            <a:ext cx="1919520" cy="37296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000" spc="-1" strike="noStrike">
                <a:solidFill>
                  <a:srgbClr val="000000"/>
                </a:solidFill>
                <a:latin typeface="Calibri"/>
                <a:ea typeface="DejaVu Sans"/>
              </a:rPr>
              <a:t>In vector form:</a:t>
            </a:r>
            <a:endParaRPr b="0" lang="en-US" sz="2000" spc="-1" strike="noStrike">
              <a:latin typeface="Arial"/>
            </a:endParaRPr>
          </a:p>
        </p:txBody>
      </p:sp>
      <p:sp>
        <p:nvSpPr>
          <p:cNvPr id="185" name="CustomShape 3"/>
          <p:cNvSpPr/>
          <p:nvPr/>
        </p:nvSpPr>
        <p:spPr>
          <a:xfrm>
            <a:off x="149040" y="3823560"/>
            <a:ext cx="5885280" cy="85752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Trainable parameter: weights, bias</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Millions of trainable parameters in a typical network</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Multilayer network is a universal function approximator</a:t>
            </a:r>
            <a:endParaRPr b="0" lang="en-US" sz="1800" spc="-1" strike="noStrike">
              <a:latin typeface="Arial"/>
            </a:endParaRPr>
          </a:p>
        </p:txBody>
      </p:sp>
      <p:sp>
        <p:nvSpPr>
          <p:cNvPr id="186" name="CustomShape 4"/>
          <p:cNvSpPr/>
          <p:nvPr/>
        </p:nvSpPr>
        <p:spPr>
          <a:xfrm>
            <a:off x="6400800" y="3566160"/>
            <a:ext cx="2102400" cy="146232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187" name="CustomShape 5"/>
          <p:cNvSpPr/>
          <p:nvPr/>
        </p:nvSpPr>
        <p:spPr>
          <a:xfrm>
            <a:off x="5120640" y="822960"/>
            <a:ext cx="4022640" cy="234540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pic>
        <p:nvPicPr>
          <p:cNvPr id="188" name="" descr=""/>
          <p:cNvPicPr/>
          <p:nvPr/>
        </p:nvPicPr>
        <p:blipFill>
          <a:blip r:embed="rId6"/>
          <a:stretch/>
        </p:blipFill>
        <p:spPr>
          <a:xfrm>
            <a:off x="6949440" y="4558320"/>
            <a:ext cx="1094400" cy="389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Many kinds of activation functions</a:t>
            </a:r>
            <a:endParaRPr b="0" lang="en-US" sz="2800" spc="-1" strike="noStrike">
              <a:latin typeface="Arial"/>
            </a:endParaRPr>
          </a:p>
        </p:txBody>
      </p:sp>
      <p:pic>
        <p:nvPicPr>
          <p:cNvPr id="190" name="" descr=""/>
          <p:cNvPicPr/>
          <p:nvPr/>
        </p:nvPicPr>
        <p:blipFill>
          <a:blip r:embed="rId1"/>
          <a:stretch/>
        </p:blipFill>
        <p:spPr>
          <a:xfrm>
            <a:off x="252720" y="548640"/>
            <a:ext cx="8890560" cy="31996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0" y="23400"/>
            <a:ext cx="9143280" cy="6778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000" spc="-1" strike="noStrike">
                <a:solidFill>
                  <a:srgbClr val="0000ff"/>
                </a:solidFill>
                <a:latin typeface="Calibri"/>
                <a:ea typeface="DejaVu Sans"/>
              </a:rPr>
              <a:t>Before training the network, define cost function to judge answers given by the network</a:t>
            </a:r>
            <a:endParaRPr b="0" lang="en-US" sz="2000" spc="-1" strike="noStrike">
              <a:latin typeface="Arial"/>
            </a:endParaRPr>
          </a:p>
        </p:txBody>
      </p:sp>
      <p:pic>
        <p:nvPicPr>
          <p:cNvPr id="192" name="" descr=""/>
          <p:cNvPicPr/>
          <p:nvPr/>
        </p:nvPicPr>
        <p:blipFill>
          <a:blip r:embed="rId1"/>
          <a:stretch/>
        </p:blipFill>
        <p:spPr>
          <a:xfrm>
            <a:off x="7200" y="1920240"/>
            <a:ext cx="8321400" cy="2952000"/>
          </a:xfrm>
          <a:prstGeom prst="rect">
            <a:avLst/>
          </a:prstGeom>
          <a:ln>
            <a:noFill/>
          </a:ln>
        </p:spPr>
      </p:pic>
      <p:pic>
        <p:nvPicPr>
          <p:cNvPr id="193" name="" descr=""/>
          <p:cNvPicPr/>
          <p:nvPr/>
        </p:nvPicPr>
        <p:blipFill>
          <a:blip r:embed="rId2"/>
          <a:stretch/>
        </p:blipFill>
        <p:spPr>
          <a:xfrm>
            <a:off x="5910480" y="701280"/>
            <a:ext cx="3049920" cy="2041200"/>
          </a:xfrm>
          <a:prstGeom prst="rect">
            <a:avLst/>
          </a:prstGeom>
          <a:ln>
            <a:noFill/>
          </a:ln>
        </p:spPr>
      </p:pic>
      <p:sp>
        <p:nvSpPr>
          <p:cNvPr id="194" name="CustomShape 2"/>
          <p:cNvSpPr/>
          <p:nvPr/>
        </p:nvSpPr>
        <p:spPr>
          <a:xfrm>
            <a:off x="8103600" y="750960"/>
            <a:ext cx="8568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L layer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82880" y="23400"/>
            <a:ext cx="8960400" cy="6778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pPr>
            <a:r>
              <a:rPr b="1" lang="en-US" sz="2000" spc="-1" strike="noStrike">
                <a:solidFill>
                  <a:srgbClr val="0000ff"/>
                </a:solidFill>
                <a:latin typeface="Calibri"/>
                <a:ea typeface="DejaVu Sans"/>
              </a:rPr>
              <a:t>We need the gradient of the cost function when training the network using Gradient descent method</a:t>
            </a:r>
            <a:endParaRPr b="0" lang="en-US" sz="2000" spc="-1" strike="noStrike">
              <a:latin typeface="Arial"/>
            </a:endParaRPr>
          </a:p>
        </p:txBody>
      </p:sp>
      <p:sp>
        <p:nvSpPr>
          <p:cNvPr id="196" name="CustomShape 2"/>
          <p:cNvSpPr/>
          <p:nvPr/>
        </p:nvSpPr>
        <p:spPr>
          <a:xfrm>
            <a:off x="548640" y="822960"/>
            <a:ext cx="8790480" cy="127944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1" lang="en-US" sz="2000" spc="-1" strike="noStrike">
                <a:solidFill>
                  <a:srgbClr val="000000"/>
                </a:solidFill>
                <a:latin typeface="Calibri"/>
                <a:ea typeface="DejaVu Sans"/>
              </a:rPr>
              <a:t>But how do you compute the partial derivatives of the cost function with respect to millions of variables (weights)?</a:t>
            </a:r>
            <a:r>
              <a:rPr b="1" lang="en-US" sz="2000" spc="-1" strike="noStrike">
                <a:solidFill>
                  <a:srgbClr val="0000ff"/>
                </a:solidFill>
                <a:latin typeface="Calibri"/>
                <a:ea typeface="DejaVu Sans"/>
              </a:rPr>
              <a:t> </a:t>
            </a:r>
            <a:endParaRPr b="0" lang="en-US" sz="2000" spc="-1" strike="noStrike">
              <a:latin typeface="Arial"/>
            </a:endParaRPr>
          </a:p>
          <a:p>
            <a:pPr marL="216000" indent="-215280">
              <a:lnSpc>
                <a:spcPct val="100000"/>
              </a:lnSpc>
              <a:buClr>
                <a:srgbClr val="000000"/>
              </a:buClr>
              <a:buSzPct val="45000"/>
              <a:buFont typeface="Wingdings" charset="2"/>
              <a:buChar char=""/>
            </a:pPr>
            <a:r>
              <a:rPr b="1" lang="en-US" sz="2000" spc="-1" strike="noStrike">
                <a:solidFill>
                  <a:srgbClr val="ff0000"/>
                </a:solidFill>
                <a:latin typeface="Calibri"/>
                <a:ea typeface="DejaVu Sans"/>
              </a:rPr>
              <a:t>==&gt;computationally expensive</a:t>
            </a:r>
            <a:endParaRPr b="0" lang="en-US" sz="2000" spc="-1" strike="noStrike">
              <a:latin typeface="Arial"/>
            </a:endParaRPr>
          </a:p>
          <a:p>
            <a:pPr marL="216000" indent="-215280">
              <a:lnSpc>
                <a:spcPct val="100000"/>
              </a:lnSpc>
              <a:buClr>
                <a:srgbClr val="000000"/>
              </a:buClr>
              <a:buSzPct val="45000"/>
              <a:buFont typeface="Wingdings" charset="2"/>
              <a:buChar char=""/>
            </a:pPr>
            <a:r>
              <a:rPr b="1" lang="en-US" sz="2000" spc="-1" strike="noStrike">
                <a:solidFill>
                  <a:srgbClr val="ff0000"/>
                </a:solidFill>
                <a:latin typeface="Calibri"/>
                <a:ea typeface="DejaVu Sans"/>
              </a:rPr>
              <a:t>An efficient method: the backpropagation algorithm</a:t>
            </a:r>
            <a:endParaRPr b="0" lang="en-US" sz="2000" spc="-1" strike="noStrike">
              <a:latin typeface="Arial"/>
            </a:endParaRPr>
          </a:p>
        </p:txBody>
      </p:sp>
      <p:pic>
        <p:nvPicPr>
          <p:cNvPr id="197" name="" descr=""/>
          <p:cNvPicPr/>
          <p:nvPr/>
        </p:nvPicPr>
        <p:blipFill>
          <a:blip r:embed="rId1"/>
          <a:stretch/>
        </p:blipFill>
        <p:spPr>
          <a:xfrm>
            <a:off x="457200" y="2041200"/>
            <a:ext cx="8411760" cy="2804400"/>
          </a:xfrm>
          <a:prstGeom prst="rect">
            <a:avLst/>
          </a:prstGeom>
          <a:ln>
            <a:solidFill>
              <a:srgbClr val="3465a4"/>
            </a:solid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82880" y="23400"/>
            <a:ext cx="8960400" cy="448920"/>
          </a:xfrm>
          <a:prstGeom prst="rect">
            <a:avLst/>
          </a:prstGeom>
          <a:noFill/>
          <a:ln>
            <a:noFill/>
          </a:ln>
        </p:spPr>
        <p:style>
          <a:lnRef idx="0"/>
          <a:fillRef idx="0"/>
          <a:effectRef idx="0"/>
          <a:fontRef idx="minor"/>
        </p:style>
        <p:txBody>
          <a:bodyPr lIns="68400" rIns="68400" tIns="34200" bIns="34200">
            <a:spAutoFit/>
          </a:bodyPr>
          <a:p>
            <a:pPr marL="216000" indent="-215280">
              <a:lnSpc>
                <a:spcPct val="100000"/>
              </a:lnSpc>
              <a:spcBef>
                <a:spcPts val="451"/>
              </a:spcBef>
              <a:buClr>
                <a:srgbClr val="000000"/>
              </a:buClr>
              <a:buSzPct val="45000"/>
              <a:buFont typeface="Wingdings" charset="2"/>
              <a:buChar char=""/>
            </a:pPr>
            <a:r>
              <a:rPr b="1" lang="en-US" sz="2500" spc="-1" strike="noStrike">
                <a:solidFill>
                  <a:srgbClr val="ff0000"/>
                </a:solidFill>
                <a:latin typeface="Calibri"/>
                <a:ea typeface="DejaVu Sans"/>
              </a:rPr>
              <a:t>Backpropagation algorithm: core of Deep Learning libraries</a:t>
            </a:r>
            <a:r>
              <a:rPr b="1" lang="en-US" sz="2000" spc="-1" strike="noStrike">
                <a:solidFill>
                  <a:srgbClr val="0000ff"/>
                </a:solidFill>
                <a:latin typeface="Calibri"/>
                <a:ea typeface="DejaVu Sans"/>
              </a:rPr>
              <a:t> </a:t>
            </a:r>
            <a:endParaRPr b="0" lang="en-US" sz="2000" spc="-1" strike="noStrike">
              <a:latin typeface="Arial"/>
            </a:endParaRPr>
          </a:p>
        </p:txBody>
      </p:sp>
      <p:sp>
        <p:nvSpPr>
          <p:cNvPr id="199" name="CustomShape 2"/>
          <p:cNvSpPr/>
          <p:nvPr/>
        </p:nvSpPr>
        <p:spPr>
          <a:xfrm>
            <a:off x="1005840" y="3566160"/>
            <a:ext cx="7587360" cy="164520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spcBef>
                <a:spcPts val="451"/>
              </a:spcBef>
              <a:buClr>
                <a:srgbClr val="000000"/>
              </a:buClr>
              <a:buSzPct val="45000"/>
              <a:buFont typeface="Wingdings" charset="2"/>
              <a:buChar char=""/>
            </a:pPr>
            <a:r>
              <a:rPr b="1" lang="en-US" sz="2000" spc="-1" strike="noStrike">
                <a:solidFill>
                  <a:srgbClr val="0000ff"/>
                </a:solidFill>
                <a:latin typeface="Calibri"/>
                <a:ea typeface="DejaVu Sans"/>
              </a:rPr>
              <a:t>Computing starts from the last layer and then moves backward</a:t>
            </a:r>
            <a:endParaRPr b="0" lang="en-US" sz="2000" spc="-1" strike="noStrike">
              <a:latin typeface="Arial"/>
            </a:endParaRPr>
          </a:p>
          <a:p>
            <a:pPr marL="216000" indent="-215280">
              <a:lnSpc>
                <a:spcPct val="100000"/>
              </a:lnSpc>
              <a:spcBef>
                <a:spcPts val="451"/>
              </a:spcBef>
              <a:buClr>
                <a:srgbClr val="000000"/>
              </a:buClr>
              <a:buSzPct val="45000"/>
              <a:buFont typeface="Wingdings" charset="2"/>
              <a:buChar char=""/>
            </a:pPr>
            <a:r>
              <a:rPr b="1" lang="en-US" sz="2000" spc="-1" strike="noStrike">
                <a:solidFill>
                  <a:srgbClr val="0000ff"/>
                </a:solidFill>
                <a:latin typeface="Calibri"/>
                <a:ea typeface="DejaVu Sans"/>
              </a:rPr>
              <a:t>easy to be derived and implemented, using the chain rule</a:t>
            </a:r>
            <a:endParaRPr b="0" lang="en-US" sz="2000" spc="-1" strike="noStrike">
              <a:latin typeface="Arial"/>
            </a:endParaRPr>
          </a:p>
          <a:p>
            <a:pPr marL="216000" indent="-215280">
              <a:lnSpc>
                <a:spcPct val="100000"/>
              </a:lnSpc>
              <a:spcBef>
                <a:spcPts val="451"/>
              </a:spcBef>
              <a:buClr>
                <a:srgbClr val="000000"/>
              </a:buClr>
              <a:buSzPct val="45000"/>
              <a:buFont typeface="Wingdings" charset="2"/>
              <a:buChar char=""/>
            </a:pPr>
            <a:r>
              <a:rPr b="1" lang="en-US" sz="2000" spc="-1" strike="noStrike">
                <a:solidFill>
                  <a:srgbClr val="0000ff"/>
                </a:solidFill>
                <a:latin typeface="Calibri"/>
                <a:ea typeface="DejaVu Sans"/>
              </a:rPr>
              <a:t>but it is not obvious why it is more efficient than other methods</a:t>
            </a:r>
            <a:endParaRPr b="0" lang="en-US" sz="2000" spc="-1" strike="noStrike">
              <a:latin typeface="Arial"/>
            </a:endParaRPr>
          </a:p>
          <a:p>
            <a:pPr marL="216000" indent="-215280">
              <a:lnSpc>
                <a:spcPct val="100000"/>
              </a:lnSpc>
              <a:spcBef>
                <a:spcPts val="451"/>
              </a:spcBef>
              <a:buClr>
                <a:srgbClr val="000000"/>
              </a:buClr>
              <a:buSzPct val="45000"/>
              <a:buFont typeface="Wingdings" charset="2"/>
              <a:buChar char=""/>
            </a:pPr>
            <a:r>
              <a:rPr b="1" lang="en-US" sz="2000" spc="-1" strike="noStrike">
                <a:solidFill>
                  <a:srgbClr val="0000ff"/>
                </a:solidFill>
                <a:latin typeface="Calibri"/>
                <a:ea typeface="DejaVu Sans"/>
              </a:rPr>
              <a:t>This algorithm is in Tensorflow (google) and Pytorch (Facebook) </a:t>
            </a:r>
            <a:endParaRPr b="0" lang="en-US" sz="2000" spc="-1" strike="noStrike">
              <a:latin typeface="Arial"/>
            </a:endParaRPr>
          </a:p>
        </p:txBody>
      </p:sp>
      <p:pic>
        <p:nvPicPr>
          <p:cNvPr id="200" name="" descr=""/>
          <p:cNvPicPr/>
          <p:nvPr/>
        </p:nvPicPr>
        <p:blipFill>
          <a:blip r:embed="rId1"/>
          <a:stretch/>
        </p:blipFill>
        <p:spPr>
          <a:xfrm>
            <a:off x="1065600" y="2651760"/>
            <a:ext cx="2865960" cy="551520"/>
          </a:xfrm>
          <a:prstGeom prst="rect">
            <a:avLst/>
          </a:prstGeom>
          <a:ln>
            <a:noFill/>
          </a:ln>
        </p:spPr>
      </p:pic>
      <p:pic>
        <p:nvPicPr>
          <p:cNvPr id="201" name="" descr=""/>
          <p:cNvPicPr/>
          <p:nvPr/>
        </p:nvPicPr>
        <p:blipFill>
          <a:blip r:embed="rId2"/>
          <a:stretch/>
        </p:blipFill>
        <p:spPr>
          <a:xfrm>
            <a:off x="1115280" y="1307520"/>
            <a:ext cx="1170360" cy="703800"/>
          </a:xfrm>
          <a:prstGeom prst="rect">
            <a:avLst/>
          </a:prstGeom>
          <a:ln>
            <a:noFill/>
          </a:ln>
        </p:spPr>
      </p:pic>
      <p:pic>
        <p:nvPicPr>
          <p:cNvPr id="202" name="" descr=""/>
          <p:cNvPicPr/>
          <p:nvPr/>
        </p:nvPicPr>
        <p:blipFill>
          <a:blip r:embed="rId3"/>
          <a:stretch/>
        </p:blipFill>
        <p:spPr>
          <a:xfrm>
            <a:off x="2560320" y="1277640"/>
            <a:ext cx="1522800" cy="780120"/>
          </a:xfrm>
          <a:prstGeom prst="rect">
            <a:avLst/>
          </a:prstGeom>
          <a:ln>
            <a:noFill/>
          </a:ln>
        </p:spPr>
      </p:pic>
      <p:pic>
        <p:nvPicPr>
          <p:cNvPr id="203" name="" descr=""/>
          <p:cNvPicPr/>
          <p:nvPr/>
        </p:nvPicPr>
        <p:blipFill>
          <a:blip r:embed="rId4"/>
          <a:stretch/>
        </p:blipFill>
        <p:spPr>
          <a:xfrm>
            <a:off x="1828800" y="640080"/>
            <a:ext cx="1084680" cy="637200"/>
          </a:xfrm>
          <a:prstGeom prst="rect">
            <a:avLst/>
          </a:prstGeom>
          <a:ln>
            <a:noFill/>
          </a:ln>
        </p:spPr>
      </p:pic>
      <p:sp>
        <p:nvSpPr>
          <p:cNvPr id="204" name="CustomShape 3"/>
          <p:cNvSpPr/>
          <p:nvPr/>
        </p:nvSpPr>
        <p:spPr>
          <a:xfrm>
            <a:off x="882720" y="2651760"/>
            <a:ext cx="3140280" cy="51012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p:txBody>
      </p:sp>
      <p:pic>
        <p:nvPicPr>
          <p:cNvPr id="205" name="" descr=""/>
          <p:cNvPicPr/>
          <p:nvPr/>
        </p:nvPicPr>
        <p:blipFill>
          <a:blip r:embed="rId5"/>
          <a:stretch/>
        </p:blipFill>
        <p:spPr>
          <a:xfrm>
            <a:off x="4748400" y="731520"/>
            <a:ext cx="4202640" cy="2559600"/>
          </a:xfrm>
          <a:prstGeom prst="rect">
            <a:avLst/>
          </a:prstGeom>
          <a:ln>
            <a:noFill/>
          </a:ln>
        </p:spPr>
      </p:pic>
      <p:sp>
        <p:nvSpPr>
          <p:cNvPr id="206" name="CustomShape 4"/>
          <p:cNvSpPr/>
          <p:nvPr/>
        </p:nvSpPr>
        <p:spPr>
          <a:xfrm>
            <a:off x="4745520" y="731520"/>
            <a:ext cx="4205520" cy="274248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p:txBody>
      </p:sp>
      <p:pic>
        <p:nvPicPr>
          <p:cNvPr id="207" name="" descr=""/>
          <p:cNvPicPr/>
          <p:nvPr/>
        </p:nvPicPr>
        <p:blipFill>
          <a:blip r:embed="rId6"/>
          <a:stretch/>
        </p:blipFill>
        <p:spPr>
          <a:xfrm>
            <a:off x="1257480" y="2058120"/>
            <a:ext cx="2399760" cy="5230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188720" y="22680"/>
            <a:ext cx="7862400" cy="372600"/>
          </a:xfrm>
          <a:prstGeom prst="rect">
            <a:avLst/>
          </a:prstGeom>
          <a:noFill/>
          <a:ln>
            <a:noFill/>
          </a:ln>
        </p:spPr>
        <p:style>
          <a:lnRef idx="0"/>
          <a:fillRef idx="0"/>
          <a:effectRef idx="0"/>
          <a:fontRef idx="minor"/>
        </p:style>
      </p:sp>
      <p:sp>
        <p:nvSpPr>
          <p:cNvPr id="129" name="CustomShape 2"/>
          <p:cNvSpPr/>
          <p:nvPr/>
        </p:nvSpPr>
        <p:spPr>
          <a:xfrm>
            <a:off x="91440" y="859680"/>
            <a:ext cx="9051840" cy="2944800"/>
          </a:xfrm>
          <a:prstGeom prst="rect">
            <a:avLst/>
          </a:prstGeom>
          <a:noFill/>
          <a:ln>
            <a:noFill/>
          </a:ln>
        </p:spPr>
        <p:style>
          <a:lnRef idx="0"/>
          <a:fillRef idx="0"/>
          <a:effectRef idx="0"/>
          <a:fontRef idx="minor"/>
        </p:style>
        <p:txBody>
          <a:bodyPr lIns="68400" rIns="68400" tIns="34200" bIns="34200">
            <a:spAutoFit/>
          </a:bodyPr>
          <a:p>
            <a:pPr>
              <a:lnSpc>
                <a:spcPct val="100000"/>
              </a:lnSpc>
              <a:spcBef>
                <a:spcPts val="451"/>
              </a:spcBef>
            </a:pPr>
            <a:endParaRPr b="0" lang="en-US" sz="18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800" spc="-1" strike="noStrike">
                <a:solidFill>
                  <a:srgbClr val="000000"/>
                </a:solidFill>
                <a:latin typeface="Calibri"/>
                <a:ea typeface="DejaVu Sans"/>
              </a:rPr>
              <a:t>Artificial intelligence (AI) and Machine Learning (ML)</a:t>
            </a:r>
            <a:endParaRPr b="0" lang="en-US" sz="28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800" spc="-1" strike="noStrike">
                <a:solidFill>
                  <a:srgbClr val="000000"/>
                </a:solidFill>
                <a:latin typeface="Calibri"/>
                <a:ea typeface="DejaVu Sans"/>
              </a:rPr>
              <a:t>Deep Learning</a:t>
            </a:r>
            <a:endParaRPr b="0" lang="en-US" sz="2800" spc="-1" strike="noStrike">
              <a:latin typeface="Arial"/>
            </a:endParaRPr>
          </a:p>
          <a:p>
            <a:pPr lvl="3" marL="864000" indent="-215280">
              <a:lnSpc>
                <a:spcPct val="100000"/>
              </a:lnSpc>
              <a:spcBef>
                <a:spcPts val="451"/>
              </a:spcBef>
              <a:spcAft>
                <a:spcPts val="451"/>
              </a:spcAft>
              <a:buClr>
                <a:srgbClr val="000000"/>
              </a:buClr>
              <a:buSzPct val="45000"/>
              <a:buFont typeface="Wingdings" charset="2"/>
              <a:buChar char=""/>
            </a:pPr>
            <a:r>
              <a:rPr b="1" lang="en-US" sz="2800" spc="-1" strike="noStrike">
                <a:solidFill>
                  <a:srgbClr val="000000"/>
                </a:solidFill>
                <a:latin typeface="Calibri"/>
                <a:ea typeface="DejaVu Sans"/>
              </a:rPr>
              <a:t>Neural Network</a:t>
            </a:r>
            <a:endParaRPr b="0" lang="en-US" sz="28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500" spc="-1" strike="noStrike">
                <a:solidFill>
                  <a:srgbClr val="000000"/>
                </a:solidFill>
                <a:latin typeface="Calibri"/>
                <a:ea typeface="DejaVu Sans"/>
              </a:rPr>
              <a:t>Reconstruct EAST magnetic equilibrium using deep learning </a:t>
            </a:r>
            <a:endParaRPr b="0" lang="en-US" sz="25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800" spc="-1" strike="noStrike">
                <a:solidFill>
                  <a:srgbClr val="000000"/>
                </a:solidFill>
                <a:latin typeface="Calibri"/>
                <a:ea typeface="DejaVu Sans"/>
              </a:rPr>
              <a:t>How to use Tensorflow (deep learning library by google)</a:t>
            </a:r>
            <a:endParaRPr b="0" lang="en-US" sz="2800" spc="-1" strike="noStrike">
              <a:latin typeface="Arial"/>
            </a:endParaRPr>
          </a:p>
        </p:txBody>
      </p:sp>
      <p:sp>
        <p:nvSpPr>
          <p:cNvPr id="130" name="CustomShape 3"/>
          <p:cNvSpPr/>
          <p:nvPr/>
        </p:nvSpPr>
        <p:spPr>
          <a:xfrm>
            <a:off x="457200" y="22680"/>
            <a:ext cx="7882920" cy="6166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0" lang="en-US" sz="3600" spc="-1" strike="noStrike">
                <a:solidFill>
                  <a:srgbClr val="ff0000"/>
                </a:solidFill>
                <a:latin typeface="Calibri"/>
                <a:ea typeface="DejaVu Sans"/>
              </a:rPr>
              <a:t>Outline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554480" y="3329640"/>
            <a:ext cx="889992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209" name="CustomShape 2"/>
          <p:cNvSpPr/>
          <p:nvPr/>
        </p:nvSpPr>
        <p:spPr>
          <a:xfrm>
            <a:off x="182880" y="23400"/>
            <a:ext cx="8960400" cy="524880"/>
          </a:xfrm>
          <a:prstGeom prst="rect">
            <a:avLst/>
          </a:prstGeom>
          <a:noFill/>
          <a:ln>
            <a:noFill/>
          </a:ln>
        </p:spPr>
        <p:style>
          <a:lnRef idx="0"/>
          <a:fillRef idx="0"/>
          <a:effectRef idx="0"/>
          <a:fontRef idx="minor"/>
        </p:style>
        <p:txBody>
          <a:bodyPr lIns="68400" rIns="68400" tIns="34200" bIns="34200">
            <a:spAutoFit/>
          </a:bodyPr>
          <a:p>
            <a:pPr marL="216000" indent="-215280">
              <a:lnSpc>
                <a:spcPct val="100000"/>
              </a:lnSpc>
              <a:spcBef>
                <a:spcPts val="451"/>
              </a:spcBef>
              <a:buClr>
                <a:srgbClr val="000000"/>
              </a:buClr>
              <a:buSzPct val="45000"/>
              <a:buFont typeface="Wingdings" charset="2"/>
              <a:buChar char=""/>
            </a:pPr>
            <a:r>
              <a:rPr b="1" lang="en-US" sz="2400" spc="-1" strike="noStrike">
                <a:solidFill>
                  <a:srgbClr val="ff0000"/>
                </a:solidFill>
                <a:latin typeface="Arial"/>
                <a:ea typeface="DejaVu Sans"/>
              </a:rPr>
              <a:t>Stochastic Gradient Descent (SGD)</a:t>
            </a:r>
            <a:r>
              <a:rPr b="1" lang="en-US" sz="3000" spc="-1" strike="noStrike">
                <a:solidFill>
                  <a:srgbClr val="ff0000"/>
                </a:solidFill>
                <a:latin typeface="Calibri"/>
                <a:ea typeface="DejaVu Sans"/>
              </a:rPr>
              <a:t> </a:t>
            </a:r>
            <a:endParaRPr b="0" lang="en-US" sz="3000" spc="-1" strike="noStrike">
              <a:latin typeface="Arial"/>
            </a:endParaRPr>
          </a:p>
        </p:txBody>
      </p:sp>
      <p:sp>
        <p:nvSpPr>
          <p:cNvPr id="210" name="CustomShape 3"/>
          <p:cNvSpPr/>
          <p:nvPr/>
        </p:nvSpPr>
        <p:spPr>
          <a:xfrm>
            <a:off x="287280" y="659520"/>
            <a:ext cx="78501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Most deep learning algorithms are based on the optimization algorithm SGD</a:t>
            </a:r>
            <a:endParaRPr b="0" lang="en-US" sz="1800" spc="-1" strike="noStrike">
              <a:latin typeface="Arial"/>
            </a:endParaRPr>
          </a:p>
        </p:txBody>
      </p:sp>
      <p:sp>
        <p:nvSpPr>
          <p:cNvPr id="211" name="CustomShape 4"/>
          <p:cNvSpPr/>
          <p:nvPr/>
        </p:nvSpPr>
        <p:spPr>
          <a:xfrm>
            <a:off x="287280" y="1097280"/>
            <a:ext cx="364392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ff"/>
                </a:solidFill>
                <a:latin typeface="Arial"/>
                <a:ea typeface="DejaVu Sans"/>
              </a:rPr>
              <a:t>Pseudocode of SGD:</a:t>
            </a:r>
            <a:endParaRPr b="0" lang="en-US" sz="2000" spc="-1" strike="noStrike">
              <a:latin typeface="Arial"/>
            </a:endParaRPr>
          </a:p>
        </p:txBody>
      </p:sp>
      <p:pic>
        <p:nvPicPr>
          <p:cNvPr id="212" name="" descr=""/>
          <p:cNvPicPr/>
          <p:nvPr/>
        </p:nvPicPr>
        <p:blipFill>
          <a:blip r:embed="rId1"/>
          <a:stretch/>
        </p:blipFill>
        <p:spPr>
          <a:xfrm>
            <a:off x="5885640" y="2949120"/>
            <a:ext cx="3166200" cy="2193840"/>
          </a:xfrm>
          <a:prstGeom prst="rect">
            <a:avLst/>
          </a:prstGeom>
          <a:ln>
            <a:noFill/>
          </a:ln>
        </p:spPr>
      </p:pic>
      <p:pic>
        <p:nvPicPr>
          <p:cNvPr id="213" name="" descr=""/>
          <p:cNvPicPr/>
          <p:nvPr/>
        </p:nvPicPr>
        <p:blipFill>
          <a:blip r:embed="rId2"/>
          <a:stretch/>
        </p:blipFill>
        <p:spPr>
          <a:xfrm>
            <a:off x="6761160" y="4846320"/>
            <a:ext cx="370440" cy="265680"/>
          </a:xfrm>
          <a:prstGeom prst="rect">
            <a:avLst/>
          </a:prstGeom>
          <a:ln>
            <a:noFill/>
          </a:ln>
        </p:spPr>
      </p:pic>
      <p:pic>
        <p:nvPicPr>
          <p:cNvPr id="214" name="" descr=""/>
          <p:cNvPicPr/>
          <p:nvPr/>
        </p:nvPicPr>
        <p:blipFill>
          <a:blip r:embed="rId3"/>
          <a:stretch/>
        </p:blipFill>
        <p:spPr>
          <a:xfrm>
            <a:off x="8565120" y="4754880"/>
            <a:ext cx="303840" cy="265680"/>
          </a:xfrm>
          <a:prstGeom prst="rect">
            <a:avLst/>
          </a:prstGeom>
          <a:ln>
            <a:noFill/>
          </a:ln>
        </p:spPr>
      </p:pic>
      <p:sp>
        <p:nvSpPr>
          <p:cNvPr id="215" name="CustomShape 5"/>
          <p:cNvSpPr/>
          <p:nvPr/>
        </p:nvSpPr>
        <p:spPr>
          <a:xfrm>
            <a:off x="6126480" y="3108960"/>
            <a:ext cx="283644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Gradient Descent in 2D</a:t>
            </a:r>
            <a:endParaRPr b="0" lang="en-US" sz="1800" spc="-1" strike="noStrike">
              <a:latin typeface="Arial"/>
            </a:endParaRPr>
          </a:p>
        </p:txBody>
      </p:sp>
      <p:pic>
        <p:nvPicPr>
          <p:cNvPr id="216" name="" descr=""/>
          <p:cNvPicPr/>
          <p:nvPr/>
        </p:nvPicPr>
        <p:blipFill>
          <a:blip r:embed="rId4"/>
          <a:stretch/>
        </p:blipFill>
        <p:spPr>
          <a:xfrm>
            <a:off x="91440" y="1781640"/>
            <a:ext cx="6072480" cy="20584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What are hyperparameters?</a:t>
            </a:r>
            <a:endParaRPr b="0" lang="en-US" sz="2800" spc="-1" strike="noStrike">
              <a:latin typeface="Arial"/>
            </a:endParaRPr>
          </a:p>
        </p:txBody>
      </p:sp>
      <p:sp>
        <p:nvSpPr>
          <p:cNvPr id="218" name="CustomShape 2"/>
          <p:cNvSpPr/>
          <p:nvPr/>
        </p:nvSpPr>
        <p:spPr>
          <a:xfrm>
            <a:off x="1625040" y="2094480"/>
            <a:ext cx="5317560" cy="2385360"/>
          </a:xfrm>
          <a:prstGeom prst="rect">
            <a:avLst/>
          </a:prstGeom>
          <a:noFill/>
          <a:ln>
            <a:solidFill>
              <a:srgbClr val="000000"/>
            </a:solid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US" sz="2300" spc="-1" strike="noStrike">
                <a:solidFill>
                  <a:srgbClr val="000000"/>
                </a:solidFill>
                <a:latin typeface="Arial"/>
                <a:ea typeface="DejaVu Sans"/>
              </a:rPr>
              <a:t>Hyperparameters in deep learning:</a:t>
            </a:r>
            <a:endParaRPr b="0" lang="en-US" sz="2300" spc="-1" strike="noStrike">
              <a:latin typeface="Arial"/>
            </a:endParaRPr>
          </a:p>
          <a:p>
            <a:pPr lvl="2" marL="648000" indent="-215280">
              <a:lnSpc>
                <a:spcPct val="100000"/>
              </a:lnSpc>
              <a:buClr>
                <a:srgbClr val="000000"/>
              </a:buClr>
              <a:buSzPct val="45000"/>
              <a:buFont typeface="Wingdings" charset="2"/>
              <a:buChar char=""/>
            </a:pPr>
            <a:r>
              <a:rPr b="0" lang="en-US" sz="2300" spc="-1" strike="noStrike">
                <a:solidFill>
                  <a:srgbClr val="000000"/>
                </a:solidFill>
                <a:latin typeface="Arial"/>
                <a:ea typeface="DejaVu Sans"/>
              </a:rPr>
              <a:t>Type of activation functions  </a:t>
            </a:r>
            <a:endParaRPr b="0" lang="en-US" sz="2300" spc="-1" strike="noStrike">
              <a:latin typeface="Arial"/>
            </a:endParaRPr>
          </a:p>
          <a:p>
            <a:pPr lvl="2" marL="648000" indent="-215280">
              <a:lnSpc>
                <a:spcPct val="100000"/>
              </a:lnSpc>
              <a:buClr>
                <a:srgbClr val="000000"/>
              </a:buClr>
              <a:buSzPct val="45000"/>
              <a:buFont typeface="Wingdings" charset="2"/>
              <a:buChar char=""/>
            </a:pPr>
            <a:r>
              <a:rPr b="0" lang="en-US" sz="2300" spc="-1" strike="noStrike">
                <a:solidFill>
                  <a:srgbClr val="000000"/>
                </a:solidFill>
                <a:latin typeface="Arial"/>
                <a:ea typeface="DejaVu Sans"/>
              </a:rPr>
              <a:t>Number of hidden layers,</a:t>
            </a:r>
            <a:endParaRPr b="0" lang="en-US" sz="2300" spc="-1" strike="noStrike">
              <a:latin typeface="Arial"/>
            </a:endParaRPr>
          </a:p>
          <a:p>
            <a:pPr lvl="2" marL="648000" indent="-215280">
              <a:lnSpc>
                <a:spcPct val="100000"/>
              </a:lnSpc>
              <a:buClr>
                <a:srgbClr val="000000"/>
              </a:buClr>
              <a:buSzPct val="45000"/>
              <a:buFont typeface="Wingdings" charset="2"/>
              <a:buChar char=""/>
            </a:pPr>
            <a:r>
              <a:rPr b="0" lang="en-US" sz="2300" spc="-1" strike="noStrike">
                <a:solidFill>
                  <a:srgbClr val="000000"/>
                </a:solidFill>
                <a:latin typeface="Arial"/>
                <a:ea typeface="DejaVu Sans"/>
              </a:rPr>
              <a:t>Number of nodes in a layer</a:t>
            </a:r>
            <a:endParaRPr b="0" lang="en-US" sz="2300" spc="-1" strike="noStrike">
              <a:latin typeface="Arial"/>
            </a:endParaRPr>
          </a:p>
          <a:p>
            <a:pPr lvl="2" marL="648000" indent="-215280">
              <a:lnSpc>
                <a:spcPct val="100000"/>
              </a:lnSpc>
              <a:buClr>
                <a:srgbClr val="000000"/>
              </a:buClr>
              <a:buSzPct val="45000"/>
              <a:buFont typeface="Wingdings" charset="2"/>
              <a:buChar char=""/>
            </a:pPr>
            <a:r>
              <a:rPr b="0" lang="en-US" sz="2300" spc="-1" strike="noStrike">
                <a:solidFill>
                  <a:srgbClr val="000000"/>
                </a:solidFill>
                <a:latin typeface="Arial"/>
                <a:ea typeface="DejaVu Sans"/>
              </a:rPr>
              <a:t>Learning rate</a:t>
            </a:r>
            <a:endParaRPr b="0" lang="en-US" sz="2300" spc="-1" strike="noStrike">
              <a:latin typeface="Arial"/>
            </a:endParaRPr>
          </a:p>
          <a:p>
            <a:pPr lvl="2" marL="648000" indent="-215280">
              <a:lnSpc>
                <a:spcPct val="100000"/>
              </a:lnSpc>
              <a:buClr>
                <a:srgbClr val="000000"/>
              </a:buClr>
              <a:buSzPct val="45000"/>
              <a:buFont typeface="Wingdings" charset="2"/>
              <a:buChar char=""/>
            </a:pPr>
            <a:r>
              <a:rPr b="0" lang="en-US" sz="2300" spc="-1" strike="noStrike">
                <a:solidFill>
                  <a:srgbClr val="000000"/>
                </a:solidFill>
                <a:latin typeface="Arial"/>
                <a:ea typeface="DejaVu Sans"/>
              </a:rPr>
              <a:t>Batch size in SGD</a:t>
            </a:r>
            <a:endParaRPr b="0" lang="en-US" sz="2300" spc="-1" strike="noStrike">
              <a:latin typeface="Arial"/>
            </a:endParaRPr>
          </a:p>
        </p:txBody>
      </p:sp>
      <p:sp>
        <p:nvSpPr>
          <p:cNvPr id="219" name="CustomShape 3"/>
          <p:cNvSpPr/>
          <p:nvPr/>
        </p:nvSpPr>
        <p:spPr>
          <a:xfrm>
            <a:off x="914400" y="754560"/>
            <a:ext cx="8046000" cy="152208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US" sz="2000" spc="-1" strike="noStrike">
                <a:solidFill>
                  <a:srgbClr val="000000"/>
                </a:solidFill>
                <a:latin typeface="Arial"/>
                <a:ea typeface="DejaVu Sans"/>
              </a:rPr>
              <a:t>Parameters chosen by users (not learned by the algorithm) are called hyperparameters</a:t>
            </a:r>
            <a:endParaRPr b="0" lang="en-US" sz="2000" spc="-1" strike="noStrike">
              <a:latin typeface="Arial"/>
            </a:endParaRPr>
          </a:p>
          <a:p>
            <a:pPr>
              <a:lnSpc>
                <a:spcPct val="100000"/>
              </a:lnSpc>
            </a:pP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alibri"/>
                <a:ea typeface="DejaVu Sans"/>
              </a:rPr>
              <a:t>are constant, values are set before the learning process begins.</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Training, validation, testing dataset</a:t>
            </a:r>
            <a:endParaRPr b="0" lang="en-US" sz="2800" spc="-1" strike="noStrike">
              <a:latin typeface="Arial"/>
            </a:endParaRPr>
          </a:p>
        </p:txBody>
      </p:sp>
      <p:sp>
        <p:nvSpPr>
          <p:cNvPr id="221" name="CustomShape 2"/>
          <p:cNvSpPr/>
          <p:nvPr/>
        </p:nvSpPr>
        <p:spPr>
          <a:xfrm>
            <a:off x="890640" y="3356280"/>
            <a:ext cx="4960800" cy="547920"/>
          </a:xfrm>
          <a:prstGeom prst="rect">
            <a:avLst/>
          </a:prstGeom>
          <a:noFill/>
          <a:ln>
            <a:noFill/>
          </a:ln>
        </p:spPr>
        <p:style>
          <a:lnRef idx="0"/>
          <a:fillRef idx="0"/>
          <a:effectRef idx="0"/>
          <a:fontRef idx="minor"/>
        </p:style>
      </p:sp>
      <p:sp>
        <p:nvSpPr>
          <p:cNvPr id="222" name="CustomShape 3"/>
          <p:cNvSpPr/>
          <p:nvPr/>
        </p:nvSpPr>
        <p:spPr>
          <a:xfrm>
            <a:off x="274320" y="731520"/>
            <a:ext cx="9051840" cy="20109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1" lang="en-US" sz="1800" spc="-1" strike="noStrike">
                <a:solidFill>
                  <a:srgbClr val="000000"/>
                </a:solidFill>
                <a:latin typeface="Arial"/>
                <a:ea typeface="Noto Sans CJK SC"/>
              </a:rPr>
              <a:t>Full dataset is seperated to 3 subsets:</a:t>
            </a:r>
            <a:endParaRPr b="0" lang="en-US" sz="1800" spc="-1" strike="noStrike">
              <a:latin typeface="Arial"/>
            </a:endParaRPr>
          </a:p>
          <a:p>
            <a:pPr>
              <a:lnSpc>
                <a:spcPct val="100000"/>
              </a:lnSpc>
            </a:pPr>
            <a:endParaRPr b="0" lang="en-US" sz="1800" spc="-1" strike="noStrike">
              <a:latin typeface="Arial"/>
            </a:endParaRPr>
          </a:p>
          <a:p>
            <a:pPr lvl="3" marL="864000" indent="-215280">
              <a:lnSpc>
                <a:spcPct val="100000"/>
              </a:lnSpc>
              <a:buClr>
                <a:srgbClr val="000000"/>
              </a:buClr>
              <a:buSzPct val="45000"/>
              <a:buFont typeface="Wingdings" charset="2"/>
              <a:buChar char=""/>
            </a:pPr>
            <a:r>
              <a:rPr b="1" lang="en-US" sz="1800" spc="-1" strike="noStrike">
                <a:solidFill>
                  <a:srgbClr val="000000"/>
                </a:solidFill>
                <a:latin typeface="Arial"/>
                <a:ea typeface="Noto Sans CJK SC"/>
              </a:rPr>
              <a:t> </a:t>
            </a:r>
            <a:r>
              <a:rPr b="1" lang="en-US" sz="1800" spc="-1" strike="noStrike">
                <a:solidFill>
                  <a:srgbClr val="000000"/>
                </a:solidFill>
                <a:latin typeface="Arial"/>
                <a:ea typeface="Noto Sans CJK SC"/>
              </a:rPr>
              <a:t>Training----directly used by the training algorithm</a:t>
            </a:r>
            <a:endParaRPr b="0" lang="en-US" sz="1800" spc="-1" strike="noStrike">
              <a:latin typeface="Arial"/>
            </a:endParaRPr>
          </a:p>
          <a:p>
            <a:pPr lvl="3" marL="864000" indent="-215280">
              <a:lnSpc>
                <a:spcPct val="100000"/>
              </a:lnSpc>
              <a:buClr>
                <a:srgbClr val="000000"/>
              </a:buClr>
              <a:buSzPct val="45000"/>
              <a:buFont typeface="Wingdings" charset="2"/>
              <a:buChar char=""/>
            </a:pPr>
            <a:r>
              <a:rPr b="1" lang="en-US" sz="1800" spc="-1" strike="noStrike">
                <a:solidFill>
                  <a:srgbClr val="000000"/>
                </a:solidFill>
                <a:latin typeface="Arial"/>
                <a:ea typeface="Noto Sans CJK SC"/>
              </a:rPr>
              <a:t> </a:t>
            </a:r>
            <a:r>
              <a:rPr b="1" lang="en-US" sz="1800" spc="-1" strike="noStrike">
                <a:solidFill>
                  <a:srgbClr val="000000"/>
                </a:solidFill>
                <a:latin typeface="Arial"/>
                <a:ea typeface="Noto Sans CJK SC"/>
              </a:rPr>
              <a:t>Validation---- used to guide the selection of hyperparameters </a:t>
            </a:r>
            <a:endParaRPr b="0" lang="en-US" sz="1800" spc="-1" strike="noStrike">
              <a:latin typeface="Arial"/>
            </a:endParaRPr>
          </a:p>
          <a:p>
            <a:pPr lvl="3" marL="864000" indent="-215280">
              <a:lnSpc>
                <a:spcPct val="100000"/>
              </a:lnSpc>
              <a:buClr>
                <a:srgbClr val="000000"/>
              </a:buClr>
              <a:buSzPct val="45000"/>
              <a:buFont typeface="Wingdings" charset="2"/>
              <a:buChar char=""/>
            </a:pPr>
            <a:r>
              <a:rPr b="1" lang="en-US" sz="1800" spc="-1" strike="noStrike">
                <a:solidFill>
                  <a:srgbClr val="000000"/>
                </a:solidFill>
                <a:latin typeface="Arial"/>
                <a:ea typeface="Noto Sans CJK SC"/>
              </a:rPr>
              <a:t> </a:t>
            </a:r>
            <a:r>
              <a:rPr b="1" lang="en-US" sz="1800" spc="-1" strike="noStrike">
                <a:solidFill>
                  <a:srgbClr val="000000"/>
                </a:solidFill>
                <a:latin typeface="Arial"/>
                <a:ea typeface="Noto Sans CJK SC"/>
              </a:rPr>
              <a:t>Testing---- not seen by the training algorithm.</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SzPct val="45000"/>
              <a:buFont typeface="Wingdings" charset="2"/>
              <a:buChar char=""/>
            </a:pPr>
            <a:r>
              <a:rPr b="1" lang="en-US" sz="1800" spc="-1" strike="noStrike">
                <a:solidFill>
                  <a:srgbClr val="000000"/>
                </a:solidFill>
                <a:latin typeface="Arial"/>
                <a:ea typeface="Noto Sans CJK SC"/>
              </a:rPr>
              <a:t>Typical ratio between the 3 subsets: 80% : 10% : 10%</a:t>
            </a:r>
            <a:endParaRPr b="0" lang="en-US" sz="1800" spc="-1" strike="noStrike">
              <a:latin typeface="Arial"/>
            </a:endParaRPr>
          </a:p>
        </p:txBody>
      </p:sp>
      <p:pic>
        <p:nvPicPr>
          <p:cNvPr id="223" name="" descr=""/>
          <p:cNvPicPr/>
          <p:nvPr/>
        </p:nvPicPr>
        <p:blipFill>
          <a:blip r:embed="rId1"/>
          <a:stretch/>
        </p:blipFill>
        <p:spPr>
          <a:xfrm>
            <a:off x="182880" y="2834640"/>
            <a:ext cx="4310640" cy="2102760"/>
          </a:xfrm>
          <a:prstGeom prst="rect">
            <a:avLst/>
          </a:prstGeom>
          <a:ln>
            <a:noFill/>
          </a:ln>
        </p:spPr>
      </p:pic>
      <p:pic>
        <p:nvPicPr>
          <p:cNvPr id="224" name="" descr=""/>
          <p:cNvPicPr/>
          <p:nvPr/>
        </p:nvPicPr>
        <p:blipFill>
          <a:blip r:embed="rId2"/>
          <a:stretch/>
        </p:blipFill>
        <p:spPr>
          <a:xfrm>
            <a:off x="4572000" y="3291840"/>
            <a:ext cx="4466160" cy="10598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ff0000"/>
                </a:solidFill>
                <a:latin typeface="Calibri"/>
                <a:ea typeface="DejaVu Sans"/>
              </a:rPr>
              <a:t>Deep learning for magnetic equilibrium reconstruction</a:t>
            </a:r>
            <a:endParaRPr b="0" lang="en-US" sz="2800" spc="-1" strike="noStrike">
              <a:latin typeface="Arial"/>
            </a:endParaRPr>
          </a:p>
        </p:txBody>
      </p:sp>
      <p:sp>
        <p:nvSpPr>
          <p:cNvPr id="226" name="CustomShape 2"/>
          <p:cNvSpPr/>
          <p:nvPr/>
        </p:nvSpPr>
        <p:spPr>
          <a:xfrm>
            <a:off x="890640" y="3356280"/>
            <a:ext cx="4960800" cy="547920"/>
          </a:xfrm>
          <a:prstGeom prst="rect">
            <a:avLst/>
          </a:prstGeom>
          <a:noFill/>
          <a:ln>
            <a:noFill/>
          </a:ln>
        </p:spPr>
        <p:style>
          <a:lnRef idx="0"/>
          <a:fillRef idx="0"/>
          <a:effectRef idx="0"/>
          <a:fontRef idx="minor"/>
        </p:style>
      </p:sp>
      <p:sp>
        <p:nvSpPr>
          <p:cNvPr id="227" name="CustomShape 3"/>
          <p:cNvSpPr/>
          <p:nvPr/>
        </p:nvSpPr>
        <p:spPr>
          <a:xfrm>
            <a:off x="-16200" y="739080"/>
            <a:ext cx="6217200" cy="400140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US" sz="2000" spc="-1" strike="noStrike">
                <a:solidFill>
                  <a:srgbClr val="000000"/>
                </a:solidFill>
                <a:latin typeface="Arial"/>
                <a:ea typeface="Noto Sans CJK SC"/>
              </a:rPr>
              <a:t>Input: total 82 values per time slice</a:t>
            </a:r>
            <a:endParaRPr b="0" lang="en-US" sz="2000" spc="-1" strike="noStrike">
              <a:latin typeface="Arial"/>
            </a:endParaRPr>
          </a:p>
          <a:p>
            <a:pPr lvl="2" marL="648000" indent="-215280">
              <a:lnSpc>
                <a:spcPct val="100000"/>
              </a:lnSpc>
              <a:buClr>
                <a:srgbClr val="000000"/>
              </a:buClr>
              <a:buSzPct val="45000"/>
              <a:buFont typeface="Wingdings" charset="2"/>
              <a:buChar char=""/>
            </a:pPr>
            <a:r>
              <a:rPr b="0" lang="en-US" sz="1700" spc="-1" strike="noStrike">
                <a:solidFill>
                  <a:srgbClr val="000000"/>
                </a:solidFill>
                <a:latin typeface="Arial"/>
                <a:ea typeface="Noto Sans CJK SC"/>
              </a:rPr>
              <a:t>Equilibrium magnetic probe measurements (34 points)</a:t>
            </a:r>
            <a:endParaRPr b="0" lang="en-US" sz="1700" spc="-1" strike="noStrike">
              <a:latin typeface="Arial"/>
            </a:endParaRPr>
          </a:p>
          <a:p>
            <a:pPr lvl="2" marL="648000" indent="-215280">
              <a:lnSpc>
                <a:spcPct val="100000"/>
              </a:lnSpc>
              <a:buClr>
                <a:srgbClr val="000000"/>
              </a:buClr>
              <a:buSzPct val="45000"/>
              <a:buFont typeface="Wingdings" charset="2"/>
              <a:buChar char=""/>
            </a:pPr>
            <a:r>
              <a:rPr b="0" lang="en-US" sz="2000" spc="-1" strike="noStrike">
                <a:solidFill>
                  <a:srgbClr val="000000"/>
                </a:solidFill>
                <a:latin typeface="Arial"/>
                <a:ea typeface="Noto Sans CJK SC"/>
              </a:rPr>
              <a:t>Flux loop measuements (35 points)</a:t>
            </a:r>
            <a:endParaRPr b="0" lang="en-US" sz="2000" spc="-1" strike="noStrike">
              <a:latin typeface="Arial"/>
            </a:endParaRPr>
          </a:p>
          <a:p>
            <a:pPr lvl="2" marL="648000" indent="-215280">
              <a:lnSpc>
                <a:spcPct val="100000"/>
              </a:lnSpc>
              <a:buClr>
                <a:srgbClr val="000000"/>
              </a:buClr>
              <a:buSzPct val="45000"/>
              <a:buFont typeface="Wingdings" charset="2"/>
              <a:buChar char=""/>
            </a:pPr>
            <a:r>
              <a:rPr b="0" lang="en-US" sz="2000" spc="-1" strike="noStrike">
                <a:solidFill>
                  <a:srgbClr val="000000"/>
                </a:solidFill>
                <a:latin typeface="Arial"/>
                <a:ea typeface="Noto Sans CJK SC"/>
              </a:rPr>
              <a:t>PF coil currents (12 values)</a:t>
            </a:r>
            <a:endParaRPr b="0" lang="en-US" sz="2000" spc="-1" strike="noStrike">
              <a:latin typeface="Arial"/>
            </a:endParaRPr>
          </a:p>
          <a:p>
            <a:pPr lvl="2" marL="648000" indent="-215280">
              <a:lnSpc>
                <a:spcPct val="100000"/>
              </a:lnSpc>
              <a:buClr>
                <a:srgbClr val="000000"/>
              </a:buClr>
              <a:buSzPct val="45000"/>
              <a:buFont typeface="Wingdings" charset="2"/>
              <a:buChar char=""/>
            </a:pPr>
            <a:r>
              <a:rPr b="0" lang="en-US" sz="2000" spc="-1" strike="noStrike">
                <a:solidFill>
                  <a:srgbClr val="000000"/>
                </a:solidFill>
                <a:latin typeface="Arial"/>
                <a:ea typeface="Noto Sans CJK SC"/>
              </a:rPr>
              <a:t>Plasma current (1 value)</a:t>
            </a:r>
            <a:endParaRPr b="0" lang="en-US" sz="2000" spc="-1" strike="noStrike">
              <a:latin typeface="Arial"/>
            </a:endParaRPr>
          </a:p>
          <a:p>
            <a:pPr>
              <a:lnSpc>
                <a:spcPct val="100000"/>
              </a:lnSpc>
            </a:pPr>
            <a:r>
              <a:rPr b="0" lang="en-US" sz="2000" spc="-1" strike="noStrike">
                <a:solidFill>
                  <a:srgbClr val="000000"/>
                </a:solidFill>
                <a:latin typeface="Arial"/>
                <a:ea typeface="Noto Sans CJK SC"/>
              </a:rPr>
              <a:t> </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Output: Poildal flux values on 33x33 grids (1089 values)</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500" spc="-1" strike="noStrike">
                <a:solidFill>
                  <a:srgbClr val="000000"/>
                </a:solidFill>
                <a:latin typeface="Arial"/>
                <a:ea typeface="Noto Sans CJK SC"/>
              </a:rPr>
              <a:t>Data are read from EAST MdSplus server using Python</a:t>
            </a: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p:txBody>
      </p:sp>
      <p:pic>
        <p:nvPicPr>
          <p:cNvPr id="228" name="" descr=""/>
          <p:cNvPicPr/>
          <p:nvPr/>
        </p:nvPicPr>
        <p:blipFill>
          <a:blip r:embed="rId1"/>
          <a:stretch/>
        </p:blipFill>
        <p:spPr>
          <a:xfrm>
            <a:off x="5029200" y="2926080"/>
            <a:ext cx="1371240" cy="1845000"/>
          </a:xfrm>
          <a:prstGeom prst="rect">
            <a:avLst/>
          </a:prstGeom>
          <a:ln>
            <a:noFill/>
          </a:ln>
        </p:spPr>
      </p:pic>
      <p:pic>
        <p:nvPicPr>
          <p:cNvPr id="229" name="" descr=""/>
          <p:cNvPicPr/>
          <p:nvPr/>
        </p:nvPicPr>
        <p:blipFill>
          <a:blip r:embed="rId2"/>
          <a:stretch/>
        </p:blipFill>
        <p:spPr>
          <a:xfrm>
            <a:off x="6309000" y="691920"/>
            <a:ext cx="2797920" cy="3788280"/>
          </a:xfrm>
          <a:prstGeom prst="rect">
            <a:avLst/>
          </a:prstGeom>
          <a:ln>
            <a:noFill/>
          </a:ln>
        </p:spPr>
      </p:pic>
      <p:sp>
        <p:nvSpPr>
          <p:cNvPr id="230" name="CustomShape 4"/>
          <p:cNvSpPr/>
          <p:nvPr/>
        </p:nvSpPr>
        <p:spPr>
          <a:xfrm>
            <a:off x="7004160" y="4480560"/>
            <a:ext cx="210276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ff"/>
                </a:solidFill>
                <a:latin typeface="Arial"/>
              </a:rPr>
              <a:t>Circles: Flux loop</a:t>
            </a:r>
            <a:endParaRPr b="0" lang="en-US" sz="1800" spc="-1" strike="noStrike">
              <a:latin typeface="Arial"/>
            </a:endParaRPr>
          </a:p>
        </p:txBody>
      </p:sp>
      <p:sp>
        <p:nvSpPr>
          <p:cNvPr id="231" name="CustomShape 5"/>
          <p:cNvSpPr/>
          <p:nvPr/>
        </p:nvSpPr>
        <p:spPr>
          <a:xfrm>
            <a:off x="4754880" y="4754880"/>
            <a:ext cx="19854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rPr>
              <a:t>Magnetic probes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Deep learning network architecture used</a:t>
            </a:r>
            <a:endParaRPr b="0" lang="en-US" sz="2800" spc="-1" strike="noStrike">
              <a:latin typeface="Arial"/>
            </a:endParaRPr>
          </a:p>
        </p:txBody>
      </p:sp>
      <p:sp>
        <p:nvSpPr>
          <p:cNvPr id="233" name="CustomShape 2"/>
          <p:cNvSpPr/>
          <p:nvPr/>
        </p:nvSpPr>
        <p:spPr>
          <a:xfrm>
            <a:off x="890640" y="3356280"/>
            <a:ext cx="4960800" cy="547920"/>
          </a:xfrm>
          <a:prstGeom prst="rect">
            <a:avLst/>
          </a:prstGeom>
          <a:noFill/>
          <a:ln>
            <a:noFill/>
          </a:ln>
        </p:spPr>
        <p:style>
          <a:lnRef idx="0"/>
          <a:fillRef idx="0"/>
          <a:effectRef idx="0"/>
          <a:fontRef idx="minor"/>
        </p:style>
      </p:sp>
      <p:pic>
        <p:nvPicPr>
          <p:cNvPr id="234" name="" descr=""/>
          <p:cNvPicPr/>
          <p:nvPr/>
        </p:nvPicPr>
        <p:blipFill>
          <a:blip r:embed="rId1"/>
          <a:stretch/>
        </p:blipFill>
        <p:spPr>
          <a:xfrm>
            <a:off x="91440" y="731520"/>
            <a:ext cx="8960400" cy="2764800"/>
          </a:xfrm>
          <a:prstGeom prst="rect">
            <a:avLst/>
          </a:prstGeom>
          <a:ln>
            <a:noFill/>
          </a:ln>
        </p:spPr>
      </p:pic>
      <p:pic>
        <p:nvPicPr>
          <p:cNvPr id="235" name="" descr=""/>
          <p:cNvPicPr/>
          <p:nvPr/>
        </p:nvPicPr>
        <p:blipFill>
          <a:blip r:embed="rId2"/>
          <a:stretch/>
        </p:blipFill>
        <p:spPr>
          <a:xfrm>
            <a:off x="1188720" y="3566160"/>
            <a:ext cx="7223040" cy="1576800"/>
          </a:xfrm>
          <a:prstGeom prst="rect">
            <a:avLst/>
          </a:prstGeom>
          <a:ln>
            <a:noFill/>
          </a:ln>
        </p:spPr>
      </p:pic>
      <p:sp>
        <p:nvSpPr>
          <p:cNvPr id="236" name="CustomShape 3"/>
          <p:cNvSpPr/>
          <p:nvPr/>
        </p:nvSpPr>
        <p:spPr>
          <a:xfrm>
            <a:off x="984960" y="3474720"/>
            <a:ext cx="11174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82 nodes</a:t>
            </a:r>
            <a:endParaRPr b="0" lang="en-US" sz="1800" spc="-1" strike="noStrike">
              <a:latin typeface="Arial"/>
            </a:endParaRPr>
          </a:p>
        </p:txBody>
      </p:sp>
      <p:sp>
        <p:nvSpPr>
          <p:cNvPr id="237" name="CustomShape 4"/>
          <p:cNvSpPr/>
          <p:nvPr/>
        </p:nvSpPr>
        <p:spPr>
          <a:xfrm>
            <a:off x="4572000" y="3291840"/>
            <a:ext cx="12438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100 nodes</a:t>
            </a:r>
            <a:endParaRPr b="0" lang="en-US" sz="1800" spc="-1" strike="noStrike">
              <a:latin typeface="Arial"/>
            </a:endParaRPr>
          </a:p>
        </p:txBody>
      </p:sp>
      <p:sp>
        <p:nvSpPr>
          <p:cNvPr id="238" name="CustomShape 5"/>
          <p:cNvSpPr/>
          <p:nvPr/>
        </p:nvSpPr>
        <p:spPr>
          <a:xfrm>
            <a:off x="2813760" y="3291840"/>
            <a:ext cx="139176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91 nodes</a:t>
            </a:r>
            <a:endParaRPr b="0" lang="en-US" sz="1800" spc="-1" strike="noStrike">
              <a:latin typeface="Arial"/>
            </a:endParaRPr>
          </a:p>
        </p:txBody>
      </p:sp>
      <p:sp>
        <p:nvSpPr>
          <p:cNvPr id="239" name="CustomShape 6"/>
          <p:cNvSpPr/>
          <p:nvPr/>
        </p:nvSpPr>
        <p:spPr>
          <a:xfrm>
            <a:off x="6858000" y="3585600"/>
            <a:ext cx="14342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1089  nodes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 descr=""/>
          <p:cNvPicPr/>
          <p:nvPr/>
        </p:nvPicPr>
        <p:blipFill>
          <a:blip r:embed="rId1"/>
          <a:stretch/>
        </p:blipFill>
        <p:spPr>
          <a:xfrm>
            <a:off x="360" y="0"/>
            <a:ext cx="9142920" cy="4301280"/>
          </a:xfrm>
          <a:prstGeom prst="rect">
            <a:avLst/>
          </a:prstGeom>
          <a:ln>
            <a:noFill/>
          </a:ln>
        </p:spPr>
      </p:pic>
      <p:pic>
        <p:nvPicPr>
          <p:cNvPr id="241" name="" descr=""/>
          <p:cNvPicPr/>
          <p:nvPr/>
        </p:nvPicPr>
        <p:blipFill>
          <a:blip r:embed="rId2"/>
          <a:stretch/>
        </p:blipFill>
        <p:spPr>
          <a:xfrm>
            <a:off x="274320" y="4221720"/>
            <a:ext cx="8638200" cy="989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Training the model</a:t>
            </a:r>
            <a:endParaRPr b="0" lang="en-US" sz="2800" spc="-1" strike="noStrike">
              <a:latin typeface="Arial"/>
            </a:endParaRPr>
          </a:p>
        </p:txBody>
      </p:sp>
      <p:pic>
        <p:nvPicPr>
          <p:cNvPr id="243" name="" descr=""/>
          <p:cNvPicPr/>
          <p:nvPr/>
        </p:nvPicPr>
        <p:blipFill>
          <a:blip r:embed="rId1"/>
          <a:stretch/>
        </p:blipFill>
        <p:spPr>
          <a:xfrm>
            <a:off x="91440" y="1162800"/>
            <a:ext cx="8841960" cy="31341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 descr=""/>
          <p:cNvPicPr/>
          <p:nvPr/>
        </p:nvPicPr>
        <p:blipFill>
          <a:blip r:embed="rId1"/>
          <a:stretch/>
        </p:blipFill>
        <p:spPr>
          <a:xfrm>
            <a:off x="91440" y="1221480"/>
            <a:ext cx="2427840" cy="3532680"/>
          </a:xfrm>
          <a:prstGeom prst="rect">
            <a:avLst/>
          </a:prstGeom>
          <a:ln>
            <a:noFill/>
          </a:ln>
        </p:spPr>
      </p:pic>
      <p:sp>
        <p:nvSpPr>
          <p:cNvPr id="245" name="CustomShape 1"/>
          <p:cNvSpPr/>
          <p:nvPr/>
        </p:nvSpPr>
        <p:spPr>
          <a:xfrm>
            <a:off x="822960" y="4682880"/>
            <a:ext cx="6876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R(m)</a:t>
            </a:r>
            <a:endParaRPr b="0" lang="en-US" sz="1800" spc="-1" strike="noStrike">
              <a:latin typeface="Arial"/>
            </a:endParaRPr>
          </a:p>
        </p:txBody>
      </p:sp>
      <p:sp>
        <p:nvSpPr>
          <p:cNvPr id="246" name="CustomShape 2"/>
          <p:cNvSpPr/>
          <p:nvPr/>
        </p:nvSpPr>
        <p:spPr>
          <a:xfrm>
            <a:off x="0" y="2377440"/>
            <a:ext cx="663120" cy="45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Z(m)</a:t>
            </a:r>
            <a:endParaRPr b="0" lang="en-US" sz="1800" spc="-1" strike="noStrike">
              <a:latin typeface="Arial"/>
            </a:endParaRPr>
          </a:p>
        </p:txBody>
      </p:sp>
      <p:sp>
        <p:nvSpPr>
          <p:cNvPr id="247" name="CustomShape 3"/>
          <p:cNvSpPr/>
          <p:nvPr/>
        </p:nvSpPr>
        <p:spPr>
          <a:xfrm>
            <a:off x="586800" y="692280"/>
            <a:ext cx="1739160" cy="60156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ff"/>
                </a:solidFill>
                <a:latin typeface="Arial"/>
                <a:ea typeface="DejaVu Sans"/>
              </a:rPr>
              <a:t>Data (blue)</a:t>
            </a:r>
            <a:endParaRPr b="0" lang="en-US" sz="1800" spc="-1" strike="noStrike">
              <a:latin typeface="Arial"/>
            </a:endParaRPr>
          </a:p>
          <a:p>
            <a:pPr>
              <a:lnSpc>
                <a:spcPct val="100000"/>
              </a:lnSpc>
            </a:pPr>
            <a:r>
              <a:rPr b="0" lang="en-US" sz="1800" spc="-1" strike="noStrike">
                <a:solidFill>
                  <a:srgbClr val="ff0000"/>
                </a:solidFill>
                <a:latin typeface="Arial"/>
                <a:ea typeface="DejaVu Sans"/>
              </a:rPr>
              <a:t>Prediction (red)</a:t>
            </a:r>
            <a:endParaRPr b="0" lang="en-US" sz="1800" spc="-1" strike="noStrike">
              <a:latin typeface="Arial"/>
            </a:endParaRPr>
          </a:p>
        </p:txBody>
      </p:sp>
      <p:sp>
        <p:nvSpPr>
          <p:cNvPr id="248" name="CustomShape 4"/>
          <p:cNvSpPr/>
          <p:nvPr/>
        </p:nvSpPr>
        <p:spPr>
          <a:xfrm>
            <a:off x="-91440" y="22680"/>
            <a:ext cx="9234720" cy="37296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000" spc="-1" strike="noStrike">
                <a:solidFill>
                  <a:srgbClr val="0000ff"/>
                </a:solidFill>
                <a:latin typeface="Calibri"/>
                <a:ea typeface="DejaVu Sans"/>
              </a:rPr>
              <a:t>Comparison of poloidal magnetic flux between data and ML prediction </a:t>
            </a:r>
            <a:endParaRPr b="0" lang="en-US" sz="2000" spc="-1" strike="noStrike">
              <a:latin typeface="Arial"/>
            </a:endParaRPr>
          </a:p>
        </p:txBody>
      </p:sp>
      <p:sp>
        <p:nvSpPr>
          <p:cNvPr id="249" name="CustomShape 5"/>
          <p:cNvSpPr/>
          <p:nvPr/>
        </p:nvSpPr>
        <p:spPr>
          <a:xfrm>
            <a:off x="2933280" y="2250720"/>
            <a:ext cx="5649480" cy="213732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Training data from EAST #109423: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958 time slices of magnetic measurements and Psi</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Testing data from EAST # 109426</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an arbitrarily chosen time slice</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To demonstrate that the prototype works, </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not for demonstrating the accuracy</a:t>
            </a:r>
            <a:endParaRPr b="0" lang="en-US" sz="1800" spc="-1" strike="noStrike">
              <a:latin typeface="Arial"/>
            </a:endParaRPr>
          </a:p>
        </p:txBody>
      </p:sp>
      <p:pic>
        <p:nvPicPr>
          <p:cNvPr id="250" name="" descr=""/>
          <p:cNvPicPr/>
          <p:nvPr/>
        </p:nvPicPr>
        <p:blipFill>
          <a:blip r:embed="rId2"/>
          <a:stretch/>
        </p:blipFill>
        <p:spPr>
          <a:xfrm>
            <a:off x="3343680" y="1188720"/>
            <a:ext cx="3970800" cy="408600"/>
          </a:xfrm>
          <a:prstGeom prst="rect">
            <a:avLst/>
          </a:prstGeom>
          <a:ln>
            <a:noFill/>
          </a:ln>
        </p:spPr>
      </p:pic>
      <p:pic>
        <p:nvPicPr>
          <p:cNvPr id="251" name="" descr=""/>
          <p:cNvPicPr/>
          <p:nvPr/>
        </p:nvPicPr>
        <p:blipFill>
          <a:blip r:embed="rId3"/>
          <a:stretch/>
        </p:blipFill>
        <p:spPr>
          <a:xfrm>
            <a:off x="2834640" y="640440"/>
            <a:ext cx="6085440" cy="4561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57200" y="1905840"/>
            <a:ext cx="8411760" cy="273420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0000ff"/>
                </a:solidFill>
                <a:latin typeface="Calibri"/>
                <a:ea typeface="DejaVu Sans"/>
              </a:rPr>
              <a:t>Thank you for your attention!</a:t>
            </a:r>
            <a:endParaRPr b="0" lang="en-US" sz="3200" spc="-1" strike="noStrike">
              <a:latin typeface="Arial"/>
            </a:endParaRPr>
          </a:p>
          <a:p>
            <a:pPr algn="ctr">
              <a:lnSpc>
                <a:spcPct val="100000"/>
              </a:lnSpc>
              <a:spcBef>
                <a:spcPts val="451"/>
              </a:spcBef>
              <a:tabLst>
                <a:tab algn="l" pos="408240"/>
              </a:tabLst>
            </a:pPr>
            <a:endParaRPr b="0" lang="en-US" sz="3200" spc="-1" strike="noStrike">
              <a:latin typeface="Arial"/>
            </a:endParaRPr>
          </a:p>
          <a:p>
            <a:pPr algn="ctr">
              <a:lnSpc>
                <a:spcPct val="100000"/>
              </a:lnSpc>
              <a:spcBef>
                <a:spcPts val="451"/>
              </a:spcBef>
              <a:tabLst>
                <a:tab algn="l" pos="408240"/>
              </a:tabLst>
            </a:pPr>
            <a:r>
              <a:rPr b="1" lang="en-US" sz="3200" spc="-1" strike="noStrike">
                <a:solidFill>
                  <a:srgbClr val="000000"/>
                </a:solidFill>
                <a:latin typeface="Calibri"/>
                <a:ea typeface="DejaVu Sans"/>
              </a:rPr>
              <a:t>Interested in ML?</a:t>
            </a:r>
            <a:endParaRPr b="0" lang="en-US" sz="3200" spc="-1" strike="noStrike">
              <a:latin typeface="Arial"/>
            </a:endParaRPr>
          </a:p>
          <a:p>
            <a:pPr algn="ctr">
              <a:lnSpc>
                <a:spcPct val="100000"/>
              </a:lnSpc>
              <a:spcBef>
                <a:spcPts val="451"/>
              </a:spcBef>
              <a:tabLst>
                <a:tab algn="l" pos="408240"/>
              </a:tabLst>
            </a:pPr>
            <a:r>
              <a:rPr b="1" lang="en-US" sz="3200" spc="-1" strike="noStrike">
                <a:solidFill>
                  <a:srgbClr val="000000"/>
                </a:solidFill>
                <a:latin typeface="Calibri"/>
                <a:ea typeface="DejaVu Sans"/>
              </a:rPr>
              <a:t>Useful tools: </a:t>
            </a:r>
            <a:endParaRPr b="0" lang="en-US" sz="3200" spc="-1" strike="noStrike">
              <a:latin typeface="Arial"/>
            </a:endParaRPr>
          </a:p>
          <a:p>
            <a:pPr algn="ctr">
              <a:lnSpc>
                <a:spcPct val="100000"/>
              </a:lnSpc>
              <a:spcBef>
                <a:spcPts val="451"/>
              </a:spcBef>
              <a:tabLst>
                <a:tab algn="l" pos="408240"/>
              </a:tabLst>
            </a:pPr>
            <a:r>
              <a:rPr b="1" lang="en-US" sz="3200" spc="-1" strike="noStrike">
                <a:solidFill>
                  <a:srgbClr val="000000"/>
                </a:solidFill>
                <a:latin typeface="Calibri"/>
                <a:ea typeface="DejaVu Sans"/>
              </a:rPr>
              <a:t>Python, Jupyter-notebook, tensorflow</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91440" y="1555560"/>
            <a:ext cx="9297720" cy="136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This means that the goal of machine learning research is not to seek a universal learning algorithm or the absolute best learning algorithm. Instead, our goal is to understand what kinds of distributions are relevant to the “real world” that an AI agent experiences, and what kinds of machine learning algorithms perform well on data drawn from the kinds of data-generating distributions we care about.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188720" y="22680"/>
            <a:ext cx="7862400" cy="372600"/>
          </a:xfrm>
          <a:prstGeom prst="rect">
            <a:avLst/>
          </a:prstGeom>
          <a:noFill/>
          <a:ln>
            <a:noFill/>
          </a:ln>
        </p:spPr>
        <p:style>
          <a:lnRef idx="0"/>
          <a:fillRef idx="0"/>
          <a:effectRef idx="0"/>
          <a:fontRef idx="minor"/>
        </p:style>
      </p:sp>
      <p:sp>
        <p:nvSpPr>
          <p:cNvPr id="132" name="CustomShape 2"/>
          <p:cNvSpPr/>
          <p:nvPr/>
        </p:nvSpPr>
        <p:spPr>
          <a:xfrm>
            <a:off x="457200" y="22680"/>
            <a:ext cx="7882920" cy="615240"/>
          </a:xfrm>
          <a:prstGeom prst="rect">
            <a:avLst/>
          </a:prstGeom>
          <a:noFill/>
          <a:ln>
            <a:noFill/>
          </a:ln>
        </p:spPr>
        <p:style>
          <a:lnRef idx="0"/>
          <a:fillRef idx="0"/>
          <a:effectRef idx="0"/>
          <a:fontRef idx="minor"/>
        </p:style>
      </p:sp>
      <p:sp>
        <p:nvSpPr>
          <p:cNvPr id="133" name="CustomShape 3"/>
          <p:cNvSpPr/>
          <p:nvPr/>
        </p:nvSpPr>
        <p:spPr>
          <a:xfrm>
            <a:off x="418320" y="102600"/>
            <a:ext cx="7921800" cy="445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0000ff"/>
                </a:solidFill>
                <a:latin typeface="Calibri"/>
                <a:ea typeface="DejaVu Sans"/>
              </a:rPr>
              <a:t>Artificial intelligence (AI) and Machine Learning (ML)</a:t>
            </a:r>
            <a:endParaRPr b="0" lang="en-US" sz="2800" spc="-1" strike="noStrike">
              <a:latin typeface="Arial"/>
            </a:endParaRPr>
          </a:p>
        </p:txBody>
      </p:sp>
      <p:pic>
        <p:nvPicPr>
          <p:cNvPr id="134" name="" descr=""/>
          <p:cNvPicPr/>
          <p:nvPr/>
        </p:nvPicPr>
        <p:blipFill>
          <a:blip r:embed="rId1"/>
          <a:stretch/>
        </p:blipFill>
        <p:spPr>
          <a:xfrm rot="21599400">
            <a:off x="1006200" y="732240"/>
            <a:ext cx="7405200" cy="43549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57200" y="1043640"/>
            <a:ext cx="78346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A feedforward network deﬁnes a mapping y=f(x;w, b) and learns the value of the parameters (w,b) that result in the best function approximation.</a:t>
            </a:r>
            <a:endParaRPr b="0" lang="en-US" sz="1800" spc="-1" strike="noStrike">
              <a:latin typeface="Arial"/>
            </a:endParaRPr>
          </a:p>
        </p:txBody>
      </p:sp>
      <p:sp>
        <p:nvSpPr>
          <p:cNvPr id="255" name="CustomShape 2"/>
          <p:cNvSpPr/>
          <p:nvPr/>
        </p:nvSpPr>
        <p:spPr>
          <a:xfrm>
            <a:off x="869760" y="1828800"/>
            <a:ext cx="7816320" cy="274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These models are called feedforward because information ﬂows through thefunction being evaluated from x, through the intermediate computations used to deﬁnef, and ﬁnally to the outputy. There are no feed back connections in which outputs of the model are fed back into itself. When feedforward neural networksare extended to include feedback connections, they are called </a:t>
            </a:r>
            <a:r>
              <a:rPr b="1" lang="en-US" sz="1800" spc="-1" strike="noStrike">
                <a:solidFill>
                  <a:srgbClr val="000000"/>
                </a:solidFill>
                <a:latin typeface="Arial"/>
                <a:ea typeface="DejaVu Sans"/>
              </a:rPr>
              <a:t>recurrent neuralnet works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8480" y="747000"/>
            <a:ext cx="9118080" cy="85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 central challenge in machine learning is that our algorithm must perform well on new, previously unseen inputs—not just those on which our model was trained. The ability to perform well on previously unobserved inputs is called generalization</a:t>
            </a:r>
            <a:endParaRPr b="0" lang="en-US" sz="1800" spc="-1" strike="noStrike">
              <a:latin typeface="Arial"/>
            </a:endParaRPr>
          </a:p>
        </p:txBody>
      </p:sp>
      <p:sp>
        <p:nvSpPr>
          <p:cNvPr id="257" name="CustomShape 2"/>
          <p:cNvSpPr/>
          <p:nvPr/>
        </p:nvSpPr>
        <p:spPr>
          <a:xfrm>
            <a:off x="128520" y="2561400"/>
            <a:ext cx="8922960" cy="136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Typically, when training a machine learning model, we have access to a training set; we can compute some error measure on the training set, called the training error; and we reduce this training error. So far, what we have described is simply an optimization problem. What separates machine learning from optimization is that we want the generalization error, also called the test error, to be low as well.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 descr=""/>
          <p:cNvPicPr/>
          <p:nvPr/>
        </p:nvPicPr>
        <p:blipFill>
          <a:blip r:embed="rId1"/>
          <a:stretch/>
        </p:blipFill>
        <p:spPr>
          <a:xfrm>
            <a:off x="363240" y="682200"/>
            <a:ext cx="8139600" cy="41630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91440" y="731520"/>
            <a:ext cx="9113400" cy="162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 ideal model is an oracle that simply knows the true probability distribution that generates the data.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Even such a model will still incur some error on many problems, because there may still be some noise in the distribution.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In the case of supervised learning, the mapping from x to y may be inherently stochastic,or y may be a deterministic function that involves other variables besides those included in x.</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The error incurred by an oracle making predictions from the true distribution p(x, y) is called the Bayes error.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9920" y="1737360"/>
            <a:ext cx="897300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Linear models, such as logistic regression and linear regression, are appealing because they can be ﬁt eﬃciently and reliably, either in closed form or with convex optimization.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9080" y="822960"/>
            <a:ext cx="9306720" cy="5208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Unsupervised learning and supervised learning are not formally deﬁned terms. The lines between them are often blurred.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188720" y="22680"/>
            <a:ext cx="7862400" cy="372600"/>
          </a:xfrm>
          <a:prstGeom prst="rect">
            <a:avLst/>
          </a:prstGeom>
          <a:noFill/>
          <a:ln>
            <a:noFill/>
          </a:ln>
        </p:spPr>
        <p:style>
          <a:lnRef idx="0"/>
          <a:fillRef idx="0"/>
          <a:effectRef idx="0"/>
          <a:fontRef idx="minor"/>
        </p:style>
      </p:sp>
      <p:sp>
        <p:nvSpPr>
          <p:cNvPr id="136" name="CustomShape 2"/>
          <p:cNvSpPr/>
          <p:nvPr/>
        </p:nvSpPr>
        <p:spPr>
          <a:xfrm>
            <a:off x="91440" y="859680"/>
            <a:ext cx="9051840" cy="3716280"/>
          </a:xfrm>
          <a:prstGeom prst="rect">
            <a:avLst/>
          </a:prstGeom>
          <a:noFill/>
          <a:ln>
            <a:noFill/>
          </a:ln>
        </p:spPr>
        <p:style>
          <a:lnRef idx="0"/>
          <a:fillRef idx="0"/>
          <a:effectRef idx="0"/>
          <a:fontRef idx="minor"/>
        </p:style>
        <p:txBody>
          <a:bodyPr lIns="68400" rIns="68400" tIns="34200" bIns="34200">
            <a:spAutoFit/>
          </a:bodyPr>
          <a:p>
            <a:pPr>
              <a:lnSpc>
                <a:spcPct val="100000"/>
              </a:lnSpc>
              <a:spcBef>
                <a:spcPts val="451"/>
              </a:spcBef>
            </a:pPr>
            <a:endParaRPr b="0" lang="en-US" sz="18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Founded as an academic discipline in 1956 (</a:t>
            </a:r>
            <a:r>
              <a:rPr b="1" lang="en-US" sz="2000" spc="-1" strike="noStrike">
                <a:solidFill>
                  <a:srgbClr val="ff0000"/>
                </a:solidFill>
                <a:latin typeface="Calibri"/>
                <a:ea typeface="DejaVu Sans"/>
              </a:rPr>
              <a:t>LISP vs. Fortran</a:t>
            </a:r>
            <a:r>
              <a:rPr b="1" lang="en-US" sz="2000" spc="-1" strike="noStrike">
                <a:solidFill>
                  <a:srgbClr val="000000"/>
                </a:solidFill>
                <a:latin typeface="Calibri"/>
                <a:ea typeface="DejaVu Sans"/>
              </a:rPr>
              <a:t>)</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Waves of optimism, followed by disappointment =&gt; loss of funding (known as "AI winter"), followed by new approaches =&gt; success and renewed funding</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AI research has tried and discarded many different approaches since its founding </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Traditional AI: formal logic, explicit rule-based (</a:t>
            </a:r>
            <a:r>
              <a:rPr b="1" lang="en-US" sz="2000" spc="-1" strike="noStrike">
                <a:solidFill>
                  <a:srgbClr val="ff0000"/>
                </a:solidFill>
                <a:latin typeface="Calibri"/>
                <a:ea typeface="DejaVu Sans"/>
              </a:rPr>
              <a:t>If-then</a:t>
            </a:r>
            <a:r>
              <a:rPr b="1" lang="en-US" sz="2000" spc="-1" strike="noStrike">
                <a:solidFill>
                  <a:srgbClr val="000000"/>
                </a:solidFill>
                <a:latin typeface="Calibri"/>
                <a:ea typeface="DejaVu Sans"/>
              </a:rPr>
              <a:t>)</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Modern AI: based on numerical optimization, statistical machine learning, using data to infer rules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Deep learning: due to discover of an efficient way of computing differential in multiple-layer neural network (backpropation algorithm)</a:t>
            </a:r>
            <a:endParaRPr b="0" lang="en-US" sz="2000" spc="-1" strike="noStrike">
              <a:latin typeface="Arial"/>
            </a:endParaRPr>
          </a:p>
        </p:txBody>
      </p:sp>
      <p:sp>
        <p:nvSpPr>
          <p:cNvPr id="137" name="CustomShape 3"/>
          <p:cNvSpPr/>
          <p:nvPr/>
        </p:nvSpPr>
        <p:spPr>
          <a:xfrm>
            <a:off x="457200" y="22680"/>
            <a:ext cx="7882920" cy="6166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0" lang="en-US" sz="3600" spc="-1" strike="noStrike">
                <a:solidFill>
                  <a:srgbClr val="0000ff"/>
                </a:solidFill>
                <a:latin typeface="Calibri"/>
                <a:ea typeface="DejaVu Sans"/>
              </a:rPr>
              <a:t>A short history of AI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1440" y="22680"/>
            <a:ext cx="8960400" cy="5554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0000ff"/>
                </a:solidFill>
                <a:latin typeface="Calibri"/>
                <a:ea typeface="DejaVu Sans"/>
              </a:rPr>
              <a:t>Informal definition of ML</a:t>
            </a:r>
            <a:endParaRPr b="0" lang="en-US" sz="3200" spc="-1" strike="noStrike">
              <a:latin typeface="Arial"/>
            </a:endParaRPr>
          </a:p>
        </p:txBody>
      </p:sp>
      <p:sp>
        <p:nvSpPr>
          <p:cNvPr id="139" name="CustomShape 2"/>
          <p:cNvSpPr/>
          <p:nvPr/>
        </p:nvSpPr>
        <p:spPr>
          <a:xfrm>
            <a:off x="360" y="1062720"/>
            <a:ext cx="9325800" cy="241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500" spc="-1" strike="noStrike">
                <a:solidFill>
                  <a:srgbClr val="000000"/>
                </a:solidFill>
                <a:latin typeface="Arial"/>
                <a:ea typeface="DejaVu Sans"/>
              </a:rPr>
              <a:t>“</a:t>
            </a:r>
            <a:r>
              <a:rPr b="0" lang="en-US" sz="2500" spc="-1" strike="noStrike">
                <a:solidFill>
                  <a:srgbClr val="000000"/>
                </a:solidFill>
                <a:latin typeface="Arial"/>
                <a:ea typeface="DejaVu Sans"/>
              </a:rPr>
              <a:t>Machine learning is essentially a form of </a:t>
            </a:r>
            <a:r>
              <a:rPr b="1" lang="en-US" sz="2500" spc="-1" strike="noStrike">
                <a:solidFill>
                  <a:srgbClr val="000000"/>
                </a:solidFill>
                <a:latin typeface="Arial"/>
                <a:ea typeface="DejaVu Sans"/>
              </a:rPr>
              <a:t>applied statistics</a:t>
            </a:r>
            <a:r>
              <a:rPr b="0" lang="en-US" sz="2500" spc="-1" strike="noStrike">
                <a:solidFill>
                  <a:srgbClr val="000000"/>
                </a:solidFill>
                <a:latin typeface="Arial"/>
                <a:ea typeface="DejaVu Sans"/>
              </a:rPr>
              <a:t> with increased emphasis on the use of computers to </a:t>
            </a:r>
            <a:r>
              <a:rPr b="1" lang="en-US" sz="2500" spc="-1" strike="noStrike">
                <a:solidFill>
                  <a:srgbClr val="000000"/>
                </a:solidFill>
                <a:latin typeface="Arial"/>
                <a:ea typeface="DejaVu Sans"/>
              </a:rPr>
              <a:t>statistically estimate complicated functions </a:t>
            </a:r>
            <a:r>
              <a:rPr b="0" lang="en-US" sz="2500" spc="-1" strike="noStrike">
                <a:solidFill>
                  <a:srgbClr val="000000"/>
                </a:solidFill>
                <a:latin typeface="Arial"/>
                <a:ea typeface="DejaVu Sans"/>
              </a:rPr>
              <a:t>and a </a:t>
            </a:r>
            <a:r>
              <a:rPr b="1" lang="en-US" sz="2500" spc="-1" strike="noStrike">
                <a:solidFill>
                  <a:srgbClr val="000000"/>
                </a:solidFill>
                <a:latin typeface="Arial"/>
                <a:ea typeface="DejaVu Sans"/>
              </a:rPr>
              <a:t>decreased emphasis on proving confidence intervals</a:t>
            </a:r>
            <a:r>
              <a:rPr b="0" lang="en-US" sz="2500" spc="-1" strike="noStrike">
                <a:solidFill>
                  <a:srgbClr val="000000"/>
                </a:solidFill>
                <a:latin typeface="Arial"/>
                <a:ea typeface="DejaVu Sans"/>
              </a:rPr>
              <a:t> around these functions.”</a:t>
            </a:r>
            <a:endParaRPr b="0" lang="en-US" sz="2500" spc="-1" strike="noStrike">
              <a:latin typeface="Arial"/>
            </a:endParaRPr>
          </a:p>
          <a:p>
            <a:pPr>
              <a:lnSpc>
                <a:spcPct val="100000"/>
              </a:lnSpc>
            </a:pPr>
            <a:endParaRPr b="0" lang="en-US" sz="2500" spc="-1" strike="noStrike">
              <a:latin typeface="Arial"/>
            </a:endParaRPr>
          </a:p>
          <a:p>
            <a:pPr>
              <a:lnSpc>
                <a:spcPct val="100000"/>
              </a:lnSpc>
            </a:pPr>
            <a:r>
              <a:rPr b="0" lang="en-US" sz="2500" spc="-1" strike="noStrike">
                <a:solidFill>
                  <a:srgbClr val="000000"/>
                </a:solidFill>
                <a:latin typeface="Arial"/>
                <a:ea typeface="DejaVu Sans"/>
              </a:rPr>
              <a:t>--- Ian Goodfellow et al., Deep Learning, MIT Press, 2016</a:t>
            </a:r>
            <a:endParaRPr b="0" lang="en-US" sz="2500" spc="-1" strike="noStrike">
              <a:latin typeface="Arial"/>
            </a:endParaRPr>
          </a:p>
          <a:p>
            <a:pPr>
              <a:lnSpc>
                <a:spcPct val="100000"/>
              </a:lnSpc>
            </a:pP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188720" y="22680"/>
            <a:ext cx="7862400" cy="372600"/>
          </a:xfrm>
          <a:prstGeom prst="rect">
            <a:avLst/>
          </a:prstGeom>
          <a:noFill/>
          <a:ln>
            <a:noFill/>
          </a:ln>
        </p:spPr>
        <p:style>
          <a:lnRef idx="0"/>
          <a:fillRef idx="0"/>
          <a:effectRef idx="0"/>
          <a:fontRef idx="minor"/>
        </p:style>
      </p:sp>
      <p:sp>
        <p:nvSpPr>
          <p:cNvPr id="141" name="CustomShape 2"/>
          <p:cNvSpPr/>
          <p:nvPr/>
        </p:nvSpPr>
        <p:spPr>
          <a:xfrm>
            <a:off x="91440" y="731520"/>
            <a:ext cx="9051840" cy="2469960"/>
          </a:xfrm>
          <a:prstGeom prst="rect">
            <a:avLst/>
          </a:prstGeom>
          <a:noFill/>
          <a:ln>
            <a:noFill/>
          </a:ln>
        </p:spPr>
        <p:style>
          <a:lnRef idx="0"/>
          <a:fillRef idx="0"/>
          <a:effectRef idx="0"/>
          <a:fontRef idx="minor"/>
        </p:style>
        <p:txBody>
          <a:bodyPr lIns="68400" rIns="68400" tIns="34200" bIns="34200">
            <a:spAutoFit/>
          </a:bodyPr>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Supervised</a:t>
            </a:r>
            <a:r>
              <a:rPr b="0" lang="en-US" sz="2000" spc="-1" strike="noStrike">
                <a:solidFill>
                  <a:srgbClr val="000000"/>
                </a:solidFill>
                <a:latin typeface="Calibri"/>
                <a:ea typeface="DejaVu Sans"/>
              </a:rPr>
              <a:t> learning utilizes </a:t>
            </a:r>
            <a:r>
              <a:rPr b="1" lang="en-US" sz="2000" spc="-1" strike="noStrike">
                <a:solidFill>
                  <a:srgbClr val="000000"/>
                </a:solidFill>
                <a:latin typeface="Calibri"/>
                <a:ea typeface="DejaVu Sans"/>
              </a:rPr>
              <a:t>labeled</a:t>
            </a:r>
            <a:r>
              <a:rPr b="0" lang="en-US" sz="2000" spc="-1" strike="noStrike">
                <a:solidFill>
                  <a:srgbClr val="000000"/>
                </a:solidFill>
                <a:latin typeface="Calibri"/>
                <a:ea typeface="DejaVu Sans"/>
              </a:rPr>
              <a:t> datasets to make predictions.</a:t>
            </a:r>
            <a:endParaRPr b="0" lang="en-US" sz="2000" spc="-1" strike="noStrike">
              <a:latin typeface="Arial"/>
            </a:endParaRPr>
          </a:p>
          <a:p>
            <a:pPr lvl="3" marL="864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The predication has two types:</a:t>
            </a:r>
            <a:endParaRPr b="0" lang="en-US" sz="2000" spc="-1" strike="noStrike">
              <a:latin typeface="Arial"/>
            </a:endParaRPr>
          </a:p>
          <a:p>
            <a:pPr lvl="5" marL="1296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Classification (predicting </a:t>
            </a:r>
            <a:r>
              <a:rPr b="1" lang="en-US" sz="2000" spc="-1" strike="noStrike">
                <a:solidFill>
                  <a:srgbClr val="000000"/>
                </a:solidFill>
                <a:latin typeface="Calibri"/>
                <a:ea typeface="DejaVu Sans"/>
              </a:rPr>
              <a:t>discrete</a:t>
            </a:r>
            <a:r>
              <a:rPr b="0" lang="en-US" sz="2000" spc="-1" strike="noStrike">
                <a:solidFill>
                  <a:srgbClr val="000000"/>
                </a:solidFill>
                <a:latin typeface="Calibri"/>
                <a:ea typeface="DejaVu Sans"/>
              </a:rPr>
              <a:t> values)</a:t>
            </a:r>
            <a:endParaRPr b="0" lang="en-US" sz="2000" spc="-1" strike="noStrike">
              <a:latin typeface="Arial"/>
            </a:endParaRPr>
          </a:p>
          <a:p>
            <a:pPr lvl="5" marL="1296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Regression (predicting </a:t>
            </a:r>
            <a:r>
              <a:rPr b="1" lang="en-US" sz="2000" spc="-1" strike="noStrike">
                <a:solidFill>
                  <a:srgbClr val="000000"/>
                </a:solidFill>
                <a:latin typeface="Calibri"/>
                <a:ea typeface="DejaVu Sans"/>
              </a:rPr>
              <a:t>continuous</a:t>
            </a:r>
            <a:r>
              <a:rPr b="0" lang="en-US" sz="2000" spc="-1" strike="noStrike">
                <a:solidFill>
                  <a:srgbClr val="000000"/>
                </a:solidFill>
                <a:latin typeface="Calibri"/>
                <a:ea typeface="DejaVu Sans"/>
              </a:rPr>
              <a:t> values).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1" lang="en-US" sz="2000" spc="-1" strike="noStrike">
                <a:solidFill>
                  <a:srgbClr val="000000"/>
                </a:solidFill>
                <a:latin typeface="Calibri"/>
                <a:ea typeface="DejaVu Sans"/>
              </a:rPr>
              <a:t>Unsupervised</a:t>
            </a:r>
            <a:r>
              <a:rPr b="0" lang="en-US" sz="2000" spc="-1" strike="noStrike">
                <a:solidFill>
                  <a:srgbClr val="000000"/>
                </a:solidFill>
                <a:latin typeface="Calibri"/>
                <a:ea typeface="DejaVu Sans"/>
              </a:rPr>
              <a:t> learning: doesn't require labeled datasets,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it detects patterns in the data</a:t>
            </a:r>
            <a:endParaRPr b="0" lang="en-US" sz="2000" spc="-1" strike="noStrike">
              <a:latin typeface="Arial"/>
            </a:endParaRPr>
          </a:p>
        </p:txBody>
      </p:sp>
      <p:sp>
        <p:nvSpPr>
          <p:cNvPr id="142" name="CustomShape 3"/>
          <p:cNvSpPr/>
          <p:nvPr/>
        </p:nvSpPr>
        <p:spPr>
          <a:xfrm>
            <a:off x="-91440" y="22680"/>
            <a:ext cx="8960400" cy="5554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0000ff"/>
                </a:solidFill>
                <a:latin typeface="Calibri"/>
                <a:ea typeface="DejaVu Sans"/>
              </a:rPr>
              <a:t>Supervised learning vs. Unsupervised learning</a:t>
            </a:r>
            <a:endParaRPr b="0" lang="en-US" sz="3200" spc="-1" strike="noStrike">
              <a:latin typeface="Arial"/>
            </a:endParaRPr>
          </a:p>
        </p:txBody>
      </p:sp>
      <p:pic>
        <p:nvPicPr>
          <p:cNvPr id="143" name="" descr=""/>
          <p:cNvPicPr/>
          <p:nvPr/>
        </p:nvPicPr>
        <p:blipFill>
          <a:blip r:embed="rId1"/>
          <a:stretch/>
        </p:blipFill>
        <p:spPr>
          <a:xfrm>
            <a:off x="4056840" y="2916720"/>
            <a:ext cx="4995000" cy="2226240"/>
          </a:xfrm>
          <a:prstGeom prst="rect">
            <a:avLst/>
          </a:prstGeom>
          <a:ln>
            <a:noFill/>
          </a:ln>
        </p:spPr>
      </p:pic>
      <p:pic>
        <p:nvPicPr>
          <p:cNvPr id="144" name="" descr=""/>
          <p:cNvPicPr/>
          <p:nvPr/>
        </p:nvPicPr>
        <p:blipFill>
          <a:blip r:embed="rId2"/>
          <a:stretch/>
        </p:blipFill>
        <p:spPr>
          <a:xfrm>
            <a:off x="698040" y="3291840"/>
            <a:ext cx="2044440" cy="1431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9080" y="822960"/>
            <a:ext cx="9306720" cy="520848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Font typeface="Wingdings" charset="2"/>
              <a:buChar char=""/>
            </a:pPr>
            <a:r>
              <a:rPr b="0" lang="en-US" sz="1800" spc="-1" strike="noStrike">
                <a:solidFill>
                  <a:srgbClr val="000000"/>
                </a:solidFill>
                <a:latin typeface="Arial"/>
                <a:ea typeface="DejaVu Sans"/>
              </a:rPr>
              <a:t>Unsupervised learning involves observing several examples of a random vector </a:t>
            </a:r>
            <a:r>
              <a:rPr b="1" lang="en-US" sz="1800" spc="-1" strike="noStrike">
                <a:solidFill>
                  <a:srgbClr val="000000"/>
                </a:solidFill>
                <a:latin typeface="Arial"/>
                <a:ea typeface="DejaVu Sans"/>
              </a:rPr>
              <a:t>x</a:t>
            </a:r>
            <a:r>
              <a:rPr b="0" lang="en-US" sz="1800" spc="-1" strike="noStrike">
                <a:solidFill>
                  <a:srgbClr val="000000"/>
                </a:solidFill>
                <a:latin typeface="Arial"/>
                <a:ea typeface="DejaVu Sans"/>
              </a:rPr>
              <a:t>,</a:t>
            </a:r>
            <a:endParaRPr b="0" lang="en-US" sz="1800" spc="-1" strike="noStrike">
              <a:latin typeface="Arial"/>
            </a:endParaRPr>
          </a:p>
          <a:p>
            <a:pPr lvl="4" marL="1080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then attempting to learn the probability distribution</a:t>
            </a:r>
            <a:r>
              <a:rPr b="1" lang="en-US" sz="1800" spc="-1" strike="noStrike">
                <a:solidFill>
                  <a:srgbClr val="000000"/>
                </a:solidFill>
                <a:latin typeface="Arial"/>
                <a:ea typeface="DejaVu Sans"/>
              </a:rPr>
              <a:t> p(x)</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Wingdings" charset="2"/>
              <a:buChar char=""/>
            </a:pPr>
            <a:r>
              <a:rPr b="0" lang="en-US" sz="1800" spc="-1" strike="noStrike">
                <a:solidFill>
                  <a:srgbClr val="000000"/>
                </a:solidFill>
                <a:latin typeface="Arial"/>
                <a:ea typeface="DejaVu Sans"/>
              </a:rPr>
              <a:t>Supervised learning involves observing several examples of a random vector </a:t>
            </a:r>
            <a:r>
              <a:rPr b="1" lang="en-US" sz="1800" spc="-1" strike="noStrike">
                <a:solidFill>
                  <a:srgbClr val="000000"/>
                </a:solidFill>
                <a:latin typeface="Arial"/>
                <a:ea typeface="DejaVu Sans"/>
              </a:rPr>
              <a:t>x </a:t>
            </a:r>
            <a:r>
              <a:rPr b="0" lang="en-US" sz="1800" spc="-1" strike="noStrike">
                <a:solidFill>
                  <a:srgbClr val="000000"/>
                </a:solidFill>
                <a:latin typeface="Arial"/>
                <a:ea typeface="DejaVu Sans"/>
              </a:rPr>
              <a:t>and an associated value or vector </a:t>
            </a:r>
            <a:r>
              <a:rPr b="1" lang="en-US" sz="1800" spc="-1" strike="noStrike">
                <a:solidFill>
                  <a:srgbClr val="000000"/>
                </a:solidFill>
                <a:latin typeface="Arial"/>
                <a:ea typeface="DejaVu Sans"/>
              </a:rPr>
              <a:t>y</a:t>
            </a:r>
            <a:r>
              <a:rPr b="0" lang="en-US" sz="1800" spc="-1" strike="noStrike">
                <a:solidFill>
                  <a:srgbClr val="000000"/>
                </a:solidFill>
                <a:latin typeface="Arial"/>
                <a:ea typeface="DejaVu Sans"/>
              </a:rPr>
              <a:t>,</a:t>
            </a:r>
            <a:endParaRPr b="0" lang="en-US" sz="1800" spc="-1" strike="noStrike">
              <a:latin typeface="Arial"/>
            </a:endParaRPr>
          </a:p>
          <a:p>
            <a:pPr lvl="4" marL="1080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then learning to predict </a:t>
            </a:r>
            <a:r>
              <a:rPr b="1" lang="en-US" sz="1800" spc="-1" strike="noStrike">
                <a:solidFill>
                  <a:srgbClr val="000000"/>
                </a:solidFill>
                <a:latin typeface="Arial"/>
                <a:ea typeface="DejaVu Sans"/>
              </a:rPr>
              <a:t>y</a:t>
            </a:r>
            <a:r>
              <a:rPr b="0" lang="en-US" sz="1800" spc="-1" strike="noStrike">
                <a:solidFill>
                  <a:srgbClr val="000000"/>
                </a:solidFill>
                <a:latin typeface="Arial"/>
                <a:ea typeface="DejaVu Sans"/>
              </a:rPr>
              <a:t> from</a:t>
            </a:r>
            <a:r>
              <a:rPr b="1" lang="en-US" sz="1800" spc="-1" strike="noStrike">
                <a:solidFill>
                  <a:srgbClr val="000000"/>
                </a:solidFill>
                <a:latin typeface="Arial"/>
                <a:ea typeface="DejaVu Sans"/>
              </a:rPr>
              <a:t> x</a:t>
            </a:r>
            <a:r>
              <a:rPr b="0" lang="en-US" sz="1800" spc="-1" strike="noStrike">
                <a:solidFill>
                  <a:srgbClr val="000000"/>
                </a:solidFill>
                <a:latin typeface="Arial"/>
                <a:ea typeface="DejaVu Sans"/>
              </a:rPr>
              <a:t>, usually by estimating  </a:t>
            </a:r>
            <a:r>
              <a:rPr b="1" lang="en-US" sz="1800" spc="-1" strike="noStrike">
                <a:solidFill>
                  <a:srgbClr val="000000"/>
                </a:solidFill>
                <a:latin typeface="Arial"/>
                <a:ea typeface="DejaVu Sans"/>
              </a:rPr>
              <a:t>p(y | x).</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 both unsupervised learning and supervised learning, the training dataset is </a:t>
            </a:r>
            <a:r>
              <a:rPr b="1" lang="en-US" sz="1800" spc="-1" strike="noStrike">
                <a:solidFill>
                  <a:srgbClr val="000000"/>
                </a:solidFill>
                <a:latin typeface="Arial"/>
                <a:ea typeface="DejaVu Sans"/>
              </a:rPr>
              <a:t>fixed</a:t>
            </a:r>
            <a:r>
              <a:rPr b="0" lang="en-US" sz="1800" spc="-1" strike="noStrike">
                <a:solidFill>
                  <a:srgbClr val="000000"/>
                </a:solidFill>
                <a:latin typeface="Arial"/>
                <a:ea typeface="DejaVu Sans"/>
              </a:rPr>
              <a:t> during the training process.</a:t>
            </a:r>
            <a:endParaRPr b="0" lang="en-US" sz="1800" spc="-1" strike="noStrike">
              <a:latin typeface="Arial"/>
            </a:endParaRPr>
          </a:p>
          <a:p>
            <a:pPr marL="216000" indent="-215280">
              <a:lnSpc>
                <a:spcPct val="100000"/>
              </a:lnSpc>
              <a:buClr>
                <a:srgbClr val="000000"/>
              </a:buClr>
              <a:buFont typeface="Wingdings" charset="2"/>
              <a:buChar char=""/>
            </a:pPr>
            <a:r>
              <a:rPr b="0" lang="en-US" sz="1800" spc="-1" strike="noStrike">
                <a:solidFill>
                  <a:srgbClr val="000000"/>
                </a:solidFill>
                <a:latin typeface="Arial"/>
                <a:ea typeface="DejaVu Sans"/>
              </a:rPr>
              <a:t>In the </a:t>
            </a:r>
            <a:r>
              <a:rPr b="1" lang="en-US" sz="1800" spc="-1" strike="noStrike">
                <a:solidFill>
                  <a:srgbClr val="000000"/>
                </a:solidFill>
                <a:latin typeface="Arial"/>
                <a:ea typeface="DejaVu Sans"/>
              </a:rPr>
              <a:t>reinforcement learning,</a:t>
            </a:r>
            <a:r>
              <a:rPr b="0" lang="en-US" sz="1800" spc="-1" strike="noStrike">
                <a:solidFill>
                  <a:srgbClr val="000000"/>
                </a:solidFill>
                <a:latin typeface="Arial"/>
                <a:ea typeface="DejaVu Sans"/>
              </a:rPr>
              <a:t> new training data are produced by the algorithm itself.</a:t>
            </a:r>
            <a:endParaRPr b="0" lang="en-US" sz="1800" spc="-1" strike="noStrike">
              <a:latin typeface="Arial"/>
            </a:endParaRPr>
          </a:p>
          <a:p>
            <a:pPr marL="216000" indent="-215280">
              <a:lnSpc>
                <a:spcPct val="100000"/>
              </a:lnSpc>
              <a:buClr>
                <a:srgbClr val="000000"/>
              </a:buClr>
              <a:buFont typeface="Wingdings" charset="2"/>
              <a:buChar char=""/>
            </a:pPr>
            <a:r>
              <a:rPr b="1" lang="en-US" sz="1800" spc="-1" strike="noStrike">
                <a:solidFill>
                  <a:srgbClr val="000000"/>
                </a:solidFill>
                <a:latin typeface="Arial"/>
                <a:ea typeface="DejaVu Sans"/>
              </a:rPr>
              <a:t>Deep learning</a:t>
            </a:r>
            <a:r>
              <a:rPr b="0" lang="en-US" sz="1800" spc="-1" strike="noStrike">
                <a:solidFill>
                  <a:srgbClr val="000000"/>
                </a:solidFill>
                <a:latin typeface="Arial"/>
                <a:ea typeface="DejaVu Sans"/>
              </a:rPr>
              <a:t> can be applied to all the above algorithms.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6" name="CustomShape 2"/>
          <p:cNvSpPr/>
          <p:nvPr/>
        </p:nvSpPr>
        <p:spPr>
          <a:xfrm>
            <a:off x="-91440" y="22680"/>
            <a:ext cx="8960400" cy="49464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2800" spc="-1" strike="noStrike">
                <a:solidFill>
                  <a:srgbClr val="0000ff"/>
                </a:solidFill>
                <a:latin typeface="Calibri"/>
                <a:ea typeface="DejaVu Sans"/>
              </a:rPr>
              <a:t>More abstract definition of (un-)supervised learning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82880" y="3827880"/>
            <a:ext cx="8685720" cy="1108800"/>
          </a:xfrm>
          <a:prstGeom prst="rect">
            <a:avLst/>
          </a:prstGeom>
          <a:noFill/>
          <a:ln>
            <a:solidFill>
              <a:srgbClr val="3465a4"/>
            </a:solidFill>
          </a:ln>
        </p:spPr>
        <p:style>
          <a:lnRef idx="0"/>
          <a:fillRef idx="0"/>
          <a:effectRef idx="0"/>
          <a:fontRef idx="minor"/>
        </p:style>
        <p:txBody>
          <a:bodyPr lIns="90000" rIns="90000" tIns="45000" bIns="45000">
            <a:noAutofit/>
          </a:bodyPr>
          <a:p>
            <a:pPr>
              <a:lnSpc>
                <a:spcPct val="100000"/>
              </a:lnSpc>
            </a:pPr>
            <a:r>
              <a:rPr b="0" lang="en-US" sz="2400" spc="-1" strike="noStrike">
                <a:solidFill>
                  <a:srgbClr val="000000"/>
                </a:solidFill>
                <a:latin typeface="Arial"/>
                <a:ea typeface="DejaVu Sans"/>
              </a:rPr>
              <a:t>The deep neural networks are trained by a combination of </a:t>
            </a:r>
            <a:r>
              <a:rPr b="1" lang="en-US" sz="2400" spc="-1" strike="noStrike">
                <a:solidFill>
                  <a:srgbClr val="000000"/>
                </a:solidFill>
                <a:latin typeface="Arial"/>
                <a:ea typeface="DejaVu Sans"/>
              </a:rPr>
              <a:t>supervised learning</a:t>
            </a:r>
            <a:r>
              <a:rPr b="0" lang="en-US" sz="2400" spc="-1" strike="noStrike">
                <a:solidFill>
                  <a:srgbClr val="000000"/>
                </a:solidFill>
                <a:latin typeface="Arial"/>
                <a:ea typeface="DejaVu Sans"/>
              </a:rPr>
              <a:t> (from human expert games) and </a:t>
            </a:r>
            <a:r>
              <a:rPr b="1" lang="en-US" sz="2400" spc="-1" strike="noStrike">
                <a:solidFill>
                  <a:srgbClr val="000000"/>
                </a:solidFill>
                <a:latin typeface="Arial"/>
                <a:ea typeface="DejaVu Sans"/>
              </a:rPr>
              <a:t>reinforcement learning</a:t>
            </a:r>
            <a:r>
              <a:rPr b="0" lang="en-US" sz="2400" spc="-1" strike="noStrike">
                <a:solidFill>
                  <a:srgbClr val="000000"/>
                </a:solidFill>
                <a:latin typeface="Arial"/>
                <a:ea typeface="DejaVu Sans"/>
              </a:rPr>
              <a:t> (from games of self-play).</a:t>
            </a:r>
            <a:endParaRPr b="0" lang="en-US" sz="2400" spc="-1" strike="noStrike">
              <a:latin typeface="Arial"/>
            </a:endParaRPr>
          </a:p>
        </p:txBody>
      </p:sp>
      <p:pic>
        <p:nvPicPr>
          <p:cNvPr id="148" name="" descr=""/>
          <p:cNvPicPr/>
          <p:nvPr/>
        </p:nvPicPr>
        <p:blipFill>
          <a:blip r:embed="rId1"/>
          <a:stretch/>
        </p:blipFill>
        <p:spPr>
          <a:xfrm>
            <a:off x="366120" y="51480"/>
            <a:ext cx="6582240" cy="3422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188720" y="22680"/>
            <a:ext cx="7862400" cy="372600"/>
          </a:xfrm>
          <a:prstGeom prst="rect">
            <a:avLst/>
          </a:prstGeom>
          <a:noFill/>
          <a:ln>
            <a:noFill/>
          </a:ln>
        </p:spPr>
        <p:style>
          <a:lnRef idx="0"/>
          <a:fillRef idx="0"/>
          <a:effectRef idx="0"/>
          <a:fontRef idx="minor"/>
        </p:style>
      </p:sp>
      <p:sp>
        <p:nvSpPr>
          <p:cNvPr id="150" name="CustomShape 2"/>
          <p:cNvSpPr/>
          <p:nvPr/>
        </p:nvSpPr>
        <p:spPr>
          <a:xfrm>
            <a:off x="182880" y="649080"/>
            <a:ext cx="9051840" cy="4147560"/>
          </a:xfrm>
          <a:prstGeom prst="rect">
            <a:avLst/>
          </a:prstGeom>
          <a:noFill/>
          <a:ln>
            <a:noFill/>
          </a:ln>
        </p:spPr>
        <p:style>
          <a:lnRef idx="0"/>
          <a:fillRef idx="0"/>
          <a:effectRef idx="0"/>
          <a:fontRef idx="minor"/>
        </p:style>
        <p:txBody>
          <a:bodyPr lIns="68400" rIns="68400" tIns="34200" bIns="34200">
            <a:spAutoFit/>
          </a:bodyPr>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Learning/Traning ==&gt; a gradual process of improving</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Supervised ML==&gt; a gradual process of </a:t>
            </a:r>
            <a:r>
              <a:rPr b="1" lang="en-US" sz="2000" spc="-1" strike="noStrike">
                <a:solidFill>
                  <a:srgbClr val="000000"/>
                </a:solidFill>
                <a:latin typeface="Calibri"/>
                <a:ea typeface="DejaVu Sans"/>
              </a:rPr>
              <a:t>adjusting parameters </a:t>
            </a:r>
            <a:r>
              <a:rPr b="0" lang="en-US" sz="2000" spc="-1" strike="noStrike">
                <a:solidFill>
                  <a:srgbClr val="000000"/>
                </a:solidFill>
                <a:latin typeface="Calibri"/>
                <a:ea typeface="DejaVu Sans"/>
              </a:rPr>
              <a:t>to get </a:t>
            </a:r>
            <a:r>
              <a:rPr b="1" lang="en-US" sz="2000" spc="-1" strike="noStrike">
                <a:solidFill>
                  <a:srgbClr val="000000"/>
                </a:solidFill>
                <a:latin typeface="Calibri"/>
                <a:ea typeface="DejaVu Sans"/>
              </a:rPr>
              <a:t>better</a:t>
            </a:r>
            <a:r>
              <a:rPr b="0" lang="en-US" sz="2000" spc="-1" strike="noStrike">
                <a:solidFill>
                  <a:srgbClr val="000000"/>
                </a:solidFill>
                <a:latin typeface="Calibri"/>
                <a:ea typeface="DejaVu Sans"/>
              </a:rPr>
              <a:t> answers</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Q: How to judge if an answer is better?</a:t>
            </a:r>
            <a:endParaRPr b="0" lang="en-US" sz="2000" spc="-1" strike="noStrike">
              <a:latin typeface="Arial"/>
            </a:endParaRPr>
          </a:p>
          <a:p>
            <a:pPr lvl="2" marL="648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A:  Define a loss/cost function</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Q: How to adjust parameters? </a:t>
            </a:r>
            <a:endParaRPr b="0" lang="en-US" sz="2000" spc="-1" strike="noStrike">
              <a:latin typeface="Arial"/>
            </a:endParaRPr>
          </a:p>
          <a:p>
            <a:pPr lvl="2" marL="648000" indent="-215280">
              <a:lnSpc>
                <a:spcPct val="100000"/>
              </a:lnSpc>
              <a:spcBef>
                <a:spcPts val="451"/>
              </a:spcBef>
              <a:spcAft>
                <a:spcPts val="451"/>
              </a:spcAft>
              <a:buClr>
                <a:srgbClr val="000000"/>
              </a:buClr>
              <a:buSzPct val="45000"/>
              <a:buFont typeface="Wingdings" charset="2"/>
              <a:buChar cha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 Gradient descent </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==&gt;Reach Local minimal </a:t>
            </a:r>
            <a:endParaRPr b="0" lang="en-US" sz="2000" spc="-1" strike="noStrike">
              <a:latin typeface="Arial"/>
            </a:endParaRPr>
          </a:p>
          <a:p>
            <a:pPr marL="214200" indent="-212400">
              <a:lnSpc>
                <a:spcPct val="100000"/>
              </a:lnSpc>
              <a:spcBef>
                <a:spcPts val="451"/>
              </a:spcBef>
              <a:spcAft>
                <a:spcPts val="451"/>
              </a:spcAft>
              <a:buClr>
                <a:srgbClr val="000000"/>
              </a:buClr>
              <a:buFont typeface="Arial"/>
              <a:buChar char="•"/>
            </a:pPr>
            <a:r>
              <a:rPr b="0" lang="en-US" sz="2000" spc="-1" strike="noStrike">
                <a:solidFill>
                  <a:srgbClr val="000000"/>
                </a:solidFill>
                <a:latin typeface="Calibri"/>
                <a:ea typeface="DejaVu Sans"/>
              </a:rPr>
              <a:t>and hopefully global minimal of the loss function</a:t>
            </a:r>
            <a:endParaRPr b="0" lang="en-US" sz="2000" spc="-1" strike="noStrike">
              <a:latin typeface="Arial"/>
            </a:endParaRPr>
          </a:p>
          <a:p>
            <a:pPr>
              <a:lnSpc>
                <a:spcPct val="100000"/>
              </a:lnSpc>
              <a:spcBef>
                <a:spcPts val="451"/>
              </a:spcBef>
              <a:spcAft>
                <a:spcPts val="451"/>
              </a:spcAft>
            </a:pPr>
            <a:endParaRPr b="0" lang="en-US" sz="2000" spc="-1" strike="noStrike">
              <a:latin typeface="Arial"/>
            </a:endParaRPr>
          </a:p>
          <a:p>
            <a:pPr>
              <a:lnSpc>
                <a:spcPct val="100000"/>
              </a:lnSpc>
              <a:spcBef>
                <a:spcPts val="451"/>
              </a:spcBef>
              <a:spcAft>
                <a:spcPts val="451"/>
              </a:spcAft>
            </a:pPr>
            <a:endParaRPr b="0" lang="en-US" sz="2000" spc="-1" strike="noStrike">
              <a:latin typeface="Arial"/>
            </a:endParaRPr>
          </a:p>
        </p:txBody>
      </p:sp>
      <p:sp>
        <p:nvSpPr>
          <p:cNvPr id="151" name="CustomShape 3"/>
          <p:cNvSpPr/>
          <p:nvPr/>
        </p:nvSpPr>
        <p:spPr>
          <a:xfrm>
            <a:off x="-91440" y="22680"/>
            <a:ext cx="8960400" cy="555480"/>
          </a:xfrm>
          <a:prstGeom prst="rect">
            <a:avLst/>
          </a:prstGeom>
          <a:noFill/>
          <a:ln>
            <a:noFill/>
          </a:ln>
        </p:spPr>
        <p:style>
          <a:lnRef idx="0"/>
          <a:fillRef idx="0"/>
          <a:effectRef idx="0"/>
          <a:fontRef idx="minor"/>
        </p:style>
        <p:txBody>
          <a:bodyPr lIns="68400" rIns="68400" tIns="34200" bIns="34200">
            <a:spAutoFit/>
          </a:bodyPr>
          <a:p>
            <a:pPr algn="ctr">
              <a:lnSpc>
                <a:spcPct val="100000"/>
              </a:lnSpc>
              <a:spcBef>
                <a:spcPts val="451"/>
              </a:spcBef>
              <a:tabLst>
                <a:tab algn="l" pos="408240"/>
              </a:tabLst>
            </a:pPr>
            <a:r>
              <a:rPr b="1" lang="en-US" sz="3200" spc="-1" strike="noStrike">
                <a:solidFill>
                  <a:srgbClr val="0000ff"/>
                </a:solidFill>
                <a:latin typeface="Calibri"/>
                <a:ea typeface="DejaVu Sans"/>
              </a:rPr>
              <a:t>But what is “learning”?</a:t>
            </a:r>
            <a:endParaRPr b="0" lang="en-US" sz="3200" spc="-1" strike="noStrike">
              <a:latin typeface="Arial"/>
            </a:endParaRPr>
          </a:p>
        </p:txBody>
      </p:sp>
      <p:pic>
        <p:nvPicPr>
          <p:cNvPr id="152" name="" descr=""/>
          <p:cNvPicPr/>
          <p:nvPr/>
        </p:nvPicPr>
        <p:blipFill>
          <a:blip r:embed="rId1"/>
          <a:stretch/>
        </p:blipFill>
        <p:spPr>
          <a:xfrm>
            <a:off x="5549040" y="1920240"/>
            <a:ext cx="3594240" cy="3016800"/>
          </a:xfrm>
          <a:prstGeom prst="rect">
            <a:avLst/>
          </a:prstGeom>
          <a:ln>
            <a:noFill/>
          </a:ln>
        </p:spPr>
      </p:pic>
      <p:pic>
        <p:nvPicPr>
          <p:cNvPr id="153" name="" descr=""/>
          <p:cNvPicPr/>
          <p:nvPr/>
        </p:nvPicPr>
        <p:blipFill>
          <a:blip r:embed="rId2"/>
          <a:stretch/>
        </p:blipFill>
        <p:spPr>
          <a:xfrm>
            <a:off x="1476720" y="4663440"/>
            <a:ext cx="2637360" cy="408600"/>
          </a:xfrm>
          <a:prstGeom prst="rect">
            <a:avLst/>
          </a:prstGeom>
          <a:ln>
            <a:noFill/>
          </a:ln>
        </p:spPr>
      </p:pic>
      <p:pic>
        <p:nvPicPr>
          <p:cNvPr id="154" name="" descr=""/>
          <p:cNvPicPr/>
          <p:nvPr/>
        </p:nvPicPr>
        <p:blipFill>
          <a:blip r:embed="rId3"/>
          <a:stretch/>
        </p:blipFill>
        <p:spPr>
          <a:xfrm>
            <a:off x="6355440" y="1737360"/>
            <a:ext cx="2513520" cy="379800"/>
          </a:xfrm>
          <a:prstGeom prst="rect">
            <a:avLst/>
          </a:prstGeom>
          <a:ln>
            <a:noFill/>
          </a:ln>
        </p:spPr>
      </p:pic>
      <p:sp>
        <p:nvSpPr>
          <p:cNvPr id="155" name="CustomShape 4"/>
          <p:cNvSpPr/>
          <p:nvPr/>
        </p:nvSpPr>
        <p:spPr>
          <a:xfrm>
            <a:off x="6751800" y="4793760"/>
            <a:ext cx="4712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w1</a:t>
            </a:r>
            <a:endParaRPr b="0" lang="en-US" sz="1800" spc="-1" strike="noStrike">
              <a:latin typeface="Arial"/>
            </a:endParaRPr>
          </a:p>
        </p:txBody>
      </p:sp>
      <p:sp>
        <p:nvSpPr>
          <p:cNvPr id="156" name="CustomShape 5"/>
          <p:cNvSpPr/>
          <p:nvPr/>
        </p:nvSpPr>
        <p:spPr>
          <a:xfrm>
            <a:off x="8686800" y="4447440"/>
            <a:ext cx="4712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w2</a:t>
            </a:r>
            <a:endParaRPr b="0" lang="en-US" sz="1800" spc="-1" strike="noStrike">
              <a:latin typeface="Arial"/>
            </a:endParaRPr>
          </a:p>
        </p:txBody>
      </p:sp>
      <p:pic>
        <p:nvPicPr>
          <p:cNvPr id="157" name="" descr=""/>
          <p:cNvPicPr/>
          <p:nvPr/>
        </p:nvPicPr>
        <p:blipFill>
          <a:blip r:embed="rId4"/>
          <a:stretch/>
        </p:blipFill>
        <p:spPr>
          <a:xfrm>
            <a:off x="1068480" y="3931920"/>
            <a:ext cx="4051440" cy="730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2949</TotalTime>
  <Application>LibreOffice/6.4.7.2$Linux_X86_64 LibreOffice_project/40$Build-2</Application>
  <Words>222</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2021-06-18T14:21:14Z</dcterms:created>
  <dc:creator>GSXu</dc:creator>
  <dc:description/>
  <dc:language>en-US</dc:language>
  <cp:lastModifiedBy/>
  <cp:lastPrinted>2022-05-26T21:22:17Z</cp:lastPrinted>
  <dcterms:modified xsi:type="dcterms:W3CDTF">2022-05-31T11:19:32Z</dcterms:modified>
  <cp:revision>477</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全屏显示(16:9)</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