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2" r:id="rId6"/>
    <p:sldId id="264" r:id="rId7"/>
    <p:sldId id="266" r:id="rId8"/>
    <p:sldId id="277" r:id="rId9"/>
    <p:sldId id="271" r:id="rId10"/>
    <p:sldId id="272" r:id="rId11"/>
    <p:sldId id="274" r:id="rId12"/>
    <p:sldId id="273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565-C922-498A-86B7-64C90426653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88D4E-8A11-48A1-AA03-675699C1E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https://www.geeksforgeeks.org/python-find-the-levenshtein-distance-using-enchant/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https://www.analyticsvidhya.com/blog/2021/02/a-simple-guide-to-metrics-for-calculating-string-similarity/#:~:text=Levenshtein%20distance%20is%20the%20most,transform%20one%20string%20to%20another.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8D4E-8A11-48A1-AA03-675699C1E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3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https://en.wikibooks.org/wiki/Algorithm_Implementation/Strings/Dice%27s_coefficient#:~:text=Dice's%20coefficient%20measures%20how%20similar,adjacent%20letters%20in%20the%20string).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https://www.researchgate.net/figure/Example-of-calculating-string-similarity-by-comparing-two-bloom-filters_fig4_318241955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8D4E-8A11-48A1-AA03-675699C1E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http://anhaidgroup.github.io/py_stringmatching/v0.4.1/OverlapCoefficient.html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8D4E-8A11-48A1-AA03-675699C1E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https://nishtahir.com/fuzzy-string-matching-using-cosine-similarity/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88D4E-8A11-48A1-AA03-675699C1E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9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9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5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D465FF-FCCB-4E18-B1C3-7C10C0EAC1D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7026F-E47E-408A-86A9-06820E55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280159"/>
            <a:ext cx="8574622" cy="17886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question answering data for a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512938"/>
            <a:ext cx="6987645" cy="19734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Group: 12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Mawada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Youmna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Alsayed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Dice </a:t>
            </a:r>
            <a:r>
              <a:rPr lang="en-US" b="1" dirty="0" smtClean="0"/>
              <a:t>Coefficient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nt</a:t>
            </a:r>
            <a:r>
              <a:rPr lang="en-US" dirty="0"/>
              <a:t> is the number of character bigrams found in both strings, </a:t>
            </a:r>
            <a:r>
              <a:rPr lang="en-US" dirty="0" err="1"/>
              <a:t>nx</a:t>
            </a:r>
            <a:r>
              <a:rPr lang="en-US" dirty="0"/>
              <a:t> is the number of bigrams in string x and </a:t>
            </a:r>
            <a:r>
              <a:rPr lang="en-US" dirty="0" err="1"/>
              <a:t>ny</a:t>
            </a:r>
            <a:r>
              <a:rPr lang="en-US" dirty="0"/>
              <a:t> is the number of bigrams in string y</a:t>
            </a:r>
            <a:r>
              <a:rPr lang="en-US" dirty="0" smtClean="0"/>
              <a:t>.</a:t>
            </a:r>
            <a:endParaRPr lang="en-US" b="1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68" y="2438399"/>
            <a:ext cx="2632150" cy="1169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129" y="4687165"/>
            <a:ext cx="8375074" cy="15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Overlap Coefficient</a:t>
            </a:r>
            <a:endParaRPr lang="en-US" b="1" dirty="0" smtClean="0"/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77" y="2647100"/>
            <a:ext cx="5474166" cy="9533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077" y="3829066"/>
            <a:ext cx="5474166" cy="11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Cosine Similarity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12" y="2166937"/>
            <a:ext cx="32194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002" y="2131001"/>
            <a:ext cx="3457575" cy="89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948" y="3288190"/>
            <a:ext cx="3909579" cy="966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994" y="3163498"/>
            <a:ext cx="2606673" cy="33563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712" y="4341027"/>
            <a:ext cx="2857500" cy="1209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854" y="5654734"/>
            <a:ext cx="4581092" cy="10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0"/>
            <a:ext cx="100187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4172670"/>
                  </p:ext>
                </p:extLst>
              </p:nvPr>
            </p:nvGraphicFramePr>
            <p:xfrm>
              <a:off x="203198" y="1909358"/>
              <a:ext cx="11798302" cy="3672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85902">
                      <a:extLst>
                        <a:ext uri="{9D8B030D-6E8A-4147-A177-3AD203B41FA5}">
                          <a16:colId xmlns="" xmlns:a16="http://schemas.microsoft.com/office/drawing/2014/main" val="3341889655"/>
                        </a:ext>
                      </a:extLst>
                    </a:gridCol>
                    <a:gridCol w="1804629">
                      <a:extLst>
                        <a:ext uri="{9D8B030D-6E8A-4147-A177-3AD203B41FA5}">
                          <a16:colId xmlns="" xmlns:a16="http://schemas.microsoft.com/office/drawing/2014/main" val="1022934168"/>
                        </a:ext>
                      </a:extLst>
                    </a:gridCol>
                    <a:gridCol w="1739821">
                      <a:extLst>
                        <a:ext uri="{9D8B030D-6E8A-4147-A177-3AD203B41FA5}">
                          <a16:colId xmlns="" xmlns:a16="http://schemas.microsoft.com/office/drawing/2014/main" val="4204882036"/>
                        </a:ext>
                      </a:extLst>
                    </a:gridCol>
                    <a:gridCol w="1412029">
                      <a:extLst>
                        <a:ext uri="{9D8B030D-6E8A-4147-A177-3AD203B41FA5}">
                          <a16:colId xmlns="" xmlns:a16="http://schemas.microsoft.com/office/drawing/2014/main" val="1834619704"/>
                        </a:ext>
                      </a:extLst>
                    </a:gridCol>
                    <a:gridCol w="1588531">
                      <a:extLst>
                        <a:ext uri="{9D8B030D-6E8A-4147-A177-3AD203B41FA5}">
                          <a16:colId xmlns="" xmlns:a16="http://schemas.microsoft.com/office/drawing/2014/main" val="2128730529"/>
                        </a:ext>
                      </a:extLst>
                    </a:gridCol>
                    <a:gridCol w="1701999">
                      <a:extLst>
                        <a:ext uri="{9D8B030D-6E8A-4147-A177-3AD203B41FA5}">
                          <a16:colId xmlns="" xmlns:a16="http://schemas.microsoft.com/office/drawing/2014/main" val="2745277975"/>
                        </a:ext>
                      </a:extLst>
                    </a:gridCol>
                    <a:gridCol w="2065391">
                      <a:extLst>
                        <a:ext uri="{9D8B030D-6E8A-4147-A177-3AD203B41FA5}">
                          <a16:colId xmlns="" xmlns:a16="http://schemas.microsoft.com/office/drawing/2014/main" val="2108766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Similarity/ </a:t>
                          </a:r>
                          <a:r>
                            <a:rPr lang="en-US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Modelsz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Jaccard</a:t>
                          </a: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Levenshtein</a:t>
                          </a: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Dice Coefficient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Overlap Coefficient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Cosine Similarity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Similarity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8416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0.8319558968831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0.77106201443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0.822705653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0.790754261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0.79029665527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0.7957715965036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32448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Passive Aggressive </a:t>
                          </a:r>
                          <a:r>
                            <a:rPr lang="en-US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Regressor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1.730726033027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1.56972786187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0.909677289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0.699577314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1.01302337201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1.9676307906374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86312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Regression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1.115501571767 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1.09645186862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1.142449247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1.1122617915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1.1122617915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1.084778514275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51796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KNN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0.6821120689655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0.80603448275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0.828125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0.6594827586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0.68157327586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0.8205818965517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32768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Decision Tree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1.0107758620689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1.22629310344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0.933189655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1.0086206896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0.84051724137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600" kern="1200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kern="1200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𝟔𝟎𝟓𝟔𝟎𝟑𝟒𝟒𝟖𝟐𝟕𝟓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15644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0.6422413793103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1.55818965517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1.34267241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0.7262931034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0.76293103448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1.0883620689655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36409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4172670"/>
                  </p:ext>
                </p:extLst>
              </p:nvPr>
            </p:nvGraphicFramePr>
            <p:xfrm>
              <a:off x="203198" y="1909358"/>
              <a:ext cx="11798302" cy="3672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85902">
                      <a:extLst>
                        <a:ext uri="{9D8B030D-6E8A-4147-A177-3AD203B41FA5}">
                          <a16:colId xmlns:a16="http://schemas.microsoft.com/office/drawing/2014/main" val="3341889655"/>
                        </a:ext>
                      </a:extLst>
                    </a:gridCol>
                    <a:gridCol w="1804629">
                      <a:extLst>
                        <a:ext uri="{9D8B030D-6E8A-4147-A177-3AD203B41FA5}">
                          <a16:colId xmlns:a16="http://schemas.microsoft.com/office/drawing/2014/main" val="1022934168"/>
                        </a:ext>
                      </a:extLst>
                    </a:gridCol>
                    <a:gridCol w="1739821">
                      <a:extLst>
                        <a:ext uri="{9D8B030D-6E8A-4147-A177-3AD203B41FA5}">
                          <a16:colId xmlns:a16="http://schemas.microsoft.com/office/drawing/2014/main" val="4204882036"/>
                        </a:ext>
                      </a:extLst>
                    </a:gridCol>
                    <a:gridCol w="1412029">
                      <a:extLst>
                        <a:ext uri="{9D8B030D-6E8A-4147-A177-3AD203B41FA5}">
                          <a16:colId xmlns:a16="http://schemas.microsoft.com/office/drawing/2014/main" val="1834619704"/>
                        </a:ext>
                      </a:extLst>
                    </a:gridCol>
                    <a:gridCol w="1588531">
                      <a:extLst>
                        <a:ext uri="{9D8B030D-6E8A-4147-A177-3AD203B41FA5}">
                          <a16:colId xmlns:a16="http://schemas.microsoft.com/office/drawing/2014/main" val="2128730529"/>
                        </a:ext>
                      </a:extLst>
                    </a:gridCol>
                    <a:gridCol w="1701999">
                      <a:extLst>
                        <a:ext uri="{9D8B030D-6E8A-4147-A177-3AD203B41FA5}">
                          <a16:colId xmlns:a16="http://schemas.microsoft.com/office/drawing/2014/main" val="2745277975"/>
                        </a:ext>
                      </a:extLst>
                    </a:gridCol>
                    <a:gridCol w="2065391">
                      <a:extLst>
                        <a:ext uri="{9D8B030D-6E8A-4147-A177-3AD203B41FA5}">
                          <a16:colId xmlns:a16="http://schemas.microsoft.com/office/drawing/2014/main" val="210876679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Similarity</a:t>
                          </a: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Modelsz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Jaccard</a:t>
                          </a: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Levenshtein</a:t>
                          </a: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Dice Coefficient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Overlap Coefficient 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Cosine Similarity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Similarity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16993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Neural Network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770" t="-103158" r="-472973" b="-4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825" t="-103158" r="-391228" b="-4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6034" t="-103158" r="-380603" b="-4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5364" t="-103158" r="-238314" b="-4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760" t="-103158" r="-122939" b="-4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1386" t="-103158" r="-1180" b="-4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48102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Passive Aggressive </a:t>
                          </a:r>
                          <a:r>
                            <a:rPr lang="en-US" sz="16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Regressor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770" t="-142963" r="-472973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825" t="-142963" r="-39122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6034" t="-142963" r="-380603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5364" t="-142963" r="-238314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760" t="-142963" r="-122939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1386" t="-142963" r="-118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631275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Regression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770" t="-345263" r="-4729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825" t="-345263" r="-3912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6034" t="-345263" r="-3806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5364" t="-345263" r="-2383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760" t="-345263" r="-1229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1386" t="-345263" r="-118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796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KNN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770" t="-693443" r="-47297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825" t="-693443" r="-39122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6034" t="-693443" r="-38060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5364" t="-693443" r="-23831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760" t="-693443" r="-12293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1386" t="-693443" r="-1180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768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Decision Tree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770" t="-793443" r="-47297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825" t="-793443" r="-39122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6034" t="-793443" r="-38060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5364" t="-793443" r="-23831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760" t="-793443" r="-12293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1386" t="-793443" r="-1180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644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770" t="-893443" r="-47297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9825" t="-893443" r="-39122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6034" t="-893443" r="-38060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5364" t="-893443" r="-23831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760" t="-893443" r="-12293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1386" t="-893443" r="-1180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409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409700" y="1211824"/>
            <a:ext cx="8213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result was using a decision tree and using five types of similarity.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0492" y="6218898"/>
            <a:ext cx="151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Oversample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Random </a:t>
            </a:r>
            <a:r>
              <a:rPr lang="en-US" b="1" dirty="0"/>
              <a:t>oversampling </a:t>
            </a:r>
            <a:r>
              <a:rPr lang="en-US" i="1" dirty="0"/>
              <a:t>duplicates</a:t>
            </a:r>
            <a:r>
              <a:rPr lang="en-US" dirty="0"/>
              <a:t> examples from the minority class in the training dataset and can result in overfitting for some models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Randomly duplicate examples in the minority class.</a:t>
            </a:r>
            <a:endParaRPr lang="en-US" dirty="0" smtClean="0"/>
          </a:p>
          <a:p>
            <a:r>
              <a:rPr lang="en-US" b="1" dirty="0"/>
              <a:t>Random </a:t>
            </a:r>
            <a:r>
              <a:rPr lang="en-US" b="1" dirty="0" smtClean="0"/>
              <a:t>under sampling </a:t>
            </a:r>
            <a:r>
              <a:rPr lang="en-US" i="1" dirty="0"/>
              <a:t>deletes</a:t>
            </a:r>
            <a:r>
              <a:rPr lang="en-US" dirty="0"/>
              <a:t> examples from the majority class and can result in losing information invaluable to a model</a:t>
            </a:r>
          </a:p>
        </p:txBody>
      </p:sp>
    </p:spTree>
    <p:extLst>
      <p:ext uri="{BB962C8B-B14F-4D97-AF65-F5344CB8AC3E}">
        <p14:creationId xmlns:p14="http://schemas.microsoft.com/office/powerpoint/2010/main" val="588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0"/>
            <a:ext cx="10018713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160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(Medical Dataset 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MedQuAD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(Three questions)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source, URL, Focus, Synonym, Cui,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Answer, 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SemanticType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(treatment, diagnosis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paired_questions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columns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database_question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user_question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judge_score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2479 rows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20" y="4680920"/>
            <a:ext cx="6642191" cy="13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0"/>
            <a:ext cx="10018713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4404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Clean </a:t>
            </a:r>
            <a:r>
              <a:rPr lang="en-US" dirty="0" err="1"/>
              <a:t>user_question</a:t>
            </a:r>
            <a:r>
              <a:rPr lang="en-US" dirty="0"/>
              <a:t> and </a:t>
            </a:r>
            <a:r>
              <a:rPr lang="en-US" dirty="0" err="1"/>
              <a:t>database_question</a:t>
            </a:r>
            <a:r>
              <a:rPr lang="en-US" dirty="0"/>
              <a:t>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Remove stop words, and punctuation.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single letter </a:t>
            </a:r>
            <a:r>
              <a:rPr lang="en-US" dirty="0" smtClean="0"/>
              <a:t>chars and convert </a:t>
            </a:r>
            <a:r>
              <a:rPr lang="en-US" dirty="0"/>
              <a:t>all whitespaces (tabs etc.) to </a:t>
            </a:r>
            <a:r>
              <a:rPr lang="en-US" dirty="0" smtClean="0"/>
              <a:t>single white space.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lowercase, tokenization and lemmatization.</a:t>
            </a:r>
          </a:p>
          <a:p>
            <a:r>
              <a:rPr lang="en-US" dirty="0" smtClean="0"/>
              <a:t>Clean </a:t>
            </a:r>
            <a:r>
              <a:rPr lang="en-US" dirty="0" err="1" smtClean="0"/>
              <a:t>judge_score</a:t>
            </a:r>
            <a:r>
              <a:rPr lang="en-US" dirty="0" smtClean="0"/>
              <a:t> column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all words in the column just we take the number{'1':'Incorrect', '2': 'Related', '3': 'Incomplete', '4': 'Excellent</a:t>
            </a:r>
            <a:r>
              <a:rPr lang="en-US" dirty="0" smtClean="0"/>
              <a:t>'}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column type into </a:t>
            </a:r>
            <a:r>
              <a:rPr lang="en-US" dirty="0" smtClean="0"/>
              <a:t>integer.</a:t>
            </a:r>
          </a:p>
          <a:p>
            <a:r>
              <a:rPr lang="en-US" dirty="0" smtClean="0"/>
              <a:t>Imbalanced Data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385" y="2996427"/>
            <a:ext cx="1057275" cy="359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626" y="3639364"/>
            <a:ext cx="1400175" cy="2305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21" y="4628605"/>
            <a:ext cx="6677025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949" y="50752"/>
            <a:ext cx="3453711" cy="22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0"/>
            <a:ext cx="10018713" cy="9144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308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entailment levels for each question pair? (regression question)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predict their entailment score to find out how true the question is.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the entailment level between two questions (1: Incorrect, 2: Related, 3: Incomplete, 4: Excellent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(Train, Test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pair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(DT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gave us the percentage of error = 0.6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9" y="2916238"/>
            <a:ext cx="7585075" cy="1594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0637" y="6327745"/>
            <a:ext cx="170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Mawada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0"/>
            <a:ext cx="10018713" cy="9144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3700"/>
            <a:ext cx="10018713" cy="45465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qtype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questions? (Predictive question)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question type to add a new question to the main QA data set and to know the best answer to this question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(Train, Test)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pair question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(DT)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model recognizes the type of new question to assign a suitable answer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0637" y="6327745"/>
            <a:ext cx="170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Mawada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0"/>
            <a:ext cx="10018713" cy="9144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55700"/>
            <a:ext cx="10018713" cy="5016499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ratio of questions with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qtype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-coarse=’Drugs’ from the ’GHR’ source significantly higher than this ratio for all other sources? (Hypothesis test question)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where is the source where we can find the most drugs? Or places where the drug is available.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number of questions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-coarse = ‘drugs’ in ’GHR’ source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number of questions in ’GHR’ source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Drugs ratio for each source= result from 3 / result from 4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’GHR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 higher ratio than the ratio for all other sources.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1672"/>
            <a:ext cx="5555457" cy="40239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4254500"/>
            <a:ext cx="1473200" cy="317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90637" y="6327745"/>
            <a:ext cx="170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Mawada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844638"/>
            <a:ext cx="10018713" cy="3636819"/>
          </a:xfrm>
        </p:spPr>
        <p:txBody>
          <a:bodyPr/>
          <a:lstStyle/>
          <a:p>
            <a:r>
              <a:rPr lang="en-US" b="1" dirty="0" err="1"/>
              <a:t>Jaccard</a:t>
            </a:r>
            <a:r>
              <a:rPr lang="en-US" b="1" dirty="0"/>
              <a:t> </a:t>
            </a:r>
            <a:r>
              <a:rPr lang="en-US" b="1" dirty="0" smtClean="0"/>
              <a:t>Similarity</a:t>
            </a:r>
          </a:p>
          <a:p>
            <a:r>
              <a:rPr lang="en-US" b="1" dirty="0" err="1"/>
              <a:t>Levenshtein</a:t>
            </a:r>
            <a:r>
              <a:rPr lang="en-US" b="1" dirty="0"/>
              <a:t> </a:t>
            </a:r>
            <a:r>
              <a:rPr lang="en-US" b="1" dirty="0" smtClean="0"/>
              <a:t>Similarity</a:t>
            </a:r>
          </a:p>
          <a:p>
            <a:r>
              <a:rPr lang="en-US" b="1" dirty="0"/>
              <a:t>Dice </a:t>
            </a:r>
            <a:r>
              <a:rPr lang="en-US" b="1" dirty="0" smtClean="0"/>
              <a:t>Coefficient</a:t>
            </a:r>
          </a:p>
          <a:p>
            <a:r>
              <a:rPr lang="en-US" b="1" dirty="0"/>
              <a:t>Overlap </a:t>
            </a:r>
            <a:r>
              <a:rPr lang="en-US" b="1" dirty="0" smtClean="0"/>
              <a:t>Coefficient</a:t>
            </a:r>
          </a:p>
          <a:p>
            <a:r>
              <a:rPr lang="en-US" b="1" dirty="0"/>
              <a:t>Cosine </a:t>
            </a:r>
            <a:r>
              <a:rPr lang="en-US" b="1" dirty="0" smtClean="0"/>
              <a:t>Similarity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20492" y="6218898"/>
            <a:ext cx="151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Jaccard</a:t>
            </a:r>
            <a:r>
              <a:rPr lang="en-US" b="1" dirty="0"/>
              <a:t> </a:t>
            </a:r>
            <a:r>
              <a:rPr lang="en-US" b="1" dirty="0" smtClean="0"/>
              <a:t>Similarity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849031" y="2259820"/>
            <a:ext cx="5254398" cy="2563122"/>
            <a:chOff x="5849031" y="2259820"/>
            <a:chExt cx="5254398" cy="25631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031" y="2259820"/>
              <a:ext cx="5254398" cy="25631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257109" y="2979679"/>
              <a:ext cx="3905794" cy="403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849031" y="50515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https://datascienceparichay.com/article/jaccard-similarity-python/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20492" y="6218898"/>
            <a:ext cx="151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</a:t>
            </a:r>
            <a:r>
              <a:rPr lang="en-US" b="1" dirty="0" smtClean="0"/>
              <a:t>Similarity</a:t>
            </a:r>
            <a:endParaRPr lang="en-US" b="1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48" y="2273214"/>
            <a:ext cx="4781550" cy="1466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73" y="4337335"/>
            <a:ext cx="4686300" cy="1609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20492" y="6218898"/>
            <a:ext cx="151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479</TotalTime>
  <Words>687</Words>
  <Application>Microsoft Office PowerPoint</Application>
  <PresentationFormat>Widescreen</PresentationFormat>
  <Paragraphs>148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Corbel</vt:lpstr>
      <vt:lpstr>Times New Roman</vt:lpstr>
      <vt:lpstr>Parallax</vt:lpstr>
      <vt:lpstr>Exploring question answering data for a specific domain</vt:lpstr>
      <vt:lpstr>Dataset</vt:lpstr>
      <vt:lpstr>Preprocessing</vt:lpstr>
      <vt:lpstr>Questions</vt:lpstr>
      <vt:lpstr>Questions</vt:lpstr>
      <vt:lpstr>Questions</vt:lpstr>
      <vt:lpstr>Similarity</vt:lpstr>
      <vt:lpstr>Similarity</vt:lpstr>
      <vt:lpstr>Similarity</vt:lpstr>
      <vt:lpstr>Similarity</vt:lpstr>
      <vt:lpstr>Similarity</vt:lpstr>
      <vt:lpstr>Similarity</vt:lpstr>
      <vt:lpstr>Results</vt:lpstr>
      <vt:lpstr>Random Oversample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question answering data for a specific domain</dc:title>
  <dc:creator>MARIAM</dc:creator>
  <cp:lastModifiedBy>Mawada</cp:lastModifiedBy>
  <cp:revision>134</cp:revision>
  <dcterms:created xsi:type="dcterms:W3CDTF">2022-06-10T19:53:32Z</dcterms:created>
  <dcterms:modified xsi:type="dcterms:W3CDTF">2022-06-11T04:44:30Z</dcterms:modified>
</cp:coreProperties>
</file>