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81" r:id="rId24"/>
    <p:sldId id="282" r:id="rId25"/>
  </p:sldIdLst>
  <p:sldSz cx="9144000" cy="5143500" type="screen16x9"/>
  <p:notesSz cx="6858000" cy="9144000"/>
  <p:embeddedFontLst>
    <p:embeddedFont>
      <p:font typeface="Raleway" panose="020B0604020202020204" charset="0"/>
      <p:regular r:id="rId27"/>
      <p:bold r:id="rId28"/>
      <p:italic r:id="rId29"/>
      <p:boldItalic r:id="rId30"/>
    </p:embeddedFont>
    <p:embeddedFont>
      <p:font typeface="La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FD7975-A9C4-4659-849B-C3BD43117935}">
  <a:tblStyle styleId="{E8FD7975-A9C4-4659-849B-C3BD431179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563900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393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76a50b40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376a50b40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363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76a50b40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376a50b40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14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376a50b40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376a50b40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236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376a50b40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376a50b40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072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d2aa098c5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d2aa098c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042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d2aa098c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d2aa098c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602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d2aa098c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d2aa098c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955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41d357f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41d357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964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376a50b40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376a50b40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765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41d357f3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41d357f3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87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376a50b40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376a50b40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879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3376a50b40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3376a50b40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600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341d357f3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341d357f3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359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3376a50b40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3376a50b4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356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32d0d6694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2d0d6694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652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3376a50b40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3376a50b40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922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2d0d6694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2d0d6694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76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76a50b40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376a50b40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74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d2aa098c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d2aa098c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05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426eddb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426eddb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365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3376a50b40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3376a50b40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130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32d0d6694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32d0d6694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29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2d0d6694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2d0d669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61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22680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4200" b="1" dirty="0">
                <a:solidFill>
                  <a:srgbClr val="1A1A1A"/>
                </a:solidFill>
                <a:latin typeface="Raleway"/>
                <a:ea typeface="Raleway"/>
                <a:cs typeface="Raleway"/>
                <a:sym typeface="Raleway"/>
              </a:rPr>
              <a:t>Exploring data from video sharing websites </a:t>
            </a:r>
            <a:endParaRPr sz="4200" b="1" dirty="0">
              <a:solidFill>
                <a:srgbClr val="1A1A1A"/>
              </a:solidFill>
              <a:latin typeface="Raleway"/>
              <a:ea typeface="Raleway"/>
              <a:cs typeface="Raleway"/>
              <a:sym typeface="Raleway"/>
            </a:endParaRPr>
          </a:p>
        </p:txBody>
      </p:sp>
      <p:sp>
        <p:nvSpPr>
          <p:cNvPr id="87" name="Google Shape;87;p13"/>
          <p:cNvSpPr txBox="1"/>
          <p:nvPr/>
        </p:nvSpPr>
        <p:spPr>
          <a:xfrm>
            <a:off x="727952" y="3943175"/>
            <a:ext cx="7688100" cy="541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400" dirty="0" smtClean="0">
                <a:solidFill>
                  <a:srgbClr val="1A1A1A"/>
                </a:solidFill>
                <a:latin typeface="Lato"/>
                <a:ea typeface="Lato"/>
                <a:cs typeface="Lato"/>
                <a:sym typeface="Lato"/>
              </a:rPr>
              <a:t>Youmna Alsayed</a:t>
            </a:r>
            <a:endParaRPr sz="2400" dirty="0">
              <a:solidFill>
                <a:srgbClr val="1A1A1A"/>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a:t>
            </a:r>
            <a:endParaRPr/>
          </a:p>
        </p:txBody>
      </p:sp>
      <p:sp>
        <p:nvSpPr>
          <p:cNvPr id="148" name="Google Shape;148;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chemeClr val="dk2"/>
              </a:buClr>
              <a:buSzPts val="1900"/>
              <a:buChar char="●"/>
            </a:pPr>
            <a:r>
              <a:rPr lang="en" sz="1900">
                <a:solidFill>
                  <a:schemeClr val="dk2"/>
                </a:solidFill>
              </a:rPr>
              <a:t>Handling missing data</a:t>
            </a:r>
            <a:endParaRPr sz="1900">
              <a:solidFill>
                <a:schemeClr val="dk2"/>
              </a:solidFill>
            </a:endParaRPr>
          </a:p>
          <a:p>
            <a:pPr marL="457200" lvl="0" indent="-349250" algn="l" rtl="0">
              <a:spcBef>
                <a:spcPts val="0"/>
              </a:spcBef>
              <a:spcAft>
                <a:spcPts val="0"/>
              </a:spcAft>
              <a:buClr>
                <a:schemeClr val="dk2"/>
              </a:buClr>
              <a:buSzPts val="1900"/>
              <a:buChar char="●"/>
            </a:pPr>
            <a:r>
              <a:rPr lang="en" sz="1900">
                <a:solidFill>
                  <a:schemeClr val="dk2"/>
                </a:solidFill>
              </a:rPr>
              <a:t>New features extraction</a:t>
            </a:r>
            <a:endParaRPr sz="1900">
              <a:solidFill>
                <a:schemeClr val="dk2"/>
              </a:solidFill>
            </a:endParaRPr>
          </a:p>
          <a:p>
            <a:pPr marL="457200" lvl="0" indent="-349250" algn="l" rtl="0">
              <a:spcBef>
                <a:spcPts val="0"/>
              </a:spcBef>
              <a:spcAft>
                <a:spcPts val="0"/>
              </a:spcAft>
              <a:buClr>
                <a:schemeClr val="dk2"/>
              </a:buClr>
              <a:buSzPts val="1900"/>
              <a:buChar char="●"/>
            </a:pPr>
            <a:r>
              <a:rPr lang="en" sz="1900">
                <a:solidFill>
                  <a:schemeClr val="dk2"/>
                </a:solidFill>
              </a:rPr>
              <a:t> Handling  skewed data</a:t>
            </a:r>
            <a:endParaRPr sz="1900">
              <a:solidFill>
                <a:schemeClr val="dk2"/>
              </a:solidFill>
            </a:endParaRPr>
          </a:p>
          <a:p>
            <a:pPr marL="457200" lvl="0" indent="-349250" algn="l" rtl="0">
              <a:spcBef>
                <a:spcPts val="0"/>
              </a:spcBef>
              <a:spcAft>
                <a:spcPts val="0"/>
              </a:spcAft>
              <a:buClr>
                <a:schemeClr val="dk2"/>
              </a:buClr>
              <a:buSzPts val="1900"/>
              <a:buChar char="●"/>
            </a:pPr>
            <a:r>
              <a:rPr lang="en" sz="1900">
                <a:solidFill>
                  <a:schemeClr val="dk2"/>
                </a:solidFill>
              </a:rPr>
              <a:t>Handling the duplicated videos (not duplicated in all features)</a:t>
            </a:r>
            <a:endParaRPr sz="1900">
              <a:solidFill>
                <a:schemeClr val="dk2"/>
              </a:solidFill>
            </a:endParaRPr>
          </a:p>
          <a:p>
            <a:pPr marL="457200" lvl="0" indent="-349250" algn="l" rtl="0">
              <a:spcBef>
                <a:spcPts val="0"/>
              </a:spcBef>
              <a:spcAft>
                <a:spcPts val="0"/>
              </a:spcAft>
              <a:buClr>
                <a:schemeClr val="dk2"/>
              </a:buClr>
              <a:buSzPts val="1900"/>
              <a:buChar char="●"/>
            </a:pPr>
            <a:r>
              <a:rPr lang="en" sz="1900">
                <a:solidFill>
                  <a:schemeClr val="dk2"/>
                </a:solidFill>
              </a:rPr>
              <a:t>Converting categorical data into numerical data</a:t>
            </a:r>
            <a:endParaRPr sz="19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(Handling missing data)</a:t>
            </a:r>
            <a:endParaRPr/>
          </a:p>
        </p:txBody>
      </p:sp>
      <p:sp>
        <p:nvSpPr>
          <p:cNvPr id="154" name="Google Shape;154;p23"/>
          <p:cNvSpPr txBox="1"/>
          <p:nvPr/>
        </p:nvSpPr>
        <p:spPr>
          <a:xfrm>
            <a:off x="729450" y="1844400"/>
            <a:ext cx="4321500" cy="14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50">
                <a:solidFill>
                  <a:schemeClr val="dk2"/>
                </a:solidFill>
                <a:highlight>
                  <a:srgbClr val="FFFFFF"/>
                </a:highlight>
              </a:rPr>
              <a:t>From our observations the missing values are Missing Not At Random (MNAR), as we think they depend on unobserved data, and we can not explain the pattern in the missing data. So, we are going to drop them.</a:t>
            </a:r>
            <a:endParaRPr sz="2000">
              <a:solidFill>
                <a:schemeClr val="dk2"/>
              </a:solidFill>
              <a:latin typeface="Lato"/>
              <a:ea typeface="Lato"/>
              <a:cs typeface="Lato"/>
              <a:sym typeface="Lato"/>
            </a:endParaRPr>
          </a:p>
        </p:txBody>
      </p:sp>
      <p:pic>
        <p:nvPicPr>
          <p:cNvPr id="155" name="Google Shape;155;p23"/>
          <p:cNvPicPr preferRelativeResize="0"/>
          <p:nvPr/>
        </p:nvPicPr>
        <p:blipFill>
          <a:blip r:embed="rId3">
            <a:alphaModFix/>
          </a:blip>
          <a:stretch>
            <a:fillRect/>
          </a:stretch>
        </p:blipFill>
        <p:spPr>
          <a:xfrm>
            <a:off x="4970125" y="1768450"/>
            <a:ext cx="4173876" cy="3375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(New features extraction)</a:t>
            </a:r>
            <a:endParaRPr/>
          </a:p>
        </p:txBody>
      </p:sp>
      <p:sp>
        <p:nvSpPr>
          <p:cNvPr id="161" name="Google Shape;161;p24"/>
          <p:cNvSpPr txBox="1"/>
          <p:nvPr/>
        </p:nvSpPr>
        <p:spPr>
          <a:xfrm>
            <a:off x="608775" y="2037525"/>
            <a:ext cx="310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graphicFrame>
        <p:nvGraphicFramePr>
          <p:cNvPr id="162" name="Google Shape;162;p24"/>
          <p:cNvGraphicFramePr/>
          <p:nvPr/>
        </p:nvGraphicFramePr>
        <p:xfrm>
          <a:off x="608775" y="2037525"/>
          <a:ext cx="7809375" cy="2791485"/>
        </p:xfrm>
        <a:graphic>
          <a:graphicData uri="http://schemas.openxmlformats.org/drawingml/2006/table">
            <a:tbl>
              <a:tblPr>
                <a:noFill/>
                <a:tableStyleId>{E8FD7975-A9C4-4659-849B-C3BD43117935}</a:tableStyleId>
              </a:tblPr>
              <a:tblGrid>
                <a:gridCol w="2603125"/>
                <a:gridCol w="2603125"/>
                <a:gridCol w="2603125"/>
              </a:tblGrid>
              <a:tr h="345975">
                <a:tc>
                  <a:txBody>
                    <a:bodyPr/>
                    <a:lstStyle/>
                    <a:p>
                      <a:pPr marL="0" lvl="0" indent="0" algn="l" rtl="0">
                        <a:spcBef>
                          <a:spcPts val="0"/>
                        </a:spcBef>
                        <a:spcAft>
                          <a:spcPts val="0"/>
                        </a:spcAft>
                        <a:buNone/>
                      </a:pPr>
                      <a:r>
                        <a:rPr lang="en"/>
                        <a:t>tags</a:t>
                      </a:r>
                      <a:endParaRPr/>
                    </a:p>
                  </a:txBody>
                  <a:tcPr marL="91425" marR="91425" marT="91425" marB="91425"/>
                </a:tc>
                <a:tc>
                  <a:txBody>
                    <a:bodyPr/>
                    <a:lstStyle/>
                    <a:p>
                      <a:pPr marL="0" lvl="0" indent="0" algn="l" rtl="0">
                        <a:spcBef>
                          <a:spcPts val="0"/>
                        </a:spcBef>
                        <a:spcAft>
                          <a:spcPts val="0"/>
                        </a:spcAft>
                        <a:buNone/>
                      </a:pPr>
                      <a:r>
                        <a:rPr lang="en"/>
                        <a:t>trending_date</a:t>
                      </a:r>
                      <a:endParaRPr/>
                    </a:p>
                  </a:txBody>
                  <a:tcPr marL="91425" marR="91425" marT="91425" marB="91425"/>
                </a:tc>
                <a:tc>
                  <a:txBody>
                    <a:bodyPr/>
                    <a:lstStyle/>
                    <a:p>
                      <a:pPr marL="0" lvl="0" indent="0" algn="l" rtl="0">
                        <a:spcBef>
                          <a:spcPts val="0"/>
                        </a:spcBef>
                        <a:spcAft>
                          <a:spcPts val="0"/>
                        </a:spcAft>
                        <a:buNone/>
                      </a:pPr>
                      <a:r>
                        <a:rPr lang="en"/>
                        <a:t>publishedAt</a:t>
                      </a:r>
                      <a:endParaRPr/>
                    </a:p>
                  </a:txBody>
                  <a:tcPr marL="91425" marR="91425" marT="91425" marB="91425"/>
                </a:tc>
              </a:tr>
              <a:tr h="2395275">
                <a:tc>
                  <a:txBody>
                    <a:bodyPr/>
                    <a:lstStyle/>
                    <a:p>
                      <a:pPr marL="0" lvl="0" indent="0" algn="l" rtl="0">
                        <a:spcBef>
                          <a:spcPts val="0"/>
                        </a:spcBef>
                        <a:spcAft>
                          <a:spcPts val="0"/>
                        </a:spcAft>
                        <a:buNone/>
                      </a:pPr>
                      <a:r>
                        <a:rPr lang="en"/>
                        <a:t>Amber|amber vtuber|genshi|genshi game|genshi impact|genshi video|genshin|genshin game|genshin impact|genshin impact 2020|genshin impact game|genshin impact good|genshin impact graphics|genshin impact introduction||MMO PlayStation</a:t>
                      </a:r>
                      <a:endParaRPr/>
                    </a:p>
                  </a:txBody>
                  <a:tcPr marL="91425" marR="91425" marT="91425" marB="91425"/>
                </a:tc>
                <a:tc>
                  <a:txBody>
                    <a:bodyPr/>
                    <a:lstStyle/>
                    <a:p>
                      <a:pPr marL="0" lvl="0" indent="0" algn="l" rtl="0">
                        <a:spcBef>
                          <a:spcPts val="0"/>
                        </a:spcBef>
                        <a:spcAft>
                          <a:spcPts val="0"/>
                        </a:spcAft>
                        <a:buNone/>
                      </a:pPr>
                      <a:r>
                        <a:rPr lang="en"/>
                        <a:t>2020-08-12</a:t>
                      </a:r>
                      <a:endParaRPr/>
                    </a:p>
                  </a:txBody>
                  <a:tcPr marL="91425" marR="91425" marT="91425" marB="91425"/>
                </a:tc>
                <a:tc>
                  <a:txBody>
                    <a:bodyPr/>
                    <a:lstStyle/>
                    <a:p>
                      <a:pPr marL="0" lvl="0" indent="0" algn="l" rtl="0">
                        <a:spcBef>
                          <a:spcPts val="0"/>
                        </a:spcBef>
                        <a:spcAft>
                          <a:spcPts val="0"/>
                        </a:spcAft>
                        <a:buNone/>
                      </a:pPr>
                      <a:r>
                        <a:rPr lang="en"/>
                        <a:t>2020-08-11 22:21:49</a:t>
                      </a:r>
                      <a:endParaRPr/>
                    </a:p>
                  </a:txBody>
                  <a:tcPr marL="91425" marR="9142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(Handling  skewed data)</a:t>
            </a:r>
            <a:endParaRPr/>
          </a:p>
        </p:txBody>
      </p:sp>
      <p:pic>
        <p:nvPicPr>
          <p:cNvPr id="168" name="Google Shape;168;p25"/>
          <p:cNvPicPr preferRelativeResize="0"/>
          <p:nvPr/>
        </p:nvPicPr>
        <p:blipFill>
          <a:blip r:embed="rId3">
            <a:alphaModFix/>
          </a:blip>
          <a:stretch>
            <a:fillRect/>
          </a:stretch>
        </p:blipFill>
        <p:spPr>
          <a:xfrm>
            <a:off x="1473775" y="2060250"/>
            <a:ext cx="3676650" cy="2600325"/>
          </a:xfrm>
          <a:prstGeom prst="rect">
            <a:avLst/>
          </a:prstGeom>
          <a:noFill/>
          <a:ln>
            <a:noFill/>
          </a:ln>
        </p:spPr>
      </p:pic>
      <p:sp>
        <p:nvSpPr>
          <p:cNvPr id="169" name="Google Shape;169;p25"/>
          <p:cNvSpPr txBox="1"/>
          <p:nvPr/>
        </p:nvSpPr>
        <p:spPr>
          <a:xfrm>
            <a:off x="440475" y="2060250"/>
            <a:ext cx="1619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Lato"/>
                <a:ea typeface="Lato"/>
                <a:cs typeface="Lato"/>
                <a:sym typeface="Lato"/>
              </a:rPr>
              <a:t>Dislikes</a:t>
            </a:r>
            <a:endParaRPr sz="1800">
              <a:latin typeface="Lato"/>
              <a:ea typeface="Lato"/>
              <a:cs typeface="Lato"/>
              <a:sym typeface="Lato"/>
            </a:endParaRPr>
          </a:p>
        </p:txBody>
      </p:sp>
      <p:pic>
        <p:nvPicPr>
          <p:cNvPr id="170" name="Google Shape;170;p25"/>
          <p:cNvPicPr preferRelativeResize="0"/>
          <p:nvPr/>
        </p:nvPicPr>
        <p:blipFill>
          <a:blip r:embed="rId4">
            <a:alphaModFix/>
          </a:blip>
          <a:stretch>
            <a:fillRect/>
          </a:stretch>
        </p:blipFill>
        <p:spPr>
          <a:xfrm>
            <a:off x="5150425" y="2126125"/>
            <a:ext cx="3688775" cy="246856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10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1000"/>
                                        <p:tgtEl>
                                          <p:spTgt spid="1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(Handling  skewed data)</a:t>
            </a:r>
            <a:endParaRPr/>
          </a:p>
        </p:txBody>
      </p:sp>
      <p:sp>
        <p:nvSpPr>
          <p:cNvPr id="176" name="Google Shape;176;p26"/>
          <p:cNvSpPr txBox="1"/>
          <p:nvPr/>
        </p:nvSpPr>
        <p:spPr>
          <a:xfrm>
            <a:off x="440475" y="2060250"/>
            <a:ext cx="1619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Lato"/>
                <a:ea typeface="Lato"/>
                <a:cs typeface="Lato"/>
                <a:sym typeface="Lato"/>
              </a:rPr>
              <a:t>likes</a:t>
            </a:r>
            <a:endParaRPr sz="1800">
              <a:latin typeface="Lato"/>
              <a:ea typeface="Lato"/>
              <a:cs typeface="Lato"/>
              <a:sym typeface="Lato"/>
            </a:endParaRPr>
          </a:p>
        </p:txBody>
      </p:sp>
      <p:pic>
        <p:nvPicPr>
          <p:cNvPr id="177" name="Google Shape;177;p26"/>
          <p:cNvPicPr preferRelativeResize="0"/>
          <p:nvPr/>
        </p:nvPicPr>
        <p:blipFill>
          <a:blip r:embed="rId3">
            <a:alphaModFix/>
          </a:blip>
          <a:stretch>
            <a:fillRect/>
          </a:stretch>
        </p:blipFill>
        <p:spPr>
          <a:xfrm>
            <a:off x="1184950" y="2060238"/>
            <a:ext cx="3676650" cy="2600325"/>
          </a:xfrm>
          <a:prstGeom prst="rect">
            <a:avLst/>
          </a:prstGeom>
          <a:noFill/>
          <a:ln>
            <a:noFill/>
          </a:ln>
        </p:spPr>
      </p:pic>
      <p:pic>
        <p:nvPicPr>
          <p:cNvPr id="178" name="Google Shape;178;p26"/>
          <p:cNvPicPr preferRelativeResize="0"/>
          <p:nvPr/>
        </p:nvPicPr>
        <p:blipFill>
          <a:blip r:embed="rId4">
            <a:alphaModFix/>
          </a:blip>
          <a:stretch>
            <a:fillRect/>
          </a:stretch>
        </p:blipFill>
        <p:spPr>
          <a:xfrm>
            <a:off x="5192313" y="2107863"/>
            <a:ext cx="3781425" cy="2505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1000"/>
                                        <p:tgtEl>
                                          <p:spTgt spid="1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fade">
                                      <p:cBhvr>
                                        <p:cTn id="17"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(Handling  skewed data)</a:t>
            </a:r>
            <a:endParaRPr/>
          </a:p>
        </p:txBody>
      </p:sp>
      <p:sp>
        <p:nvSpPr>
          <p:cNvPr id="184" name="Google Shape;184;p27"/>
          <p:cNvSpPr txBox="1"/>
          <p:nvPr/>
        </p:nvSpPr>
        <p:spPr>
          <a:xfrm>
            <a:off x="337300" y="2200775"/>
            <a:ext cx="1619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Lato"/>
                <a:ea typeface="Lato"/>
                <a:cs typeface="Lato"/>
                <a:sym typeface="Lato"/>
              </a:rPr>
              <a:t>Count views</a:t>
            </a:r>
            <a:endParaRPr sz="1800">
              <a:latin typeface="Lato"/>
              <a:ea typeface="Lato"/>
              <a:cs typeface="Lato"/>
              <a:sym typeface="Lato"/>
            </a:endParaRPr>
          </a:p>
        </p:txBody>
      </p:sp>
      <p:pic>
        <p:nvPicPr>
          <p:cNvPr id="185" name="Google Shape;185;p27"/>
          <p:cNvPicPr preferRelativeResize="0"/>
          <p:nvPr/>
        </p:nvPicPr>
        <p:blipFill>
          <a:blip r:embed="rId3">
            <a:alphaModFix/>
          </a:blip>
          <a:stretch>
            <a:fillRect/>
          </a:stretch>
        </p:blipFill>
        <p:spPr>
          <a:xfrm>
            <a:off x="1800900" y="2055488"/>
            <a:ext cx="3581400" cy="2609850"/>
          </a:xfrm>
          <a:prstGeom prst="rect">
            <a:avLst/>
          </a:prstGeom>
          <a:noFill/>
          <a:ln>
            <a:noFill/>
          </a:ln>
        </p:spPr>
      </p:pic>
      <p:pic>
        <p:nvPicPr>
          <p:cNvPr id="186" name="Google Shape;186;p27"/>
          <p:cNvPicPr preferRelativeResize="0"/>
          <p:nvPr/>
        </p:nvPicPr>
        <p:blipFill>
          <a:blip r:embed="rId4">
            <a:alphaModFix/>
          </a:blip>
          <a:stretch>
            <a:fillRect/>
          </a:stretch>
        </p:blipFill>
        <p:spPr>
          <a:xfrm>
            <a:off x="5449825" y="2200775"/>
            <a:ext cx="3456900" cy="231929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5"/>
                                        </p:tgtEl>
                                        <p:attrNameLst>
                                          <p:attrName>style.visibility</p:attrName>
                                        </p:attrNameLst>
                                      </p:cBhvr>
                                      <p:to>
                                        <p:strVal val="visible"/>
                                      </p:to>
                                    </p:set>
                                    <p:animEffect transition="in" filter="fade">
                                      <p:cBhvr>
                                        <p:cTn id="12" dur="1000"/>
                                        <p:tgtEl>
                                          <p:spTgt spid="1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
                                        </p:tgtEl>
                                        <p:attrNameLst>
                                          <p:attrName>style.visibility</p:attrName>
                                        </p:attrNameLst>
                                      </p:cBhvr>
                                      <p:to>
                                        <p:strVal val="visible"/>
                                      </p:to>
                                    </p:set>
                                    <p:animEffect transition="in" filter="fade">
                                      <p:cBhvr>
                                        <p:cTn id="17"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(Handling  skewed data)</a:t>
            </a:r>
            <a:endParaRPr/>
          </a:p>
        </p:txBody>
      </p:sp>
      <p:sp>
        <p:nvSpPr>
          <p:cNvPr id="192" name="Google Shape;192;p28"/>
          <p:cNvSpPr txBox="1"/>
          <p:nvPr/>
        </p:nvSpPr>
        <p:spPr>
          <a:xfrm>
            <a:off x="260900" y="2202300"/>
            <a:ext cx="1619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Lato"/>
                <a:ea typeface="Lato"/>
                <a:cs typeface="Lato"/>
                <a:sym typeface="Lato"/>
              </a:rPr>
              <a:t>Comments </a:t>
            </a:r>
            <a:endParaRPr sz="1800">
              <a:latin typeface="Lato"/>
              <a:ea typeface="Lato"/>
              <a:cs typeface="Lato"/>
              <a:sym typeface="Lato"/>
            </a:endParaRPr>
          </a:p>
          <a:p>
            <a:pPr marL="0" lvl="0" indent="0" algn="l" rtl="0">
              <a:spcBef>
                <a:spcPts val="0"/>
              </a:spcBef>
              <a:spcAft>
                <a:spcPts val="0"/>
              </a:spcAft>
              <a:buNone/>
            </a:pPr>
            <a:r>
              <a:rPr lang="en" sz="1800">
                <a:latin typeface="Lato"/>
                <a:ea typeface="Lato"/>
                <a:cs typeface="Lato"/>
                <a:sym typeface="Lato"/>
              </a:rPr>
              <a:t>count</a:t>
            </a:r>
            <a:endParaRPr sz="1800">
              <a:latin typeface="Lato"/>
              <a:ea typeface="Lato"/>
              <a:cs typeface="Lato"/>
              <a:sym typeface="Lato"/>
            </a:endParaRPr>
          </a:p>
        </p:txBody>
      </p:sp>
      <p:pic>
        <p:nvPicPr>
          <p:cNvPr id="193" name="Google Shape;193;p28"/>
          <p:cNvPicPr preferRelativeResize="0"/>
          <p:nvPr/>
        </p:nvPicPr>
        <p:blipFill>
          <a:blip r:embed="rId3">
            <a:alphaModFix/>
          </a:blip>
          <a:stretch>
            <a:fillRect/>
          </a:stretch>
        </p:blipFill>
        <p:spPr>
          <a:xfrm>
            <a:off x="1487925" y="1980100"/>
            <a:ext cx="3612950" cy="2632850"/>
          </a:xfrm>
          <a:prstGeom prst="rect">
            <a:avLst/>
          </a:prstGeom>
          <a:noFill/>
          <a:ln>
            <a:noFill/>
          </a:ln>
        </p:spPr>
      </p:pic>
      <p:pic>
        <p:nvPicPr>
          <p:cNvPr id="194" name="Google Shape;194;p28"/>
          <p:cNvPicPr preferRelativeResize="0"/>
          <p:nvPr/>
        </p:nvPicPr>
        <p:blipFill>
          <a:blip r:embed="rId4">
            <a:alphaModFix/>
          </a:blip>
          <a:stretch>
            <a:fillRect/>
          </a:stretch>
        </p:blipFill>
        <p:spPr>
          <a:xfrm>
            <a:off x="5021787" y="2107875"/>
            <a:ext cx="3733800" cy="2505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3"/>
                                        </p:tgtEl>
                                        <p:attrNameLst>
                                          <p:attrName>style.visibility</p:attrName>
                                        </p:attrNameLst>
                                      </p:cBhvr>
                                      <p:to>
                                        <p:strVal val="visible"/>
                                      </p:to>
                                    </p:set>
                                    <p:animEffect transition="in" filter="fade">
                                      <p:cBhvr>
                                        <p:cTn id="12" dur="1000"/>
                                        <p:tgtEl>
                                          <p:spTgt spid="1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
                                        </p:tgtEl>
                                        <p:attrNameLst>
                                          <p:attrName>style.visibility</p:attrName>
                                        </p:attrNameLst>
                                      </p:cBhvr>
                                      <p:to>
                                        <p:strVal val="visible"/>
                                      </p:to>
                                    </p:set>
                                    <p:animEffect transition="in" filter="fade">
                                      <p:cBhvr>
                                        <p:cTn id="17"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a:t>
            </a:r>
            <a:r>
              <a:rPr lang="en" sz="2566">
                <a:latin typeface="Lato"/>
                <a:ea typeface="Lato"/>
                <a:cs typeface="Lato"/>
                <a:sym typeface="Lato"/>
              </a:rPr>
              <a:t>Handling the duplicated videos</a:t>
            </a:r>
            <a:r>
              <a:rPr lang="en" sz="1900" b="0">
                <a:latin typeface="Lato"/>
                <a:ea typeface="Lato"/>
                <a:cs typeface="Lato"/>
                <a:sym typeface="Lato"/>
              </a:rPr>
              <a:t> </a:t>
            </a:r>
            <a:r>
              <a:rPr lang="en"/>
              <a:t>)</a:t>
            </a:r>
            <a:endParaRPr/>
          </a:p>
        </p:txBody>
      </p:sp>
      <p:sp>
        <p:nvSpPr>
          <p:cNvPr id="200" name="Google Shape;200;p29"/>
          <p:cNvSpPr txBox="1"/>
          <p:nvPr/>
        </p:nvSpPr>
        <p:spPr>
          <a:xfrm>
            <a:off x="906950" y="1826325"/>
            <a:ext cx="7106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Drop the duplicated rows that have the same video id and same title with keeping the latest entry for them.</a:t>
            </a:r>
            <a:endParaRPr sz="1700">
              <a:solidFill>
                <a:schemeClr val="dk2"/>
              </a:solidFill>
              <a:latin typeface="Lato"/>
              <a:ea typeface="Lato"/>
              <a:cs typeface="Lato"/>
              <a:sym typeface="Lato"/>
            </a:endParaRPr>
          </a:p>
        </p:txBody>
      </p:sp>
      <p:pic>
        <p:nvPicPr>
          <p:cNvPr id="201" name="Google Shape;201;p29"/>
          <p:cNvPicPr preferRelativeResize="0"/>
          <p:nvPr/>
        </p:nvPicPr>
        <p:blipFill>
          <a:blip r:embed="rId3">
            <a:alphaModFix/>
          </a:blip>
          <a:stretch>
            <a:fillRect/>
          </a:stretch>
        </p:blipFill>
        <p:spPr>
          <a:xfrm>
            <a:off x="559150" y="2661875"/>
            <a:ext cx="8029307" cy="230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(Categorical → numerical data)</a:t>
            </a:r>
            <a:endParaRPr/>
          </a:p>
        </p:txBody>
      </p:sp>
      <p:pic>
        <p:nvPicPr>
          <p:cNvPr id="207" name="Google Shape;207;p30"/>
          <p:cNvPicPr preferRelativeResize="0"/>
          <p:nvPr/>
        </p:nvPicPr>
        <p:blipFill>
          <a:blip r:embed="rId3">
            <a:alphaModFix/>
          </a:blip>
          <a:stretch>
            <a:fillRect/>
          </a:stretch>
        </p:blipFill>
        <p:spPr>
          <a:xfrm>
            <a:off x="811850" y="1903550"/>
            <a:ext cx="7520302" cy="3177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a:t>
            </a:r>
            <a:endParaRPr/>
          </a:p>
        </p:txBody>
      </p:sp>
      <p:sp>
        <p:nvSpPr>
          <p:cNvPr id="213" name="Google Shape;213;p31"/>
          <p:cNvSpPr txBox="1">
            <a:spLocks noGrp="1"/>
          </p:cNvSpPr>
          <p:nvPr>
            <p:ph type="body" idx="1"/>
          </p:nvPr>
        </p:nvSpPr>
        <p:spPr>
          <a:xfrm>
            <a:off x="729450" y="2078875"/>
            <a:ext cx="7688700" cy="10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solidFill>
                  <a:schemeClr val="dk2"/>
                </a:solidFill>
              </a:rPr>
              <a:t>          Working on all features  → high computational &amp; executed for the models</a:t>
            </a:r>
            <a:endParaRPr sz="1900">
              <a:solidFill>
                <a:schemeClr val="dk2"/>
              </a:solidFill>
            </a:endParaRPr>
          </a:p>
          <a:p>
            <a:pPr marL="0" lvl="0" indent="0" algn="l" rtl="0">
              <a:spcBef>
                <a:spcPts val="1200"/>
              </a:spcBef>
              <a:spcAft>
                <a:spcPts val="1200"/>
              </a:spcAft>
              <a:buNone/>
            </a:pPr>
            <a:endParaRPr/>
          </a:p>
        </p:txBody>
      </p:sp>
      <p:pic>
        <p:nvPicPr>
          <p:cNvPr id="214" name="Google Shape;214;p31"/>
          <p:cNvPicPr preferRelativeResize="0"/>
          <p:nvPr/>
        </p:nvPicPr>
        <p:blipFill>
          <a:blip r:embed="rId3">
            <a:alphaModFix/>
          </a:blip>
          <a:stretch>
            <a:fillRect/>
          </a:stretch>
        </p:blipFill>
        <p:spPr>
          <a:xfrm>
            <a:off x="729450" y="2078875"/>
            <a:ext cx="420774" cy="420774"/>
          </a:xfrm>
          <a:prstGeom prst="rect">
            <a:avLst/>
          </a:prstGeom>
          <a:noFill/>
          <a:ln>
            <a:noFill/>
          </a:ln>
        </p:spPr>
      </p:pic>
      <p:sp>
        <p:nvSpPr>
          <p:cNvPr id="215" name="Google Shape;215;p31"/>
          <p:cNvSpPr txBox="1"/>
          <p:nvPr/>
        </p:nvSpPr>
        <p:spPr>
          <a:xfrm>
            <a:off x="753050" y="3509525"/>
            <a:ext cx="7688700" cy="81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900">
                <a:solidFill>
                  <a:schemeClr val="dk2"/>
                </a:solidFill>
                <a:latin typeface="Lato"/>
                <a:ea typeface="Lato"/>
                <a:cs typeface="Lato"/>
                <a:sym typeface="Lato"/>
              </a:rPr>
              <a:t>         Select features for each model based on embedded method by RandomForestRegressor by (n_estimators = 50)</a:t>
            </a:r>
            <a:endParaRPr>
              <a:latin typeface="Lato"/>
              <a:ea typeface="Lato"/>
              <a:cs typeface="Lato"/>
              <a:sym typeface="Lato"/>
            </a:endParaRPr>
          </a:p>
        </p:txBody>
      </p:sp>
      <p:pic>
        <p:nvPicPr>
          <p:cNvPr id="216" name="Google Shape;216;p31"/>
          <p:cNvPicPr preferRelativeResize="0"/>
          <p:nvPr/>
        </p:nvPicPr>
        <p:blipFill>
          <a:blip r:embed="rId4">
            <a:alphaModFix/>
          </a:blip>
          <a:stretch>
            <a:fillRect/>
          </a:stretch>
        </p:blipFill>
        <p:spPr>
          <a:xfrm>
            <a:off x="729450" y="3507925"/>
            <a:ext cx="420776" cy="4207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childTnLst>
                                </p:cTn>
                              </p:par>
                              <p:par>
                                <p:cTn id="8" presetID="10" presetClass="entr" presetSubtype="0" fill="hold" nodeType="with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fade">
                                      <p:cBhvr>
                                        <p:cTn id="10" dur="1000"/>
                                        <p:tgtEl>
                                          <p:spTgt spid="2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5"/>
                                        </p:tgtEl>
                                        <p:attrNameLst>
                                          <p:attrName>style.visibility</p:attrName>
                                        </p:attrNameLst>
                                      </p:cBhvr>
                                      <p:to>
                                        <p:strVal val="visible"/>
                                      </p:to>
                                    </p:set>
                                    <p:animEffect transition="in" filter="fade">
                                      <p:cBhvr>
                                        <p:cTn id="15" dur="1000"/>
                                        <p:tgtEl>
                                          <p:spTgt spid="215"/>
                                        </p:tgtEl>
                                      </p:cBhvr>
                                    </p:animEffect>
                                  </p:childTnLst>
                                </p:cTn>
                              </p:par>
                              <p:par>
                                <p:cTn id="16" presetID="10" presetClass="entr" presetSubtype="0" fill="hold" nodeType="withEffect">
                                  <p:stCondLst>
                                    <p:cond delay="0"/>
                                  </p:stCondLst>
                                  <p:childTnLst>
                                    <p:set>
                                      <p:cBhvr>
                                        <p:cTn id="17" dur="1" fill="hold">
                                          <p:stCondLst>
                                            <p:cond delay="0"/>
                                          </p:stCondLst>
                                        </p:cTn>
                                        <p:tgtEl>
                                          <p:spTgt spid="216"/>
                                        </p:tgtEl>
                                        <p:attrNameLst>
                                          <p:attrName>style.visibility</p:attrName>
                                        </p:attrNameLst>
                                      </p:cBhvr>
                                      <p:to>
                                        <p:strVal val="visible"/>
                                      </p:to>
                                    </p:set>
                                    <p:animEffect transition="in" filter="fade">
                                      <p:cBhvr>
                                        <p:cTn id="18" dur="10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pic>
        <p:nvPicPr>
          <p:cNvPr id="93" name="Google Shape;93;p14"/>
          <p:cNvPicPr preferRelativeResize="0"/>
          <p:nvPr/>
        </p:nvPicPr>
        <p:blipFill>
          <a:blip r:embed="rId3">
            <a:alphaModFix/>
          </a:blip>
          <a:stretch>
            <a:fillRect/>
          </a:stretch>
        </p:blipFill>
        <p:spPr>
          <a:xfrm>
            <a:off x="1400975" y="2078875"/>
            <a:ext cx="6345651" cy="2730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Classification m</a:t>
            </a:r>
            <a:r>
              <a:rPr lang="en" dirty="0" smtClean="0"/>
              <a:t>odel</a:t>
            </a:r>
            <a:r>
              <a:rPr lang="ar-EG" dirty="0" smtClean="0"/>
              <a:t>:</a:t>
            </a:r>
            <a:endParaRPr dirty="0"/>
          </a:p>
        </p:txBody>
      </p:sp>
      <p:grpSp>
        <p:nvGrpSpPr>
          <p:cNvPr id="2" name="Group 1"/>
          <p:cNvGrpSpPr/>
          <p:nvPr/>
        </p:nvGrpSpPr>
        <p:grpSpPr>
          <a:xfrm>
            <a:off x="3455950" y="2112075"/>
            <a:ext cx="2235700" cy="2227900"/>
            <a:chOff x="1138875" y="2112075"/>
            <a:chExt cx="2235700" cy="2227900"/>
          </a:xfrm>
        </p:grpSpPr>
        <p:sp>
          <p:nvSpPr>
            <p:cNvPr id="222" name="Google Shape;222;p32"/>
            <p:cNvSpPr/>
            <p:nvPr/>
          </p:nvSpPr>
          <p:spPr>
            <a:xfrm>
              <a:off x="1138875" y="2112075"/>
              <a:ext cx="1627500" cy="459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Classification</a:t>
              </a:r>
              <a:endParaRPr dirty="0"/>
            </a:p>
          </p:txBody>
        </p:sp>
        <p:sp>
          <p:nvSpPr>
            <p:cNvPr id="225" name="Google Shape;225;p32"/>
            <p:cNvSpPr/>
            <p:nvPr/>
          </p:nvSpPr>
          <p:spPr>
            <a:xfrm>
              <a:off x="1142475" y="3880375"/>
              <a:ext cx="1627500" cy="459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Random Forest &amp; KNN</a:t>
              </a:r>
              <a:endParaRPr/>
            </a:p>
          </p:txBody>
        </p:sp>
        <p:sp>
          <p:nvSpPr>
            <p:cNvPr id="228" name="Google Shape;228;p32"/>
            <p:cNvSpPr/>
            <p:nvPr/>
          </p:nvSpPr>
          <p:spPr>
            <a:xfrm>
              <a:off x="1654425" y="2629625"/>
              <a:ext cx="596400" cy="11928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txBox="1"/>
            <p:nvPr/>
          </p:nvSpPr>
          <p:spPr>
            <a:xfrm>
              <a:off x="2173675" y="3009325"/>
              <a:ext cx="120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Categories</a:t>
              </a:r>
              <a:endParaRPr>
                <a:latin typeface="Lato"/>
                <a:ea typeface="Lato"/>
                <a:cs typeface="Lato"/>
                <a:sym typeface="Lato"/>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a:p>
            <a:pPr marL="0" lvl="0" indent="0" algn="l" rtl="0">
              <a:spcBef>
                <a:spcPts val="0"/>
              </a:spcBef>
              <a:spcAft>
                <a:spcPts val="0"/>
              </a:spcAft>
              <a:buNone/>
            </a:pPr>
            <a:endParaRPr/>
          </a:p>
        </p:txBody>
      </p:sp>
      <p:sp>
        <p:nvSpPr>
          <p:cNvPr id="239" name="Google Shape;239;p33"/>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solidFill>
                  <a:schemeClr val="dk2"/>
                </a:solidFill>
              </a:rPr>
              <a:t>Classification by Random Forest </a:t>
            </a:r>
            <a:endParaRPr sz="1700">
              <a:solidFill>
                <a:schemeClr val="dk2"/>
              </a:solidFill>
            </a:endParaRPr>
          </a:p>
          <a:p>
            <a:pPr marL="0" lvl="0" indent="0" algn="l" rtl="0">
              <a:spcBef>
                <a:spcPts val="1200"/>
              </a:spcBef>
              <a:spcAft>
                <a:spcPts val="0"/>
              </a:spcAft>
              <a:buNone/>
            </a:pPr>
            <a:r>
              <a:rPr lang="en" sz="1700">
                <a:solidFill>
                  <a:schemeClr val="dk2"/>
                </a:solidFill>
              </a:rPr>
              <a:t>Hyperparameter tuning: {'n_estimators': 150}</a:t>
            </a:r>
            <a:endParaRPr sz="1700">
              <a:solidFill>
                <a:schemeClr val="dk2"/>
              </a:solidFill>
            </a:endParaRPr>
          </a:p>
          <a:p>
            <a:pPr marL="0" lvl="0" indent="0" algn="l" rtl="0">
              <a:spcBef>
                <a:spcPts val="1200"/>
              </a:spcBef>
              <a:spcAft>
                <a:spcPts val="1200"/>
              </a:spcAft>
              <a:buNone/>
            </a:pPr>
            <a:endParaRPr/>
          </a:p>
        </p:txBody>
      </p:sp>
      <p:sp>
        <p:nvSpPr>
          <p:cNvPr id="240" name="Google Shape;240;p33"/>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solidFill>
                  <a:schemeClr val="dk2"/>
                </a:solidFill>
              </a:rPr>
              <a:t>Classification by KNN </a:t>
            </a:r>
            <a:endParaRPr sz="1700">
              <a:solidFill>
                <a:schemeClr val="dk2"/>
              </a:solidFill>
            </a:endParaRPr>
          </a:p>
          <a:p>
            <a:pPr marL="0" lvl="0" indent="0" algn="l" rtl="0">
              <a:spcBef>
                <a:spcPts val="1200"/>
              </a:spcBef>
              <a:spcAft>
                <a:spcPts val="0"/>
              </a:spcAft>
              <a:buNone/>
            </a:pPr>
            <a:r>
              <a:rPr lang="en" sz="1700">
                <a:solidFill>
                  <a:schemeClr val="dk2"/>
                </a:solidFill>
              </a:rPr>
              <a:t>With k = 3</a:t>
            </a:r>
            <a:endParaRPr sz="1700">
              <a:solidFill>
                <a:schemeClr val="dk2"/>
              </a:solidFill>
            </a:endParaRPr>
          </a:p>
          <a:p>
            <a:pPr marL="0" lvl="0" indent="0" algn="l" rtl="0">
              <a:spcBef>
                <a:spcPts val="1200"/>
              </a:spcBef>
              <a:spcAft>
                <a:spcPts val="0"/>
              </a:spcAft>
              <a:buNone/>
            </a:pPr>
            <a:endParaRPr sz="1700">
              <a:solidFill>
                <a:schemeClr val="dk2"/>
              </a:solidFill>
            </a:endParaRPr>
          </a:p>
          <a:p>
            <a:pPr marL="0" lvl="0" indent="0" algn="l" rtl="0">
              <a:spcBef>
                <a:spcPts val="1200"/>
              </a:spcBef>
              <a:spcAft>
                <a:spcPts val="1200"/>
              </a:spcAft>
              <a:buNone/>
            </a:pPr>
            <a:endParaRPr/>
          </a:p>
        </p:txBody>
      </p:sp>
      <p:pic>
        <p:nvPicPr>
          <p:cNvPr id="241" name="Google Shape;241;p33"/>
          <p:cNvPicPr preferRelativeResize="0"/>
          <p:nvPr/>
        </p:nvPicPr>
        <p:blipFill>
          <a:blip r:embed="rId3">
            <a:alphaModFix/>
          </a:blip>
          <a:stretch>
            <a:fillRect/>
          </a:stretch>
        </p:blipFill>
        <p:spPr>
          <a:xfrm>
            <a:off x="502625" y="3342225"/>
            <a:ext cx="3774300" cy="1058950"/>
          </a:xfrm>
          <a:prstGeom prst="rect">
            <a:avLst/>
          </a:prstGeom>
          <a:noFill/>
          <a:ln>
            <a:noFill/>
          </a:ln>
        </p:spPr>
      </p:pic>
      <p:pic>
        <p:nvPicPr>
          <p:cNvPr id="242" name="Google Shape;242;p33"/>
          <p:cNvPicPr preferRelativeResize="0"/>
          <p:nvPr/>
        </p:nvPicPr>
        <p:blipFill>
          <a:blip r:embed="rId4">
            <a:alphaModFix/>
          </a:blip>
          <a:stretch>
            <a:fillRect/>
          </a:stretch>
        </p:blipFill>
        <p:spPr>
          <a:xfrm>
            <a:off x="4592413" y="3376388"/>
            <a:ext cx="3876675" cy="990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1000"/>
                                        <p:tgtEl>
                                          <p:spTgt spid="2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fade">
                                      <p:cBhvr>
                                        <p:cTn id="12" dur="10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0"/>
                                        </p:tgtEl>
                                        <p:attrNameLst>
                                          <p:attrName>style.visibility</p:attrName>
                                        </p:attrNameLst>
                                      </p:cBhvr>
                                      <p:to>
                                        <p:strVal val="visible"/>
                                      </p:to>
                                    </p:set>
                                    <p:animEffect transition="in" filter="fade">
                                      <p:cBhvr>
                                        <p:cTn id="17" dur="1000"/>
                                        <p:tgtEl>
                                          <p:spTgt spid="2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2"/>
                                        </p:tgtEl>
                                        <p:attrNameLst>
                                          <p:attrName>style.visibility</p:attrName>
                                        </p:attrNameLst>
                                      </p:cBhvr>
                                      <p:to>
                                        <p:strVal val="visible"/>
                                      </p:to>
                                    </p:set>
                                    <p:animEffect transition="in" filter="fade">
                                      <p:cBhvr>
                                        <p:cTn id="22" dur="1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a:t>
            </a:r>
            <a:endParaRPr/>
          </a:p>
        </p:txBody>
      </p:sp>
      <p:sp>
        <p:nvSpPr>
          <p:cNvPr id="272" name="Google Shape;272;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914400" lvl="0" indent="0" algn="l" rtl="0">
              <a:spcBef>
                <a:spcPts val="1200"/>
              </a:spcBef>
              <a:spcAft>
                <a:spcPts val="0"/>
              </a:spcAft>
              <a:buNone/>
            </a:pPr>
            <a:endParaRPr sz="1800">
              <a:solidFill>
                <a:schemeClr val="dk2"/>
              </a:solidFill>
              <a:latin typeface="Times New Roman"/>
              <a:ea typeface="Times New Roman"/>
              <a:cs typeface="Times New Roman"/>
              <a:sym typeface="Times New Roman"/>
            </a:endParaRPr>
          </a:p>
          <a:p>
            <a:pPr marL="457200" lvl="0" indent="-342900" algn="l" rtl="0">
              <a:spcBef>
                <a:spcPts val="1200"/>
              </a:spcBef>
              <a:spcAft>
                <a:spcPts val="0"/>
              </a:spcAft>
              <a:buClr>
                <a:schemeClr val="dk2"/>
              </a:buClr>
              <a:buSzPts val="1800"/>
              <a:buChar char="●"/>
            </a:pPr>
            <a:r>
              <a:rPr lang="en" sz="1800">
                <a:solidFill>
                  <a:schemeClr val="dk2"/>
                </a:solidFill>
                <a:latin typeface="Times New Roman"/>
                <a:ea typeface="Times New Roman"/>
                <a:cs typeface="Times New Roman"/>
                <a:sym typeface="Times New Roman"/>
              </a:rPr>
              <a:t>Very huge dataset, so our hardwares couldn’t deal with (Memory crashing)</a:t>
            </a:r>
            <a:endParaRPr sz="1800">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Much time in each algorithm</a:t>
            </a:r>
            <a:endParaRPr sz="1800">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Data is updated daily</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78" name="Google Shape;278;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457200" lvl="0" indent="-345904" algn="l" rtl="0">
              <a:spcBef>
                <a:spcPts val="0"/>
              </a:spcBef>
              <a:spcAft>
                <a:spcPts val="0"/>
              </a:spcAft>
              <a:buClr>
                <a:srgbClr val="1A1A1A"/>
              </a:buClr>
              <a:buSzPct val="100000"/>
              <a:buChar char="●"/>
            </a:pPr>
            <a:r>
              <a:rPr lang="en" sz="2383">
                <a:solidFill>
                  <a:srgbClr val="1A1A1A"/>
                </a:solidFill>
              </a:rPr>
              <a:t>Data exploration or EDA is a good step to understand the data more.</a:t>
            </a:r>
            <a:endParaRPr sz="2383">
              <a:solidFill>
                <a:srgbClr val="1A1A1A"/>
              </a:solidFill>
            </a:endParaRPr>
          </a:p>
          <a:p>
            <a:pPr marL="457200" lvl="0" indent="-345904" algn="l" rtl="0">
              <a:spcBef>
                <a:spcPts val="0"/>
              </a:spcBef>
              <a:spcAft>
                <a:spcPts val="0"/>
              </a:spcAft>
              <a:buClr>
                <a:srgbClr val="1A1A1A"/>
              </a:buClr>
              <a:buSzPct val="100000"/>
              <a:buChar char="●"/>
            </a:pPr>
            <a:r>
              <a:rPr lang="en" sz="2383">
                <a:solidFill>
                  <a:srgbClr val="1A1A1A"/>
                </a:solidFill>
              </a:rPr>
              <a:t>Data cleaning, and feature extraction are an important steps, and have high effect on the results.</a:t>
            </a:r>
            <a:endParaRPr sz="2383">
              <a:solidFill>
                <a:srgbClr val="1A1A1A"/>
              </a:solidFill>
            </a:endParaRPr>
          </a:p>
          <a:p>
            <a:pPr marL="457200" lvl="0" indent="-345904" algn="l" rtl="0">
              <a:spcBef>
                <a:spcPts val="0"/>
              </a:spcBef>
              <a:spcAft>
                <a:spcPts val="0"/>
              </a:spcAft>
              <a:buClr>
                <a:srgbClr val="1A1A1A"/>
              </a:buClr>
              <a:buSzPct val="100000"/>
              <a:buChar char="●"/>
            </a:pPr>
            <a:r>
              <a:rPr lang="en" sz="2383">
                <a:solidFill>
                  <a:srgbClr val="1A1A1A"/>
                </a:solidFill>
              </a:rPr>
              <a:t>Choosing the hyperparameters effect on the model performance.</a:t>
            </a:r>
            <a:endParaRPr sz="2383">
              <a:solidFill>
                <a:srgbClr val="1A1A1A"/>
              </a:solidFill>
            </a:endParaRPr>
          </a:p>
          <a:p>
            <a:pPr marL="0" lvl="0" indent="0" algn="l" rtl="0">
              <a:spcBef>
                <a:spcPts val="1200"/>
              </a:spcBef>
              <a:spcAft>
                <a:spcPts val="0"/>
              </a:spcAft>
              <a:buNone/>
            </a:pPr>
            <a:endParaRPr sz="1700">
              <a:solidFill>
                <a:srgbClr val="1A1A1A"/>
              </a:solidFill>
            </a:endParaRPr>
          </a:p>
          <a:p>
            <a:pPr marL="0" lvl="0" indent="0" algn="l" rtl="0">
              <a:spcBef>
                <a:spcPts val="1200"/>
              </a:spcBef>
              <a:spcAft>
                <a:spcPts val="1200"/>
              </a:spcAft>
              <a:buNone/>
            </a:pPr>
            <a:endParaRPr sz="1700">
              <a:solidFill>
                <a:srgbClr val="1A1A1A"/>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3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pic>
        <p:nvPicPr>
          <p:cNvPr id="99" name="Google Shape;99;p15"/>
          <p:cNvPicPr preferRelativeResize="0"/>
          <p:nvPr/>
        </p:nvPicPr>
        <p:blipFill>
          <a:blip r:embed="rId3">
            <a:alphaModFix/>
          </a:blip>
          <a:stretch>
            <a:fillRect/>
          </a:stretch>
        </p:blipFill>
        <p:spPr>
          <a:xfrm>
            <a:off x="2435963" y="1318650"/>
            <a:ext cx="4272075" cy="3539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DATA EXPLORATION</a:t>
            </a:r>
            <a:endParaRPr/>
          </a:p>
        </p:txBody>
      </p:sp>
      <p:pic>
        <p:nvPicPr>
          <p:cNvPr id="105" name="Google Shape;105;p16"/>
          <p:cNvPicPr preferRelativeResize="0"/>
          <p:nvPr/>
        </p:nvPicPr>
        <p:blipFill>
          <a:blip r:embed="rId3">
            <a:alphaModFix/>
          </a:blip>
          <a:stretch>
            <a:fillRect/>
          </a:stretch>
        </p:blipFill>
        <p:spPr>
          <a:xfrm>
            <a:off x="438550" y="1853850"/>
            <a:ext cx="3371850" cy="3238500"/>
          </a:xfrm>
          <a:prstGeom prst="rect">
            <a:avLst/>
          </a:prstGeom>
          <a:noFill/>
          <a:ln>
            <a:noFill/>
          </a:ln>
        </p:spPr>
      </p:pic>
      <p:pic>
        <p:nvPicPr>
          <p:cNvPr id="106" name="Google Shape;106;p16"/>
          <p:cNvPicPr preferRelativeResize="0"/>
          <p:nvPr/>
        </p:nvPicPr>
        <p:blipFill>
          <a:blip r:embed="rId4">
            <a:alphaModFix/>
          </a:blip>
          <a:stretch>
            <a:fillRect/>
          </a:stretch>
        </p:blipFill>
        <p:spPr>
          <a:xfrm>
            <a:off x="4323500" y="2078875"/>
            <a:ext cx="3733800" cy="2657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fade">
                                      <p:cBhvr>
                                        <p:cTn id="12"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DATA EXPLORATION</a:t>
            </a:r>
            <a:endParaRPr/>
          </a:p>
        </p:txBody>
      </p:sp>
      <p:pic>
        <p:nvPicPr>
          <p:cNvPr id="112" name="Google Shape;112;p17"/>
          <p:cNvPicPr preferRelativeResize="0"/>
          <p:nvPr/>
        </p:nvPicPr>
        <p:blipFill>
          <a:blip r:embed="rId3">
            <a:alphaModFix/>
          </a:blip>
          <a:stretch>
            <a:fillRect/>
          </a:stretch>
        </p:blipFill>
        <p:spPr>
          <a:xfrm>
            <a:off x="885813" y="1885450"/>
            <a:ext cx="3686175" cy="2647950"/>
          </a:xfrm>
          <a:prstGeom prst="rect">
            <a:avLst/>
          </a:prstGeom>
          <a:noFill/>
          <a:ln>
            <a:noFill/>
          </a:ln>
        </p:spPr>
      </p:pic>
      <p:pic>
        <p:nvPicPr>
          <p:cNvPr id="113" name="Google Shape;113;p17"/>
          <p:cNvPicPr preferRelativeResize="0"/>
          <p:nvPr/>
        </p:nvPicPr>
        <p:blipFill>
          <a:blip r:embed="rId4">
            <a:alphaModFix/>
          </a:blip>
          <a:stretch>
            <a:fillRect/>
          </a:stretch>
        </p:blipFill>
        <p:spPr>
          <a:xfrm>
            <a:off x="5265700" y="387338"/>
            <a:ext cx="3381100" cy="2397825"/>
          </a:xfrm>
          <a:prstGeom prst="rect">
            <a:avLst/>
          </a:prstGeom>
          <a:noFill/>
          <a:ln>
            <a:noFill/>
          </a:ln>
        </p:spPr>
      </p:pic>
      <p:pic>
        <p:nvPicPr>
          <p:cNvPr id="114" name="Google Shape;114;p17"/>
          <p:cNvPicPr preferRelativeResize="0"/>
          <p:nvPr/>
        </p:nvPicPr>
        <p:blipFill>
          <a:blip r:embed="rId5">
            <a:alphaModFix/>
          </a:blip>
          <a:stretch>
            <a:fillRect/>
          </a:stretch>
        </p:blipFill>
        <p:spPr>
          <a:xfrm>
            <a:off x="5403702" y="2745675"/>
            <a:ext cx="3243102" cy="2397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10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120" name="Google Shape;120;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2"/>
              </a:buClr>
              <a:buSzPts val="1700"/>
              <a:buChar char="●"/>
            </a:pPr>
            <a:r>
              <a:rPr lang="en" sz="1700">
                <a:solidFill>
                  <a:schemeClr val="dk2"/>
                </a:solidFill>
              </a:rPr>
              <a:t>Categories’ importance → effect on the profit of the channels, and their position </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Views count → effect on the profit of the channels</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Does the coronavirus affect of the views and increased it in 2020 comparing to the other years (2021, 2022)?</a:t>
            </a:r>
            <a:endParaRPr sz="17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9"/>
          <p:cNvPicPr preferRelativeResize="0"/>
          <p:nvPr/>
        </p:nvPicPr>
        <p:blipFill>
          <a:blip r:embed="rId3">
            <a:alphaModFix/>
          </a:blip>
          <a:stretch>
            <a:fillRect/>
          </a:stretch>
        </p:blipFill>
        <p:spPr>
          <a:xfrm>
            <a:off x="1314450" y="614350"/>
            <a:ext cx="6515100" cy="391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Analyzing the quality of the data</a:t>
            </a:r>
            <a:endParaRPr/>
          </a:p>
        </p:txBody>
      </p:sp>
      <p:pic>
        <p:nvPicPr>
          <p:cNvPr id="131" name="Google Shape;131;p20"/>
          <p:cNvPicPr preferRelativeResize="0"/>
          <p:nvPr/>
        </p:nvPicPr>
        <p:blipFill>
          <a:blip r:embed="rId3">
            <a:alphaModFix/>
          </a:blip>
          <a:stretch>
            <a:fillRect/>
          </a:stretch>
        </p:blipFill>
        <p:spPr>
          <a:xfrm>
            <a:off x="729450" y="1853848"/>
            <a:ext cx="3013000" cy="3037850"/>
          </a:xfrm>
          <a:prstGeom prst="rect">
            <a:avLst/>
          </a:prstGeom>
          <a:noFill/>
          <a:ln>
            <a:noFill/>
          </a:ln>
        </p:spPr>
      </p:pic>
      <p:sp>
        <p:nvSpPr>
          <p:cNvPr id="132" name="Google Shape;132;p20"/>
          <p:cNvSpPr/>
          <p:nvPr/>
        </p:nvSpPr>
        <p:spPr>
          <a:xfrm>
            <a:off x="2207650" y="2912725"/>
            <a:ext cx="936300" cy="47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4683300" y="2912725"/>
            <a:ext cx="936300" cy="47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txBox="1"/>
          <p:nvPr/>
        </p:nvSpPr>
        <p:spPr>
          <a:xfrm>
            <a:off x="3143950" y="2949625"/>
            <a:ext cx="169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.drop_duplicates()</a:t>
            </a:r>
            <a:endParaRPr>
              <a:latin typeface="Lato"/>
              <a:ea typeface="Lato"/>
              <a:cs typeface="Lato"/>
              <a:sym typeface="Lato"/>
            </a:endParaRPr>
          </a:p>
        </p:txBody>
      </p:sp>
      <p:sp>
        <p:nvSpPr>
          <p:cNvPr id="135" name="Google Shape;135;p20"/>
          <p:cNvSpPr txBox="1"/>
          <p:nvPr/>
        </p:nvSpPr>
        <p:spPr>
          <a:xfrm>
            <a:off x="5619600" y="2949625"/>
            <a:ext cx="3012900" cy="913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50">
                <a:highlight>
                  <a:srgbClr val="FFFFFF"/>
                </a:highlight>
              </a:rPr>
              <a:t>Sum of duplicated records after dropping=  0</a:t>
            </a:r>
            <a:endParaRPr sz="1450">
              <a:highlight>
                <a:srgbClr val="FFFFFF"/>
              </a:highlight>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Analyzing the quality of the data</a:t>
            </a:r>
            <a:endParaRPr/>
          </a:p>
        </p:txBody>
      </p:sp>
      <p:pic>
        <p:nvPicPr>
          <p:cNvPr id="141" name="Google Shape;141;p21"/>
          <p:cNvPicPr preferRelativeResize="0"/>
          <p:nvPr/>
        </p:nvPicPr>
        <p:blipFill>
          <a:blip r:embed="rId3">
            <a:alphaModFix/>
          </a:blip>
          <a:stretch>
            <a:fillRect/>
          </a:stretch>
        </p:blipFill>
        <p:spPr>
          <a:xfrm>
            <a:off x="5589198" y="767375"/>
            <a:ext cx="3264552" cy="4124325"/>
          </a:xfrm>
          <a:prstGeom prst="rect">
            <a:avLst/>
          </a:prstGeom>
          <a:noFill/>
          <a:ln>
            <a:noFill/>
          </a:ln>
        </p:spPr>
      </p:pic>
      <p:pic>
        <p:nvPicPr>
          <p:cNvPr id="142" name="Google Shape;142;p21"/>
          <p:cNvPicPr preferRelativeResize="0"/>
          <p:nvPr/>
        </p:nvPicPr>
        <p:blipFill>
          <a:blip r:embed="rId4">
            <a:alphaModFix/>
          </a:blip>
          <a:stretch>
            <a:fillRect/>
          </a:stretch>
        </p:blipFill>
        <p:spPr>
          <a:xfrm>
            <a:off x="152400" y="1853850"/>
            <a:ext cx="5973576" cy="30378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401</Words>
  <Application>Microsoft Office PowerPoint</Application>
  <PresentationFormat>On-screen Show (16:9)</PresentationFormat>
  <Paragraphs>62</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Raleway</vt:lpstr>
      <vt:lpstr>Lato</vt:lpstr>
      <vt:lpstr>Times New Roman</vt:lpstr>
      <vt:lpstr>Arial</vt:lpstr>
      <vt:lpstr>Streamline</vt:lpstr>
      <vt:lpstr>PowerPoint Presentation</vt:lpstr>
      <vt:lpstr>Dataset</vt:lpstr>
      <vt:lpstr>Dataset</vt:lpstr>
      <vt:lpstr>BASIC DATA EXPLORATION</vt:lpstr>
      <vt:lpstr>BASIC DATA EXPLORATION</vt:lpstr>
      <vt:lpstr>Motivation</vt:lpstr>
      <vt:lpstr>PowerPoint Presentation</vt:lpstr>
      <vt:lpstr>Analyzing the quality of the data</vt:lpstr>
      <vt:lpstr>Analyzing the quality of the data</vt:lpstr>
      <vt:lpstr>Feature Engineering</vt:lpstr>
      <vt:lpstr>Feature Engineering (Handling missing data)</vt:lpstr>
      <vt:lpstr>Feature Engineering (New features extraction)</vt:lpstr>
      <vt:lpstr>Feature Engineering (Handling  skewed data)</vt:lpstr>
      <vt:lpstr>Feature Engineering (Handling  skewed data)</vt:lpstr>
      <vt:lpstr>Feature Engineering (Handling  skewed data)</vt:lpstr>
      <vt:lpstr>Feature Engineering (Handling  skewed data)</vt:lpstr>
      <vt:lpstr>Feature Engineering (Handling the duplicated videos )</vt:lpstr>
      <vt:lpstr>Feature Engineering (Categorical → numerical data)</vt:lpstr>
      <vt:lpstr>Feature Selection</vt:lpstr>
      <vt:lpstr>Classification model:</vt:lpstr>
      <vt:lpstr>Results </vt:lpstr>
      <vt:lpstr>Limitations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YouMna</cp:lastModifiedBy>
  <cp:revision>2</cp:revision>
  <dcterms:modified xsi:type="dcterms:W3CDTF">2022-11-09T20:36:45Z</dcterms:modified>
</cp:coreProperties>
</file>