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289C1-3166-4520-B95B-9497FD2994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E1DC40-4A9A-470E-AA48-C877D1D73E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dirty="0"/>
            <a:t>Construire un Modèle de Prédiction</a:t>
          </a:r>
          <a:endParaRPr lang="en-US" b="0" dirty="0"/>
        </a:p>
      </dgm:t>
    </dgm:pt>
    <dgm:pt modelId="{B3FDE8FF-948D-48D8-A724-1D11FDA84AF3}" type="parTrans" cxnId="{A0183B3E-E520-41D7-BCF9-EC411E7B9CB6}">
      <dgm:prSet/>
      <dgm:spPr/>
      <dgm:t>
        <a:bodyPr/>
        <a:lstStyle/>
        <a:p>
          <a:endParaRPr lang="en-US"/>
        </a:p>
      </dgm:t>
    </dgm:pt>
    <dgm:pt modelId="{926521BC-D76E-409C-B84D-F942F7B76E16}" type="sibTrans" cxnId="{A0183B3E-E520-41D7-BCF9-EC411E7B9CB6}">
      <dgm:prSet/>
      <dgm:spPr/>
      <dgm:t>
        <a:bodyPr/>
        <a:lstStyle/>
        <a:p>
          <a:endParaRPr lang="en-US"/>
        </a:p>
      </dgm:t>
    </dgm:pt>
    <dgm:pt modelId="{A776ECCD-149F-4F9B-9424-DD2FCCB3E87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Analyser les Facteurs Contributifs</a:t>
          </a:r>
          <a:endParaRPr lang="en-US"/>
        </a:p>
      </dgm:t>
    </dgm:pt>
    <dgm:pt modelId="{EB546353-3F47-4E37-82D8-7E9EADDDA4F0}" type="parTrans" cxnId="{CD1FAFCB-FEC7-43A6-9D22-2EE641BDEB98}">
      <dgm:prSet/>
      <dgm:spPr/>
      <dgm:t>
        <a:bodyPr/>
        <a:lstStyle/>
        <a:p>
          <a:endParaRPr lang="en-US"/>
        </a:p>
      </dgm:t>
    </dgm:pt>
    <dgm:pt modelId="{E04C6C8B-23C8-478B-83AD-63D3F38BA621}" type="sibTrans" cxnId="{CD1FAFCB-FEC7-43A6-9D22-2EE641BDEB98}">
      <dgm:prSet/>
      <dgm:spPr/>
      <dgm:t>
        <a:bodyPr/>
        <a:lstStyle/>
        <a:p>
          <a:endParaRPr lang="en-US"/>
        </a:p>
      </dgm:t>
    </dgm:pt>
    <dgm:pt modelId="{B10EC5C2-5414-48D7-A809-6924658CD73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Fournir des Recommandations</a:t>
          </a:r>
          <a:endParaRPr lang="en-US"/>
        </a:p>
      </dgm:t>
    </dgm:pt>
    <dgm:pt modelId="{4AC0307B-2D2E-473B-8DD2-9A5E772D6219}" type="parTrans" cxnId="{7DC6EE7D-358F-42FE-A64B-420DEB05B1E3}">
      <dgm:prSet/>
      <dgm:spPr/>
      <dgm:t>
        <a:bodyPr/>
        <a:lstStyle/>
        <a:p>
          <a:endParaRPr lang="en-US"/>
        </a:p>
      </dgm:t>
    </dgm:pt>
    <dgm:pt modelId="{8AF22B3D-6DF2-4797-8BBF-1711D109F6EA}" type="sibTrans" cxnId="{7DC6EE7D-358F-42FE-A64B-420DEB05B1E3}">
      <dgm:prSet/>
      <dgm:spPr/>
      <dgm:t>
        <a:bodyPr/>
        <a:lstStyle/>
        <a:p>
          <a:endParaRPr lang="en-US"/>
        </a:p>
      </dgm:t>
    </dgm:pt>
    <dgm:pt modelId="{5D1E3D22-8E68-4E2E-A1B3-D82A4550021D}" type="pres">
      <dgm:prSet presAssocID="{B03289C1-3166-4520-B95B-9497FD2994A8}" presName="root" presStyleCnt="0">
        <dgm:presLayoutVars>
          <dgm:dir/>
          <dgm:resizeHandles val="exact"/>
        </dgm:presLayoutVars>
      </dgm:prSet>
      <dgm:spPr/>
    </dgm:pt>
    <dgm:pt modelId="{5A7ED38A-5FF7-4C7B-BD71-0B912EF79B6A}" type="pres">
      <dgm:prSet presAssocID="{1AE1DC40-4A9A-470E-AA48-C877D1D73E92}" presName="compNode" presStyleCnt="0"/>
      <dgm:spPr/>
    </dgm:pt>
    <dgm:pt modelId="{0D58DCC6-3753-4C27-878C-D8A169A827C6}" type="pres">
      <dgm:prSet presAssocID="{1AE1DC40-4A9A-470E-AA48-C877D1D73E92}" presName="bgRect" presStyleLbl="bgShp" presStyleIdx="0" presStyleCnt="3"/>
      <dgm:spPr/>
    </dgm:pt>
    <dgm:pt modelId="{5DBE455E-EC43-453F-8070-D8045B4C2F99}" type="pres">
      <dgm:prSet presAssocID="{1AE1DC40-4A9A-470E-AA48-C877D1D73E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3EDC69-9BA9-40AA-B5C3-FF2E8BA0F06D}" type="pres">
      <dgm:prSet presAssocID="{1AE1DC40-4A9A-470E-AA48-C877D1D73E92}" presName="spaceRect" presStyleCnt="0"/>
      <dgm:spPr/>
    </dgm:pt>
    <dgm:pt modelId="{032403D3-34D5-4C73-995B-BF8A8406572F}" type="pres">
      <dgm:prSet presAssocID="{1AE1DC40-4A9A-470E-AA48-C877D1D73E92}" presName="parTx" presStyleLbl="revTx" presStyleIdx="0" presStyleCnt="3">
        <dgm:presLayoutVars>
          <dgm:chMax val="0"/>
          <dgm:chPref val="0"/>
        </dgm:presLayoutVars>
      </dgm:prSet>
      <dgm:spPr/>
    </dgm:pt>
    <dgm:pt modelId="{5463A4B1-8E27-4572-81A2-71FD81E3CD70}" type="pres">
      <dgm:prSet presAssocID="{926521BC-D76E-409C-B84D-F942F7B76E16}" presName="sibTrans" presStyleCnt="0"/>
      <dgm:spPr/>
    </dgm:pt>
    <dgm:pt modelId="{2C504CCC-027E-4F01-805B-F67B5690665A}" type="pres">
      <dgm:prSet presAssocID="{A776ECCD-149F-4F9B-9424-DD2FCCB3E878}" presName="compNode" presStyleCnt="0"/>
      <dgm:spPr/>
    </dgm:pt>
    <dgm:pt modelId="{24EBB6BF-3991-4022-869E-863EFE2AF39F}" type="pres">
      <dgm:prSet presAssocID="{A776ECCD-149F-4F9B-9424-DD2FCCB3E878}" presName="bgRect" presStyleLbl="bgShp" presStyleIdx="1" presStyleCnt="3"/>
      <dgm:spPr/>
    </dgm:pt>
    <dgm:pt modelId="{C6F3D086-15B7-4AE0-ADCA-520A4A563468}" type="pres">
      <dgm:prSet presAssocID="{A776ECCD-149F-4F9B-9424-DD2FCCB3E8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34334A-62F8-4E37-A4B6-BE309EB36A17}" type="pres">
      <dgm:prSet presAssocID="{A776ECCD-149F-4F9B-9424-DD2FCCB3E878}" presName="spaceRect" presStyleCnt="0"/>
      <dgm:spPr/>
    </dgm:pt>
    <dgm:pt modelId="{F58BADD3-A617-4A28-BA21-77716CC89024}" type="pres">
      <dgm:prSet presAssocID="{A776ECCD-149F-4F9B-9424-DD2FCCB3E878}" presName="parTx" presStyleLbl="revTx" presStyleIdx="1" presStyleCnt="3">
        <dgm:presLayoutVars>
          <dgm:chMax val="0"/>
          <dgm:chPref val="0"/>
        </dgm:presLayoutVars>
      </dgm:prSet>
      <dgm:spPr/>
    </dgm:pt>
    <dgm:pt modelId="{46A9A8CE-4B05-4E2D-95ED-A0FF65590B81}" type="pres">
      <dgm:prSet presAssocID="{E04C6C8B-23C8-478B-83AD-63D3F38BA621}" presName="sibTrans" presStyleCnt="0"/>
      <dgm:spPr/>
    </dgm:pt>
    <dgm:pt modelId="{637F29E4-D2E9-448C-95D1-C59F128DBD4D}" type="pres">
      <dgm:prSet presAssocID="{B10EC5C2-5414-48D7-A809-6924658CD730}" presName="compNode" presStyleCnt="0"/>
      <dgm:spPr/>
    </dgm:pt>
    <dgm:pt modelId="{98081E93-412F-4CD6-B43F-C7847F23B8D9}" type="pres">
      <dgm:prSet presAssocID="{B10EC5C2-5414-48D7-A809-6924658CD730}" presName="bgRect" presStyleLbl="bgShp" presStyleIdx="2" presStyleCnt="3"/>
      <dgm:spPr/>
    </dgm:pt>
    <dgm:pt modelId="{A18649A7-39E6-47E7-B2BD-095313F9A443}" type="pres">
      <dgm:prSet presAssocID="{B10EC5C2-5414-48D7-A809-6924658CD7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A17E23F-41B1-4139-950E-73D744F4E9B6}" type="pres">
      <dgm:prSet presAssocID="{B10EC5C2-5414-48D7-A809-6924658CD730}" presName="spaceRect" presStyleCnt="0"/>
      <dgm:spPr/>
    </dgm:pt>
    <dgm:pt modelId="{7814A45C-8A01-4935-9F6B-1A7B8D3C3339}" type="pres">
      <dgm:prSet presAssocID="{B10EC5C2-5414-48D7-A809-6924658CD7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0183B3E-E520-41D7-BCF9-EC411E7B9CB6}" srcId="{B03289C1-3166-4520-B95B-9497FD2994A8}" destId="{1AE1DC40-4A9A-470E-AA48-C877D1D73E92}" srcOrd="0" destOrd="0" parTransId="{B3FDE8FF-948D-48D8-A724-1D11FDA84AF3}" sibTransId="{926521BC-D76E-409C-B84D-F942F7B76E16}"/>
    <dgm:cxn modelId="{9D25007D-4074-405C-B3C6-D8AB6EBDA01E}" type="presOf" srcId="{B10EC5C2-5414-48D7-A809-6924658CD730}" destId="{7814A45C-8A01-4935-9F6B-1A7B8D3C3339}" srcOrd="0" destOrd="0" presId="urn:microsoft.com/office/officeart/2018/2/layout/IconVerticalSolidList"/>
    <dgm:cxn modelId="{7DC6EE7D-358F-42FE-A64B-420DEB05B1E3}" srcId="{B03289C1-3166-4520-B95B-9497FD2994A8}" destId="{B10EC5C2-5414-48D7-A809-6924658CD730}" srcOrd="2" destOrd="0" parTransId="{4AC0307B-2D2E-473B-8DD2-9A5E772D6219}" sibTransId="{8AF22B3D-6DF2-4797-8BBF-1711D109F6EA}"/>
    <dgm:cxn modelId="{32FEFC83-E7BC-411F-8C06-D8F90C09C716}" type="presOf" srcId="{1AE1DC40-4A9A-470E-AA48-C877D1D73E92}" destId="{032403D3-34D5-4C73-995B-BF8A8406572F}" srcOrd="0" destOrd="0" presId="urn:microsoft.com/office/officeart/2018/2/layout/IconVerticalSolidList"/>
    <dgm:cxn modelId="{B6475BCB-0065-479A-9D51-E7662235FC90}" type="presOf" srcId="{B03289C1-3166-4520-B95B-9497FD2994A8}" destId="{5D1E3D22-8E68-4E2E-A1B3-D82A4550021D}" srcOrd="0" destOrd="0" presId="urn:microsoft.com/office/officeart/2018/2/layout/IconVerticalSolidList"/>
    <dgm:cxn modelId="{CD1FAFCB-FEC7-43A6-9D22-2EE641BDEB98}" srcId="{B03289C1-3166-4520-B95B-9497FD2994A8}" destId="{A776ECCD-149F-4F9B-9424-DD2FCCB3E878}" srcOrd="1" destOrd="0" parTransId="{EB546353-3F47-4E37-82D8-7E9EADDDA4F0}" sibTransId="{E04C6C8B-23C8-478B-83AD-63D3F38BA621}"/>
    <dgm:cxn modelId="{A97543E7-B09A-49A7-8190-A9713E1EE224}" type="presOf" srcId="{A776ECCD-149F-4F9B-9424-DD2FCCB3E878}" destId="{F58BADD3-A617-4A28-BA21-77716CC89024}" srcOrd="0" destOrd="0" presId="urn:microsoft.com/office/officeart/2018/2/layout/IconVerticalSolidList"/>
    <dgm:cxn modelId="{AE541258-342B-4085-8F29-405DBAD85E55}" type="presParOf" srcId="{5D1E3D22-8E68-4E2E-A1B3-D82A4550021D}" destId="{5A7ED38A-5FF7-4C7B-BD71-0B912EF79B6A}" srcOrd="0" destOrd="0" presId="urn:microsoft.com/office/officeart/2018/2/layout/IconVerticalSolidList"/>
    <dgm:cxn modelId="{2129FE97-CEF6-487F-BBC2-ADEB87835374}" type="presParOf" srcId="{5A7ED38A-5FF7-4C7B-BD71-0B912EF79B6A}" destId="{0D58DCC6-3753-4C27-878C-D8A169A827C6}" srcOrd="0" destOrd="0" presId="urn:microsoft.com/office/officeart/2018/2/layout/IconVerticalSolidList"/>
    <dgm:cxn modelId="{5461F498-932D-495A-A34B-771F3E8A4CA2}" type="presParOf" srcId="{5A7ED38A-5FF7-4C7B-BD71-0B912EF79B6A}" destId="{5DBE455E-EC43-453F-8070-D8045B4C2F99}" srcOrd="1" destOrd="0" presId="urn:microsoft.com/office/officeart/2018/2/layout/IconVerticalSolidList"/>
    <dgm:cxn modelId="{8DE1A07C-E9C5-4D23-ACAA-677EA928930A}" type="presParOf" srcId="{5A7ED38A-5FF7-4C7B-BD71-0B912EF79B6A}" destId="{5D3EDC69-9BA9-40AA-B5C3-FF2E8BA0F06D}" srcOrd="2" destOrd="0" presId="urn:microsoft.com/office/officeart/2018/2/layout/IconVerticalSolidList"/>
    <dgm:cxn modelId="{9AD0606E-FB63-4AD2-88BE-B795BFF8A3CF}" type="presParOf" srcId="{5A7ED38A-5FF7-4C7B-BD71-0B912EF79B6A}" destId="{032403D3-34D5-4C73-995B-BF8A8406572F}" srcOrd="3" destOrd="0" presId="urn:microsoft.com/office/officeart/2018/2/layout/IconVerticalSolidList"/>
    <dgm:cxn modelId="{B6C70777-C6A6-4DF8-8CFB-31525E4578A9}" type="presParOf" srcId="{5D1E3D22-8E68-4E2E-A1B3-D82A4550021D}" destId="{5463A4B1-8E27-4572-81A2-71FD81E3CD70}" srcOrd="1" destOrd="0" presId="urn:microsoft.com/office/officeart/2018/2/layout/IconVerticalSolidList"/>
    <dgm:cxn modelId="{40967759-6A63-4ADC-88B5-88376F942982}" type="presParOf" srcId="{5D1E3D22-8E68-4E2E-A1B3-D82A4550021D}" destId="{2C504CCC-027E-4F01-805B-F67B5690665A}" srcOrd="2" destOrd="0" presId="urn:microsoft.com/office/officeart/2018/2/layout/IconVerticalSolidList"/>
    <dgm:cxn modelId="{C881F3BB-254E-459D-A0F6-29C75A7B7944}" type="presParOf" srcId="{2C504CCC-027E-4F01-805B-F67B5690665A}" destId="{24EBB6BF-3991-4022-869E-863EFE2AF39F}" srcOrd="0" destOrd="0" presId="urn:microsoft.com/office/officeart/2018/2/layout/IconVerticalSolidList"/>
    <dgm:cxn modelId="{7D9D99B4-4BA0-47AF-8B15-677E7281C7F6}" type="presParOf" srcId="{2C504CCC-027E-4F01-805B-F67B5690665A}" destId="{C6F3D086-15B7-4AE0-ADCA-520A4A563468}" srcOrd="1" destOrd="0" presId="urn:microsoft.com/office/officeart/2018/2/layout/IconVerticalSolidList"/>
    <dgm:cxn modelId="{5ED6A9C1-24BF-4BD1-958C-AC00B6FD2598}" type="presParOf" srcId="{2C504CCC-027E-4F01-805B-F67B5690665A}" destId="{8634334A-62F8-4E37-A4B6-BE309EB36A17}" srcOrd="2" destOrd="0" presId="urn:microsoft.com/office/officeart/2018/2/layout/IconVerticalSolidList"/>
    <dgm:cxn modelId="{45222C73-F4F2-4D24-951D-8A54EED9F7DC}" type="presParOf" srcId="{2C504CCC-027E-4F01-805B-F67B5690665A}" destId="{F58BADD3-A617-4A28-BA21-77716CC89024}" srcOrd="3" destOrd="0" presId="urn:microsoft.com/office/officeart/2018/2/layout/IconVerticalSolidList"/>
    <dgm:cxn modelId="{91A457F7-3491-42D8-858C-2A6D57EDDC9B}" type="presParOf" srcId="{5D1E3D22-8E68-4E2E-A1B3-D82A4550021D}" destId="{46A9A8CE-4B05-4E2D-95ED-A0FF65590B81}" srcOrd="3" destOrd="0" presId="urn:microsoft.com/office/officeart/2018/2/layout/IconVerticalSolidList"/>
    <dgm:cxn modelId="{7B7624CE-DD2D-4405-B444-BEC30775BD28}" type="presParOf" srcId="{5D1E3D22-8E68-4E2E-A1B3-D82A4550021D}" destId="{637F29E4-D2E9-448C-95D1-C59F128DBD4D}" srcOrd="4" destOrd="0" presId="urn:microsoft.com/office/officeart/2018/2/layout/IconVerticalSolidList"/>
    <dgm:cxn modelId="{EFD8BAE8-28C0-4B5C-A0FF-A072E041FFF9}" type="presParOf" srcId="{637F29E4-D2E9-448C-95D1-C59F128DBD4D}" destId="{98081E93-412F-4CD6-B43F-C7847F23B8D9}" srcOrd="0" destOrd="0" presId="urn:microsoft.com/office/officeart/2018/2/layout/IconVerticalSolidList"/>
    <dgm:cxn modelId="{B4543EDE-3ABD-49A8-8797-3C5DE404F7E1}" type="presParOf" srcId="{637F29E4-D2E9-448C-95D1-C59F128DBD4D}" destId="{A18649A7-39E6-47E7-B2BD-095313F9A443}" srcOrd="1" destOrd="0" presId="urn:microsoft.com/office/officeart/2018/2/layout/IconVerticalSolidList"/>
    <dgm:cxn modelId="{255AAAD2-622D-4D21-AA17-CE0CBFDA9B83}" type="presParOf" srcId="{637F29E4-D2E9-448C-95D1-C59F128DBD4D}" destId="{3A17E23F-41B1-4139-950E-73D744F4E9B6}" srcOrd="2" destOrd="0" presId="urn:microsoft.com/office/officeart/2018/2/layout/IconVerticalSolidList"/>
    <dgm:cxn modelId="{2BAF160C-F12D-4B94-ADE8-37DA4836DA42}" type="presParOf" srcId="{637F29E4-D2E9-448C-95D1-C59F128DBD4D}" destId="{7814A45C-8A01-4935-9F6B-1A7B8D3C33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A3500-52D4-4F51-A923-CAE41921D57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CABD94-A90F-44B2-9348-1259F1F7F2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Approche Modélisation - Présentation des modèles :  Régression Logistique, Forêts Aléatoires</a:t>
          </a:r>
          <a:endParaRPr lang="en-US"/>
        </a:p>
      </dgm:t>
    </dgm:pt>
    <dgm:pt modelId="{7456EF63-48C3-482C-B018-E21CFFAA9D0A}" type="parTrans" cxnId="{8BA1B150-A9B4-4E25-B92C-1FE63DFBC3F2}">
      <dgm:prSet/>
      <dgm:spPr/>
      <dgm:t>
        <a:bodyPr/>
        <a:lstStyle/>
        <a:p>
          <a:endParaRPr lang="en-US"/>
        </a:p>
      </dgm:t>
    </dgm:pt>
    <dgm:pt modelId="{9E319F7C-6D29-4168-B6D6-890B14F155C5}" type="sibTrans" cxnId="{8BA1B150-A9B4-4E25-B92C-1FE63DFBC3F2}">
      <dgm:prSet/>
      <dgm:spPr/>
      <dgm:t>
        <a:bodyPr/>
        <a:lstStyle/>
        <a:p>
          <a:endParaRPr lang="en-US"/>
        </a:p>
      </dgm:t>
    </dgm:pt>
    <dgm:pt modelId="{F7C026B1-1562-46BF-8810-B7967AAEBD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Importance des facteurs </a:t>
          </a:r>
          <a:endParaRPr lang="en-US"/>
        </a:p>
      </dgm:t>
    </dgm:pt>
    <dgm:pt modelId="{48227DFA-E83D-491F-AF97-F61DD27B8195}" type="parTrans" cxnId="{2CD58C9B-A96C-4EBE-915C-27E6BA55832D}">
      <dgm:prSet/>
      <dgm:spPr/>
      <dgm:t>
        <a:bodyPr/>
        <a:lstStyle/>
        <a:p>
          <a:endParaRPr lang="en-US"/>
        </a:p>
      </dgm:t>
    </dgm:pt>
    <dgm:pt modelId="{AE3AA27B-843A-4474-A05F-44F7C75305B9}" type="sibTrans" cxnId="{2CD58C9B-A96C-4EBE-915C-27E6BA55832D}">
      <dgm:prSet/>
      <dgm:spPr/>
      <dgm:t>
        <a:bodyPr/>
        <a:lstStyle/>
        <a:p>
          <a:endParaRPr lang="en-US"/>
        </a:p>
      </dgm:t>
    </dgm:pt>
    <dgm:pt modelId="{C82FE0CE-CB36-4B9D-AC1E-7C3AA769BBE2}" type="pres">
      <dgm:prSet presAssocID="{FE4A3500-52D4-4F51-A923-CAE41921D576}" presName="root" presStyleCnt="0">
        <dgm:presLayoutVars>
          <dgm:dir/>
          <dgm:resizeHandles val="exact"/>
        </dgm:presLayoutVars>
      </dgm:prSet>
      <dgm:spPr/>
    </dgm:pt>
    <dgm:pt modelId="{BF053FBF-0351-4235-9CD2-EA5ABF2201D7}" type="pres">
      <dgm:prSet presAssocID="{76CABD94-A90F-44B2-9348-1259F1F7F26A}" presName="compNode" presStyleCnt="0"/>
      <dgm:spPr/>
    </dgm:pt>
    <dgm:pt modelId="{B1796C88-8C4F-4C51-B223-15C5EBC53621}" type="pres">
      <dgm:prSet presAssocID="{76CABD94-A90F-44B2-9348-1259F1F7F26A}" presName="iconBgRect" presStyleLbl="bgShp" presStyleIdx="0" presStyleCnt="2"/>
      <dgm:spPr/>
    </dgm:pt>
    <dgm:pt modelId="{AB7F45F9-25C5-43D7-9935-6764E298B912}" type="pres">
      <dgm:prSet presAssocID="{76CABD94-A90F-44B2-9348-1259F1F7F2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8315FEF1-7978-43D7-A016-9D7BC091EC84}" type="pres">
      <dgm:prSet presAssocID="{76CABD94-A90F-44B2-9348-1259F1F7F26A}" presName="spaceRect" presStyleCnt="0"/>
      <dgm:spPr/>
    </dgm:pt>
    <dgm:pt modelId="{6E81A0B3-5DCD-46C6-8F76-B287B579383F}" type="pres">
      <dgm:prSet presAssocID="{76CABD94-A90F-44B2-9348-1259F1F7F26A}" presName="textRect" presStyleLbl="revTx" presStyleIdx="0" presStyleCnt="2">
        <dgm:presLayoutVars>
          <dgm:chMax val="1"/>
          <dgm:chPref val="1"/>
        </dgm:presLayoutVars>
      </dgm:prSet>
      <dgm:spPr/>
    </dgm:pt>
    <dgm:pt modelId="{316A97E5-7F82-4EAE-B7CC-60BC6F1EC85C}" type="pres">
      <dgm:prSet presAssocID="{9E319F7C-6D29-4168-B6D6-890B14F155C5}" presName="sibTrans" presStyleCnt="0"/>
      <dgm:spPr/>
    </dgm:pt>
    <dgm:pt modelId="{7F932447-D91F-47FA-B18D-54D4F2EF269A}" type="pres">
      <dgm:prSet presAssocID="{F7C026B1-1562-46BF-8810-B7967AAEBD35}" presName="compNode" presStyleCnt="0"/>
      <dgm:spPr/>
    </dgm:pt>
    <dgm:pt modelId="{CC27DC3D-7EF6-4210-97E6-7DDE14D83B8F}" type="pres">
      <dgm:prSet presAssocID="{F7C026B1-1562-46BF-8810-B7967AAEBD35}" presName="iconBgRect" presStyleLbl="bgShp" presStyleIdx="1" presStyleCnt="2"/>
      <dgm:spPr/>
    </dgm:pt>
    <dgm:pt modelId="{766A9569-2048-49C9-BBC7-16DCF5D844F4}" type="pres">
      <dgm:prSet presAssocID="{F7C026B1-1562-46BF-8810-B7967AAEBD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8F59DF-94B7-49A2-A202-AD3F05FA4B4C}" type="pres">
      <dgm:prSet presAssocID="{F7C026B1-1562-46BF-8810-B7967AAEBD35}" presName="spaceRect" presStyleCnt="0"/>
      <dgm:spPr/>
    </dgm:pt>
    <dgm:pt modelId="{89736E0A-85B1-40F1-88E4-9E5FE8F7E4D6}" type="pres">
      <dgm:prSet presAssocID="{F7C026B1-1562-46BF-8810-B7967AAEBD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0244B07-05DD-4B57-8D1D-89A32A9357D1}" type="presOf" srcId="{76CABD94-A90F-44B2-9348-1259F1F7F26A}" destId="{6E81A0B3-5DCD-46C6-8F76-B287B579383F}" srcOrd="0" destOrd="0" presId="urn:microsoft.com/office/officeart/2018/5/layout/IconCircleLabelList"/>
    <dgm:cxn modelId="{BE71746B-0028-4CC3-AD7E-A7F3FE19AA63}" type="presOf" srcId="{F7C026B1-1562-46BF-8810-B7967AAEBD35}" destId="{89736E0A-85B1-40F1-88E4-9E5FE8F7E4D6}" srcOrd="0" destOrd="0" presId="urn:microsoft.com/office/officeart/2018/5/layout/IconCircleLabelList"/>
    <dgm:cxn modelId="{8BA1B150-A9B4-4E25-B92C-1FE63DFBC3F2}" srcId="{FE4A3500-52D4-4F51-A923-CAE41921D576}" destId="{76CABD94-A90F-44B2-9348-1259F1F7F26A}" srcOrd="0" destOrd="0" parTransId="{7456EF63-48C3-482C-B018-E21CFFAA9D0A}" sibTransId="{9E319F7C-6D29-4168-B6D6-890B14F155C5}"/>
    <dgm:cxn modelId="{2CD58C9B-A96C-4EBE-915C-27E6BA55832D}" srcId="{FE4A3500-52D4-4F51-A923-CAE41921D576}" destId="{F7C026B1-1562-46BF-8810-B7967AAEBD35}" srcOrd="1" destOrd="0" parTransId="{48227DFA-E83D-491F-AF97-F61DD27B8195}" sibTransId="{AE3AA27B-843A-4474-A05F-44F7C75305B9}"/>
    <dgm:cxn modelId="{D828E6BC-1C27-4EBB-9E13-25208F87FBC2}" type="presOf" srcId="{FE4A3500-52D4-4F51-A923-CAE41921D576}" destId="{C82FE0CE-CB36-4B9D-AC1E-7C3AA769BBE2}" srcOrd="0" destOrd="0" presId="urn:microsoft.com/office/officeart/2018/5/layout/IconCircleLabelList"/>
    <dgm:cxn modelId="{256B2D7B-8F12-4FC4-B7AA-91E76BA71EA6}" type="presParOf" srcId="{C82FE0CE-CB36-4B9D-AC1E-7C3AA769BBE2}" destId="{BF053FBF-0351-4235-9CD2-EA5ABF2201D7}" srcOrd="0" destOrd="0" presId="urn:microsoft.com/office/officeart/2018/5/layout/IconCircleLabelList"/>
    <dgm:cxn modelId="{64D6040B-57DC-4E01-835E-503686A4DE17}" type="presParOf" srcId="{BF053FBF-0351-4235-9CD2-EA5ABF2201D7}" destId="{B1796C88-8C4F-4C51-B223-15C5EBC53621}" srcOrd="0" destOrd="0" presId="urn:microsoft.com/office/officeart/2018/5/layout/IconCircleLabelList"/>
    <dgm:cxn modelId="{F71D81CA-62D4-46DA-AAD8-D6D3596014F8}" type="presParOf" srcId="{BF053FBF-0351-4235-9CD2-EA5ABF2201D7}" destId="{AB7F45F9-25C5-43D7-9935-6764E298B912}" srcOrd="1" destOrd="0" presId="urn:microsoft.com/office/officeart/2018/5/layout/IconCircleLabelList"/>
    <dgm:cxn modelId="{E71B9FFA-9AC0-40A3-872E-7AB72CE6BC18}" type="presParOf" srcId="{BF053FBF-0351-4235-9CD2-EA5ABF2201D7}" destId="{8315FEF1-7978-43D7-A016-9D7BC091EC84}" srcOrd="2" destOrd="0" presId="urn:microsoft.com/office/officeart/2018/5/layout/IconCircleLabelList"/>
    <dgm:cxn modelId="{48D1CADD-54F9-4FC2-9F96-F69527DB1969}" type="presParOf" srcId="{BF053FBF-0351-4235-9CD2-EA5ABF2201D7}" destId="{6E81A0B3-5DCD-46C6-8F76-B287B579383F}" srcOrd="3" destOrd="0" presId="urn:microsoft.com/office/officeart/2018/5/layout/IconCircleLabelList"/>
    <dgm:cxn modelId="{40BF9C46-7EC4-4800-984C-3A985F4D0237}" type="presParOf" srcId="{C82FE0CE-CB36-4B9D-AC1E-7C3AA769BBE2}" destId="{316A97E5-7F82-4EAE-B7CC-60BC6F1EC85C}" srcOrd="1" destOrd="0" presId="urn:microsoft.com/office/officeart/2018/5/layout/IconCircleLabelList"/>
    <dgm:cxn modelId="{7F88B893-5D04-40AD-B3A4-1A79A9F601E9}" type="presParOf" srcId="{C82FE0CE-CB36-4B9D-AC1E-7C3AA769BBE2}" destId="{7F932447-D91F-47FA-B18D-54D4F2EF269A}" srcOrd="2" destOrd="0" presId="urn:microsoft.com/office/officeart/2018/5/layout/IconCircleLabelList"/>
    <dgm:cxn modelId="{04792A30-4EA6-4FE7-B1C1-D4C199F2F578}" type="presParOf" srcId="{7F932447-D91F-47FA-B18D-54D4F2EF269A}" destId="{CC27DC3D-7EF6-4210-97E6-7DDE14D83B8F}" srcOrd="0" destOrd="0" presId="urn:microsoft.com/office/officeart/2018/5/layout/IconCircleLabelList"/>
    <dgm:cxn modelId="{A0EFDEAA-BF76-4E0B-AEDF-9BCD695737B6}" type="presParOf" srcId="{7F932447-D91F-47FA-B18D-54D4F2EF269A}" destId="{766A9569-2048-49C9-BBC7-16DCF5D844F4}" srcOrd="1" destOrd="0" presId="urn:microsoft.com/office/officeart/2018/5/layout/IconCircleLabelList"/>
    <dgm:cxn modelId="{0ACBA34B-6C55-4804-8B2C-B0C207E2D27B}" type="presParOf" srcId="{7F932447-D91F-47FA-B18D-54D4F2EF269A}" destId="{CF8F59DF-94B7-49A2-A202-AD3F05FA4B4C}" srcOrd="2" destOrd="0" presId="urn:microsoft.com/office/officeart/2018/5/layout/IconCircleLabelList"/>
    <dgm:cxn modelId="{C1575C55-884F-4067-9A1E-98AA330A314B}" type="presParOf" srcId="{7F932447-D91F-47FA-B18D-54D4F2EF269A}" destId="{89736E0A-85B1-40F1-88E4-9E5FE8F7E4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8DCC6-3753-4C27-878C-D8A169A827C6}">
      <dsp:nvSpPr>
        <dsp:cNvPr id="0" name=""/>
        <dsp:cNvSpPr/>
      </dsp:nvSpPr>
      <dsp:spPr>
        <a:xfrm>
          <a:off x="0" y="625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E455E-EC43-453F-8070-D8045B4C2F99}">
      <dsp:nvSpPr>
        <dsp:cNvPr id="0" name=""/>
        <dsp:cNvSpPr/>
      </dsp:nvSpPr>
      <dsp:spPr>
        <a:xfrm>
          <a:off x="442545" y="329790"/>
          <a:ext cx="804627" cy="804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403D3-34D5-4C73-995B-BF8A8406572F}">
      <dsp:nvSpPr>
        <dsp:cNvPr id="0" name=""/>
        <dsp:cNvSpPr/>
      </dsp:nvSpPr>
      <dsp:spPr>
        <a:xfrm>
          <a:off x="1689717" y="625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kern="1200" dirty="0"/>
            <a:t>Construire un Modèle de Prédiction</a:t>
          </a:r>
          <a:endParaRPr lang="en-US" sz="2500" b="0" kern="1200" dirty="0"/>
        </a:p>
      </dsp:txBody>
      <dsp:txXfrm>
        <a:off x="1689717" y="625"/>
        <a:ext cx="3653365" cy="1462958"/>
      </dsp:txXfrm>
    </dsp:sp>
    <dsp:sp modelId="{24EBB6BF-3991-4022-869E-863EFE2AF39F}">
      <dsp:nvSpPr>
        <dsp:cNvPr id="0" name=""/>
        <dsp:cNvSpPr/>
      </dsp:nvSpPr>
      <dsp:spPr>
        <a:xfrm>
          <a:off x="0" y="1829323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3D086-15B7-4AE0-ADCA-520A4A563468}">
      <dsp:nvSpPr>
        <dsp:cNvPr id="0" name=""/>
        <dsp:cNvSpPr/>
      </dsp:nvSpPr>
      <dsp:spPr>
        <a:xfrm>
          <a:off x="442545" y="2158489"/>
          <a:ext cx="804627" cy="804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BADD3-A617-4A28-BA21-77716CC89024}">
      <dsp:nvSpPr>
        <dsp:cNvPr id="0" name=""/>
        <dsp:cNvSpPr/>
      </dsp:nvSpPr>
      <dsp:spPr>
        <a:xfrm>
          <a:off x="1689717" y="1829323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Analyser les Facteurs Contributifs</a:t>
          </a:r>
          <a:endParaRPr lang="en-US" sz="2500" kern="1200"/>
        </a:p>
      </dsp:txBody>
      <dsp:txXfrm>
        <a:off x="1689717" y="1829323"/>
        <a:ext cx="3653365" cy="1462958"/>
      </dsp:txXfrm>
    </dsp:sp>
    <dsp:sp modelId="{98081E93-412F-4CD6-B43F-C7847F23B8D9}">
      <dsp:nvSpPr>
        <dsp:cNvPr id="0" name=""/>
        <dsp:cNvSpPr/>
      </dsp:nvSpPr>
      <dsp:spPr>
        <a:xfrm>
          <a:off x="0" y="3658022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649A7-39E6-47E7-B2BD-095313F9A443}">
      <dsp:nvSpPr>
        <dsp:cNvPr id="0" name=""/>
        <dsp:cNvSpPr/>
      </dsp:nvSpPr>
      <dsp:spPr>
        <a:xfrm>
          <a:off x="442545" y="3987187"/>
          <a:ext cx="804627" cy="804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A45C-8A01-4935-9F6B-1A7B8D3C3339}">
      <dsp:nvSpPr>
        <dsp:cNvPr id="0" name=""/>
        <dsp:cNvSpPr/>
      </dsp:nvSpPr>
      <dsp:spPr>
        <a:xfrm>
          <a:off x="1689717" y="3658022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Fournir des Recommandations</a:t>
          </a:r>
          <a:endParaRPr lang="en-US" sz="2500" kern="1200"/>
        </a:p>
      </dsp:txBody>
      <dsp:txXfrm>
        <a:off x="1689717" y="3658022"/>
        <a:ext cx="3653365" cy="1462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96C88-8C4F-4C51-B223-15C5EBC53621}">
      <dsp:nvSpPr>
        <dsp:cNvPr id="0" name=""/>
        <dsp:cNvSpPr/>
      </dsp:nvSpPr>
      <dsp:spPr>
        <a:xfrm>
          <a:off x="1854299" y="184670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F45F9-25C5-43D7-9935-6764E298B912}">
      <dsp:nvSpPr>
        <dsp:cNvPr id="0" name=""/>
        <dsp:cNvSpPr/>
      </dsp:nvSpPr>
      <dsp:spPr>
        <a:xfrm>
          <a:off x="2322299" y="65267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1A0B3-5DCD-46C6-8F76-B287B579383F}">
      <dsp:nvSpPr>
        <dsp:cNvPr id="0" name=""/>
        <dsp:cNvSpPr/>
      </dsp:nvSpPr>
      <dsp:spPr>
        <a:xfrm>
          <a:off x="1152299" y="306467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Approche Modélisation - Présentation des modèles :  Régression Logistique, Forêts Aléatoires</a:t>
          </a:r>
          <a:endParaRPr lang="en-US" sz="1200" kern="1200"/>
        </a:p>
      </dsp:txBody>
      <dsp:txXfrm>
        <a:off x="1152299" y="3064671"/>
        <a:ext cx="3600000" cy="720000"/>
      </dsp:txXfrm>
    </dsp:sp>
    <dsp:sp modelId="{CC27DC3D-7EF6-4210-97E6-7DDE14D83B8F}">
      <dsp:nvSpPr>
        <dsp:cNvPr id="0" name=""/>
        <dsp:cNvSpPr/>
      </dsp:nvSpPr>
      <dsp:spPr>
        <a:xfrm>
          <a:off x="6084300" y="184670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A9569-2048-49C9-BBC7-16DCF5D844F4}">
      <dsp:nvSpPr>
        <dsp:cNvPr id="0" name=""/>
        <dsp:cNvSpPr/>
      </dsp:nvSpPr>
      <dsp:spPr>
        <a:xfrm>
          <a:off x="6552300" y="65267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36E0A-85B1-40F1-88E4-9E5FE8F7E4D6}">
      <dsp:nvSpPr>
        <dsp:cNvPr id="0" name=""/>
        <dsp:cNvSpPr/>
      </dsp:nvSpPr>
      <dsp:spPr>
        <a:xfrm>
          <a:off x="5382300" y="306467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Importance des facteurs </a:t>
          </a:r>
          <a:endParaRPr lang="en-US" sz="1200" kern="1200"/>
        </a:p>
      </dsp:txBody>
      <dsp:txXfrm>
        <a:off x="5382300" y="306467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10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83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 jouet rouge devant deux lignes de chiffres blancs">
            <a:extLst>
              <a:ext uri="{FF2B5EF4-FFF2-40B4-BE49-F238E27FC236}">
                <a16:creationId xmlns:a16="http://schemas.microsoft.com/office/drawing/2014/main" id="{819594E3-80B4-973A-BD43-7DAA21C9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3483DB-61D4-CC33-3EC9-F184C50F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fr-FR" dirty="0"/>
              <a:t>Prédiction de l'Attrition des Employés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1121AC-2A3A-DCBF-40B8-A936224EA6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8561" y="4327781"/>
            <a:ext cx="3931321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Nom de l’étudiant: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HASSANI Youmna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Date :</a:t>
            </a:r>
            <a:r>
              <a:rPr lang="fr-FR" altLang="fr-FR" sz="1600">
                <a:latin typeface="Arial" panose="020B0604020202020204" pitchFamily="34" charset="0"/>
              </a:rPr>
              <a:t> 11 Septembre 2024</a:t>
            </a:r>
            <a:endParaRPr kumimoji="0" lang="fr-FR" altLang="fr-F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Soutenance Projet Machine Learning</a:t>
            </a:r>
            <a:endParaRPr kumimoji="0" lang="fr-FR" altLang="fr-F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6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2B1E415-24A0-4E31-873B-40790A06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124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12050"/>
            <a:ext cx="867485" cy="115439"/>
            <a:chOff x="8910933" y="1861308"/>
            <a:chExt cx="867485" cy="1154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A89962-DEB9-2305-3F6E-EACD98A1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607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882258-3FA0-42DE-2D02-EE7EFB78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12" y="47256"/>
            <a:ext cx="4648446" cy="33817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3FE9FD-47A4-0FA2-F589-DFB8AB5E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868" y="3420486"/>
            <a:ext cx="4101132" cy="3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673FC6-BBFA-8DC5-3236-5AB3549C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Recommandations &amp; Conclusion</a:t>
            </a:r>
          </a:p>
        </p:txBody>
      </p:sp>
      <p:pic>
        <p:nvPicPr>
          <p:cNvPr id="5" name="Image 4" descr="Une image contenant croquis, noir et blanc, art&#10;&#10;Description générée automatiquement">
            <a:extLst>
              <a:ext uri="{FF2B5EF4-FFF2-40B4-BE49-F238E27FC236}">
                <a16:creationId xmlns:a16="http://schemas.microsoft.com/office/drawing/2014/main" id="{CDCAE037-9515-31B9-8417-99453714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14" y="1649978"/>
            <a:ext cx="4750173" cy="355804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85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CB255-C673-E952-8A20-AA2260CB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Importance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DA27DD-E23D-D361-4251-960D2F7A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87" y="2861071"/>
            <a:ext cx="2715986" cy="494211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Définition de l’attrition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8F5969-2029-E9E3-E690-29ECEDC5C54B}"/>
              </a:ext>
            </a:extLst>
          </p:cNvPr>
          <p:cNvSpPr txBox="1"/>
          <p:nvPr/>
        </p:nvSpPr>
        <p:spPr>
          <a:xfrm>
            <a:off x="5758544" y="2921247"/>
            <a:ext cx="540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Bembo" panose="020205020502010202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perte et la réduction du personnel d'une entreprise</a:t>
            </a:r>
            <a:endParaRPr lang="fr-FR" sz="2000" dirty="0">
              <a:latin typeface="Bembo" panose="02020502050201020203" pitchFamily="18" charset="0"/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69794C7-FC5A-BD13-B11E-30B000498FE7}"/>
              </a:ext>
            </a:extLst>
          </p:cNvPr>
          <p:cNvSpPr/>
          <p:nvPr/>
        </p:nvSpPr>
        <p:spPr>
          <a:xfrm>
            <a:off x="4425043" y="2901349"/>
            <a:ext cx="772886" cy="413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593CA6-8107-7081-1B63-369DDA8411DC}"/>
              </a:ext>
            </a:extLst>
          </p:cNvPr>
          <p:cNvSpPr txBox="1"/>
          <p:nvPr/>
        </p:nvSpPr>
        <p:spPr>
          <a:xfrm>
            <a:off x="1115787" y="4203964"/>
            <a:ext cx="431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Pourquoi l’attrition est-il un problème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E82FF7-1FB4-3CD3-D9AB-8E6B07192D6D}"/>
              </a:ext>
            </a:extLst>
          </p:cNvPr>
          <p:cNvSpPr txBox="1"/>
          <p:nvPr/>
        </p:nvSpPr>
        <p:spPr>
          <a:xfrm>
            <a:off x="6672943" y="3942354"/>
            <a:ext cx="406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Coûts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Impact sur le moral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Perte de connaissances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84A2DA-134A-7A62-88C5-AF64892EE3C5}"/>
              </a:ext>
            </a:extLst>
          </p:cNvPr>
          <p:cNvSpPr txBox="1"/>
          <p:nvPr/>
        </p:nvSpPr>
        <p:spPr>
          <a:xfrm>
            <a:off x="1028700" y="5377543"/>
            <a:ext cx="471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Avantages de la prédiction de l’attrition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348BE7-4E5E-6D44-D216-97F811B94268}"/>
              </a:ext>
            </a:extLst>
          </p:cNvPr>
          <p:cNvSpPr txBox="1"/>
          <p:nvPr/>
        </p:nvSpPr>
        <p:spPr>
          <a:xfrm>
            <a:off x="5197929" y="5226784"/>
            <a:ext cx="2950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effectLst/>
                <a:latin typeface="Bembo" panose="02020502050201020203" pitchFamily="18" charset="0"/>
              </a:rPr>
              <a:t>prendre des mesures proactives pour retenir leurs employés les plus précieux</a:t>
            </a:r>
          </a:p>
          <a:p>
            <a:pPr algn="ctr"/>
            <a:endParaRPr lang="fr-FR" sz="2000" dirty="0">
              <a:latin typeface="Bembo" panose="020205020502010202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79EED3-666C-5D20-C9F0-33A733AB6219}"/>
              </a:ext>
            </a:extLst>
          </p:cNvPr>
          <p:cNvSpPr txBox="1"/>
          <p:nvPr/>
        </p:nvSpPr>
        <p:spPr>
          <a:xfrm>
            <a:off x="8643257" y="5377543"/>
            <a:ext cx="273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effectLst/>
                <a:latin typeface="Bembo" panose="02020502050201020203" pitchFamily="18" charset="0"/>
              </a:rPr>
              <a:t>identifier les facteurs qui contribuent à l'attrition</a:t>
            </a:r>
          </a:p>
          <a:p>
            <a:pPr algn="ctr"/>
            <a:endParaRPr lang="fr-FR" sz="2000" dirty="0"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57BB2C-9444-A967-0CBD-5193FBAE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Objectifs du Projet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0D1747-EF40-057E-19BD-34475FD97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01818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83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A3975-CD6F-CCE6-3DC5-2E3F5789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Méthodologie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15F8E-F7D8-59F3-6BBB-5D00DC77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57" y="2782389"/>
            <a:ext cx="2618014" cy="428897"/>
          </a:xfrm>
        </p:spPr>
        <p:txBody>
          <a:bodyPr/>
          <a:lstStyle/>
          <a:p>
            <a:r>
              <a:rPr lang="fr-FR" b="1" dirty="0"/>
              <a:t>Collecte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D3F47-29A5-B645-8B21-C885D6E1DB1A}"/>
              </a:ext>
            </a:extLst>
          </p:cNvPr>
          <p:cNvSpPr txBox="1"/>
          <p:nvPr/>
        </p:nvSpPr>
        <p:spPr>
          <a:xfrm>
            <a:off x="3646716" y="2841954"/>
            <a:ext cx="37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Analyse Exploratoire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C8BA5D-F451-0CF4-5599-FBD17509908B}"/>
              </a:ext>
            </a:extLst>
          </p:cNvPr>
          <p:cNvSpPr txBox="1"/>
          <p:nvPr/>
        </p:nvSpPr>
        <p:spPr>
          <a:xfrm>
            <a:off x="8335735" y="2841954"/>
            <a:ext cx="28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Traitement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972495-B6A9-9E7F-F5BC-B865E11828E4}"/>
              </a:ext>
            </a:extLst>
          </p:cNvPr>
          <p:cNvSpPr txBox="1"/>
          <p:nvPr/>
        </p:nvSpPr>
        <p:spPr>
          <a:xfrm>
            <a:off x="3227615" y="3646715"/>
            <a:ext cx="4582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24 variables contenues dans notre base de données dont 8 quantitatives : (comme par exemple, </a:t>
            </a:r>
            <a:r>
              <a:rPr lang="fr-FR" b="0" dirty="0">
                <a:effectLst/>
                <a:latin typeface="Bembo" panose="02020502050201020203" pitchFamily="18" charset="0"/>
              </a:rPr>
              <a:t>L'identifiant de l'employé, le revenu mensuel, l’ancienneté au sein de l’entreprise, la distance domicile-lieu de travail)</a:t>
            </a:r>
          </a:p>
          <a:p>
            <a:pPr algn="ctr"/>
            <a:r>
              <a:rPr lang="fr-FR" dirty="0"/>
              <a:t>et 16 qualitatives comme le sexe de l’employé, sa situation maritale.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75A9A-3433-13B5-BFFC-9977A4003D2F}"/>
              </a:ext>
            </a:extLst>
          </p:cNvPr>
          <p:cNvSpPr txBox="1"/>
          <p:nvPr/>
        </p:nvSpPr>
        <p:spPr>
          <a:xfrm>
            <a:off x="97972" y="4440198"/>
            <a:ext cx="26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Sur le Site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94C64B-4BF4-C6DF-4773-E5E3DECE1188}"/>
              </a:ext>
            </a:extLst>
          </p:cNvPr>
          <p:cNvSpPr txBox="1"/>
          <p:nvPr/>
        </p:nvSpPr>
        <p:spPr>
          <a:xfrm>
            <a:off x="8126186" y="3701534"/>
            <a:ext cx="2827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Nettoyage : traitement des valeurs manquantes, gestion des doublons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Pré Traitement : Normalisation, </a:t>
            </a:r>
            <a:r>
              <a:rPr lang="fr-FR" dirty="0" err="1"/>
              <a:t>Encoding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0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F1678-73BD-DBA8-4082-5A48B4AA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1FBA6D-57F3-75BC-30C0-8CAE2D1E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376" y="2349020"/>
            <a:ext cx="4414157" cy="679268"/>
          </a:xfrm>
        </p:spPr>
        <p:txBody>
          <a:bodyPr/>
          <a:lstStyle/>
          <a:p>
            <a:r>
              <a:rPr lang="fr-FR" b="1" dirty="0"/>
              <a:t>Choix des modèles prédictifs choisis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15F90E-A5B6-7BD2-07C2-51C7B6910263}"/>
              </a:ext>
            </a:extLst>
          </p:cNvPr>
          <p:cNvSpPr txBox="1"/>
          <p:nvPr/>
        </p:nvSpPr>
        <p:spPr>
          <a:xfrm>
            <a:off x="4090305" y="307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Forêts Aléatoires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77957D-BB83-7D76-980A-CB3D94C4FE9F}"/>
              </a:ext>
            </a:extLst>
          </p:cNvPr>
          <p:cNvSpPr txBox="1"/>
          <p:nvPr/>
        </p:nvSpPr>
        <p:spPr>
          <a:xfrm>
            <a:off x="4101190" y="4291966"/>
            <a:ext cx="3162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Pourquoi ce choix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082660-AA06-80E4-C602-C9091A37711B}"/>
              </a:ext>
            </a:extLst>
          </p:cNvPr>
          <p:cNvSpPr txBox="1"/>
          <p:nvPr/>
        </p:nvSpPr>
        <p:spPr>
          <a:xfrm>
            <a:off x="2579912" y="5175087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Commencer avec des Modèles Basiques pour établir une </a:t>
            </a:r>
            <a:r>
              <a:rPr lang="fr-FR" sz="2000" dirty="0" err="1"/>
              <a:t>baseline</a:t>
            </a:r>
            <a:r>
              <a:rPr lang="fr-FR" sz="2000" dirty="0"/>
              <a:t> de performance.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159565-BBD2-04BA-7230-FEEF28936794}"/>
              </a:ext>
            </a:extLst>
          </p:cNvPr>
          <p:cNvSpPr txBox="1"/>
          <p:nvPr/>
        </p:nvSpPr>
        <p:spPr>
          <a:xfrm>
            <a:off x="5802086" y="5246676"/>
            <a:ext cx="41039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Expérimenter avec des Modèles Ensemblistes qui sont généralement plus performants pour une large gamme de tâches.</a:t>
            </a:r>
          </a:p>
          <a:p>
            <a:endParaRPr lang="fr-FR" dirty="0"/>
          </a:p>
        </p:txBody>
      </p:sp>
      <p:pic>
        <p:nvPicPr>
          <p:cNvPr id="9" name="Image 8" descr="Une image contenant croquis, dessin, Dessin au trait, clipart&#10;&#10;Description générée automatiquement">
            <a:extLst>
              <a:ext uri="{FF2B5EF4-FFF2-40B4-BE49-F238E27FC236}">
                <a16:creationId xmlns:a16="http://schemas.microsoft.com/office/drawing/2014/main" id="{BE41A435-1422-C909-AACE-0C486234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09" y="3915539"/>
            <a:ext cx="1152963" cy="1152963"/>
          </a:xfrm>
          <a:prstGeom prst="rect">
            <a:avLst/>
          </a:prstGeom>
        </p:spPr>
      </p:pic>
      <p:pic>
        <p:nvPicPr>
          <p:cNvPr id="11" name="Image 10" descr="Une image contenant Police, blanc, croquis, conception&#10;&#10;Description générée automatiquement">
            <a:extLst>
              <a:ext uri="{FF2B5EF4-FFF2-40B4-BE49-F238E27FC236}">
                <a16:creationId xmlns:a16="http://schemas.microsoft.com/office/drawing/2014/main" id="{8E358335-C4F6-49C1-920C-565376A4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133797"/>
            <a:ext cx="1936254" cy="1288489"/>
          </a:xfrm>
          <a:prstGeom prst="rect">
            <a:avLst/>
          </a:prstGeom>
        </p:spPr>
      </p:pic>
      <p:pic>
        <p:nvPicPr>
          <p:cNvPr id="13" name="Image 12" descr="Une image contenant diagramme, ligne, conception&#10;&#10;Description générée automatiquement">
            <a:extLst>
              <a:ext uri="{FF2B5EF4-FFF2-40B4-BE49-F238E27FC236}">
                <a16:creationId xmlns:a16="http://schemas.microsoft.com/office/drawing/2014/main" id="{E0F3DF60-7BF2-C947-7E76-D8B89F0E6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6" y="5438381"/>
            <a:ext cx="1795923" cy="983905"/>
          </a:xfrm>
          <a:prstGeom prst="rect">
            <a:avLst/>
          </a:prstGeom>
        </p:spPr>
      </p:pic>
      <p:pic>
        <p:nvPicPr>
          <p:cNvPr id="15" name="Image 14" descr="Une image contenant clipart, Graphique, logo, conception&#10;&#10;Description générée automatiquement">
            <a:extLst>
              <a:ext uri="{FF2B5EF4-FFF2-40B4-BE49-F238E27FC236}">
                <a16:creationId xmlns:a16="http://schemas.microsoft.com/office/drawing/2014/main" id="{C05AAD22-99E2-2259-8125-088CD4DBC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28" y="581266"/>
            <a:ext cx="2619375" cy="1743075"/>
          </a:xfrm>
          <a:prstGeom prst="rect">
            <a:avLst/>
          </a:prstGeom>
        </p:spPr>
      </p:pic>
      <p:pic>
        <p:nvPicPr>
          <p:cNvPr id="17" name="Image 16" descr="Une image contenant diagramme, carte&#10;&#10;Description générée automatiquement">
            <a:extLst>
              <a:ext uri="{FF2B5EF4-FFF2-40B4-BE49-F238E27FC236}">
                <a16:creationId xmlns:a16="http://schemas.microsoft.com/office/drawing/2014/main" id="{507AEC32-C36F-E876-F3DF-569CACA64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2" y="942703"/>
            <a:ext cx="2666152" cy="14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AA44F9-BD38-82C9-F7C3-30327C9A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8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fr-FR" sz="3000"/>
              <a:t>Objectifs et Métriques du Modèle de 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98983-C0E1-F26E-8FE5-5ECAE596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965" y="2884395"/>
            <a:ext cx="3766670" cy="2469140"/>
          </a:xfrm>
        </p:spPr>
        <p:txBody>
          <a:bodyPr>
            <a:normAutofit/>
          </a:bodyPr>
          <a:lstStyle/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Objectif du modèle :  Développer un modèle prédictif pour identifier les employés susceptibles de quitter.</a:t>
            </a:r>
            <a:endParaRPr lang="fr-FR"/>
          </a:p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Métriques clés : </a:t>
            </a:r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Precision</a:t>
            </a:r>
            <a:r>
              <a:rPr lang="fr-FR" dirty="0"/>
              <a:t>, F1-Score, ROC-AUC</a:t>
            </a:r>
            <a:endParaRPr lang="fr-FR"/>
          </a:p>
        </p:txBody>
      </p:sp>
      <p:pic>
        <p:nvPicPr>
          <p:cNvPr id="7" name="Graphic 6" descr="Mille">
            <a:extLst>
              <a:ext uri="{FF2B5EF4-FFF2-40B4-BE49-F238E27FC236}">
                <a16:creationId xmlns:a16="http://schemas.microsoft.com/office/drawing/2014/main" id="{A870B837-C025-3C8A-582A-86D56187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1" y="785197"/>
            <a:ext cx="5372100" cy="53721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47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CCE13-011A-5EAE-C4D7-2616AF29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Facteurs Contributifs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A18A110-2713-2895-B826-C62295541C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91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82EF05-0A72-8BDA-1AFD-5B9917A7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95" y="3416501"/>
            <a:ext cx="10579070" cy="10803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Modèle 1 </a:t>
            </a:r>
          </a:p>
        </p:txBody>
      </p:sp>
      <p:pic>
        <p:nvPicPr>
          <p:cNvPr id="13" name="Image 1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F59D867-ED9C-8FD3-D917-FC399CEB5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57" y="322686"/>
            <a:ext cx="3712438" cy="2255306"/>
          </a:xfrm>
          <a:prstGeom prst="rect">
            <a:avLst/>
          </a:prstGeom>
        </p:spPr>
      </p:pic>
      <p:pic>
        <p:nvPicPr>
          <p:cNvPr id="15" name="Image 1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4E761E0-B13D-1A9B-33ED-A483FA36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44" y="322572"/>
            <a:ext cx="3143428" cy="225541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488" y="4942824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07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350FBC6-7A27-5925-547E-20A0C67A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80" y="2311854"/>
            <a:ext cx="5520356" cy="4306661"/>
          </a:xfrm>
          <a:prstGeom prst="rect">
            <a:avLst/>
          </a:prstGeom>
        </p:spPr>
      </p:pic>
      <p:pic>
        <p:nvPicPr>
          <p:cNvPr id="11" name="Image 10" descr="Une image contenant capture d’écran, texte, noir&#10;&#10;Description générée automatiquement">
            <a:extLst>
              <a:ext uri="{FF2B5EF4-FFF2-40B4-BE49-F238E27FC236}">
                <a16:creationId xmlns:a16="http://schemas.microsoft.com/office/drawing/2014/main" id="{A7677791-DAEB-67A1-0484-3667E9586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7" y="448618"/>
            <a:ext cx="11288486" cy="143859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E10BBA-573F-5DAD-11DD-657FE8947856}"/>
              </a:ext>
            </a:extLst>
          </p:cNvPr>
          <p:cNvSpPr txBox="1"/>
          <p:nvPr/>
        </p:nvSpPr>
        <p:spPr>
          <a:xfrm>
            <a:off x="609599" y="3603410"/>
            <a:ext cx="2640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Modèle 1</a:t>
            </a:r>
          </a:p>
        </p:txBody>
      </p:sp>
    </p:spTree>
    <p:extLst>
      <p:ext uri="{BB962C8B-B14F-4D97-AF65-F5344CB8AC3E}">
        <p14:creationId xmlns:p14="http://schemas.microsoft.com/office/powerpoint/2010/main" val="319486631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7"/>
      </a:lt2>
      <a:accent1>
        <a:srgbClr val="E72954"/>
      </a:accent1>
      <a:accent2>
        <a:srgbClr val="D53B17"/>
      </a:accent2>
      <a:accent3>
        <a:srgbClr val="DB9427"/>
      </a:accent3>
      <a:accent4>
        <a:srgbClr val="A6A912"/>
      </a:accent4>
      <a:accent5>
        <a:srgbClr val="73B320"/>
      </a:accent5>
      <a:accent6>
        <a:srgbClr val="2DBB14"/>
      </a:accent6>
      <a:hlink>
        <a:srgbClr val="31937D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278</Words>
  <Application>Microsoft Office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Bembo</vt:lpstr>
      <vt:lpstr>AdornVTI</vt:lpstr>
      <vt:lpstr>Prédiction de l'Attrition des Employés</vt:lpstr>
      <vt:lpstr>Contexte et Importance de l’étude</vt:lpstr>
      <vt:lpstr>Objectifs du Projet</vt:lpstr>
      <vt:lpstr>Méthodologie du Projet</vt:lpstr>
      <vt:lpstr>Développement du Modèle</vt:lpstr>
      <vt:lpstr>Objectifs et Métriques du Modèle de Prédiction</vt:lpstr>
      <vt:lpstr>Analyse des Facteurs Contributifs</vt:lpstr>
      <vt:lpstr>Modèle 1 </vt:lpstr>
      <vt:lpstr>Présentation PowerPoint</vt:lpstr>
      <vt:lpstr>Modèle 2</vt:lpstr>
      <vt:lpstr>Recommandations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Hassani</dc:creator>
  <cp:lastModifiedBy>Youmna Hassani</cp:lastModifiedBy>
  <cp:revision>4</cp:revision>
  <dcterms:created xsi:type="dcterms:W3CDTF">2024-09-11T16:08:26Z</dcterms:created>
  <dcterms:modified xsi:type="dcterms:W3CDTF">2024-09-11T18:07:36Z</dcterms:modified>
</cp:coreProperties>
</file>