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94660"/>
  </p:normalViewPr>
  <p:slideViewPr>
    <p:cSldViewPr snapToGrid="0">
      <p:cViewPr varScale="1">
        <p:scale>
          <a:sx n="59" d="100"/>
          <a:sy n="59" d="100"/>
        </p:scale>
        <p:origin x="7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9/8/2024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49925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9/8/2024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52263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9/8/2024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03192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9/8/2024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0506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9/8/2024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00462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9/8/2024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07841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9/8/2024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57242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9/8/2024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14164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9/8/2024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18373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9/8/2024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03040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9/8/2024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55156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9/8/2024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a:t>
            </a:fld>
            <a:endParaRPr lang="en-US"/>
          </a:p>
        </p:txBody>
      </p:sp>
    </p:spTree>
    <p:extLst>
      <p:ext uri="{BB962C8B-B14F-4D97-AF65-F5344CB8AC3E}">
        <p14:creationId xmlns:p14="http://schemas.microsoft.com/office/powerpoint/2010/main" val="265130111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44FFE82-C48A-E48A-7E50-CAC0596E6E54}"/>
              </a:ext>
            </a:extLst>
          </p:cNvPr>
          <p:cNvSpPr>
            <a:spLocks noGrp="1"/>
          </p:cNvSpPr>
          <p:nvPr>
            <p:ph type="ctrTitle"/>
          </p:nvPr>
        </p:nvSpPr>
        <p:spPr>
          <a:xfrm>
            <a:off x="601763" y="2038241"/>
            <a:ext cx="3901736" cy="3130807"/>
          </a:xfrm>
        </p:spPr>
        <p:txBody>
          <a:bodyPr>
            <a:normAutofit/>
          </a:bodyPr>
          <a:lstStyle/>
          <a:p>
            <a:pPr>
              <a:lnSpc>
                <a:spcPct val="90000"/>
              </a:lnSpc>
            </a:pPr>
            <a:r>
              <a:rPr lang="fr-FR" sz="3000" b="1" dirty="0"/>
              <a:t>Prévoir pour Protéger : </a:t>
            </a:r>
            <a:r>
              <a:rPr lang="fr-FR" sz="3000" dirty="0"/>
              <a:t>Développement d'un Modèle Prédictif pour les Défauts de Paiement des Prêts Personnels</a:t>
            </a:r>
          </a:p>
        </p:txBody>
      </p:sp>
      <p:pic>
        <p:nvPicPr>
          <p:cNvPr id="4" name="Picture 2">
            <a:extLst>
              <a:ext uri="{FF2B5EF4-FFF2-40B4-BE49-F238E27FC236}">
                <a16:creationId xmlns:a16="http://schemas.microsoft.com/office/drawing/2014/main" id="{0CA77BBB-A0B7-A227-FBF2-407758F79CC4}"/>
              </a:ext>
            </a:extLst>
          </p:cNvPr>
          <p:cNvPicPr>
            <a:picLocks noChangeAspect="1"/>
          </p:cNvPicPr>
          <p:nvPr/>
        </p:nvPicPr>
        <p:blipFill>
          <a:blip r:embed="rId2"/>
          <a:srcRect l="18668" r="18022"/>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351142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E4288F42-1396-7E7B-4610-4AF91B93F1EB}"/>
              </a:ext>
            </a:extLst>
          </p:cNvPr>
          <p:cNvSpPr>
            <a:spLocks noGrp="1"/>
          </p:cNvSpPr>
          <p:nvPr>
            <p:ph type="title"/>
          </p:nvPr>
        </p:nvSpPr>
        <p:spPr>
          <a:xfrm>
            <a:off x="609600" y="663960"/>
            <a:ext cx="4298417" cy="2539390"/>
          </a:xfrm>
        </p:spPr>
        <p:txBody>
          <a:bodyPr vert="horz" lIns="91440" tIns="45720" rIns="91440" bIns="45720" rtlCol="0" anchor="b">
            <a:normAutofit/>
          </a:bodyPr>
          <a:lstStyle/>
          <a:p>
            <a:r>
              <a:rPr lang="en-US" dirty="0" err="1"/>
              <a:t>Contexte</a:t>
            </a:r>
            <a:r>
              <a:rPr lang="en-US" dirty="0"/>
              <a:t> et </a:t>
            </a:r>
            <a:r>
              <a:rPr lang="en-US" dirty="0" err="1"/>
              <a:t>Problématique</a:t>
            </a:r>
            <a:endParaRPr lang="en-US" dirty="0"/>
          </a:p>
        </p:txBody>
      </p:sp>
      <p:pic>
        <p:nvPicPr>
          <p:cNvPr id="7" name="Graphic 6" descr="Éducation">
            <a:extLst>
              <a:ext uri="{FF2B5EF4-FFF2-40B4-BE49-F238E27FC236}">
                <a16:creationId xmlns:a16="http://schemas.microsoft.com/office/drawing/2014/main" id="{CC98ED2A-0CDC-8E9F-DAFB-96FFDA6342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0082" y="865204"/>
            <a:ext cx="5022318" cy="5022318"/>
          </a:xfrm>
          <a:prstGeom prst="rect">
            <a:avLst/>
          </a:prstGeom>
        </p:spPr>
      </p:pic>
    </p:spTree>
    <p:extLst>
      <p:ext uri="{BB962C8B-B14F-4D97-AF65-F5344CB8AC3E}">
        <p14:creationId xmlns:p14="http://schemas.microsoft.com/office/powerpoint/2010/main" val="333417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81424E-881E-C554-D842-F55AEB811AD1}"/>
              </a:ext>
            </a:extLst>
          </p:cNvPr>
          <p:cNvSpPr>
            <a:spLocks noGrp="1"/>
          </p:cNvSpPr>
          <p:nvPr>
            <p:ph idx="1"/>
          </p:nvPr>
        </p:nvSpPr>
        <p:spPr>
          <a:xfrm>
            <a:off x="315686" y="1015865"/>
            <a:ext cx="2688771" cy="1311910"/>
          </a:xfrm>
        </p:spPr>
        <p:txBody>
          <a:bodyPr>
            <a:noAutofit/>
          </a:bodyPr>
          <a:lstStyle/>
          <a:p>
            <a:r>
              <a:rPr lang="fr-FR" sz="4000" b="1" dirty="0"/>
              <a:t>Contexte</a:t>
            </a:r>
          </a:p>
        </p:txBody>
      </p:sp>
      <p:sp>
        <p:nvSpPr>
          <p:cNvPr id="4" name="ZoneTexte 3">
            <a:extLst>
              <a:ext uri="{FF2B5EF4-FFF2-40B4-BE49-F238E27FC236}">
                <a16:creationId xmlns:a16="http://schemas.microsoft.com/office/drawing/2014/main" id="{C11B481C-B8DF-E3DB-390B-CBF28E64308B}"/>
              </a:ext>
            </a:extLst>
          </p:cNvPr>
          <p:cNvSpPr txBox="1"/>
          <p:nvPr/>
        </p:nvSpPr>
        <p:spPr>
          <a:xfrm>
            <a:off x="3145970" y="794657"/>
            <a:ext cx="8730343" cy="1477328"/>
          </a:xfrm>
          <a:prstGeom prst="rect">
            <a:avLst/>
          </a:prstGeom>
          <a:noFill/>
        </p:spPr>
        <p:txBody>
          <a:bodyPr wrap="square" rtlCol="0">
            <a:spAutoFit/>
          </a:bodyPr>
          <a:lstStyle/>
          <a:p>
            <a:pPr algn="ctr"/>
            <a:r>
              <a:rPr lang="fr-FR" b="0" i="0" dirty="0">
                <a:effectLst/>
                <a:latin typeface="ui-sans-serif"/>
              </a:rPr>
              <a:t>La banque de détail est confrontée à des taux de défaut de paiement plus élevés que prévu sur les prêts personnels. Les prêts personnels sont cruciaux pour les banques, mais ils comportent des risques importants de défaut de paiement. Le projet se concentre sur l'analyse du portefeuille de prêts existants pour prévoir les défauts potentiels et estimer la perte attendue.</a:t>
            </a:r>
            <a:endParaRPr lang="fr-FR" dirty="0"/>
          </a:p>
        </p:txBody>
      </p:sp>
      <p:sp>
        <p:nvSpPr>
          <p:cNvPr id="5" name="ZoneTexte 4">
            <a:extLst>
              <a:ext uri="{FF2B5EF4-FFF2-40B4-BE49-F238E27FC236}">
                <a16:creationId xmlns:a16="http://schemas.microsoft.com/office/drawing/2014/main" id="{BAF0F270-09E4-0307-60B7-C117A42A4EE2}"/>
              </a:ext>
            </a:extLst>
          </p:cNvPr>
          <p:cNvSpPr txBox="1"/>
          <p:nvPr/>
        </p:nvSpPr>
        <p:spPr>
          <a:xfrm>
            <a:off x="315687" y="3069771"/>
            <a:ext cx="2830284" cy="707886"/>
          </a:xfrm>
          <a:prstGeom prst="rect">
            <a:avLst/>
          </a:prstGeom>
          <a:noFill/>
        </p:spPr>
        <p:txBody>
          <a:bodyPr wrap="square" rtlCol="0">
            <a:spAutoFit/>
          </a:bodyPr>
          <a:lstStyle/>
          <a:p>
            <a:r>
              <a:rPr lang="fr-FR" sz="4000" b="1" dirty="0"/>
              <a:t>Situation</a:t>
            </a:r>
          </a:p>
        </p:txBody>
      </p:sp>
      <p:sp>
        <p:nvSpPr>
          <p:cNvPr id="6" name="ZoneTexte 5">
            <a:extLst>
              <a:ext uri="{FF2B5EF4-FFF2-40B4-BE49-F238E27FC236}">
                <a16:creationId xmlns:a16="http://schemas.microsoft.com/office/drawing/2014/main" id="{EB6FD10D-E2D0-F479-FD33-7C82EED64B46}"/>
              </a:ext>
            </a:extLst>
          </p:cNvPr>
          <p:cNvSpPr txBox="1"/>
          <p:nvPr/>
        </p:nvSpPr>
        <p:spPr>
          <a:xfrm>
            <a:off x="3145970" y="2939143"/>
            <a:ext cx="8730343" cy="646331"/>
          </a:xfrm>
          <a:prstGeom prst="rect">
            <a:avLst/>
          </a:prstGeom>
          <a:noFill/>
        </p:spPr>
        <p:txBody>
          <a:bodyPr wrap="square" rtlCol="0">
            <a:spAutoFit/>
          </a:bodyPr>
          <a:lstStyle/>
          <a:p>
            <a:pPr algn="ctr"/>
            <a:r>
              <a:rPr lang="fr-FR" b="0" i="0" dirty="0">
                <a:effectLst/>
                <a:latin typeface="ui-sans-serif"/>
              </a:rPr>
              <a:t>Confrontation à des taux de défaut de paiement plus élevés que prévu sur les prêts personnels, impactant significativement la rentabilité et la stabilité financière de la banque.</a:t>
            </a:r>
            <a:endParaRPr lang="fr-FR" dirty="0"/>
          </a:p>
        </p:txBody>
      </p:sp>
      <p:sp>
        <p:nvSpPr>
          <p:cNvPr id="7" name="ZoneTexte 6">
            <a:extLst>
              <a:ext uri="{FF2B5EF4-FFF2-40B4-BE49-F238E27FC236}">
                <a16:creationId xmlns:a16="http://schemas.microsoft.com/office/drawing/2014/main" id="{2CCAF235-E81B-2A52-2BB4-7DFD0DC4A052}"/>
              </a:ext>
            </a:extLst>
          </p:cNvPr>
          <p:cNvSpPr txBox="1"/>
          <p:nvPr/>
        </p:nvSpPr>
        <p:spPr>
          <a:xfrm>
            <a:off x="27215" y="4519653"/>
            <a:ext cx="3407228" cy="984885"/>
          </a:xfrm>
          <a:prstGeom prst="rect">
            <a:avLst/>
          </a:prstGeom>
          <a:noFill/>
        </p:spPr>
        <p:txBody>
          <a:bodyPr wrap="square" rtlCol="0">
            <a:spAutoFit/>
          </a:bodyPr>
          <a:lstStyle/>
          <a:p>
            <a:r>
              <a:rPr lang="fr-FR" sz="4000" b="1" i="0" dirty="0">
                <a:effectLst/>
                <a:latin typeface="ui-sans-serif"/>
              </a:rPr>
              <a:t>Problématique</a:t>
            </a:r>
          </a:p>
          <a:p>
            <a:endParaRPr lang="fr-FR" dirty="0"/>
          </a:p>
        </p:txBody>
      </p:sp>
      <p:sp>
        <p:nvSpPr>
          <p:cNvPr id="8" name="ZoneTexte 7">
            <a:extLst>
              <a:ext uri="{FF2B5EF4-FFF2-40B4-BE49-F238E27FC236}">
                <a16:creationId xmlns:a16="http://schemas.microsoft.com/office/drawing/2014/main" id="{81419F03-169E-FD3B-B0AD-C723CC7858D3}"/>
              </a:ext>
            </a:extLst>
          </p:cNvPr>
          <p:cNvSpPr txBox="1"/>
          <p:nvPr/>
        </p:nvSpPr>
        <p:spPr>
          <a:xfrm>
            <a:off x="3434443" y="4637314"/>
            <a:ext cx="8441870" cy="923330"/>
          </a:xfrm>
          <a:prstGeom prst="rect">
            <a:avLst/>
          </a:prstGeom>
          <a:noFill/>
        </p:spPr>
        <p:txBody>
          <a:bodyPr wrap="square" rtlCol="0">
            <a:spAutoFit/>
          </a:bodyPr>
          <a:lstStyle/>
          <a:p>
            <a:pPr algn="ctr"/>
            <a:r>
              <a:rPr lang="fr-FR" b="0" i="0" dirty="0">
                <a:effectLst/>
                <a:latin typeface="ui-sans-serif"/>
              </a:rPr>
              <a:t>Les prêts personnels, bien qu'importants pour les revenus de la banque, comportent des risques de défaut. Un défaut de paiement se produit lorsqu'un emprunteur cesse de faire les paiements requis.</a:t>
            </a:r>
            <a:endParaRPr lang="fr-FR" dirty="0"/>
          </a:p>
        </p:txBody>
      </p:sp>
    </p:spTree>
    <p:extLst>
      <p:ext uri="{BB962C8B-B14F-4D97-AF65-F5344CB8AC3E}">
        <p14:creationId xmlns:p14="http://schemas.microsoft.com/office/powerpoint/2010/main" val="112966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CFD5966-3211-9136-A080-1BB760616360}"/>
              </a:ext>
            </a:extLst>
          </p:cNvPr>
          <p:cNvSpPr>
            <a:spLocks noGrp="1"/>
          </p:cNvSpPr>
          <p:nvPr>
            <p:ph idx="1"/>
          </p:nvPr>
        </p:nvSpPr>
        <p:spPr>
          <a:xfrm>
            <a:off x="3222172" y="2371994"/>
            <a:ext cx="8948057" cy="1192168"/>
          </a:xfrm>
        </p:spPr>
        <p:txBody>
          <a:bodyPr>
            <a:normAutofit/>
          </a:bodyPr>
          <a:lstStyle/>
          <a:p>
            <a:pPr algn="ctr"/>
            <a:r>
              <a:rPr lang="fr-FR" sz="1800" b="0" i="0" dirty="0">
                <a:effectLst/>
                <a:latin typeface="ui-sans-serif"/>
              </a:rPr>
              <a:t>Un défaut de paiement se produit lorsque les emprunteurs cessent de faire les paiements requis, ce qui peut entraîner des pertes financières considérables.</a:t>
            </a:r>
            <a:endParaRPr lang="fr-FR" sz="1800" dirty="0"/>
          </a:p>
        </p:txBody>
      </p:sp>
      <p:sp>
        <p:nvSpPr>
          <p:cNvPr id="5" name="ZoneTexte 4">
            <a:extLst>
              <a:ext uri="{FF2B5EF4-FFF2-40B4-BE49-F238E27FC236}">
                <a16:creationId xmlns:a16="http://schemas.microsoft.com/office/drawing/2014/main" id="{CDEAE8A6-A647-108D-0BB5-177A423AE049}"/>
              </a:ext>
            </a:extLst>
          </p:cNvPr>
          <p:cNvSpPr txBox="1"/>
          <p:nvPr/>
        </p:nvSpPr>
        <p:spPr>
          <a:xfrm>
            <a:off x="658586" y="883287"/>
            <a:ext cx="1905000" cy="707886"/>
          </a:xfrm>
          <a:prstGeom prst="rect">
            <a:avLst/>
          </a:prstGeom>
          <a:noFill/>
        </p:spPr>
        <p:txBody>
          <a:bodyPr wrap="square" rtlCol="0">
            <a:spAutoFit/>
          </a:bodyPr>
          <a:lstStyle/>
          <a:p>
            <a:pPr algn="ctr"/>
            <a:r>
              <a:rPr lang="fr-FR" sz="4000" b="1" i="0" dirty="0">
                <a:effectLst/>
                <a:latin typeface="ui-sans-serif"/>
              </a:rPr>
              <a:t>Risque</a:t>
            </a:r>
            <a:endParaRPr lang="fr-FR" sz="4000" dirty="0"/>
          </a:p>
        </p:txBody>
      </p:sp>
      <p:sp>
        <p:nvSpPr>
          <p:cNvPr id="6" name="ZoneTexte 5">
            <a:extLst>
              <a:ext uri="{FF2B5EF4-FFF2-40B4-BE49-F238E27FC236}">
                <a16:creationId xmlns:a16="http://schemas.microsoft.com/office/drawing/2014/main" id="{75015986-4FF5-3393-96CB-A2487096C24C}"/>
              </a:ext>
            </a:extLst>
          </p:cNvPr>
          <p:cNvSpPr txBox="1"/>
          <p:nvPr/>
        </p:nvSpPr>
        <p:spPr>
          <a:xfrm>
            <a:off x="3559629" y="950145"/>
            <a:ext cx="8752114" cy="646331"/>
          </a:xfrm>
          <a:prstGeom prst="rect">
            <a:avLst/>
          </a:prstGeom>
          <a:noFill/>
        </p:spPr>
        <p:txBody>
          <a:bodyPr wrap="square" rtlCol="0">
            <a:spAutoFit/>
          </a:bodyPr>
          <a:lstStyle/>
          <a:p>
            <a:r>
              <a:rPr lang="fr-FR" b="0" i="0" dirty="0">
                <a:effectLst/>
                <a:latin typeface="ui-sans-serif"/>
              </a:rPr>
              <a:t>Les prêts personnels, tout en étant une source importante de revenus pour la banque, représentent un risque substantiel de défaut de paiement.</a:t>
            </a:r>
            <a:endParaRPr lang="fr-FR" dirty="0"/>
          </a:p>
        </p:txBody>
      </p:sp>
      <p:sp>
        <p:nvSpPr>
          <p:cNvPr id="7" name="ZoneTexte 6">
            <a:extLst>
              <a:ext uri="{FF2B5EF4-FFF2-40B4-BE49-F238E27FC236}">
                <a16:creationId xmlns:a16="http://schemas.microsoft.com/office/drawing/2014/main" id="{BB7A7330-282D-A14D-6460-492E53C1D3C2}"/>
              </a:ext>
            </a:extLst>
          </p:cNvPr>
          <p:cNvSpPr txBox="1"/>
          <p:nvPr/>
        </p:nvSpPr>
        <p:spPr>
          <a:xfrm>
            <a:off x="141514" y="2419259"/>
            <a:ext cx="3222172" cy="707886"/>
          </a:xfrm>
          <a:prstGeom prst="rect">
            <a:avLst/>
          </a:prstGeom>
          <a:noFill/>
        </p:spPr>
        <p:txBody>
          <a:bodyPr wrap="square" rtlCol="0">
            <a:spAutoFit/>
          </a:bodyPr>
          <a:lstStyle/>
          <a:p>
            <a:r>
              <a:rPr lang="fr-FR" sz="4000" b="1" i="0" dirty="0">
                <a:effectLst/>
                <a:latin typeface="ui-sans-serif"/>
              </a:rPr>
              <a:t>Conséquence</a:t>
            </a:r>
            <a:r>
              <a:rPr lang="fr-FR" b="1" i="0" dirty="0">
                <a:effectLst/>
                <a:latin typeface="ui-sans-serif"/>
              </a:rPr>
              <a:t> </a:t>
            </a:r>
            <a:endParaRPr lang="fr-FR" dirty="0"/>
          </a:p>
        </p:txBody>
      </p:sp>
      <p:sp>
        <p:nvSpPr>
          <p:cNvPr id="8" name="ZoneTexte 7">
            <a:extLst>
              <a:ext uri="{FF2B5EF4-FFF2-40B4-BE49-F238E27FC236}">
                <a16:creationId xmlns:a16="http://schemas.microsoft.com/office/drawing/2014/main" id="{D95DD79E-6C7C-8D67-BA00-550D9402AD84}"/>
              </a:ext>
            </a:extLst>
          </p:cNvPr>
          <p:cNvSpPr txBox="1"/>
          <p:nvPr/>
        </p:nvSpPr>
        <p:spPr>
          <a:xfrm>
            <a:off x="3096987" y="3842658"/>
            <a:ext cx="8948058" cy="1754326"/>
          </a:xfrm>
          <a:prstGeom prst="rect">
            <a:avLst/>
          </a:prstGeom>
          <a:noFill/>
        </p:spPr>
        <p:txBody>
          <a:bodyPr wrap="square" rtlCol="0">
            <a:spAutoFit/>
          </a:bodyPr>
          <a:lstStyle/>
          <a:p>
            <a:pPr algn="ctr"/>
            <a:r>
              <a:rPr lang="fr-FR" b="0" i="0" dirty="0">
                <a:effectLst/>
                <a:latin typeface="ui-sans-serif"/>
              </a:rPr>
              <a:t>L'équipe de risque souhaite analyser le portefeuille de prêts existants pour prévoir les défauts futurs et estimer les pertes attendues. Le but est de construire un modèle prédictif capable d'estimer la probabilité de défaut de chaque client en fonction de ses caractéristiques. Des prédictions précises aideront la banque à allouer le capital nécessaire pour couvrir les pertes potentielles, assurant ainsi la stabilité financière.</a:t>
            </a:r>
          </a:p>
          <a:p>
            <a:endParaRPr lang="fr-FR" dirty="0"/>
          </a:p>
        </p:txBody>
      </p:sp>
      <p:sp>
        <p:nvSpPr>
          <p:cNvPr id="9" name="ZoneTexte 8">
            <a:extLst>
              <a:ext uri="{FF2B5EF4-FFF2-40B4-BE49-F238E27FC236}">
                <a16:creationId xmlns:a16="http://schemas.microsoft.com/office/drawing/2014/main" id="{D58DF19E-67AE-8DAC-12E2-B3BD53E4E8EA}"/>
              </a:ext>
            </a:extLst>
          </p:cNvPr>
          <p:cNvSpPr txBox="1"/>
          <p:nvPr/>
        </p:nvSpPr>
        <p:spPr>
          <a:xfrm>
            <a:off x="0" y="3759378"/>
            <a:ext cx="3222172" cy="1323439"/>
          </a:xfrm>
          <a:prstGeom prst="rect">
            <a:avLst/>
          </a:prstGeom>
          <a:noFill/>
        </p:spPr>
        <p:txBody>
          <a:bodyPr wrap="square" rtlCol="0">
            <a:spAutoFit/>
          </a:bodyPr>
          <a:lstStyle/>
          <a:p>
            <a:pPr algn="ctr"/>
            <a:r>
              <a:rPr lang="fr-FR" sz="4000" b="1" i="0" dirty="0">
                <a:effectLst/>
                <a:latin typeface="ui-sans-serif"/>
              </a:rPr>
              <a:t>Objectifs du Projet</a:t>
            </a:r>
          </a:p>
        </p:txBody>
      </p:sp>
    </p:spTree>
    <p:extLst>
      <p:ext uri="{BB962C8B-B14F-4D97-AF65-F5344CB8AC3E}">
        <p14:creationId xmlns:p14="http://schemas.microsoft.com/office/powerpoint/2010/main" val="3702555320"/>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24</TotalTime>
  <Words>271</Words>
  <Application>Microsoft Office PowerPoint</Application>
  <PresentationFormat>Grand écran</PresentationFormat>
  <Paragraphs>14</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Avenir Next LT Pro</vt:lpstr>
      <vt:lpstr>Posterama</vt:lpstr>
      <vt:lpstr>ui-sans-serif</vt:lpstr>
      <vt:lpstr>SplashVTI</vt:lpstr>
      <vt:lpstr>Prévoir pour Protéger : Développement d'un Modèle Prédictif pour les Défauts de Paiement des Prêts Personnels</vt:lpstr>
      <vt:lpstr>Contexte et Problématique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Youmna Hassani</dc:creator>
  <cp:lastModifiedBy>Youmna Hassani</cp:lastModifiedBy>
  <cp:revision>1</cp:revision>
  <dcterms:created xsi:type="dcterms:W3CDTF">2024-09-08T20:27:12Z</dcterms:created>
  <dcterms:modified xsi:type="dcterms:W3CDTF">2024-09-08T20:51:24Z</dcterms:modified>
</cp:coreProperties>
</file>