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45143420" cy="4285742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21" userDrawn="1">
          <p15:clr>
            <a:srgbClr val="A4A3A4"/>
          </p15:clr>
        </p15:guide>
        <p15:guide id="2" pos="142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CCC"/>
    <a:srgbClr val="D48658"/>
    <a:srgbClr val="FF75DD"/>
    <a:srgbClr val="FE6000"/>
    <a:srgbClr val="F8CBAD"/>
    <a:srgbClr val="FBE5D6"/>
    <a:srgbClr val="A9D18E"/>
    <a:srgbClr val="E2F0D9"/>
    <a:srgbClr val="00C0E2"/>
    <a:srgbClr val="4A6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3521"/>
        <p:guide pos="1421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43000" y="7014032"/>
            <a:ext cx="33858000" cy="14920933"/>
          </a:xfrm>
        </p:spPr>
        <p:txBody>
          <a:bodyPr anchor="b"/>
          <a:lstStyle>
            <a:lvl1pPr algn="ctr">
              <a:defRPr sz="222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43000" y="22510374"/>
            <a:ext cx="33858000" cy="10347426"/>
          </a:xfrm>
        </p:spPr>
        <p:txBody>
          <a:bodyPr/>
          <a:lstStyle>
            <a:lvl1pPr marL="0" indent="0" algn="ctr">
              <a:buNone/>
              <a:defRPr sz="8885"/>
            </a:lvl1pPr>
            <a:lvl2pPr marL="1692910" indent="0" algn="ctr">
              <a:buNone/>
              <a:defRPr sz="7405"/>
            </a:lvl2pPr>
            <a:lvl3pPr marL="3385820" indent="0" algn="ctr">
              <a:buNone/>
              <a:defRPr sz="6665"/>
            </a:lvl3pPr>
            <a:lvl4pPr marL="5078730" indent="0" algn="ctr">
              <a:buNone/>
              <a:defRPr sz="5925"/>
            </a:lvl4pPr>
            <a:lvl5pPr marL="6771640" indent="0" algn="ctr">
              <a:buNone/>
              <a:defRPr sz="5925"/>
            </a:lvl5pPr>
            <a:lvl6pPr marL="8464550" indent="0" algn="ctr">
              <a:buNone/>
              <a:defRPr sz="5925"/>
            </a:lvl6pPr>
            <a:lvl7pPr marL="10157460" indent="0" algn="ctr">
              <a:buNone/>
              <a:defRPr sz="5925"/>
            </a:lvl7pPr>
            <a:lvl8pPr marL="11850370" indent="0" algn="ctr">
              <a:buNone/>
              <a:defRPr sz="5925"/>
            </a:lvl8pPr>
            <a:lvl9pPr marL="13543280" indent="0" algn="ctr">
              <a:buNone/>
              <a:defRPr sz="59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2729400" y="1716307"/>
            <a:ext cx="10157400" cy="36568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57200" y="1716307"/>
            <a:ext cx="29883366" cy="36568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0138" y="10684741"/>
            <a:ext cx="38936700" cy="17827735"/>
          </a:xfrm>
        </p:spPr>
        <p:txBody>
          <a:bodyPr anchor="b"/>
          <a:lstStyle>
            <a:lvl1pPr>
              <a:defRPr sz="222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80138" y="28681133"/>
            <a:ext cx="38936700" cy="9375184"/>
          </a:xfrm>
        </p:spPr>
        <p:txBody>
          <a:bodyPr/>
          <a:lstStyle>
            <a:lvl1pPr marL="0" indent="0">
              <a:buNone/>
              <a:defRPr sz="8885">
                <a:solidFill>
                  <a:schemeClr val="tx1">
                    <a:tint val="75000"/>
                  </a:schemeClr>
                </a:solidFill>
              </a:defRPr>
            </a:lvl1pPr>
            <a:lvl2pPr marL="1692910" indent="0">
              <a:buNone/>
              <a:defRPr sz="7405">
                <a:solidFill>
                  <a:schemeClr val="tx1">
                    <a:tint val="75000"/>
                  </a:schemeClr>
                </a:solidFill>
              </a:defRPr>
            </a:lvl2pPr>
            <a:lvl3pPr marL="3385820" indent="0">
              <a:buNone/>
              <a:defRPr sz="6665">
                <a:solidFill>
                  <a:schemeClr val="tx1">
                    <a:tint val="75000"/>
                  </a:schemeClr>
                </a:solidFill>
              </a:defRPr>
            </a:lvl3pPr>
            <a:lvl4pPr marL="507873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4pPr>
            <a:lvl5pPr marL="677164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5pPr>
            <a:lvl6pPr marL="846455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6pPr>
            <a:lvl7pPr marL="1015746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7pPr>
            <a:lvl8pPr marL="1185037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8pPr>
            <a:lvl9pPr marL="1354328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57200" y="10000200"/>
            <a:ext cx="19908504" cy="282842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978296" y="10000200"/>
            <a:ext cx="19908504" cy="282842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9530" y="2281792"/>
            <a:ext cx="38936700" cy="82838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94334" y="11114071"/>
            <a:ext cx="18045655" cy="5148909"/>
          </a:xfrm>
        </p:spPr>
        <p:txBody>
          <a:bodyPr anchor="ctr" anchorCtr="0"/>
          <a:lstStyle>
            <a:lvl1pPr marL="0" indent="0">
              <a:buNone/>
              <a:defRPr sz="10370"/>
            </a:lvl1pPr>
            <a:lvl2pPr marL="1692910" indent="0">
              <a:buNone/>
              <a:defRPr sz="8885"/>
            </a:lvl2pPr>
            <a:lvl3pPr marL="3385820" indent="0">
              <a:buNone/>
              <a:defRPr sz="7405"/>
            </a:lvl3pPr>
            <a:lvl4pPr marL="5078730" indent="0">
              <a:buNone/>
              <a:defRPr sz="6665"/>
            </a:lvl4pPr>
            <a:lvl5pPr marL="6771640" indent="0">
              <a:buNone/>
              <a:defRPr sz="6665"/>
            </a:lvl5pPr>
            <a:lvl6pPr marL="8464550" indent="0">
              <a:buNone/>
              <a:defRPr sz="6665"/>
            </a:lvl6pPr>
            <a:lvl7pPr marL="10157460" indent="0">
              <a:buNone/>
              <a:defRPr sz="6665"/>
            </a:lvl7pPr>
            <a:lvl8pPr marL="11850370" indent="0">
              <a:buNone/>
              <a:defRPr sz="6665"/>
            </a:lvl8pPr>
            <a:lvl9pPr marL="13543280" indent="0">
              <a:buNone/>
              <a:defRPr sz="6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334" y="16656870"/>
            <a:ext cx="18045655" cy="22024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3167914" y="11114071"/>
            <a:ext cx="18134529" cy="5148909"/>
          </a:xfrm>
        </p:spPr>
        <p:txBody>
          <a:bodyPr anchor="ctr" anchorCtr="0"/>
          <a:lstStyle>
            <a:lvl1pPr marL="0" indent="0">
              <a:buNone/>
              <a:defRPr sz="10370"/>
            </a:lvl1pPr>
            <a:lvl2pPr marL="1692910" indent="0">
              <a:buNone/>
              <a:defRPr sz="8885"/>
            </a:lvl2pPr>
            <a:lvl3pPr marL="3385820" indent="0">
              <a:buNone/>
              <a:defRPr sz="7405"/>
            </a:lvl3pPr>
            <a:lvl4pPr marL="5078730" indent="0">
              <a:buNone/>
              <a:defRPr sz="6665"/>
            </a:lvl4pPr>
            <a:lvl5pPr marL="6771640" indent="0">
              <a:buNone/>
              <a:defRPr sz="6665"/>
            </a:lvl5pPr>
            <a:lvl6pPr marL="8464550" indent="0">
              <a:buNone/>
              <a:defRPr sz="6665"/>
            </a:lvl6pPr>
            <a:lvl7pPr marL="10157460" indent="0">
              <a:buNone/>
              <a:defRPr sz="6665"/>
            </a:lvl7pPr>
            <a:lvl8pPr marL="11850370" indent="0">
              <a:buNone/>
              <a:defRPr sz="6665"/>
            </a:lvl8pPr>
            <a:lvl9pPr marL="13543280" indent="0">
              <a:buNone/>
              <a:defRPr sz="6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3167914" y="16656870"/>
            <a:ext cx="18134529" cy="22024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9530" y="2857200"/>
            <a:ext cx="14560114" cy="10000200"/>
          </a:xfrm>
        </p:spPr>
        <p:txBody>
          <a:bodyPr anchor="b"/>
          <a:lstStyle>
            <a:lvl1pPr>
              <a:defRPr sz="118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2080" y="6170758"/>
            <a:ext cx="22854150" cy="30456959"/>
          </a:xfrm>
        </p:spPr>
        <p:txBody>
          <a:bodyPr/>
          <a:lstStyle>
            <a:lvl1pPr>
              <a:defRPr sz="11850"/>
            </a:lvl1pPr>
            <a:lvl2pPr>
              <a:defRPr sz="10370"/>
            </a:lvl2pPr>
            <a:lvl3pPr>
              <a:defRPr sz="8885"/>
            </a:lvl3pPr>
            <a:lvl4pPr>
              <a:defRPr sz="7405"/>
            </a:lvl4pPr>
            <a:lvl5pPr>
              <a:defRPr sz="7405"/>
            </a:lvl5pPr>
            <a:lvl6pPr>
              <a:defRPr sz="7405"/>
            </a:lvl6pPr>
            <a:lvl7pPr>
              <a:defRPr sz="7405"/>
            </a:lvl7pPr>
            <a:lvl8pPr>
              <a:defRPr sz="7405"/>
            </a:lvl8pPr>
            <a:lvl9pPr>
              <a:defRPr sz="74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09530" y="12857400"/>
            <a:ext cx="14560114" cy="23819924"/>
          </a:xfrm>
        </p:spPr>
        <p:txBody>
          <a:bodyPr/>
          <a:lstStyle>
            <a:lvl1pPr marL="0" indent="0">
              <a:buNone/>
              <a:defRPr sz="5925"/>
            </a:lvl1pPr>
            <a:lvl2pPr marL="1692910" indent="0">
              <a:buNone/>
              <a:defRPr sz="5185"/>
            </a:lvl2pPr>
            <a:lvl3pPr marL="3385820" indent="0">
              <a:buNone/>
              <a:defRPr sz="4445"/>
            </a:lvl3pPr>
            <a:lvl4pPr marL="5078730" indent="0">
              <a:buNone/>
              <a:defRPr sz="3705"/>
            </a:lvl4pPr>
            <a:lvl5pPr marL="6771640" indent="0">
              <a:buNone/>
              <a:defRPr sz="3705"/>
            </a:lvl5pPr>
            <a:lvl6pPr marL="8464550" indent="0">
              <a:buNone/>
              <a:defRPr sz="3705"/>
            </a:lvl6pPr>
            <a:lvl7pPr marL="10157460" indent="0">
              <a:buNone/>
              <a:defRPr sz="3705"/>
            </a:lvl7pPr>
            <a:lvl8pPr marL="11850370" indent="0">
              <a:buNone/>
              <a:defRPr sz="3705"/>
            </a:lvl8pPr>
            <a:lvl9pPr marL="13543280" indent="0">
              <a:buNone/>
              <a:defRPr sz="37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9530" y="2857200"/>
            <a:ext cx="15423271" cy="10000200"/>
          </a:xfrm>
        </p:spPr>
        <p:txBody>
          <a:bodyPr anchor="b"/>
          <a:lstStyle>
            <a:lvl1pPr>
              <a:defRPr sz="118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192080" y="2857206"/>
            <a:ext cx="22854150" cy="33770517"/>
          </a:xfrm>
        </p:spPr>
        <p:txBody>
          <a:bodyPr/>
          <a:lstStyle>
            <a:lvl1pPr marL="0" indent="0">
              <a:buNone/>
              <a:defRPr sz="11850"/>
            </a:lvl1pPr>
            <a:lvl2pPr marL="1692910" indent="0">
              <a:buNone/>
              <a:defRPr sz="10370"/>
            </a:lvl2pPr>
            <a:lvl3pPr marL="3385820" indent="0">
              <a:buNone/>
              <a:defRPr sz="8885"/>
            </a:lvl3pPr>
            <a:lvl4pPr marL="5078730" indent="0">
              <a:buNone/>
              <a:defRPr sz="7405"/>
            </a:lvl4pPr>
            <a:lvl5pPr marL="6771640" indent="0">
              <a:buNone/>
              <a:defRPr sz="7405"/>
            </a:lvl5pPr>
            <a:lvl6pPr marL="8464550" indent="0">
              <a:buNone/>
              <a:defRPr sz="7405"/>
            </a:lvl6pPr>
            <a:lvl7pPr marL="10157460" indent="0">
              <a:buNone/>
              <a:defRPr sz="7405"/>
            </a:lvl7pPr>
            <a:lvl8pPr marL="11850370" indent="0">
              <a:buNone/>
              <a:defRPr sz="7405"/>
            </a:lvl8pPr>
            <a:lvl9pPr marL="13543280" indent="0">
              <a:buNone/>
              <a:defRPr sz="740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09530" y="12857400"/>
            <a:ext cx="15423271" cy="23819924"/>
          </a:xfrm>
        </p:spPr>
        <p:txBody>
          <a:bodyPr/>
          <a:lstStyle>
            <a:lvl1pPr marL="0" indent="0">
              <a:buNone/>
              <a:defRPr sz="7405"/>
            </a:lvl1pPr>
            <a:lvl2pPr marL="1692910" indent="0">
              <a:buNone/>
              <a:defRPr sz="6665"/>
            </a:lvl2pPr>
            <a:lvl3pPr marL="3385820" indent="0">
              <a:buNone/>
              <a:defRPr sz="5925"/>
            </a:lvl3pPr>
            <a:lvl4pPr marL="5078730" indent="0">
              <a:buNone/>
              <a:defRPr sz="5185"/>
            </a:lvl4pPr>
            <a:lvl5pPr marL="6771640" indent="0">
              <a:buNone/>
              <a:defRPr sz="5185"/>
            </a:lvl5pPr>
            <a:lvl6pPr marL="8464550" indent="0">
              <a:buNone/>
              <a:defRPr sz="5185"/>
            </a:lvl6pPr>
            <a:lvl7pPr marL="10157460" indent="0">
              <a:buNone/>
              <a:defRPr sz="5185"/>
            </a:lvl7pPr>
            <a:lvl8pPr marL="11850370" indent="0">
              <a:buNone/>
              <a:defRPr sz="5185"/>
            </a:lvl8pPr>
            <a:lvl9pPr marL="13543280" indent="0">
              <a:buNone/>
              <a:defRPr sz="518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257200" y="1716307"/>
            <a:ext cx="40629600" cy="7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2257200" y="10000200"/>
            <a:ext cx="40629600" cy="28284299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2257200" y="39028559"/>
            <a:ext cx="10533600" cy="29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691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15424200" y="39028559"/>
            <a:ext cx="14295600" cy="29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691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32353200" y="39028559"/>
            <a:ext cx="10533600" cy="29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691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51421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172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692910" lvl="0" indent="-1692910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•"/>
        <a:defRPr sz="15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67760" lvl="1" indent="-1410970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–"/>
        <a:defRPr sz="138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43245" lvl="2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•"/>
        <a:defRPr sz="118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900035" lvl="3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–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157460" lvl="4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414885" lvl="5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671675" lvl="6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929100" lvl="7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185890" lvl="8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1421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8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57425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4514215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677164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902906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128585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354328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580070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805749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" name="组合 111"/>
          <p:cNvGrpSpPr/>
          <p:nvPr/>
        </p:nvGrpSpPr>
        <p:grpSpPr>
          <a:xfrm>
            <a:off x="11482070" y="6816090"/>
            <a:ext cx="12699365" cy="16315055"/>
            <a:chOff x="18082" y="10734"/>
            <a:chExt cx="19999" cy="25693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20195" y="10734"/>
              <a:ext cx="17886" cy="1355"/>
              <a:chOff x="35268" y="26723"/>
              <a:chExt cx="4401" cy="135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5268" y="26723"/>
                <a:ext cx="4401" cy="1355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5290" y="27055"/>
                <a:ext cx="43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sz="2400" b="1">
                    <a:latin typeface="+mn-ea"/>
                    <a:ea typeface="+mn-ea"/>
                    <a:cs typeface="+mn-ea"/>
                  </a:rPr>
                  <a:t>第一章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引言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20195" y="12557"/>
              <a:ext cx="8655" cy="10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216" y="12784"/>
              <a:ext cx="86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latin typeface="+mn-ea"/>
                  <a:ea typeface="+mn-ea"/>
                  <a:cs typeface="+mn-ea"/>
                </a:rPr>
                <a:t>第二章</a:t>
              </a:r>
              <a:r>
                <a:rPr lang="en-US" altLang="zh-CN" sz="2400" b="1">
                  <a:latin typeface="+mn-ea"/>
                  <a:ea typeface="+mn-ea"/>
                  <a:cs typeface="+mn-ea"/>
                </a:rPr>
                <a:t> </a:t>
              </a:r>
              <a:r>
                <a:rPr lang="zh-CN" altLang="en-US" sz="2400" b="1">
                  <a:latin typeface="+mn-ea"/>
                  <a:ea typeface="+mn-ea"/>
                  <a:cs typeface="+mn-ea"/>
                </a:rPr>
                <a:t>水下工程声信号特性分析</a:t>
              </a:r>
              <a:endParaRPr lang="zh-CN" altLang="en-US" sz="2400" b="1">
                <a:latin typeface="+mn-ea"/>
                <a:ea typeface="+mn-ea"/>
                <a:cs typeface="+mn-ea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 rot="0">
              <a:off x="21149" y="15505"/>
              <a:ext cx="6657" cy="3040"/>
              <a:chOff x="34520" y="26723"/>
              <a:chExt cx="6657" cy="30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34520" y="26723"/>
                <a:ext cx="6657" cy="1355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824" y="27038"/>
                <a:ext cx="6028" cy="7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 b="1">
                    <a:latin typeface="+mn-ea"/>
                    <a:ea typeface="+mn-ea"/>
                    <a:cs typeface="+mn-ea"/>
                    <a:sym typeface="+mn-ea"/>
                  </a:rPr>
                  <a:t>海洋背景噪声来源与特性</a:t>
                </a:r>
                <a:endParaRPr lang="zh-CN" sz="2400" b="1">
                  <a:latin typeface="+mn-ea"/>
                  <a:ea typeface="+mn-ea"/>
                  <a:cs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4520" y="28408"/>
                <a:ext cx="6657" cy="135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4824" y="28723"/>
                <a:ext cx="6028" cy="7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 b="1">
                    <a:latin typeface="+mn-ea"/>
                    <a:ea typeface="+mn-ea"/>
                    <a:cs typeface="+mn-ea"/>
                    <a:sym typeface="+mn-ea"/>
                  </a:rPr>
                  <a:t>水下工程声信号采集系统</a:t>
                </a:r>
                <a:endParaRPr lang="zh-CN" sz="2400" b="1">
                  <a:latin typeface="+mn-ea"/>
                  <a:ea typeface="+mn-ea"/>
                  <a:cs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21149" y="13804"/>
              <a:ext cx="6657" cy="1355"/>
              <a:chOff x="34520" y="26723"/>
              <a:chExt cx="6657" cy="1355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4520" y="26723"/>
                <a:ext cx="6657" cy="1355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4824" y="27038"/>
                <a:ext cx="6028" cy="7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zh-CN" sz="2400" b="1">
                    <a:latin typeface="+mn-ea"/>
                    <a:ea typeface="+mn-ea"/>
                    <a:cs typeface="+mn-ea"/>
                    <a:sym typeface="+mn-ea"/>
                  </a:rPr>
                  <a:t>水下工程声信号相关参数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1144" y="18885"/>
              <a:ext cx="6656" cy="3272"/>
              <a:chOff x="21149" y="17232"/>
              <a:chExt cx="6656" cy="3272"/>
            </a:xfrm>
          </p:grpSpPr>
          <p:grpSp>
            <p:nvGrpSpPr>
              <p:cNvPr id="16" name="组合 15"/>
              <p:cNvGrpSpPr/>
              <p:nvPr/>
            </p:nvGrpSpPr>
            <p:grpSpPr>
              <a:xfrm rot="0">
                <a:off x="21149" y="17232"/>
                <a:ext cx="6657" cy="3272"/>
                <a:chOff x="34520" y="26723"/>
                <a:chExt cx="6657" cy="163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34520" y="26723"/>
                  <a:ext cx="6657" cy="163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34608" y="26872"/>
                  <a:ext cx="6436" cy="65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水下工程声信号采集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与时频特性分析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 rot="0">
                <a:off x="21610" y="19004"/>
                <a:ext cx="2648" cy="1035"/>
                <a:chOff x="34520" y="27413"/>
                <a:chExt cx="6657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34520" y="27413"/>
                  <a:ext cx="6657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4643" y="27562"/>
                  <a:ext cx="6436" cy="949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水下打桩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 rot="0">
                <a:off x="24698" y="19004"/>
                <a:ext cx="2648" cy="1035"/>
                <a:chOff x="34387" y="27413"/>
                <a:chExt cx="6657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34387" y="27413"/>
                  <a:ext cx="6657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34500" y="27562"/>
                  <a:ext cx="6436" cy="949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桥梁振动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</p:grpSp>
        <p:sp>
          <p:nvSpPr>
            <p:cNvPr id="47" name="矩形 46"/>
            <p:cNvSpPr/>
            <p:nvPr/>
          </p:nvSpPr>
          <p:spPr>
            <a:xfrm>
              <a:off x="29423" y="12557"/>
              <a:ext cx="8655" cy="10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444" y="12784"/>
              <a:ext cx="86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latin typeface="+mn-ea"/>
                  <a:ea typeface="+mn-ea"/>
                  <a:cs typeface="+mn-ea"/>
                </a:rPr>
                <a:t>第三章</a:t>
              </a:r>
              <a:r>
                <a:rPr lang="en-US" altLang="zh-CN" sz="2400" b="1">
                  <a:latin typeface="+mn-ea"/>
                  <a:ea typeface="+mn-ea"/>
                  <a:cs typeface="+mn-ea"/>
                </a:rPr>
                <a:t> </a:t>
              </a:r>
              <a:r>
                <a:rPr lang="zh-CN" altLang="en-US" sz="2400" b="1">
                  <a:latin typeface="+mn-ea"/>
                  <a:ea typeface="+mn-ea"/>
                  <a:cs typeface="+mn-ea"/>
                </a:rPr>
                <a:t>自监督学习策略</a:t>
              </a:r>
              <a:endParaRPr lang="zh-CN" altLang="en-US" sz="2400" b="1">
                <a:latin typeface="+mn-ea"/>
                <a:ea typeface="+mn-ea"/>
                <a:cs typeface="+mn-ea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0213" y="13833"/>
              <a:ext cx="7269" cy="2712"/>
              <a:chOff x="30213" y="13833"/>
              <a:chExt cx="7269" cy="2712"/>
            </a:xfrm>
          </p:grpSpPr>
          <p:grpSp>
            <p:nvGrpSpPr>
              <p:cNvPr id="55" name="组合 54"/>
              <p:cNvGrpSpPr/>
              <p:nvPr/>
            </p:nvGrpSpPr>
            <p:grpSpPr>
              <a:xfrm rot="0">
                <a:off x="30213" y="13833"/>
                <a:ext cx="7269" cy="2712"/>
                <a:chOff x="34345" y="26723"/>
                <a:chExt cx="7269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34345" y="26723"/>
                  <a:ext cx="7269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34608" y="26884"/>
                  <a:ext cx="6436" cy="36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传统降噪方法能力分析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 rot="0">
                <a:off x="30636" y="15078"/>
                <a:ext cx="6413" cy="1035"/>
                <a:chOff x="33985" y="26723"/>
                <a:chExt cx="16121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33985" y="26723"/>
                  <a:ext cx="7112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34096" y="26964"/>
                  <a:ext cx="6883" cy="949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高斯白噪声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41649" y="26723"/>
                  <a:ext cx="8457" cy="135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41894" y="26964"/>
                  <a:ext cx="8112" cy="94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海洋背景噪声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</p:grpSp>
        <p:grpSp>
          <p:nvGrpSpPr>
            <p:cNvPr id="131" name="组合 130"/>
            <p:cNvGrpSpPr/>
            <p:nvPr/>
          </p:nvGrpSpPr>
          <p:grpSpPr>
            <a:xfrm rot="0">
              <a:off x="29423" y="23143"/>
              <a:ext cx="8655" cy="11357"/>
              <a:chOff x="26341" y="44746"/>
              <a:chExt cx="8655" cy="11357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26341" y="44746"/>
                <a:ext cx="8655" cy="11357"/>
              </a:xfrm>
              <a:prstGeom prst="rect">
                <a:avLst/>
              </a:prstGeom>
              <a:solidFill>
                <a:srgbClr val="FBE5D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6362" y="44973"/>
                <a:ext cx="863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第五章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降噪实验与结果分析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 rot="0">
                <a:off x="27268" y="54271"/>
                <a:ext cx="6695" cy="1355"/>
                <a:chOff x="34520" y="31373"/>
                <a:chExt cx="6693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34520" y="31373"/>
                  <a:ext cx="6693" cy="1355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34520" y="31688"/>
                  <a:ext cx="6657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模型有效性与降噪方法对比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 rot="0">
                <a:off x="27295" y="45993"/>
                <a:ext cx="6657" cy="4791"/>
                <a:chOff x="34520" y="26723"/>
                <a:chExt cx="6657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01" name="矩形 100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34845" y="26756"/>
                  <a:ext cx="6028" cy="2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实验设置与数据集构建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>
                <a:off x="27268" y="51140"/>
                <a:ext cx="6695" cy="2749"/>
                <a:chOff x="27316" y="49396"/>
                <a:chExt cx="6695" cy="2749"/>
              </a:xfrm>
            </p:grpSpPr>
            <p:sp>
              <p:nvSpPr>
                <p:cNvPr id="103" name="矩形 102"/>
                <p:cNvSpPr/>
                <p:nvPr/>
              </p:nvSpPr>
              <p:spPr>
                <a:xfrm>
                  <a:off x="27316" y="49396"/>
                  <a:ext cx="6695" cy="2749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27404" y="49718"/>
                  <a:ext cx="6436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实验结果与可视化展示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 rot="0">
                  <a:off x="27777" y="50641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FE6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时域</a:t>
                    </a:r>
                    <a:endParaRPr lang="zh-CN" altLang="en-US" sz="2400" b="1">
                      <a:latin typeface="Times New Roman" panose="02020603050405020304" charset="0"/>
                      <a:ea typeface="+mn-ea"/>
                      <a:cs typeface="+mn-ea"/>
                    </a:endParaRPr>
                  </a:p>
                </p:txBody>
              </p:sp>
            </p:grpSp>
            <p:grpSp>
              <p:nvGrpSpPr>
                <p:cNvPr id="108" name="组合 107"/>
                <p:cNvGrpSpPr/>
                <p:nvPr/>
              </p:nvGrpSpPr>
              <p:grpSpPr>
                <a:xfrm rot="0">
                  <a:off x="30918" y="50641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09" name="矩形 108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FE6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2400" b="1"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rPr>
                      <a:t>频域</a:t>
                    </a:r>
                    <a:endParaRPr lang="zh-CN" altLang="en-US" sz="2400" b="1">
                      <a:latin typeface="Times New Roman" panose="02020603050405020304" charset="0"/>
                      <a:ea typeface="+mn-ea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118" name="组合 117"/>
              <p:cNvGrpSpPr/>
              <p:nvPr/>
            </p:nvGrpSpPr>
            <p:grpSpPr>
              <a:xfrm rot="0">
                <a:off x="27553" y="46900"/>
                <a:ext cx="6221" cy="1035"/>
                <a:chOff x="34153" y="26723"/>
                <a:chExt cx="7414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34207" y="26723"/>
                  <a:ext cx="7281" cy="1355"/>
                </a:xfrm>
                <a:prstGeom prst="rect">
                  <a:avLst/>
                </a:prstGeom>
                <a:solidFill>
                  <a:srgbClr val="FE60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34153" y="26925"/>
                  <a:ext cx="7414" cy="9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Times New Roman" panose="02020603050405020304" charset="0"/>
                      <a:ea typeface="+mn-ea"/>
                      <a:cs typeface="+mn-ea"/>
                    </a:rPr>
                    <a:t>累计能量段打桩声信号降噪</a:t>
                  </a:r>
                  <a:endParaRPr lang="zh-CN" altLang="en-US" sz="2400" b="1">
                    <a:latin typeface="Times New Roman" panose="02020603050405020304" charset="0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 rot="0">
                <a:off x="27554" y="48199"/>
                <a:ext cx="6221" cy="1035"/>
                <a:chOff x="34153" y="26723"/>
                <a:chExt cx="7414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4207" y="26723"/>
                  <a:ext cx="7281" cy="1355"/>
                </a:xfrm>
                <a:prstGeom prst="rect">
                  <a:avLst/>
                </a:prstGeom>
                <a:solidFill>
                  <a:srgbClr val="FE60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34153" y="26925"/>
                  <a:ext cx="7414" cy="9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Times New Roman" panose="02020603050405020304" charset="0"/>
                      <a:ea typeface="+mn-ea"/>
                      <a:cs typeface="+mn-ea"/>
                    </a:rPr>
                    <a:t>原始打桩声信号降噪</a:t>
                  </a:r>
                  <a:endParaRPr lang="zh-CN" altLang="en-US" sz="2400" b="1">
                    <a:latin typeface="Times New Roman" panose="02020603050405020304" charset="0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28" name="组合 127"/>
              <p:cNvGrpSpPr/>
              <p:nvPr/>
            </p:nvGrpSpPr>
            <p:grpSpPr>
              <a:xfrm rot="0">
                <a:off x="27554" y="49508"/>
                <a:ext cx="6221" cy="1035"/>
                <a:chOff x="34153" y="26723"/>
                <a:chExt cx="7414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34207" y="26723"/>
                  <a:ext cx="7281" cy="1355"/>
                </a:xfrm>
                <a:prstGeom prst="rect">
                  <a:avLst/>
                </a:prstGeom>
                <a:solidFill>
                  <a:srgbClr val="FE60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文本框 129"/>
                <p:cNvSpPr txBox="1"/>
                <p:nvPr/>
              </p:nvSpPr>
              <p:spPr>
                <a:xfrm>
                  <a:off x="34153" y="26925"/>
                  <a:ext cx="7414" cy="9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Times New Roman" panose="02020603050405020304" charset="0"/>
                      <a:ea typeface="+mn-ea"/>
                      <a:cs typeface="+mn-ea"/>
                    </a:rPr>
                    <a:t>非训练脉冲声信号降噪</a:t>
                  </a:r>
                  <a:endParaRPr lang="zh-CN" altLang="en-US" sz="2400" b="1">
                    <a:latin typeface="Times New Roman" panose="02020603050405020304" charset="0"/>
                    <a:ea typeface="+mn-ea"/>
                    <a:cs typeface="+mn-ea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 rot="0">
              <a:off x="20195" y="23166"/>
              <a:ext cx="8655" cy="11390"/>
              <a:chOff x="20195" y="21499"/>
              <a:chExt cx="8655" cy="1139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20195" y="21499"/>
                <a:ext cx="8655" cy="11390"/>
              </a:xfrm>
              <a:prstGeom prst="rect">
                <a:avLst/>
              </a:prstGeom>
              <a:solidFill>
                <a:srgbClr val="E2F0D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0216" y="21726"/>
                <a:ext cx="863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第四章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自适应聚焦降噪网络设计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 rot="0">
                <a:off x="21144" y="31024"/>
                <a:ext cx="6662" cy="1355"/>
                <a:chOff x="34515" y="31755"/>
                <a:chExt cx="6662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4520" y="31755"/>
                  <a:ext cx="6657" cy="1355"/>
                </a:xfrm>
                <a:prstGeom prst="rect">
                  <a:avLst/>
                </a:prstGeom>
                <a:solidFill>
                  <a:srgbClr val="A9D18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34515" y="32096"/>
                  <a:ext cx="6657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损失函数设计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 rot="0">
                <a:off x="21149" y="22746"/>
                <a:ext cx="6657" cy="1355"/>
                <a:chOff x="34520" y="26723"/>
                <a:chExt cx="6657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solidFill>
                  <a:srgbClr val="A9D18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34824" y="27038"/>
                  <a:ext cx="6028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网络设计与训练策略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0">
                <a:off x="21149" y="24674"/>
                <a:ext cx="6657" cy="5725"/>
                <a:chOff x="21149" y="24447"/>
                <a:chExt cx="6657" cy="5725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21149" y="24447"/>
                  <a:ext cx="6657" cy="5725"/>
                </a:xfrm>
                <a:prstGeom prst="rect">
                  <a:avLst/>
                </a:prstGeom>
                <a:solidFill>
                  <a:srgbClr val="A9D18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1237" y="24769"/>
                  <a:ext cx="6436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模块设计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  <p:grpSp>
              <p:nvGrpSpPr>
                <p:cNvPr id="81" name="组合 80"/>
                <p:cNvGrpSpPr/>
                <p:nvPr/>
              </p:nvGrpSpPr>
              <p:grpSpPr>
                <a:xfrm rot="0">
                  <a:off x="21610" y="27097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82" name="矩形 81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SDFU</a:t>
                    </a:r>
                    <a:endParaRPr lang="en-US" altLang="zh-CN" sz="2400" b="1">
                      <a:latin typeface="Times New Roman" panose="02020603050405020304" charset="0"/>
                      <a:ea typeface="+mn-ea"/>
                      <a:cs typeface="+mn-ea"/>
                    </a:endParaRPr>
                  </a:p>
                </p:txBody>
              </p:sp>
            </p:grpSp>
            <p:grpSp>
              <p:nvGrpSpPr>
                <p:cNvPr id="84" name="组合 83"/>
                <p:cNvGrpSpPr/>
                <p:nvPr/>
              </p:nvGrpSpPr>
              <p:grpSpPr>
                <a:xfrm rot="0">
                  <a:off x="24751" y="27097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85" name="矩形 84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rPr>
                      <a:t>CAM</a:t>
                    </a:r>
                    <a:endParaRPr lang="en-US" altLang="zh-CN" sz="2400" b="1">
                      <a:latin typeface="Times New Roman" panose="02020603050405020304" charset="0"/>
                      <a:ea typeface="+mn-ea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87" name="组合 86"/>
                <p:cNvGrpSpPr/>
                <p:nvPr/>
              </p:nvGrpSpPr>
              <p:grpSpPr>
                <a:xfrm rot="0">
                  <a:off x="21624" y="28460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rPr>
                      <a:t>SRU</a:t>
                    </a:r>
                    <a:endParaRPr lang="en-US" altLang="zh-CN" sz="2400" b="1">
                      <a:latin typeface="Times New Roman" panose="02020603050405020304" charset="0"/>
                      <a:ea typeface="+mn-ea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90" name="组合 89"/>
                <p:cNvGrpSpPr/>
                <p:nvPr/>
              </p:nvGrpSpPr>
              <p:grpSpPr>
                <a:xfrm rot="0">
                  <a:off x="24765" y="28460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91" name="矩形 90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rPr>
                      <a:t>CMS-SCU</a:t>
                    </a:r>
                    <a:endParaRPr lang="en-US" altLang="zh-CN" sz="2400" b="1">
                      <a:latin typeface="Times New Roman" panose="02020603050405020304" charset="0"/>
                      <a:ea typeface="+mn-ea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133" name="组合 132"/>
                <p:cNvGrpSpPr/>
                <p:nvPr/>
              </p:nvGrpSpPr>
              <p:grpSpPr>
                <a:xfrm rot="0">
                  <a:off x="21598" y="25695"/>
                  <a:ext cx="5809" cy="1035"/>
                  <a:chOff x="34506" y="2658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34" name="矩形 133"/>
                  <p:cNvSpPr/>
                  <p:nvPr/>
                </p:nvSpPr>
                <p:spPr>
                  <a:xfrm>
                    <a:off x="34506" y="2658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34608" y="26761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编码器</a:t>
                    </a:r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-</a:t>
                    </a:r>
                    <a:r>
                      <a:rPr lang="zh-CN" altLang="en-US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解码器结构</a:t>
                    </a:r>
                    <a:endParaRPr lang="zh-CN" altLang="en-US" sz="2400" b="1">
                      <a:latin typeface="Times New Roman" panose="02020603050405020304" charset="0"/>
                      <a:ea typeface="+mn-ea"/>
                      <a:cs typeface="+mn-ea"/>
                    </a:endParaRPr>
                  </a:p>
                </p:txBody>
              </p:sp>
            </p:grpSp>
          </p:grpSp>
        </p:grpSp>
        <p:grpSp>
          <p:nvGrpSpPr>
            <p:cNvPr id="136" name="组合 135"/>
            <p:cNvGrpSpPr/>
            <p:nvPr/>
          </p:nvGrpSpPr>
          <p:grpSpPr>
            <a:xfrm rot="0">
              <a:off x="20195" y="35073"/>
              <a:ext cx="17886" cy="1355"/>
              <a:chOff x="35268" y="26723"/>
              <a:chExt cx="4401" cy="1355"/>
            </a:xfrm>
            <a:solidFill>
              <a:srgbClr val="F0BCCC"/>
            </a:solidFill>
          </p:grpSpPr>
          <p:sp>
            <p:nvSpPr>
              <p:cNvPr id="137" name="矩形 136"/>
              <p:cNvSpPr/>
              <p:nvPr/>
            </p:nvSpPr>
            <p:spPr>
              <a:xfrm>
                <a:off x="35268" y="26723"/>
                <a:ext cx="4401" cy="1355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35290" y="27055"/>
                <a:ext cx="4379" cy="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pPr algn="ctr"/>
                <a:r>
                  <a:rPr lang="zh-CN" sz="2400" b="1">
                    <a:latin typeface="+mn-ea"/>
                    <a:ea typeface="+mn-ea"/>
                    <a:cs typeface="+mn-ea"/>
                  </a:rPr>
                  <a:t>第六章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总结和展望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</p:grpSp>
        <p:cxnSp>
          <p:nvCxnSpPr>
            <p:cNvPr id="139" name="直接箭头连接符 138"/>
            <p:cNvCxnSpPr/>
            <p:nvPr/>
          </p:nvCxnSpPr>
          <p:spPr>
            <a:xfrm>
              <a:off x="18082" y="12654"/>
              <a:ext cx="0" cy="2182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18650" y="12623"/>
              <a:ext cx="1067" cy="31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4400" b="1"/>
                <a:t>特性分析</a:t>
              </a:r>
              <a:endParaRPr lang="zh-CN" altLang="en-US" sz="4400" b="1"/>
            </a:p>
            <a:p>
              <a:r>
                <a:rPr lang="zh-CN" altLang="en-US" sz="4400" b="1"/>
                <a:t>与策略设计</a:t>
              </a:r>
              <a:endParaRPr lang="zh-CN" altLang="en-US" sz="4400" b="1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8650" y="23200"/>
              <a:ext cx="1067" cy="31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4400" b="1"/>
                <a:t>模型</a:t>
              </a:r>
              <a:endParaRPr lang="zh-CN" altLang="en-US" sz="4400" b="1"/>
            </a:p>
            <a:p>
              <a:r>
                <a:rPr lang="zh-CN" altLang="en-US" sz="4400" b="1"/>
                <a:t>设计与实验验证</a:t>
              </a:r>
              <a:endParaRPr lang="zh-CN" altLang="en-US" sz="4400" b="1"/>
            </a:p>
          </p:txBody>
        </p:sp>
        <p:grpSp>
          <p:nvGrpSpPr>
            <p:cNvPr id="38" name="组合 37"/>
            <p:cNvGrpSpPr/>
            <p:nvPr/>
          </p:nvGrpSpPr>
          <p:grpSpPr>
            <a:xfrm rot="0">
              <a:off x="30214" y="16850"/>
              <a:ext cx="7268" cy="1263"/>
              <a:chOff x="34346" y="26723"/>
              <a:chExt cx="7268" cy="63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34346" y="26723"/>
                <a:ext cx="7268" cy="6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4730" y="26884"/>
                <a:ext cx="6436" cy="36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zh-CN" sz="2400" b="1">
                    <a:latin typeface="+mn-ea"/>
                    <a:ea typeface="+mn-ea"/>
                    <a:cs typeface="+mn-ea"/>
                  </a:rPr>
                  <a:t>自监督学习机制</a:t>
                </a:r>
                <a:endParaRPr lang="zh-CN" sz="2400" b="1">
                  <a:latin typeface="+mn-ea"/>
                  <a:ea typeface="+mn-ea"/>
                  <a:cs typeface="+mn-ea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30215" y="18545"/>
              <a:ext cx="7265" cy="3831"/>
              <a:chOff x="30215" y="14051"/>
              <a:chExt cx="7265" cy="3831"/>
            </a:xfrm>
          </p:grpSpPr>
          <p:grpSp>
            <p:nvGrpSpPr>
              <p:cNvPr id="65" name="组合 64"/>
              <p:cNvGrpSpPr/>
              <p:nvPr/>
            </p:nvGrpSpPr>
            <p:grpSpPr>
              <a:xfrm rot="0">
                <a:off x="30215" y="14051"/>
                <a:ext cx="7265" cy="3831"/>
                <a:chOff x="34347" y="26832"/>
                <a:chExt cx="7265" cy="19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34347" y="26832"/>
                  <a:ext cx="7265" cy="1914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34767" y="26948"/>
                  <a:ext cx="6436" cy="36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自监督学习策略设计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 rot="0">
                <a:off x="31582" y="15119"/>
                <a:ext cx="4542" cy="2353"/>
                <a:chOff x="36364" y="26777"/>
                <a:chExt cx="11418" cy="308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36364" y="26777"/>
                  <a:ext cx="11418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37095" y="26976"/>
                  <a:ext cx="9789" cy="949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训练信号对构造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6364" y="28502"/>
                  <a:ext cx="11418" cy="135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37205" y="28651"/>
                  <a:ext cx="9679" cy="94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频谱连续性问题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/>
  <Paragraphs>77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杨承昊</dc:creator>
  <cp:lastModifiedBy>盖ye</cp:lastModifiedBy>
  <cp:revision>14</cp:revision>
  <dcterms:created xsi:type="dcterms:W3CDTF">2025-04-06T11:58:00Z</dcterms:created>
  <dcterms:modified xsi:type="dcterms:W3CDTF">2025-04-24T03:58:59Z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0B094B10E2264039BD3E4E8E7D899729_12</vt:lpwstr>
  </property>
</Properties>
</file>