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36312475" cy="360172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08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-10350" y="-24390"/>
      </p:cViewPr>
      <p:guideLst>
        <p:guide orient="horz" pos="11308"/>
        <p:guide pos="29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73303" y="1143000"/>
            <a:ext cx="311139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873250" y="1143000"/>
            <a:ext cx="31115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39150" y="5894615"/>
            <a:ext cx="27234899" cy="12539600"/>
          </a:xfrm>
        </p:spPr>
        <p:txBody>
          <a:bodyPr anchor="b"/>
          <a:lstStyle>
            <a:lvl1pPr algn="ctr">
              <a:defRPr sz="238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39150" y="18917789"/>
            <a:ext cx="27234899" cy="8696010"/>
          </a:xfrm>
        </p:spPr>
        <p:txBody>
          <a:bodyPr/>
          <a:lstStyle>
            <a:lvl1pPr marL="0" indent="0" algn="ctr">
              <a:buNone/>
              <a:defRPr sz="9530"/>
            </a:lvl1pPr>
            <a:lvl2pPr marL="1815465" indent="0" algn="ctr">
              <a:buNone/>
              <a:defRPr sz="7945"/>
            </a:lvl2pPr>
            <a:lvl3pPr marL="3631565" indent="0" algn="ctr">
              <a:buNone/>
              <a:defRPr sz="7150"/>
            </a:lvl3pPr>
            <a:lvl4pPr marL="5447030" indent="0" algn="ctr">
              <a:buNone/>
              <a:defRPr sz="6355"/>
            </a:lvl4pPr>
            <a:lvl5pPr marL="7262495" indent="0" algn="ctr">
              <a:buNone/>
              <a:defRPr sz="6355"/>
            </a:lvl5pPr>
            <a:lvl6pPr marL="9078595" indent="0" algn="ctr">
              <a:buNone/>
              <a:defRPr sz="6355"/>
            </a:lvl6pPr>
            <a:lvl7pPr marL="10894060" indent="0" algn="ctr">
              <a:buNone/>
              <a:defRPr sz="6355"/>
            </a:lvl7pPr>
            <a:lvl8pPr marL="12709525" indent="0" algn="ctr">
              <a:buNone/>
              <a:defRPr sz="6355"/>
            </a:lvl8pPr>
            <a:lvl9pPr marL="14524990" indent="0" algn="ctr">
              <a:buNone/>
              <a:defRPr sz="635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5986633" y="1917625"/>
            <a:ext cx="7830034" cy="3052358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96532" y="1917625"/>
            <a:ext cx="23036186" cy="30523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7619" y="8979490"/>
            <a:ext cx="31320134" cy="14982484"/>
          </a:xfrm>
        </p:spPr>
        <p:txBody>
          <a:bodyPr anchor="b"/>
          <a:lstStyle>
            <a:lvl1pPr>
              <a:defRPr sz="238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7619" y="24103714"/>
            <a:ext cx="31320134" cy="7878935"/>
          </a:xfrm>
        </p:spPr>
        <p:txBody>
          <a:bodyPr/>
          <a:lstStyle>
            <a:lvl1pPr marL="0" indent="0">
              <a:buNone/>
              <a:defRPr sz="9530">
                <a:solidFill>
                  <a:schemeClr val="tx1">
                    <a:tint val="75000"/>
                  </a:schemeClr>
                </a:solidFill>
              </a:defRPr>
            </a:lvl1pPr>
            <a:lvl2pPr marL="1815465" indent="0">
              <a:buNone/>
              <a:defRPr sz="7945">
                <a:solidFill>
                  <a:schemeClr val="tx1">
                    <a:tint val="75000"/>
                  </a:schemeClr>
                </a:solidFill>
              </a:defRPr>
            </a:lvl2pPr>
            <a:lvl3pPr marL="3631565" indent="0">
              <a:buNone/>
              <a:defRPr sz="7150">
                <a:solidFill>
                  <a:schemeClr val="tx1">
                    <a:tint val="75000"/>
                  </a:schemeClr>
                </a:solidFill>
              </a:defRPr>
            </a:lvl3pPr>
            <a:lvl4pPr marL="5447030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4pPr>
            <a:lvl5pPr marL="7262495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5pPr>
            <a:lvl6pPr marL="9078595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6pPr>
            <a:lvl7pPr marL="10894060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7pPr>
            <a:lvl8pPr marL="12709525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8pPr>
            <a:lvl9pPr marL="14524990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96532" y="9588125"/>
            <a:ext cx="15433110" cy="228530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383557" y="9588125"/>
            <a:ext cx="15433110" cy="228530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262" y="1917625"/>
            <a:ext cx="31320134" cy="69618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01262" y="8829415"/>
            <a:ext cx="15362184" cy="4327160"/>
          </a:xfrm>
        </p:spPr>
        <p:txBody>
          <a:bodyPr anchor="b"/>
          <a:lstStyle>
            <a:lvl1pPr marL="0" indent="0">
              <a:buNone/>
              <a:defRPr sz="9530" b="1"/>
            </a:lvl1pPr>
            <a:lvl2pPr marL="1815465" indent="0">
              <a:buNone/>
              <a:defRPr sz="7945" b="1"/>
            </a:lvl2pPr>
            <a:lvl3pPr marL="3631565" indent="0">
              <a:buNone/>
              <a:defRPr sz="7150" b="1"/>
            </a:lvl3pPr>
            <a:lvl4pPr marL="5447030" indent="0">
              <a:buNone/>
              <a:defRPr sz="6355" b="1"/>
            </a:lvl4pPr>
            <a:lvl5pPr marL="7262495" indent="0">
              <a:buNone/>
              <a:defRPr sz="6355" b="1"/>
            </a:lvl5pPr>
            <a:lvl6pPr marL="9078595" indent="0">
              <a:buNone/>
              <a:defRPr sz="6355" b="1"/>
            </a:lvl6pPr>
            <a:lvl7pPr marL="10894060" indent="0">
              <a:buNone/>
              <a:defRPr sz="6355" b="1"/>
            </a:lvl7pPr>
            <a:lvl8pPr marL="12709525" indent="0">
              <a:buNone/>
              <a:defRPr sz="6355" b="1"/>
            </a:lvl8pPr>
            <a:lvl9pPr marL="14524990" indent="0">
              <a:buNone/>
              <a:defRPr sz="635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01262" y="13156575"/>
            <a:ext cx="15362184" cy="19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8383557" y="8829415"/>
            <a:ext cx="15437839" cy="4327160"/>
          </a:xfrm>
        </p:spPr>
        <p:txBody>
          <a:bodyPr anchor="b"/>
          <a:lstStyle>
            <a:lvl1pPr marL="0" indent="0">
              <a:buNone/>
              <a:defRPr sz="9530" b="1"/>
            </a:lvl1pPr>
            <a:lvl2pPr marL="1815465" indent="0">
              <a:buNone/>
              <a:defRPr sz="7945" b="1"/>
            </a:lvl2pPr>
            <a:lvl3pPr marL="3631565" indent="0">
              <a:buNone/>
              <a:defRPr sz="7150" b="1"/>
            </a:lvl3pPr>
            <a:lvl4pPr marL="5447030" indent="0">
              <a:buNone/>
              <a:defRPr sz="6355" b="1"/>
            </a:lvl4pPr>
            <a:lvl5pPr marL="7262495" indent="0">
              <a:buNone/>
              <a:defRPr sz="6355" b="1"/>
            </a:lvl5pPr>
            <a:lvl6pPr marL="9078595" indent="0">
              <a:buNone/>
              <a:defRPr sz="6355" b="1"/>
            </a:lvl6pPr>
            <a:lvl7pPr marL="10894060" indent="0">
              <a:buNone/>
              <a:defRPr sz="6355" b="1"/>
            </a:lvl7pPr>
            <a:lvl8pPr marL="12709525" indent="0">
              <a:buNone/>
              <a:defRPr sz="6355" b="1"/>
            </a:lvl8pPr>
            <a:lvl9pPr marL="14524990" indent="0">
              <a:buNone/>
              <a:defRPr sz="635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8383557" y="13156575"/>
            <a:ext cx="15437839" cy="19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262" y="2401200"/>
            <a:ext cx="11711951" cy="8404200"/>
          </a:xfrm>
        </p:spPr>
        <p:txBody>
          <a:bodyPr anchor="b"/>
          <a:lstStyle>
            <a:lvl1pPr>
              <a:defRPr sz="1271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37839" y="5185925"/>
            <a:ext cx="18383557" cy="25596124"/>
          </a:xfrm>
        </p:spPr>
        <p:txBody>
          <a:bodyPr/>
          <a:lstStyle>
            <a:lvl1pPr>
              <a:defRPr sz="12710"/>
            </a:lvl1pPr>
            <a:lvl2pPr>
              <a:defRPr sz="11120"/>
            </a:lvl2pPr>
            <a:lvl3pPr>
              <a:defRPr sz="9530"/>
            </a:lvl3pPr>
            <a:lvl4pPr>
              <a:defRPr sz="7945"/>
            </a:lvl4pPr>
            <a:lvl5pPr>
              <a:defRPr sz="7945"/>
            </a:lvl5pPr>
            <a:lvl6pPr>
              <a:defRPr sz="7945"/>
            </a:lvl6pPr>
            <a:lvl7pPr>
              <a:defRPr sz="7945"/>
            </a:lvl7pPr>
            <a:lvl8pPr>
              <a:defRPr sz="7945"/>
            </a:lvl8pPr>
            <a:lvl9pPr>
              <a:defRPr sz="79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1262" y="10805400"/>
            <a:ext cx="11711951" cy="20018339"/>
          </a:xfrm>
        </p:spPr>
        <p:txBody>
          <a:bodyPr/>
          <a:lstStyle>
            <a:lvl1pPr marL="0" indent="0">
              <a:buNone/>
              <a:defRPr sz="6355"/>
            </a:lvl1pPr>
            <a:lvl2pPr marL="1815465" indent="0">
              <a:buNone/>
              <a:defRPr sz="5560"/>
            </a:lvl2pPr>
            <a:lvl3pPr marL="3631565" indent="0">
              <a:buNone/>
              <a:defRPr sz="4765"/>
            </a:lvl3pPr>
            <a:lvl4pPr marL="5447030" indent="0">
              <a:buNone/>
              <a:defRPr sz="3970"/>
            </a:lvl4pPr>
            <a:lvl5pPr marL="7262495" indent="0">
              <a:buNone/>
              <a:defRPr sz="3970"/>
            </a:lvl5pPr>
            <a:lvl6pPr marL="9078595" indent="0">
              <a:buNone/>
              <a:defRPr sz="3970"/>
            </a:lvl6pPr>
            <a:lvl7pPr marL="10894060" indent="0">
              <a:buNone/>
              <a:defRPr sz="3970"/>
            </a:lvl7pPr>
            <a:lvl8pPr marL="12709525" indent="0">
              <a:buNone/>
              <a:defRPr sz="3970"/>
            </a:lvl8pPr>
            <a:lvl9pPr marL="14524990" indent="0">
              <a:buNone/>
              <a:defRPr sz="39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262" y="2401200"/>
            <a:ext cx="11711951" cy="8404200"/>
          </a:xfrm>
        </p:spPr>
        <p:txBody>
          <a:bodyPr anchor="b"/>
          <a:lstStyle>
            <a:lvl1pPr>
              <a:defRPr sz="1271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437839" y="5185925"/>
            <a:ext cx="18383557" cy="25596124"/>
          </a:xfrm>
        </p:spPr>
        <p:txBody>
          <a:bodyPr/>
          <a:lstStyle>
            <a:lvl1pPr marL="0" indent="0">
              <a:buNone/>
              <a:defRPr sz="12710"/>
            </a:lvl1pPr>
            <a:lvl2pPr marL="1815465" indent="0">
              <a:buNone/>
              <a:defRPr sz="11120"/>
            </a:lvl2pPr>
            <a:lvl3pPr marL="3631565" indent="0">
              <a:buNone/>
              <a:defRPr sz="9530"/>
            </a:lvl3pPr>
            <a:lvl4pPr marL="5447030" indent="0">
              <a:buNone/>
              <a:defRPr sz="7945"/>
            </a:lvl4pPr>
            <a:lvl5pPr marL="7262495" indent="0">
              <a:buNone/>
              <a:defRPr sz="7945"/>
            </a:lvl5pPr>
            <a:lvl6pPr marL="9078595" indent="0">
              <a:buNone/>
              <a:defRPr sz="7945"/>
            </a:lvl6pPr>
            <a:lvl7pPr marL="10894060" indent="0">
              <a:buNone/>
              <a:defRPr sz="7945"/>
            </a:lvl7pPr>
            <a:lvl8pPr marL="12709525" indent="0">
              <a:buNone/>
              <a:defRPr sz="7945"/>
            </a:lvl8pPr>
            <a:lvl9pPr marL="14524990" indent="0">
              <a:buNone/>
              <a:defRPr sz="79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1262" y="10805400"/>
            <a:ext cx="11711951" cy="20018339"/>
          </a:xfrm>
        </p:spPr>
        <p:txBody>
          <a:bodyPr/>
          <a:lstStyle>
            <a:lvl1pPr marL="0" indent="0">
              <a:buNone/>
              <a:defRPr sz="6355"/>
            </a:lvl1pPr>
            <a:lvl2pPr marL="1815465" indent="0">
              <a:buNone/>
              <a:defRPr sz="5560"/>
            </a:lvl2pPr>
            <a:lvl3pPr marL="3631565" indent="0">
              <a:buNone/>
              <a:defRPr sz="4765"/>
            </a:lvl3pPr>
            <a:lvl4pPr marL="5447030" indent="0">
              <a:buNone/>
              <a:defRPr sz="3970"/>
            </a:lvl4pPr>
            <a:lvl5pPr marL="7262495" indent="0">
              <a:buNone/>
              <a:defRPr sz="3970"/>
            </a:lvl5pPr>
            <a:lvl6pPr marL="9078595" indent="0">
              <a:buNone/>
              <a:defRPr sz="3970"/>
            </a:lvl6pPr>
            <a:lvl7pPr marL="10894060" indent="0">
              <a:buNone/>
              <a:defRPr sz="3970"/>
            </a:lvl7pPr>
            <a:lvl8pPr marL="12709525" indent="0">
              <a:buNone/>
              <a:defRPr sz="3970"/>
            </a:lvl8pPr>
            <a:lvl9pPr marL="14524990" indent="0">
              <a:buNone/>
              <a:defRPr sz="39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496532" y="1917625"/>
            <a:ext cx="31320134" cy="6961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96532" y="9588125"/>
            <a:ext cx="31320134" cy="2285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496532" y="33383349"/>
            <a:ext cx="8170470" cy="191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28747" y="33383349"/>
            <a:ext cx="12255705" cy="191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5646197" y="33383349"/>
            <a:ext cx="8170470" cy="191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631565" rtl="0" eaLnBrk="1" latinLnBrk="0" hangingPunct="1">
        <a:lnSpc>
          <a:spcPct val="90000"/>
        </a:lnSpc>
        <a:spcBef>
          <a:spcPct val="0"/>
        </a:spcBef>
        <a:buNone/>
        <a:defRPr sz="17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8050" indent="-908050" algn="l" defTabSz="3631565" rtl="0" eaLnBrk="1" latinLnBrk="0" hangingPunct="1">
        <a:lnSpc>
          <a:spcPct val="90000"/>
        </a:lnSpc>
        <a:spcBef>
          <a:spcPct val="796000"/>
        </a:spcBef>
        <a:buFont typeface="Arial" panose="020B0604020202020204" pitchFamily="34" charset="0"/>
        <a:buChar char="•"/>
        <a:defRPr sz="1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2351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9530" kern="1200">
          <a:solidFill>
            <a:schemeClr val="tx1"/>
          </a:solidFill>
          <a:latin typeface="+mn-lt"/>
          <a:ea typeface="+mn-ea"/>
          <a:cs typeface="+mn-cs"/>
        </a:defRPr>
      </a:lvl2pPr>
      <a:lvl3pPr marL="453898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3pPr>
      <a:lvl4pPr marL="635508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4pPr>
      <a:lvl5pPr marL="817054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5pPr>
      <a:lvl6pPr marL="998601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6pPr>
      <a:lvl7pPr marL="1180147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7pPr>
      <a:lvl8pPr marL="1361757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304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1pPr>
      <a:lvl2pPr marL="181546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2pPr>
      <a:lvl3pPr marL="363156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3pPr>
      <a:lvl4pPr marL="544703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4pPr>
      <a:lvl5pPr marL="726249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5pPr>
      <a:lvl6pPr marL="907859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6pPr>
      <a:lvl7pPr marL="1089406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7pPr>
      <a:lvl8pPr marL="1270952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8pPr>
      <a:lvl9pPr marL="1452499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20" Type="http://schemas.openxmlformats.org/officeDocument/2006/relationships/notesSlide" Target="../notesSlides/notesSlide1.xml"/><Relationship Id="rId2" Type="http://schemas.openxmlformats.org/officeDocument/2006/relationships/image" Target="../media/image2.png"/><Relationship Id="rId19" Type="http://schemas.openxmlformats.org/officeDocument/2006/relationships/vmlDrawing" Target="../drawings/vmlDrawing1.vml"/><Relationship Id="rId18" Type="http://schemas.openxmlformats.org/officeDocument/2006/relationships/slideLayout" Target="../slideLayouts/slideLayout1.xml"/><Relationship Id="rId17" Type="http://schemas.openxmlformats.org/officeDocument/2006/relationships/oleObject" Target="../embeddings/oleObject10.bin"/><Relationship Id="rId16" Type="http://schemas.openxmlformats.org/officeDocument/2006/relationships/image" Target="../media/image7.wmf"/><Relationship Id="rId15" Type="http://schemas.openxmlformats.org/officeDocument/2006/relationships/oleObject" Target="../embeddings/oleObject9.bin"/><Relationship Id="rId14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10" Type="http://schemas.openxmlformats.org/officeDocument/2006/relationships/oleObject" Target="../embeddings/oleObject6.bin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6" name="图片 775" descr="noisy (1)"/>
          <p:cNvPicPr/>
          <p:nvPr/>
        </p:nvPicPr>
        <p:blipFill>
          <a:blip r:embed="rId1"/>
          <a:srcRect l="12535" t="12269" r="25521" b="12315"/>
          <a:stretch>
            <a:fillRect/>
          </a:stretch>
        </p:blipFill>
        <p:spPr>
          <a:xfrm>
            <a:off x="13651230" y="5476240"/>
            <a:ext cx="2828925" cy="1323975"/>
          </a:xfrm>
          <a:prstGeom prst="rect">
            <a:avLst/>
          </a:prstGeom>
        </p:spPr>
      </p:pic>
      <p:pic>
        <p:nvPicPr>
          <p:cNvPr id="779" name="图片 778" descr="denoised (1)"/>
          <p:cNvPicPr>
            <a:picLocks noChangeAspect="1"/>
          </p:cNvPicPr>
          <p:nvPr/>
        </p:nvPicPr>
        <p:blipFill>
          <a:blip r:embed="rId2"/>
          <a:srcRect l="12479" t="12106" r="25354" b="12384"/>
          <a:stretch>
            <a:fillRect/>
          </a:stretch>
        </p:blipFill>
        <p:spPr>
          <a:xfrm>
            <a:off x="17508855" y="5476240"/>
            <a:ext cx="2827020" cy="1323975"/>
          </a:xfrm>
          <a:prstGeom prst="rect">
            <a:avLst/>
          </a:prstGeom>
        </p:spPr>
      </p:pic>
      <p:grpSp>
        <p:nvGrpSpPr>
          <p:cNvPr id="780" name="组合 779"/>
          <p:cNvGrpSpPr/>
          <p:nvPr/>
        </p:nvGrpSpPr>
        <p:grpSpPr>
          <a:xfrm>
            <a:off x="21489670" y="3470275"/>
            <a:ext cx="1226820" cy="1214120"/>
            <a:chOff x="25468" y="36083"/>
            <a:chExt cx="1932" cy="1912"/>
          </a:xfrm>
        </p:grpSpPr>
        <p:grpSp>
          <p:nvGrpSpPr>
            <p:cNvPr id="781" name="组合 780"/>
            <p:cNvGrpSpPr/>
            <p:nvPr/>
          </p:nvGrpSpPr>
          <p:grpSpPr>
            <a:xfrm>
              <a:off x="26160" y="36083"/>
              <a:ext cx="1241" cy="1315"/>
              <a:chOff x="29602" y="32193"/>
              <a:chExt cx="2519" cy="2668"/>
            </a:xfrm>
          </p:grpSpPr>
          <p:grpSp>
            <p:nvGrpSpPr>
              <p:cNvPr id="782" name="组合 781"/>
              <p:cNvGrpSpPr/>
              <p:nvPr/>
            </p:nvGrpSpPr>
            <p:grpSpPr>
              <a:xfrm>
                <a:off x="29851" y="32193"/>
                <a:ext cx="2270" cy="2668"/>
                <a:chOff x="29851" y="32193"/>
                <a:chExt cx="2270" cy="2668"/>
              </a:xfrm>
            </p:grpSpPr>
            <p:sp>
              <p:nvSpPr>
                <p:cNvPr id="783" name="立方体 782"/>
                <p:cNvSpPr/>
                <p:nvPr/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4" name="立方体 783"/>
                <p:cNvSpPr/>
                <p:nvPr/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5" name="立方体 784"/>
                <p:cNvSpPr/>
                <p:nvPr/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6" name="立方体 785"/>
                <p:cNvSpPr/>
                <p:nvPr/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7" name="立方体 786"/>
                <p:cNvSpPr/>
                <p:nvPr/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8" name="立方体 787"/>
                <p:cNvSpPr/>
                <p:nvPr/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89" name="直接连接符 788"/>
                <p:cNvCxnSpPr/>
                <p:nvPr/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90" name="直接连接符 789"/>
                <p:cNvCxnSpPr/>
                <p:nvPr/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91" name="直接连接符 790"/>
                <p:cNvCxnSpPr/>
                <p:nvPr/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92" name="直接连接符 791"/>
                <p:cNvCxnSpPr/>
                <p:nvPr/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793" name="椭圆 792"/>
                <p:cNvSpPr/>
                <p:nvPr/>
              </p:nvSpPr>
              <p:spPr>
                <a:xfrm>
                  <a:off x="30511" y="32304"/>
                  <a:ext cx="1467" cy="148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4" name="椭圆 793"/>
                <p:cNvSpPr/>
                <p:nvPr/>
              </p:nvSpPr>
              <p:spPr>
                <a:xfrm>
                  <a:off x="30070" y="33375"/>
                  <a:ext cx="1467" cy="1487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95" name="椭圆 794"/>
              <p:cNvSpPr/>
              <p:nvPr/>
            </p:nvSpPr>
            <p:spPr>
              <a:xfrm>
                <a:off x="29602" y="32304"/>
                <a:ext cx="1467" cy="148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96" name="棱台 795"/>
            <p:cNvSpPr/>
            <p:nvPr/>
          </p:nvSpPr>
          <p:spPr>
            <a:xfrm>
              <a:off x="26963" y="36366"/>
              <a:ext cx="150" cy="150"/>
            </a:xfrm>
            <a:prstGeom prst="bevel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7" name="棱台 796"/>
            <p:cNvSpPr/>
            <p:nvPr/>
          </p:nvSpPr>
          <p:spPr>
            <a:xfrm>
              <a:off x="26659" y="36977"/>
              <a:ext cx="150" cy="150"/>
            </a:xfrm>
            <a:prstGeom prst="bevel">
              <a:avLst/>
            </a:prstGeom>
            <a:solidFill>
              <a:schemeClr val="accent5">
                <a:lumMod val="75000"/>
              </a:schemeClr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8" name="棱台 797"/>
            <p:cNvSpPr/>
            <p:nvPr/>
          </p:nvSpPr>
          <p:spPr>
            <a:xfrm>
              <a:off x="26356" y="36366"/>
              <a:ext cx="150" cy="150"/>
            </a:xfrm>
            <a:prstGeom prst="bevel">
              <a:avLst/>
            </a:prstGeom>
            <a:solidFill>
              <a:schemeClr val="accent3"/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9" name="直接连接符 798"/>
            <p:cNvCxnSpPr/>
            <p:nvPr/>
          </p:nvCxnSpPr>
          <p:spPr>
            <a:xfrm flipH="1">
              <a:off x="26382" y="37037"/>
              <a:ext cx="636" cy="6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00" name="直接连接符 799"/>
            <p:cNvCxnSpPr/>
            <p:nvPr/>
          </p:nvCxnSpPr>
          <p:spPr>
            <a:xfrm flipH="1">
              <a:off x="26382" y="36723"/>
              <a:ext cx="636" cy="6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01" name="直接连接符 800"/>
            <p:cNvCxnSpPr/>
            <p:nvPr/>
          </p:nvCxnSpPr>
          <p:spPr>
            <a:xfrm flipH="1">
              <a:off x="26391" y="36437"/>
              <a:ext cx="636" cy="6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02" name="直接连接符 801"/>
            <p:cNvCxnSpPr/>
            <p:nvPr/>
          </p:nvCxnSpPr>
          <p:spPr>
            <a:xfrm flipH="1">
              <a:off x="26094" y="36437"/>
              <a:ext cx="636" cy="6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03" name="直接连接符 802"/>
            <p:cNvCxnSpPr/>
            <p:nvPr/>
          </p:nvCxnSpPr>
          <p:spPr>
            <a:xfrm flipH="1">
              <a:off x="25790" y="36437"/>
              <a:ext cx="636" cy="6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804" name="组合 803"/>
            <p:cNvGrpSpPr/>
            <p:nvPr/>
          </p:nvGrpSpPr>
          <p:grpSpPr>
            <a:xfrm>
              <a:off x="25468" y="36723"/>
              <a:ext cx="1296" cy="1272"/>
              <a:chOff x="29491" y="32193"/>
              <a:chExt cx="2630" cy="2582"/>
            </a:xfrm>
          </p:grpSpPr>
          <p:sp>
            <p:nvSpPr>
              <p:cNvPr id="805" name="立方体 804"/>
              <p:cNvSpPr/>
              <p:nvPr/>
            </p:nvSpPr>
            <p:spPr>
              <a:xfrm>
                <a:off x="30213" y="32193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6" name="立方体 805"/>
              <p:cNvSpPr/>
              <p:nvPr/>
            </p:nvSpPr>
            <p:spPr>
              <a:xfrm>
                <a:off x="30142" y="32261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7" name="立方体 806"/>
              <p:cNvSpPr/>
              <p:nvPr/>
            </p:nvSpPr>
            <p:spPr>
              <a:xfrm>
                <a:off x="30070" y="32336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8" name="立方体 807"/>
              <p:cNvSpPr/>
              <p:nvPr/>
            </p:nvSpPr>
            <p:spPr>
              <a:xfrm>
                <a:off x="29999" y="32404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9" name="立方体 808"/>
              <p:cNvSpPr/>
              <p:nvPr/>
            </p:nvSpPr>
            <p:spPr>
              <a:xfrm>
                <a:off x="29922" y="32476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0" name="立方体 809"/>
              <p:cNvSpPr/>
              <p:nvPr/>
            </p:nvSpPr>
            <p:spPr>
              <a:xfrm>
                <a:off x="29851" y="32544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1" name="直接连接符 810"/>
              <p:cNvCxnSpPr/>
              <p:nvPr/>
            </p:nvCxnSpPr>
            <p:spPr>
              <a:xfrm flipV="1">
                <a:off x="29860" y="33211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12" name="直接连接符 811"/>
              <p:cNvCxnSpPr/>
              <p:nvPr/>
            </p:nvCxnSpPr>
            <p:spPr>
              <a:xfrm flipV="1">
                <a:off x="29860" y="33828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13" name="直接连接符 812"/>
              <p:cNvCxnSpPr/>
              <p:nvPr/>
            </p:nvCxnSpPr>
            <p:spPr>
              <a:xfrm rot="16200000" flipV="1">
                <a:off x="29568" y="33531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14" name="直接连接符 813"/>
              <p:cNvCxnSpPr/>
              <p:nvPr/>
            </p:nvCxnSpPr>
            <p:spPr>
              <a:xfrm flipH="1" flipV="1">
                <a:off x="31100" y="32610"/>
                <a:ext cx="11" cy="185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815" name="椭圆 814"/>
              <p:cNvSpPr/>
              <p:nvPr/>
            </p:nvSpPr>
            <p:spPr>
              <a:xfrm>
                <a:off x="30511" y="32304"/>
                <a:ext cx="1467" cy="148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6" name="椭圆 815"/>
              <p:cNvSpPr/>
              <p:nvPr/>
            </p:nvSpPr>
            <p:spPr>
              <a:xfrm>
                <a:off x="30070" y="33288"/>
                <a:ext cx="1467" cy="148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7" name="椭圆 816"/>
              <p:cNvSpPr/>
              <p:nvPr/>
            </p:nvSpPr>
            <p:spPr>
              <a:xfrm>
                <a:off x="29491" y="32261"/>
                <a:ext cx="1467" cy="148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18" name="棱台 817"/>
            <p:cNvSpPr/>
            <p:nvPr/>
          </p:nvSpPr>
          <p:spPr>
            <a:xfrm>
              <a:off x="25718" y="37013"/>
              <a:ext cx="150" cy="150"/>
            </a:xfrm>
            <a:prstGeom prst="bevel">
              <a:avLst/>
            </a:prstGeom>
            <a:solidFill>
              <a:schemeClr val="accent3"/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9" name="棱台 818"/>
            <p:cNvSpPr/>
            <p:nvPr/>
          </p:nvSpPr>
          <p:spPr>
            <a:xfrm>
              <a:off x="26318" y="37015"/>
              <a:ext cx="150" cy="150"/>
            </a:xfrm>
            <a:prstGeom prst="bevel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0" name="棱台 819"/>
            <p:cNvSpPr/>
            <p:nvPr/>
          </p:nvSpPr>
          <p:spPr>
            <a:xfrm>
              <a:off x="26034" y="37609"/>
              <a:ext cx="150" cy="150"/>
            </a:xfrm>
            <a:prstGeom prst="bevel">
              <a:avLst/>
            </a:prstGeom>
            <a:solidFill>
              <a:schemeClr val="accent5">
                <a:lumMod val="75000"/>
              </a:schemeClr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1" name="组合 820"/>
          <p:cNvGrpSpPr/>
          <p:nvPr/>
        </p:nvGrpSpPr>
        <p:grpSpPr>
          <a:xfrm>
            <a:off x="21512530" y="7508240"/>
            <a:ext cx="1179195" cy="1141730"/>
            <a:chOff x="28809" y="36075"/>
            <a:chExt cx="1857" cy="1798"/>
          </a:xfrm>
        </p:grpSpPr>
        <p:grpSp>
          <p:nvGrpSpPr>
            <p:cNvPr id="822" name="组合 821"/>
            <p:cNvGrpSpPr/>
            <p:nvPr/>
          </p:nvGrpSpPr>
          <p:grpSpPr>
            <a:xfrm>
              <a:off x="29416" y="36075"/>
              <a:ext cx="1251" cy="1195"/>
              <a:chOff x="29583" y="32193"/>
              <a:chExt cx="2538" cy="2424"/>
            </a:xfrm>
          </p:grpSpPr>
          <p:grpSp>
            <p:nvGrpSpPr>
              <p:cNvPr id="823" name="组合 822"/>
              <p:cNvGrpSpPr/>
              <p:nvPr/>
            </p:nvGrpSpPr>
            <p:grpSpPr>
              <a:xfrm>
                <a:off x="29851" y="32193"/>
                <a:ext cx="2270" cy="2269"/>
                <a:chOff x="29851" y="32193"/>
                <a:chExt cx="2270" cy="2269"/>
              </a:xfrm>
            </p:grpSpPr>
            <p:sp>
              <p:nvSpPr>
                <p:cNvPr id="824" name="立方体 823"/>
                <p:cNvSpPr/>
                <p:nvPr/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5" name="立方体 824"/>
                <p:cNvSpPr/>
                <p:nvPr/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6" name="立方体 825"/>
                <p:cNvSpPr/>
                <p:nvPr/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7" name="立方体 826"/>
                <p:cNvSpPr/>
                <p:nvPr/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8" name="立方体 827"/>
                <p:cNvSpPr/>
                <p:nvPr/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9" name="立方体 828"/>
                <p:cNvSpPr/>
                <p:nvPr/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30" name="直接连接符 829"/>
                <p:cNvCxnSpPr/>
                <p:nvPr/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831" name="直接连接符 830"/>
                <p:cNvCxnSpPr/>
                <p:nvPr/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832" name="直接连接符 831"/>
                <p:cNvCxnSpPr/>
                <p:nvPr/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833" name="直接连接符 832"/>
                <p:cNvCxnSpPr/>
                <p:nvPr/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4" name="椭圆 833"/>
              <p:cNvSpPr/>
              <p:nvPr/>
            </p:nvSpPr>
            <p:spPr>
              <a:xfrm>
                <a:off x="29583" y="32428"/>
                <a:ext cx="2262" cy="21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35" name="直接连接符 834"/>
            <p:cNvCxnSpPr/>
            <p:nvPr/>
          </p:nvCxnSpPr>
          <p:spPr>
            <a:xfrm flipH="1">
              <a:off x="29647" y="37029"/>
              <a:ext cx="636" cy="6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36" name="直接连接符 835"/>
            <p:cNvCxnSpPr/>
            <p:nvPr/>
          </p:nvCxnSpPr>
          <p:spPr>
            <a:xfrm flipH="1">
              <a:off x="29647" y="36715"/>
              <a:ext cx="636" cy="6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37" name="直接连接符 836"/>
            <p:cNvCxnSpPr/>
            <p:nvPr/>
          </p:nvCxnSpPr>
          <p:spPr>
            <a:xfrm flipH="1">
              <a:off x="29656" y="36429"/>
              <a:ext cx="636" cy="6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38" name="直接连接符 837"/>
            <p:cNvCxnSpPr/>
            <p:nvPr/>
          </p:nvCxnSpPr>
          <p:spPr>
            <a:xfrm flipH="1">
              <a:off x="29359" y="36429"/>
              <a:ext cx="636" cy="6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39" name="直接连接符 838"/>
            <p:cNvCxnSpPr/>
            <p:nvPr/>
          </p:nvCxnSpPr>
          <p:spPr>
            <a:xfrm flipH="1">
              <a:off x="29055" y="36429"/>
              <a:ext cx="636" cy="6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40" name="棱台 839"/>
            <p:cNvSpPr/>
            <p:nvPr/>
          </p:nvSpPr>
          <p:spPr>
            <a:xfrm>
              <a:off x="29924" y="36669"/>
              <a:ext cx="150" cy="150"/>
            </a:xfrm>
            <a:prstGeom prst="bevel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1" name="组合 840"/>
            <p:cNvGrpSpPr/>
            <p:nvPr/>
          </p:nvGrpSpPr>
          <p:grpSpPr>
            <a:xfrm>
              <a:off x="28809" y="36715"/>
              <a:ext cx="1220" cy="1158"/>
              <a:chOff x="29646" y="32193"/>
              <a:chExt cx="2475" cy="2349"/>
            </a:xfrm>
          </p:grpSpPr>
          <p:sp>
            <p:nvSpPr>
              <p:cNvPr id="842" name="立方体 841"/>
              <p:cNvSpPr/>
              <p:nvPr/>
            </p:nvSpPr>
            <p:spPr>
              <a:xfrm>
                <a:off x="30213" y="32193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3" name="立方体 842"/>
              <p:cNvSpPr/>
              <p:nvPr/>
            </p:nvSpPr>
            <p:spPr>
              <a:xfrm>
                <a:off x="30142" y="32261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4" name="立方体 843"/>
              <p:cNvSpPr/>
              <p:nvPr/>
            </p:nvSpPr>
            <p:spPr>
              <a:xfrm>
                <a:off x="30070" y="32336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5" name="立方体 844"/>
              <p:cNvSpPr/>
              <p:nvPr/>
            </p:nvSpPr>
            <p:spPr>
              <a:xfrm>
                <a:off x="29999" y="32404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6" name="立方体 845"/>
              <p:cNvSpPr/>
              <p:nvPr/>
            </p:nvSpPr>
            <p:spPr>
              <a:xfrm>
                <a:off x="29922" y="32476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7" name="立方体 846"/>
              <p:cNvSpPr/>
              <p:nvPr/>
            </p:nvSpPr>
            <p:spPr>
              <a:xfrm>
                <a:off x="29851" y="32544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48" name="直接连接符 847"/>
              <p:cNvCxnSpPr/>
              <p:nvPr/>
            </p:nvCxnSpPr>
            <p:spPr>
              <a:xfrm flipV="1">
                <a:off x="29860" y="33211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49" name="直接连接符 848"/>
              <p:cNvCxnSpPr/>
              <p:nvPr/>
            </p:nvCxnSpPr>
            <p:spPr>
              <a:xfrm flipV="1">
                <a:off x="29860" y="33828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50" name="直接连接符 849"/>
              <p:cNvCxnSpPr/>
              <p:nvPr/>
            </p:nvCxnSpPr>
            <p:spPr>
              <a:xfrm rot="16200000" flipV="1">
                <a:off x="29568" y="33531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51" name="直接连接符 850"/>
              <p:cNvCxnSpPr/>
              <p:nvPr/>
            </p:nvCxnSpPr>
            <p:spPr>
              <a:xfrm flipH="1" flipV="1">
                <a:off x="31100" y="32610"/>
                <a:ext cx="11" cy="185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852" name="椭圆 851"/>
              <p:cNvSpPr/>
              <p:nvPr/>
            </p:nvSpPr>
            <p:spPr>
              <a:xfrm>
                <a:off x="29646" y="32353"/>
                <a:ext cx="2262" cy="21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3" name="棱台 852"/>
            <p:cNvSpPr/>
            <p:nvPr/>
          </p:nvSpPr>
          <p:spPr>
            <a:xfrm>
              <a:off x="29298" y="37283"/>
              <a:ext cx="150" cy="150"/>
            </a:xfrm>
            <a:prstGeom prst="bevel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8" name="组合 857"/>
          <p:cNvGrpSpPr/>
          <p:nvPr/>
        </p:nvGrpSpPr>
        <p:grpSpPr>
          <a:xfrm rot="16200000">
            <a:off x="11866290" y="5526804"/>
            <a:ext cx="1323975" cy="1229360"/>
            <a:chOff x="8575" y="619"/>
            <a:chExt cx="2544" cy="2156"/>
          </a:xfrm>
        </p:grpSpPr>
        <p:grpSp>
          <p:nvGrpSpPr>
            <p:cNvPr id="859" name="组合 858"/>
            <p:cNvGrpSpPr/>
            <p:nvPr/>
          </p:nvGrpSpPr>
          <p:grpSpPr>
            <a:xfrm>
              <a:off x="8879" y="905"/>
              <a:ext cx="2240" cy="1870"/>
              <a:chOff x="6820" y="965"/>
              <a:chExt cx="2240" cy="1870"/>
            </a:xfrm>
          </p:grpSpPr>
          <p:sp>
            <p:nvSpPr>
              <p:cNvPr id="860" name="圆角矩形 859"/>
              <p:cNvSpPr/>
              <p:nvPr/>
            </p:nvSpPr>
            <p:spPr>
              <a:xfrm>
                <a:off x="6820" y="965"/>
                <a:ext cx="2240" cy="18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1" name="圆角矩形 860"/>
              <p:cNvSpPr/>
              <p:nvPr/>
            </p:nvSpPr>
            <p:spPr>
              <a:xfrm>
                <a:off x="6975" y="1177"/>
                <a:ext cx="1904" cy="58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Conv5</a:t>
                </a:r>
                <a:r>
                  <a:rPr lang="zh-CN" altLang="en-US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×</a:t>
                </a: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5</a:t>
                </a:r>
                <a:endParaRPr lang="en-US" altLang="zh-CN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862" name="圆角矩形 861"/>
              <p:cNvSpPr/>
              <p:nvPr/>
            </p:nvSpPr>
            <p:spPr>
              <a:xfrm>
                <a:off x="6975" y="2060"/>
                <a:ext cx="1904" cy="58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BN-ReLU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863" name="直接箭头连接符 862"/>
              <p:cNvCxnSpPr>
                <a:stCxn id="861" idx="2"/>
                <a:endCxn id="862" idx="0"/>
              </p:cNvCxnSpPr>
              <p:nvPr/>
            </p:nvCxnSpPr>
            <p:spPr>
              <a:xfrm>
                <a:off x="7927" y="1764"/>
                <a:ext cx="0" cy="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864" name="组合 863"/>
            <p:cNvGrpSpPr/>
            <p:nvPr/>
          </p:nvGrpSpPr>
          <p:grpSpPr>
            <a:xfrm>
              <a:off x="8575" y="619"/>
              <a:ext cx="2240" cy="1870"/>
              <a:chOff x="6820" y="965"/>
              <a:chExt cx="2240" cy="1870"/>
            </a:xfrm>
          </p:grpSpPr>
          <p:sp>
            <p:nvSpPr>
              <p:cNvPr id="865" name="圆角矩形 864"/>
              <p:cNvSpPr/>
              <p:nvPr/>
            </p:nvSpPr>
            <p:spPr>
              <a:xfrm>
                <a:off x="6820" y="965"/>
                <a:ext cx="2240" cy="18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6" name="圆角矩形 865"/>
              <p:cNvSpPr/>
              <p:nvPr/>
            </p:nvSpPr>
            <p:spPr>
              <a:xfrm>
                <a:off x="6975" y="1177"/>
                <a:ext cx="1904" cy="58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BN-ReLU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867" name="圆角矩形 866"/>
              <p:cNvSpPr/>
              <p:nvPr/>
            </p:nvSpPr>
            <p:spPr>
              <a:xfrm>
                <a:off x="6975" y="2060"/>
                <a:ext cx="1904" cy="58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Conv5</a:t>
                </a:r>
                <a:r>
                  <a:rPr lang="zh-CN" alt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×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5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868" name="直接箭头连接符 867"/>
              <p:cNvCxnSpPr>
                <a:stCxn id="866" idx="2"/>
                <a:endCxn id="867" idx="0"/>
              </p:cNvCxnSpPr>
              <p:nvPr/>
            </p:nvCxnSpPr>
            <p:spPr>
              <a:xfrm flipV="1">
                <a:off x="7927" y="1764"/>
                <a:ext cx="0" cy="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9" name="直接连接符 868"/>
          <p:cNvCxnSpPr/>
          <p:nvPr/>
        </p:nvCxnSpPr>
        <p:spPr>
          <a:xfrm flipH="1">
            <a:off x="11379835" y="3210560"/>
            <a:ext cx="5715" cy="5835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907" name="组合 906"/>
          <p:cNvGrpSpPr/>
          <p:nvPr/>
        </p:nvGrpSpPr>
        <p:grpSpPr>
          <a:xfrm>
            <a:off x="11279505" y="7000240"/>
            <a:ext cx="10313035" cy="2133600"/>
            <a:chOff x="18558" y="16961"/>
            <a:chExt cx="16241" cy="3360"/>
          </a:xfrm>
        </p:grpSpPr>
        <p:cxnSp>
          <p:nvCxnSpPr>
            <p:cNvPr id="891" name="直接箭头连接符 890"/>
            <p:cNvCxnSpPr/>
            <p:nvPr/>
          </p:nvCxnSpPr>
          <p:spPr>
            <a:xfrm>
              <a:off x="33349" y="18886"/>
              <a:ext cx="14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906" name="组合 905"/>
            <p:cNvGrpSpPr/>
            <p:nvPr/>
          </p:nvGrpSpPr>
          <p:grpSpPr>
            <a:xfrm>
              <a:off x="18558" y="16961"/>
              <a:ext cx="15252" cy="3360"/>
              <a:chOff x="17754" y="11075"/>
              <a:chExt cx="15252" cy="3360"/>
            </a:xfrm>
          </p:grpSpPr>
          <p:sp>
            <p:nvSpPr>
              <p:cNvPr id="904" name="矩形 903"/>
              <p:cNvSpPr/>
              <p:nvPr/>
            </p:nvSpPr>
            <p:spPr>
              <a:xfrm>
                <a:off x="17754" y="11075"/>
                <a:ext cx="15252" cy="33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0000"/>
                </a:schemeClr>
              </a:solidFill>
              <a:ln w="1905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93" name="组合 592"/>
              <p:cNvGrpSpPr/>
              <p:nvPr/>
            </p:nvGrpSpPr>
            <p:grpSpPr>
              <a:xfrm>
                <a:off x="24701" y="12793"/>
                <a:ext cx="434" cy="434"/>
                <a:chOff x="13693" y="7925"/>
                <a:chExt cx="434" cy="434"/>
              </a:xfrm>
            </p:grpSpPr>
            <p:sp>
              <p:nvSpPr>
                <p:cNvPr id="594" name="椭圆 593"/>
                <p:cNvSpPr/>
                <p:nvPr/>
              </p:nvSpPr>
              <p:spPr>
                <a:xfrm>
                  <a:off x="13693" y="7925"/>
                  <a:ext cx="435" cy="43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95" name="直接连接符 594"/>
                <p:cNvCxnSpPr>
                  <a:stCxn id="594" idx="2"/>
                  <a:endCxn id="594" idx="6"/>
                </p:cNvCxnSpPr>
                <p:nvPr/>
              </p:nvCxnSpPr>
              <p:spPr>
                <a:xfrm>
                  <a:off x="13693" y="8143"/>
                  <a:ext cx="43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96" name="直接连接符 595"/>
                <p:cNvCxnSpPr>
                  <a:endCxn id="594" idx="4"/>
                </p:cNvCxnSpPr>
                <p:nvPr/>
              </p:nvCxnSpPr>
              <p:spPr>
                <a:xfrm>
                  <a:off x="13911" y="7925"/>
                  <a:ext cx="0" cy="4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7" name="组合 596"/>
              <p:cNvGrpSpPr/>
              <p:nvPr/>
            </p:nvGrpSpPr>
            <p:grpSpPr>
              <a:xfrm rot="16200000">
                <a:off x="18398" y="11420"/>
                <a:ext cx="2435" cy="2687"/>
                <a:chOff x="31779" y="23401"/>
                <a:chExt cx="2446" cy="3131"/>
              </a:xfrm>
            </p:grpSpPr>
            <p:grpSp>
              <p:nvGrpSpPr>
                <p:cNvPr id="598" name="组合 597"/>
                <p:cNvGrpSpPr/>
                <p:nvPr/>
              </p:nvGrpSpPr>
              <p:grpSpPr>
                <a:xfrm>
                  <a:off x="32281" y="23778"/>
                  <a:ext cx="1944" cy="2754"/>
                  <a:chOff x="31779" y="23401"/>
                  <a:chExt cx="1944" cy="2754"/>
                </a:xfrm>
              </p:grpSpPr>
              <p:sp>
                <p:nvSpPr>
                  <p:cNvPr id="599" name="圆角矩形 598"/>
                  <p:cNvSpPr/>
                  <p:nvPr/>
                </p:nvSpPr>
                <p:spPr>
                  <a:xfrm>
                    <a:off x="31779" y="23401"/>
                    <a:ext cx="1945" cy="275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0" name="圆角矩形 599"/>
                  <p:cNvSpPr/>
                  <p:nvPr/>
                </p:nvSpPr>
                <p:spPr>
                  <a:xfrm>
                    <a:off x="31896" y="23616"/>
                    <a:ext cx="1709" cy="594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GroupNorm</a:t>
                    </a:r>
                    <a:endPara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601" name="圆角矩形 600"/>
                  <p:cNvSpPr/>
                  <p:nvPr/>
                </p:nvSpPr>
                <p:spPr>
                  <a:xfrm>
                    <a:off x="31896" y="24493"/>
                    <a:ext cx="1709" cy="594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Depthwise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endParaRP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Convolution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602" name="圆角矩形 601"/>
                  <p:cNvSpPr/>
                  <p:nvPr/>
                </p:nvSpPr>
                <p:spPr>
                  <a:xfrm>
                    <a:off x="31896" y="25355"/>
                    <a:ext cx="1709" cy="594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Channel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endParaRP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Scaling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cxnSp>
                <p:nvCxnSpPr>
                  <p:cNvPr id="603" name="直接箭头连接符 602"/>
                  <p:cNvCxnSpPr>
                    <a:stCxn id="600" idx="2"/>
                    <a:endCxn id="601" idx="0"/>
                  </p:cNvCxnSpPr>
                  <p:nvPr/>
                </p:nvCxnSpPr>
                <p:spPr>
                  <a:xfrm>
                    <a:off x="32751" y="24210"/>
                    <a:ext cx="0" cy="283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75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直接箭头连接符 603"/>
                  <p:cNvCxnSpPr>
                    <a:stCxn id="601" idx="2"/>
                    <a:endCxn id="602" idx="0"/>
                  </p:cNvCxnSpPr>
                  <p:nvPr/>
                </p:nvCxnSpPr>
                <p:spPr>
                  <a:xfrm>
                    <a:off x="32751" y="25087"/>
                    <a:ext cx="0" cy="268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75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5" name="组合 604"/>
                <p:cNvGrpSpPr/>
                <p:nvPr/>
              </p:nvGrpSpPr>
              <p:grpSpPr>
                <a:xfrm>
                  <a:off x="31779" y="23401"/>
                  <a:ext cx="1944" cy="2754"/>
                  <a:chOff x="31779" y="23401"/>
                  <a:chExt cx="1944" cy="2754"/>
                </a:xfrm>
              </p:grpSpPr>
              <p:sp>
                <p:nvSpPr>
                  <p:cNvPr id="606" name="圆角矩形 605"/>
                  <p:cNvSpPr/>
                  <p:nvPr/>
                </p:nvSpPr>
                <p:spPr>
                  <a:xfrm>
                    <a:off x="31779" y="23401"/>
                    <a:ext cx="1945" cy="275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7" name="圆角矩形 606"/>
                  <p:cNvSpPr/>
                  <p:nvPr/>
                </p:nvSpPr>
                <p:spPr>
                  <a:xfrm>
                    <a:off x="31896" y="23616"/>
                    <a:ext cx="1709" cy="594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GroupNorm</a:t>
                    </a:r>
                    <a:endPara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608" name="圆角矩形 607"/>
                  <p:cNvSpPr/>
                  <p:nvPr/>
                </p:nvSpPr>
                <p:spPr>
                  <a:xfrm>
                    <a:off x="31896" y="24493"/>
                    <a:ext cx="1709" cy="594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Depthwise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endParaRP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Convolution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609" name="圆角矩形 608"/>
                  <p:cNvSpPr/>
                  <p:nvPr/>
                </p:nvSpPr>
                <p:spPr>
                  <a:xfrm>
                    <a:off x="31896" y="25355"/>
                    <a:ext cx="1709" cy="594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Channel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endParaRP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Scaling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cxnSp>
                <p:nvCxnSpPr>
                  <p:cNvPr id="610" name="直接箭头连接符 609"/>
                  <p:cNvCxnSpPr>
                    <a:stCxn id="607" idx="2"/>
                    <a:endCxn id="608" idx="0"/>
                  </p:cNvCxnSpPr>
                  <p:nvPr/>
                </p:nvCxnSpPr>
                <p:spPr>
                  <a:xfrm>
                    <a:off x="32751" y="24210"/>
                    <a:ext cx="0" cy="28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箭头连接符 610"/>
                  <p:cNvCxnSpPr>
                    <a:stCxn id="608" idx="2"/>
                    <a:endCxn id="609" idx="0"/>
                  </p:cNvCxnSpPr>
                  <p:nvPr/>
                </p:nvCxnSpPr>
                <p:spPr>
                  <a:xfrm>
                    <a:off x="32751" y="25087"/>
                    <a:ext cx="0" cy="26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48" name="组合 747"/>
              <p:cNvGrpSpPr/>
              <p:nvPr/>
            </p:nvGrpSpPr>
            <p:grpSpPr>
              <a:xfrm rot="16200000">
                <a:off x="26363" y="11531"/>
                <a:ext cx="2450" cy="2713"/>
                <a:chOff x="32217" y="30015"/>
                <a:chExt cx="2462" cy="3161"/>
              </a:xfrm>
            </p:grpSpPr>
            <p:grpSp>
              <p:nvGrpSpPr>
                <p:cNvPr id="749" name="组合 748"/>
                <p:cNvGrpSpPr/>
                <p:nvPr/>
              </p:nvGrpSpPr>
              <p:grpSpPr>
                <a:xfrm>
                  <a:off x="32735" y="30422"/>
                  <a:ext cx="1944" cy="2754"/>
                  <a:chOff x="31779" y="23401"/>
                  <a:chExt cx="1944" cy="2754"/>
                </a:xfrm>
              </p:grpSpPr>
              <p:sp>
                <p:nvSpPr>
                  <p:cNvPr id="750" name="圆角矩形 749"/>
                  <p:cNvSpPr/>
                  <p:nvPr/>
                </p:nvSpPr>
                <p:spPr>
                  <a:xfrm>
                    <a:off x="31779" y="23401"/>
                    <a:ext cx="1945" cy="275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1" name="圆角矩形 750"/>
                  <p:cNvSpPr/>
                  <p:nvPr/>
                </p:nvSpPr>
                <p:spPr>
                  <a:xfrm>
                    <a:off x="31896" y="23616"/>
                    <a:ext cx="1709" cy="594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GroupNorm</a:t>
                    </a:r>
                    <a:endPara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752" name="圆角矩形 751"/>
                  <p:cNvSpPr/>
                  <p:nvPr/>
                </p:nvSpPr>
                <p:spPr>
                  <a:xfrm>
                    <a:off x="31896" y="24493"/>
                    <a:ext cx="1709" cy="594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Channel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endParaRPr>
                  </a:p>
                  <a:p>
                    <a:pPr algn="ctr"/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MLP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753" name="圆角矩形 752"/>
                  <p:cNvSpPr/>
                  <p:nvPr/>
                </p:nvSpPr>
                <p:spPr>
                  <a:xfrm>
                    <a:off x="31896" y="25355"/>
                    <a:ext cx="1709" cy="594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Channel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endParaRP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Scaling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cxnSp>
                <p:nvCxnSpPr>
                  <p:cNvPr id="754" name="直接箭头连接符 753"/>
                  <p:cNvCxnSpPr>
                    <a:stCxn id="751" idx="2"/>
                    <a:endCxn id="752" idx="0"/>
                  </p:cNvCxnSpPr>
                  <p:nvPr/>
                </p:nvCxnSpPr>
                <p:spPr>
                  <a:xfrm>
                    <a:off x="32751" y="24210"/>
                    <a:ext cx="0" cy="283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75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直接箭头连接符 754"/>
                  <p:cNvCxnSpPr>
                    <a:stCxn id="752" idx="2"/>
                    <a:endCxn id="753" idx="0"/>
                  </p:cNvCxnSpPr>
                  <p:nvPr/>
                </p:nvCxnSpPr>
                <p:spPr>
                  <a:xfrm>
                    <a:off x="32751" y="25087"/>
                    <a:ext cx="0" cy="268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75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6" name="组合 755"/>
                <p:cNvGrpSpPr/>
                <p:nvPr/>
              </p:nvGrpSpPr>
              <p:grpSpPr>
                <a:xfrm>
                  <a:off x="32217" y="30015"/>
                  <a:ext cx="1944" cy="2754"/>
                  <a:chOff x="31779" y="23401"/>
                  <a:chExt cx="1944" cy="2754"/>
                </a:xfrm>
              </p:grpSpPr>
              <p:sp>
                <p:nvSpPr>
                  <p:cNvPr id="757" name="圆角矩形 756"/>
                  <p:cNvSpPr/>
                  <p:nvPr/>
                </p:nvSpPr>
                <p:spPr>
                  <a:xfrm>
                    <a:off x="31779" y="23401"/>
                    <a:ext cx="1945" cy="275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8" name="圆角矩形 757"/>
                  <p:cNvSpPr/>
                  <p:nvPr/>
                </p:nvSpPr>
                <p:spPr>
                  <a:xfrm>
                    <a:off x="31896" y="23616"/>
                    <a:ext cx="1709" cy="594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GroupNorm</a:t>
                    </a:r>
                    <a:endPara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759" name="圆角矩形 758"/>
                  <p:cNvSpPr/>
                  <p:nvPr/>
                </p:nvSpPr>
                <p:spPr>
                  <a:xfrm>
                    <a:off x="31896" y="24493"/>
                    <a:ext cx="1709" cy="594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Channel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endParaRP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MLP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760" name="圆角矩形 759"/>
                  <p:cNvSpPr/>
                  <p:nvPr/>
                </p:nvSpPr>
                <p:spPr>
                  <a:xfrm>
                    <a:off x="31896" y="25355"/>
                    <a:ext cx="1709" cy="594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Channel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endParaRP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Scaling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cxnSp>
                <p:nvCxnSpPr>
                  <p:cNvPr id="761" name="直接箭头连接符 760"/>
                  <p:cNvCxnSpPr>
                    <a:stCxn id="758" idx="2"/>
                    <a:endCxn id="759" idx="0"/>
                  </p:cNvCxnSpPr>
                  <p:nvPr/>
                </p:nvCxnSpPr>
                <p:spPr>
                  <a:xfrm>
                    <a:off x="32751" y="24210"/>
                    <a:ext cx="0" cy="28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直接箭头连接符 761"/>
                  <p:cNvCxnSpPr>
                    <a:stCxn id="759" idx="2"/>
                    <a:endCxn id="760" idx="0"/>
                  </p:cNvCxnSpPr>
                  <p:nvPr/>
                </p:nvCxnSpPr>
                <p:spPr>
                  <a:xfrm>
                    <a:off x="32751" y="25087"/>
                    <a:ext cx="0" cy="26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3" name="组合 762"/>
              <p:cNvGrpSpPr/>
              <p:nvPr/>
            </p:nvGrpSpPr>
            <p:grpSpPr>
              <a:xfrm>
                <a:off x="31281" y="12693"/>
                <a:ext cx="1255" cy="785"/>
                <a:chOff x="31808" y="33864"/>
                <a:chExt cx="1255" cy="785"/>
              </a:xfrm>
            </p:grpSpPr>
            <p:grpSp>
              <p:nvGrpSpPr>
                <p:cNvPr id="764" name="组合 763"/>
                <p:cNvGrpSpPr/>
                <p:nvPr/>
              </p:nvGrpSpPr>
              <p:grpSpPr>
                <a:xfrm>
                  <a:off x="32025" y="34045"/>
                  <a:ext cx="1038" cy="604"/>
                  <a:chOff x="30736" y="34046"/>
                  <a:chExt cx="1038" cy="604"/>
                </a:xfrm>
              </p:grpSpPr>
              <p:sp>
                <p:nvSpPr>
                  <p:cNvPr id="765" name="流程图: 可选过程 764"/>
                  <p:cNvSpPr/>
                  <p:nvPr/>
                </p:nvSpPr>
                <p:spPr>
                  <a:xfrm>
                    <a:off x="30736" y="34046"/>
                    <a:ext cx="1038" cy="604"/>
                  </a:xfrm>
                  <a:prstGeom prst="flowChartAlternateProcess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graphicFrame>
                <p:nvGraphicFramePr>
                  <p:cNvPr id="766" name="对象 765">
                    <a:hlinkClick r:id="" action="ppaction://ole?verb=0"/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0903" y="34085"/>
                  <a:ext cx="716" cy="52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" name="" r:id="rId3" imgW="241300" imgH="177165" progId="Equation.KSEE3">
                          <p:embed/>
                        </p:oleObj>
                      </mc:Choice>
                      <mc:Fallback>
                        <p:oleObj name="" r:id="rId3" imgW="241300" imgH="177165" progId="Equation.KSEE3">
                          <p:embed/>
                          <p:pic>
                            <p:nvPicPr>
                              <p:cNvPr id="0" name="图片 1024"/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903" y="34085"/>
                                <a:ext cx="716" cy="526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768" name="组合 767"/>
                <p:cNvGrpSpPr/>
                <p:nvPr/>
              </p:nvGrpSpPr>
              <p:grpSpPr>
                <a:xfrm>
                  <a:off x="31808" y="33864"/>
                  <a:ext cx="1038" cy="604"/>
                  <a:chOff x="30736" y="34046"/>
                  <a:chExt cx="1038" cy="604"/>
                </a:xfrm>
              </p:grpSpPr>
              <p:sp>
                <p:nvSpPr>
                  <p:cNvPr id="769" name="流程图: 可选过程 768"/>
                  <p:cNvSpPr/>
                  <p:nvPr/>
                </p:nvSpPr>
                <p:spPr>
                  <a:xfrm>
                    <a:off x="30736" y="34046"/>
                    <a:ext cx="1038" cy="604"/>
                  </a:xfrm>
                  <a:prstGeom prst="flowChartAlternateProcess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graphicFrame>
                <p:nvGraphicFramePr>
                  <p:cNvPr id="770" name="对象 769">
                    <a:hlinkClick r:id="" action="ppaction://ole?verb=0"/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0903" y="34085"/>
                  <a:ext cx="716" cy="52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" name="" r:id="rId5" imgW="241300" imgH="177165" progId="Equation.KSEE3">
                          <p:embed/>
                        </p:oleObj>
                      </mc:Choice>
                      <mc:Fallback>
                        <p:oleObj name="" r:id="rId5" imgW="241300" imgH="177165" progId="Equation.KSEE3">
                          <p:embed/>
                          <p:pic>
                            <p:nvPicPr>
                              <p:cNvPr id="0" name="图片 1024"/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903" y="34085"/>
                                <a:ext cx="716" cy="526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pSp>
            <p:nvGrpSpPr>
              <p:cNvPr id="772" name="组合 771"/>
              <p:cNvGrpSpPr/>
              <p:nvPr/>
            </p:nvGrpSpPr>
            <p:grpSpPr>
              <a:xfrm>
                <a:off x="30044" y="12798"/>
                <a:ext cx="434" cy="434"/>
                <a:chOff x="13693" y="7925"/>
                <a:chExt cx="434" cy="434"/>
              </a:xfrm>
            </p:grpSpPr>
            <p:sp>
              <p:nvSpPr>
                <p:cNvPr id="773" name="椭圆 772"/>
                <p:cNvSpPr/>
                <p:nvPr/>
              </p:nvSpPr>
              <p:spPr>
                <a:xfrm>
                  <a:off x="13693" y="7925"/>
                  <a:ext cx="435" cy="43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4" name="直接连接符 773"/>
                <p:cNvCxnSpPr>
                  <a:stCxn id="773" idx="2"/>
                  <a:endCxn id="773" idx="6"/>
                </p:cNvCxnSpPr>
                <p:nvPr/>
              </p:nvCxnSpPr>
              <p:spPr>
                <a:xfrm>
                  <a:off x="13693" y="8143"/>
                  <a:ext cx="43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75" name="直接连接符 774"/>
                <p:cNvCxnSpPr>
                  <a:endCxn id="773" idx="4"/>
                </p:cNvCxnSpPr>
                <p:nvPr/>
              </p:nvCxnSpPr>
              <p:spPr>
                <a:xfrm>
                  <a:off x="13911" y="7925"/>
                  <a:ext cx="0" cy="4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81" name="直接箭头连接符 880"/>
              <p:cNvCxnSpPr/>
              <p:nvPr/>
            </p:nvCxnSpPr>
            <p:spPr>
              <a:xfrm>
                <a:off x="17917" y="13009"/>
                <a:ext cx="3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83" name="直接箭头连接符 882"/>
              <p:cNvCxnSpPr/>
              <p:nvPr/>
            </p:nvCxnSpPr>
            <p:spPr>
              <a:xfrm>
                <a:off x="20959" y="13005"/>
                <a:ext cx="53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86" name="直接箭头连接符 885"/>
              <p:cNvCxnSpPr/>
              <p:nvPr/>
            </p:nvCxnSpPr>
            <p:spPr>
              <a:xfrm>
                <a:off x="23884" y="13019"/>
                <a:ext cx="81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0" name="直接箭头连接符 889"/>
              <p:cNvCxnSpPr/>
              <p:nvPr/>
            </p:nvCxnSpPr>
            <p:spPr>
              <a:xfrm>
                <a:off x="30495" y="13000"/>
                <a:ext cx="76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2" name="直接箭头连接符 891"/>
              <p:cNvCxnSpPr/>
              <p:nvPr/>
            </p:nvCxnSpPr>
            <p:spPr>
              <a:xfrm>
                <a:off x="28947" y="13019"/>
                <a:ext cx="109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3" name="直接箭头连接符 892"/>
              <p:cNvCxnSpPr/>
              <p:nvPr/>
            </p:nvCxnSpPr>
            <p:spPr>
              <a:xfrm>
                <a:off x="25135" y="13013"/>
                <a:ext cx="109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4" name="直接连接符 893"/>
              <p:cNvCxnSpPr/>
              <p:nvPr/>
            </p:nvCxnSpPr>
            <p:spPr>
              <a:xfrm flipV="1">
                <a:off x="17917" y="14242"/>
                <a:ext cx="6997" cy="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5" name="直接箭头连接符 894"/>
              <p:cNvCxnSpPr/>
              <p:nvPr/>
            </p:nvCxnSpPr>
            <p:spPr>
              <a:xfrm flipH="1" flipV="1">
                <a:off x="24920" y="13228"/>
                <a:ext cx="1" cy="10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6" name="直接连接符 895"/>
              <p:cNvCxnSpPr/>
              <p:nvPr/>
            </p:nvCxnSpPr>
            <p:spPr>
              <a:xfrm flipV="1">
                <a:off x="25524" y="14233"/>
                <a:ext cx="4740" cy="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7" name="直接连接符 896"/>
              <p:cNvCxnSpPr/>
              <p:nvPr/>
            </p:nvCxnSpPr>
            <p:spPr>
              <a:xfrm flipV="1">
                <a:off x="25514" y="13032"/>
                <a:ext cx="4" cy="12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8" name="直接箭头连接符 897"/>
              <p:cNvCxnSpPr/>
              <p:nvPr/>
            </p:nvCxnSpPr>
            <p:spPr>
              <a:xfrm flipV="1">
                <a:off x="30261" y="13239"/>
                <a:ext cx="0" cy="9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901" name="组合 900"/>
              <p:cNvGrpSpPr/>
              <p:nvPr/>
            </p:nvGrpSpPr>
            <p:grpSpPr>
              <a:xfrm>
                <a:off x="21433" y="12090"/>
                <a:ext cx="2488" cy="1937"/>
                <a:chOff x="21433" y="12090"/>
                <a:chExt cx="2488" cy="1937"/>
              </a:xfrm>
            </p:grpSpPr>
            <p:grpSp>
              <p:nvGrpSpPr>
                <p:cNvPr id="613" name="组合 612"/>
                <p:cNvGrpSpPr/>
                <p:nvPr/>
              </p:nvGrpSpPr>
              <p:grpSpPr>
                <a:xfrm>
                  <a:off x="21670" y="12090"/>
                  <a:ext cx="2109" cy="1489"/>
                  <a:chOff x="33464" y="27613"/>
                  <a:chExt cx="2109" cy="1489"/>
                </a:xfrm>
              </p:grpSpPr>
              <p:grpSp>
                <p:nvGrpSpPr>
                  <p:cNvPr id="614" name="组合 613"/>
                  <p:cNvGrpSpPr/>
                  <p:nvPr/>
                </p:nvGrpSpPr>
                <p:grpSpPr>
                  <a:xfrm>
                    <a:off x="33464" y="27616"/>
                    <a:ext cx="878" cy="1486"/>
                    <a:chOff x="11454" y="5794"/>
                    <a:chExt cx="878" cy="1486"/>
                  </a:xfrm>
                </p:grpSpPr>
                <p:grpSp>
                  <p:nvGrpSpPr>
                    <p:cNvPr id="615" name="组合 614"/>
                    <p:cNvGrpSpPr/>
                    <p:nvPr/>
                  </p:nvGrpSpPr>
                  <p:grpSpPr>
                    <a:xfrm>
                      <a:off x="11454" y="6396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616" name="立方体 615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17" name="立方体 616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18" name="立方体 617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19" name="立方体 618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20" name="立方体 619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21" name="立方体 620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622" name="直接连接符 621"/>
                    <p:cNvCxnSpPr/>
                    <p:nvPr/>
                  </p:nvCxnSpPr>
                  <p:spPr>
                    <a:xfrm flipH="1">
                      <a:off x="11653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3" name="直接连接符 622"/>
                    <p:cNvCxnSpPr/>
                    <p:nvPr/>
                  </p:nvCxnSpPr>
                  <p:spPr>
                    <a:xfrm flipH="1">
                      <a:off x="11652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4" name="直接连接符 623"/>
                    <p:cNvCxnSpPr/>
                    <p:nvPr/>
                  </p:nvCxnSpPr>
                  <p:spPr>
                    <a:xfrm flipH="1">
                      <a:off x="11750" y="63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5" name="直接连接符 624"/>
                    <p:cNvCxnSpPr/>
                    <p:nvPr/>
                  </p:nvCxnSpPr>
                  <p:spPr>
                    <a:xfrm flipH="1">
                      <a:off x="11849" y="6305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6" name="直接连接符 625"/>
                    <p:cNvCxnSpPr/>
                    <p:nvPr/>
                  </p:nvCxnSpPr>
                  <p:spPr>
                    <a:xfrm flipH="1">
                      <a:off x="11942" y="61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7" name="直接连接符 626"/>
                    <p:cNvCxnSpPr/>
                    <p:nvPr/>
                  </p:nvCxnSpPr>
                  <p:spPr>
                    <a:xfrm flipH="1">
                      <a:off x="12044" y="6101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8" name="直接连接符 627"/>
                    <p:cNvCxnSpPr/>
                    <p:nvPr/>
                  </p:nvCxnSpPr>
                  <p:spPr>
                    <a:xfrm flipH="1">
                      <a:off x="12142" y="6032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29" name="组合 628"/>
                    <p:cNvGrpSpPr/>
                    <p:nvPr/>
                  </p:nvGrpSpPr>
                  <p:grpSpPr>
                    <a:xfrm>
                      <a:off x="11454" y="5794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630" name="立方体 629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1" name="立方体 630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2" name="立方体 631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3" name="立方体 632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4" name="立方体 633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5" name="立方体 634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36" name="组合 635"/>
                  <p:cNvGrpSpPr/>
                  <p:nvPr/>
                </p:nvGrpSpPr>
                <p:grpSpPr>
                  <a:xfrm>
                    <a:off x="33715" y="27615"/>
                    <a:ext cx="878" cy="1486"/>
                    <a:chOff x="11454" y="5794"/>
                    <a:chExt cx="878" cy="1486"/>
                  </a:xfrm>
                </p:grpSpPr>
                <p:grpSp>
                  <p:nvGrpSpPr>
                    <p:cNvPr id="637" name="组合 636"/>
                    <p:cNvGrpSpPr/>
                    <p:nvPr/>
                  </p:nvGrpSpPr>
                  <p:grpSpPr>
                    <a:xfrm>
                      <a:off x="11454" y="6396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638" name="立方体 637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9" name="立方体 638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0" name="立方体 639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1" name="立方体 640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2" name="立方体 641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3" name="立方体 642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644" name="直接连接符 643"/>
                    <p:cNvCxnSpPr/>
                    <p:nvPr/>
                  </p:nvCxnSpPr>
                  <p:spPr>
                    <a:xfrm flipH="1">
                      <a:off x="11653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5" name="直接连接符 644"/>
                    <p:cNvCxnSpPr/>
                    <p:nvPr/>
                  </p:nvCxnSpPr>
                  <p:spPr>
                    <a:xfrm flipH="1">
                      <a:off x="11652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6" name="直接连接符 645"/>
                    <p:cNvCxnSpPr/>
                    <p:nvPr/>
                  </p:nvCxnSpPr>
                  <p:spPr>
                    <a:xfrm flipH="1">
                      <a:off x="11750" y="63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7" name="直接连接符 646"/>
                    <p:cNvCxnSpPr/>
                    <p:nvPr/>
                  </p:nvCxnSpPr>
                  <p:spPr>
                    <a:xfrm flipH="1">
                      <a:off x="11849" y="6305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8" name="直接连接符 647"/>
                    <p:cNvCxnSpPr/>
                    <p:nvPr/>
                  </p:nvCxnSpPr>
                  <p:spPr>
                    <a:xfrm flipH="1">
                      <a:off x="11942" y="61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9" name="直接连接符 648"/>
                    <p:cNvCxnSpPr/>
                    <p:nvPr/>
                  </p:nvCxnSpPr>
                  <p:spPr>
                    <a:xfrm flipH="1">
                      <a:off x="12044" y="6101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0" name="直接连接符 649"/>
                    <p:cNvCxnSpPr/>
                    <p:nvPr/>
                  </p:nvCxnSpPr>
                  <p:spPr>
                    <a:xfrm flipH="1">
                      <a:off x="12142" y="6032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51" name="组合 650"/>
                    <p:cNvGrpSpPr/>
                    <p:nvPr/>
                  </p:nvGrpSpPr>
                  <p:grpSpPr>
                    <a:xfrm>
                      <a:off x="11454" y="5794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652" name="立方体 651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3" name="立方体 652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4" name="立方体 653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5" name="立方体 654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6" name="立方体 655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7" name="立方体 656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58" name="组合 657"/>
                  <p:cNvGrpSpPr/>
                  <p:nvPr/>
                </p:nvGrpSpPr>
                <p:grpSpPr>
                  <a:xfrm>
                    <a:off x="33954" y="27615"/>
                    <a:ext cx="878" cy="1486"/>
                    <a:chOff x="11454" y="5794"/>
                    <a:chExt cx="878" cy="1486"/>
                  </a:xfrm>
                </p:grpSpPr>
                <p:grpSp>
                  <p:nvGrpSpPr>
                    <p:cNvPr id="659" name="组合 658"/>
                    <p:cNvGrpSpPr/>
                    <p:nvPr/>
                  </p:nvGrpSpPr>
                  <p:grpSpPr>
                    <a:xfrm>
                      <a:off x="11454" y="6396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660" name="立方体 659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61" name="立方体 660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62" name="立方体 661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63" name="立方体 662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64" name="立方体 663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65" name="立方体 664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666" name="直接连接符 665"/>
                    <p:cNvCxnSpPr/>
                    <p:nvPr/>
                  </p:nvCxnSpPr>
                  <p:spPr>
                    <a:xfrm flipH="1">
                      <a:off x="11653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7" name="直接连接符 666"/>
                    <p:cNvCxnSpPr/>
                    <p:nvPr/>
                  </p:nvCxnSpPr>
                  <p:spPr>
                    <a:xfrm flipH="1">
                      <a:off x="11652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8" name="直接连接符 667"/>
                    <p:cNvCxnSpPr/>
                    <p:nvPr/>
                  </p:nvCxnSpPr>
                  <p:spPr>
                    <a:xfrm flipH="1">
                      <a:off x="11750" y="63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9" name="直接连接符 668"/>
                    <p:cNvCxnSpPr/>
                    <p:nvPr/>
                  </p:nvCxnSpPr>
                  <p:spPr>
                    <a:xfrm flipH="1">
                      <a:off x="11849" y="6305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0" name="直接连接符 669"/>
                    <p:cNvCxnSpPr/>
                    <p:nvPr/>
                  </p:nvCxnSpPr>
                  <p:spPr>
                    <a:xfrm flipH="1">
                      <a:off x="11942" y="61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1" name="直接连接符 670"/>
                    <p:cNvCxnSpPr/>
                    <p:nvPr/>
                  </p:nvCxnSpPr>
                  <p:spPr>
                    <a:xfrm flipH="1">
                      <a:off x="12044" y="6101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2" name="直接连接符 671"/>
                    <p:cNvCxnSpPr/>
                    <p:nvPr/>
                  </p:nvCxnSpPr>
                  <p:spPr>
                    <a:xfrm flipH="1">
                      <a:off x="12142" y="6032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73" name="组合 672"/>
                    <p:cNvGrpSpPr/>
                    <p:nvPr/>
                  </p:nvGrpSpPr>
                  <p:grpSpPr>
                    <a:xfrm>
                      <a:off x="11454" y="5794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674" name="立方体 673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5" name="立方体 674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6" name="立方体 675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7" name="立方体 676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8" name="立方体 677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9" name="立方体 678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80" name="组合 679"/>
                  <p:cNvGrpSpPr/>
                  <p:nvPr/>
                </p:nvGrpSpPr>
                <p:grpSpPr>
                  <a:xfrm>
                    <a:off x="34205" y="27615"/>
                    <a:ext cx="878" cy="1486"/>
                    <a:chOff x="11454" y="5794"/>
                    <a:chExt cx="878" cy="1486"/>
                  </a:xfrm>
                </p:grpSpPr>
                <p:grpSp>
                  <p:nvGrpSpPr>
                    <p:cNvPr id="681" name="组合 680"/>
                    <p:cNvGrpSpPr/>
                    <p:nvPr/>
                  </p:nvGrpSpPr>
                  <p:grpSpPr>
                    <a:xfrm>
                      <a:off x="11454" y="6396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682" name="立方体 681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3" name="立方体 682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4" name="立方体 683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5" name="立方体 684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6" name="立方体 685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7" name="立方体 686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688" name="直接连接符 687"/>
                    <p:cNvCxnSpPr/>
                    <p:nvPr/>
                  </p:nvCxnSpPr>
                  <p:spPr>
                    <a:xfrm flipH="1">
                      <a:off x="11653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9" name="直接连接符 688"/>
                    <p:cNvCxnSpPr/>
                    <p:nvPr/>
                  </p:nvCxnSpPr>
                  <p:spPr>
                    <a:xfrm flipH="1">
                      <a:off x="11652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0" name="直接连接符 689"/>
                    <p:cNvCxnSpPr/>
                    <p:nvPr/>
                  </p:nvCxnSpPr>
                  <p:spPr>
                    <a:xfrm flipH="1">
                      <a:off x="11750" y="63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1" name="直接连接符 690"/>
                    <p:cNvCxnSpPr/>
                    <p:nvPr/>
                  </p:nvCxnSpPr>
                  <p:spPr>
                    <a:xfrm flipH="1">
                      <a:off x="11849" y="6305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2" name="直接连接符 691"/>
                    <p:cNvCxnSpPr/>
                    <p:nvPr/>
                  </p:nvCxnSpPr>
                  <p:spPr>
                    <a:xfrm flipH="1">
                      <a:off x="11942" y="61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3" name="直接连接符 692"/>
                    <p:cNvCxnSpPr/>
                    <p:nvPr/>
                  </p:nvCxnSpPr>
                  <p:spPr>
                    <a:xfrm flipH="1">
                      <a:off x="12044" y="6101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4" name="直接连接符 693"/>
                    <p:cNvCxnSpPr/>
                    <p:nvPr/>
                  </p:nvCxnSpPr>
                  <p:spPr>
                    <a:xfrm flipH="1">
                      <a:off x="12142" y="6032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95" name="组合 694"/>
                    <p:cNvGrpSpPr/>
                    <p:nvPr/>
                  </p:nvGrpSpPr>
                  <p:grpSpPr>
                    <a:xfrm>
                      <a:off x="11454" y="5794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696" name="立方体 695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97" name="立方体 696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98" name="立方体 697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99" name="立方体 698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0" name="立方体 699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1" name="立方体 700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702" name="组合 701"/>
                  <p:cNvGrpSpPr/>
                  <p:nvPr/>
                </p:nvGrpSpPr>
                <p:grpSpPr>
                  <a:xfrm>
                    <a:off x="34444" y="27614"/>
                    <a:ext cx="878" cy="1486"/>
                    <a:chOff x="11454" y="5794"/>
                    <a:chExt cx="878" cy="1486"/>
                  </a:xfrm>
                </p:grpSpPr>
                <p:grpSp>
                  <p:nvGrpSpPr>
                    <p:cNvPr id="703" name="组合 702"/>
                    <p:cNvGrpSpPr/>
                    <p:nvPr/>
                  </p:nvGrpSpPr>
                  <p:grpSpPr>
                    <a:xfrm>
                      <a:off x="11454" y="6396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704" name="立方体 703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5" name="立方体 704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6" name="立方体 705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7" name="立方体 706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8" name="立方体 707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9" name="立方体 708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710" name="直接连接符 709"/>
                    <p:cNvCxnSpPr/>
                    <p:nvPr/>
                  </p:nvCxnSpPr>
                  <p:spPr>
                    <a:xfrm flipH="1">
                      <a:off x="11653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1" name="直接连接符 710"/>
                    <p:cNvCxnSpPr/>
                    <p:nvPr/>
                  </p:nvCxnSpPr>
                  <p:spPr>
                    <a:xfrm flipH="1">
                      <a:off x="11652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2" name="直接连接符 711"/>
                    <p:cNvCxnSpPr/>
                    <p:nvPr/>
                  </p:nvCxnSpPr>
                  <p:spPr>
                    <a:xfrm flipH="1">
                      <a:off x="11750" y="63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3" name="直接连接符 712"/>
                    <p:cNvCxnSpPr/>
                    <p:nvPr/>
                  </p:nvCxnSpPr>
                  <p:spPr>
                    <a:xfrm flipH="1">
                      <a:off x="11849" y="6305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4" name="直接连接符 713"/>
                    <p:cNvCxnSpPr/>
                    <p:nvPr/>
                  </p:nvCxnSpPr>
                  <p:spPr>
                    <a:xfrm flipH="1">
                      <a:off x="11942" y="61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5" name="直接连接符 714"/>
                    <p:cNvCxnSpPr/>
                    <p:nvPr/>
                  </p:nvCxnSpPr>
                  <p:spPr>
                    <a:xfrm flipH="1">
                      <a:off x="12044" y="6101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6" name="直接连接符 715"/>
                    <p:cNvCxnSpPr/>
                    <p:nvPr/>
                  </p:nvCxnSpPr>
                  <p:spPr>
                    <a:xfrm flipH="1">
                      <a:off x="12142" y="6032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17" name="组合 716"/>
                    <p:cNvGrpSpPr/>
                    <p:nvPr/>
                  </p:nvGrpSpPr>
                  <p:grpSpPr>
                    <a:xfrm>
                      <a:off x="11454" y="5794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718" name="立方体 717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19" name="立方体 718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0" name="立方体 719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1" name="立方体 720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2" name="立方体 721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3" name="立方体 722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724" name="组合 723"/>
                  <p:cNvGrpSpPr/>
                  <p:nvPr/>
                </p:nvGrpSpPr>
                <p:grpSpPr>
                  <a:xfrm>
                    <a:off x="34695" y="27613"/>
                    <a:ext cx="878" cy="1486"/>
                    <a:chOff x="11454" y="5794"/>
                    <a:chExt cx="878" cy="1486"/>
                  </a:xfrm>
                </p:grpSpPr>
                <p:grpSp>
                  <p:nvGrpSpPr>
                    <p:cNvPr id="725" name="组合 724"/>
                    <p:cNvGrpSpPr/>
                    <p:nvPr/>
                  </p:nvGrpSpPr>
                  <p:grpSpPr>
                    <a:xfrm>
                      <a:off x="11454" y="6396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726" name="立方体 725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7" name="立方体 726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8" name="立方体 727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9" name="立方体 728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30" name="立方体 729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31" name="立方体 730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732" name="直接连接符 731"/>
                    <p:cNvCxnSpPr/>
                    <p:nvPr/>
                  </p:nvCxnSpPr>
                  <p:spPr>
                    <a:xfrm flipH="1">
                      <a:off x="11653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3" name="直接连接符 732"/>
                    <p:cNvCxnSpPr/>
                    <p:nvPr/>
                  </p:nvCxnSpPr>
                  <p:spPr>
                    <a:xfrm flipH="1">
                      <a:off x="11652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4" name="直接连接符 733"/>
                    <p:cNvCxnSpPr/>
                    <p:nvPr/>
                  </p:nvCxnSpPr>
                  <p:spPr>
                    <a:xfrm flipH="1">
                      <a:off x="11750" y="63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5" name="直接连接符 734"/>
                    <p:cNvCxnSpPr/>
                    <p:nvPr/>
                  </p:nvCxnSpPr>
                  <p:spPr>
                    <a:xfrm flipH="1">
                      <a:off x="11849" y="6305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6" name="直接连接符 735"/>
                    <p:cNvCxnSpPr/>
                    <p:nvPr/>
                  </p:nvCxnSpPr>
                  <p:spPr>
                    <a:xfrm flipH="1">
                      <a:off x="11942" y="61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7" name="直接连接符 736"/>
                    <p:cNvCxnSpPr/>
                    <p:nvPr/>
                  </p:nvCxnSpPr>
                  <p:spPr>
                    <a:xfrm flipH="1">
                      <a:off x="12044" y="6101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8" name="直接连接符 737"/>
                    <p:cNvCxnSpPr/>
                    <p:nvPr/>
                  </p:nvCxnSpPr>
                  <p:spPr>
                    <a:xfrm flipH="1">
                      <a:off x="12142" y="6032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39" name="组合 738"/>
                    <p:cNvGrpSpPr/>
                    <p:nvPr/>
                  </p:nvGrpSpPr>
                  <p:grpSpPr>
                    <a:xfrm>
                      <a:off x="11454" y="5794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740" name="立方体 739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1" name="立方体 740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2" name="立方体 741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3" name="立方体 742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4" name="立方体 743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5" name="立方体 744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899" name="文本框 898"/>
                <p:cNvSpPr txBox="1"/>
                <p:nvPr/>
              </p:nvSpPr>
              <p:spPr>
                <a:xfrm>
                  <a:off x="21433" y="13544"/>
                  <a:ext cx="2488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>
                      <a:latin typeface="Times New Roman" panose="02020603050405020304" charset="0"/>
                      <a:cs typeface="Times New Roman" panose="02020603050405020304" charset="0"/>
                    </a:rPr>
                    <a:t>Feature Interaction</a:t>
                  </a:r>
                  <a:endParaRPr lang="zh-CN" altLang="en-US" sz="14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</p:grpSp>
      </p:grpSp>
      <p:grpSp>
        <p:nvGrpSpPr>
          <p:cNvPr id="908" name="组合 907"/>
          <p:cNvGrpSpPr/>
          <p:nvPr/>
        </p:nvGrpSpPr>
        <p:grpSpPr>
          <a:xfrm>
            <a:off x="11368405" y="1513840"/>
            <a:ext cx="10109835" cy="2383790"/>
            <a:chOff x="17754" y="4445"/>
            <a:chExt cx="15921" cy="3754"/>
          </a:xfrm>
        </p:grpSpPr>
        <p:sp>
          <p:nvSpPr>
            <p:cNvPr id="905" name="矩形 904"/>
            <p:cNvSpPr/>
            <p:nvPr/>
          </p:nvSpPr>
          <p:spPr>
            <a:xfrm>
              <a:off x="17754" y="4445"/>
              <a:ext cx="15252" cy="375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9" name="组合 478"/>
            <p:cNvGrpSpPr/>
            <p:nvPr/>
          </p:nvGrpSpPr>
          <p:grpSpPr>
            <a:xfrm>
              <a:off x="22477" y="5222"/>
              <a:ext cx="4519" cy="2720"/>
              <a:chOff x="9452" y="24398"/>
              <a:chExt cx="5156" cy="3103"/>
            </a:xfrm>
          </p:grpSpPr>
          <p:grpSp>
            <p:nvGrpSpPr>
              <p:cNvPr id="478" name="组合 477"/>
              <p:cNvGrpSpPr/>
              <p:nvPr/>
            </p:nvGrpSpPr>
            <p:grpSpPr>
              <a:xfrm>
                <a:off x="10156" y="24897"/>
                <a:ext cx="4452" cy="2604"/>
                <a:chOff x="8408" y="25592"/>
                <a:chExt cx="4452" cy="2604"/>
              </a:xfrm>
            </p:grpSpPr>
            <p:sp>
              <p:nvSpPr>
                <p:cNvPr id="372" name="圆角矩形 371"/>
                <p:cNvSpPr/>
                <p:nvPr/>
              </p:nvSpPr>
              <p:spPr>
                <a:xfrm>
                  <a:off x="8408" y="25592"/>
                  <a:ext cx="4452" cy="260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3" name="矩形 372"/>
                <p:cNvSpPr/>
                <p:nvPr/>
              </p:nvSpPr>
              <p:spPr>
                <a:xfrm>
                  <a:off x="8734" y="26144"/>
                  <a:ext cx="540" cy="35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x</a:t>
                  </a:r>
                  <a:r>
                    <a:rPr lang="en-US" altLang="zh-CN" sz="14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1</a:t>
                  </a:r>
                  <a:endParaRPr lang="en-US" altLang="zh-CN" sz="14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74" name="矩形 373"/>
                <p:cNvSpPr/>
                <p:nvPr/>
              </p:nvSpPr>
              <p:spPr>
                <a:xfrm>
                  <a:off x="8734" y="26575"/>
                  <a:ext cx="540" cy="35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x</a:t>
                  </a:r>
                  <a:r>
                    <a:rPr lang="en-US" altLang="zh-CN" sz="14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2</a:t>
                  </a:r>
                  <a:endParaRPr lang="en-US" altLang="zh-CN" sz="14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75" name="矩形 374"/>
                <p:cNvSpPr/>
                <p:nvPr/>
              </p:nvSpPr>
              <p:spPr>
                <a:xfrm>
                  <a:off x="8734" y="27006"/>
                  <a:ext cx="540" cy="35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...</a:t>
                  </a:r>
                  <a:endParaRPr lang="en-US" altLang="zh-CN" sz="14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76" name="矩形 375"/>
                <p:cNvSpPr/>
                <p:nvPr/>
              </p:nvSpPr>
              <p:spPr>
                <a:xfrm>
                  <a:off x="8734" y="27437"/>
                  <a:ext cx="540" cy="35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x</a:t>
                  </a:r>
                  <a:r>
                    <a:rPr lang="en-US" altLang="zh-CN" sz="14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k</a:t>
                  </a:r>
                  <a:endParaRPr lang="en-US" altLang="zh-CN" sz="14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77" name="矩形 376"/>
                <p:cNvSpPr/>
                <p:nvPr/>
              </p:nvSpPr>
              <p:spPr>
                <a:xfrm>
                  <a:off x="10314" y="26144"/>
                  <a:ext cx="1399" cy="35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e</a:t>
                  </a:r>
                  <a:r>
                    <a:rPr lang="en-US" altLang="zh-CN" sz="14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11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,...,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e</a:t>
                  </a:r>
                  <a:r>
                    <a:rPr lang="en-US" altLang="zh-CN" sz="14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N1</a:t>
                  </a:r>
                  <a:endPara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78" name="矩形 377"/>
                <p:cNvSpPr/>
                <p:nvPr/>
              </p:nvSpPr>
              <p:spPr>
                <a:xfrm>
                  <a:off x="10314" y="26575"/>
                  <a:ext cx="1400" cy="35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e</a:t>
                  </a:r>
                  <a:r>
                    <a:rPr lang="en-US" altLang="zh-CN" sz="14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12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,...,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e</a:t>
                  </a:r>
                  <a:r>
                    <a:rPr lang="en-US" altLang="zh-CN" sz="14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N2</a:t>
                  </a:r>
                  <a:endPara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79" name="矩形 378"/>
                <p:cNvSpPr/>
                <p:nvPr/>
              </p:nvSpPr>
              <p:spPr>
                <a:xfrm>
                  <a:off x="10314" y="27006"/>
                  <a:ext cx="1400" cy="35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...</a:t>
                  </a:r>
                  <a:endPara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80" name="矩形 379"/>
                <p:cNvSpPr/>
                <p:nvPr/>
              </p:nvSpPr>
              <p:spPr>
                <a:xfrm>
                  <a:off x="10314" y="27437"/>
                  <a:ext cx="1402" cy="35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e</a:t>
                  </a:r>
                  <a:r>
                    <a:rPr lang="en-US" altLang="zh-CN" sz="14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1K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,...,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e</a:t>
                  </a:r>
                  <a:r>
                    <a:rPr lang="en-US" altLang="zh-CN" sz="14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NK</a:t>
                  </a:r>
                  <a:endPara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81" name="流程图: 可选过程 380"/>
                <p:cNvSpPr/>
                <p:nvPr/>
              </p:nvSpPr>
              <p:spPr>
                <a:xfrm>
                  <a:off x="9563" y="26576"/>
                  <a:ext cx="462" cy="863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S</a:t>
                  </a:r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382" name="直接连接符 381"/>
                <p:cNvCxnSpPr/>
                <p:nvPr/>
              </p:nvCxnSpPr>
              <p:spPr>
                <a:xfrm>
                  <a:off x="9274" y="26322"/>
                  <a:ext cx="288" cy="679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直接连接符 382"/>
                <p:cNvCxnSpPr/>
                <p:nvPr/>
              </p:nvCxnSpPr>
              <p:spPr>
                <a:xfrm>
                  <a:off x="9274" y="26753"/>
                  <a:ext cx="288" cy="245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直接连接符 383"/>
                <p:cNvCxnSpPr/>
                <p:nvPr/>
              </p:nvCxnSpPr>
              <p:spPr>
                <a:xfrm flipV="1">
                  <a:off x="9278" y="26984"/>
                  <a:ext cx="284" cy="219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直接连接符 384"/>
                <p:cNvCxnSpPr/>
                <p:nvPr/>
              </p:nvCxnSpPr>
              <p:spPr>
                <a:xfrm flipV="1">
                  <a:off x="9274" y="26992"/>
                  <a:ext cx="288" cy="626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直接连接符 385"/>
                <p:cNvCxnSpPr>
                  <a:endCxn id="377" idx="1"/>
                </p:cNvCxnSpPr>
                <p:nvPr/>
              </p:nvCxnSpPr>
              <p:spPr>
                <a:xfrm flipV="1">
                  <a:off x="10025" y="26323"/>
                  <a:ext cx="289" cy="685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直接连接符 386"/>
                <p:cNvCxnSpPr>
                  <a:endCxn id="378" idx="1"/>
                </p:cNvCxnSpPr>
                <p:nvPr/>
              </p:nvCxnSpPr>
              <p:spPr>
                <a:xfrm flipV="1">
                  <a:off x="10034" y="26754"/>
                  <a:ext cx="280" cy="253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直接连接符 387"/>
                <p:cNvCxnSpPr>
                  <a:endCxn id="379" idx="1"/>
                </p:cNvCxnSpPr>
                <p:nvPr/>
              </p:nvCxnSpPr>
              <p:spPr>
                <a:xfrm>
                  <a:off x="10025" y="27007"/>
                  <a:ext cx="289" cy="178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直接连接符 388"/>
                <p:cNvCxnSpPr/>
                <p:nvPr/>
              </p:nvCxnSpPr>
              <p:spPr>
                <a:xfrm>
                  <a:off x="10034" y="27006"/>
                  <a:ext cx="289" cy="685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390" name="文本框 389"/>
                <p:cNvSpPr txBox="1"/>
                <p:nvPr/>
              </p:nvSpPr>
              <p:spPr>
                <a:xfrm>
                  <a:off x="8630" y="27723"/>
                  <a:ext cx="991" cy="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r>
                    <a:rPr lang="en-US" altLang="zh-CN" sz="1200">
                      <a:latin typeface="Times New Roman" panose="02020603050405020304" charset="0"/>
                      <a:cs typeface="Times New Roman" panose="02020603050405020304" charset="0"/>
                    </a:rPr>
                    <a:t>Key</a:t>
                  </a:r>
                  <a:endParaRPr lang="en-US" altLang="zh-CN" sz="12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91" name="文本框 390"/>
                <p:cNvSpPr txBox="1"/>
                <p:nvPr/>
              </p:nvSpPr>
              <p:spPr>
                <a:xfrm>
                  <a:off x="10464" y="27723"/>
                  <a:ext cx="991" cy="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r>
                    <a:rPr lang="en-US" altLang="zh-CN" sz="1200">
                      <a:latin typeface="Times New Roman" panose="02020603050405020304" charset="0"/>
                      <a:cs typeface="Times New Roman" panose="02020603050405020304" charset="0"/>
                    </a:rPr>
                    <a:t>Value</a:t>
                  </a:r>
                  <a:endParaRPr lang="en-US" altLang="zh-CN" sz="12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92" name="文本框 391"/>
                <p:cNvSpPr txBox="1"/>
                <p:nvPr/>
              </p:nvSpPr>
              <p:spPr>
                <a:xfrm>
                  <a:off x="9334" y="25592"/>
                  <a:ext cx="2556" cy="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</a:rPr>
                    <a:t>Codebook</a:t>
                  </a:r>
                  <a:endParaRPr lang="en-US" altLang="zh-CN" sz="16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472" name="直接连接符 471"/>
                <p:cNvCxnSpPr/>
                <p:nvPr/>
              </p:nvCxnSpPr>
              <p:spPr>
                <a:xfrm>
                  <a:off x="11719" y="26334"/>
                  <a:ext cx="288" cy="679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直接连接符 472"/>
                <p:cNvCxnSpPr/>
                <p:nvPr/>
              </p:nvCxnSpPr>
              <p:spPr>
                <a:xfrm>
                  <a:off x="11719" y="26764"/>
                  <a:ext cx="288" cy="245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直接连接符 473"/>
                <p:cNvCxnSpPr/>
                <p:nvPr/>
              </p:nvCxnSpPr>
              <p:spPr>
                <a:xfrm flipV="1">
                  <a:off x="11723" y="26996"/>
                  <a:ext cx="284" cy="219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直接连接符 474"/>
                <p:cNvCxnSpPr/>
                <p:nvPr/>
              </p:nvCxnSpPr>
              <p:spPr>
                <a:xfrm flipV="1">
                  <a:off x="11719" y="27003"/>
                  <a:ext cx="288" cy="626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469" name="流程图: 可选过程 468"/>
                <p:cNvSpPr/>
                <p:nvPr/>
              </p:nvSpPr>
              <p:spPr>
                <a:xfrm>
                  <a:off x="12007" y="26734"/>
                  <a:ext cx="600" cy="518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470" name="对象 469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12069" y="26811"/>
                <a:ext cx="541" cy="3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" name="" r:id="rId6" imgW="266700" imgH="203200" progId="Equation.KSEE3">
                        <p:embed/>
                      </p:oleObj>
                    </mc:Choice>
                    <mc:Fallback>
                      <p:oleObj name="" r:id="rId6" imgW="266700" imgH="203200" progId="Equation.KSEE3">
                        <p:embed/>
                        <p:pic>
                          <p:nvPicPr>
                            <p:cNvPr id="0" name="图片 1024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069" y="26811"/>
                              <a:ext cx="541" cy="3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76" name="组合 475"/>
              <p:cNvGrpSpPr/>
              <p:nvPr/>
            </p:nvGrpSpPr>
            <p:grpSpPr>
              <a:xfrm>
                <a:off x="9452" y="24398"/>
                <a:ext cx="4451" cy="2605"/>
                <a:chOff x="8408" y="28491"/>
                <a:chExt cx="4451" cy="2605"/>
              </a:xfrm>
            </p:grpSpPr>
            <p:sp>
              <p:nvSpPr>
                <p:cNvPr id="394" name="圆角矩形 393"/>
                <p:cNvSpPr/>
                <p:nvPr/>
              </p:nvSpPr>
              <p:spPr>
                <a:xfrm>
                  <a:off x="8408" y="28491"/>
                  <a:ext cx="4451" cy="260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5" name="矩形 394"/>
                <p:cNvSpPr/>
                <p:nvPr/>
              </p:nvSpPr>
              <p:spPr>
                <a:xfrm>
                  <a:off x="8665" y="29043"/>
                  <a:ext cx="609" cy="35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x</a:t>
                  </a:r>
                  <a:r>
                    <a:rPr lang="en-US" altLang="zh-CN" sz="12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1</a:t>
                  </a:r>
                  <a:endPara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410" name="矩形 409"/>
                <p:cNvSpPr/>
                <p:nvPr/>
              </p:nvSpPr>
              <p:spPr>
                <a:xfrm>
                  <a:off x="8665" y="29475"/>
                  <a:ext cx="609" cy="35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x</a:t>
                  </a:r>
                  <a:r>
                    <a:rPr lang="en-US" altLang="zh-CN" sz="12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2</a:t>
                  </a:r>
                  <a:endPara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413" name="矩形 412"/>
                <p:cNvSpPr/>
                <p:nvPr/>
              </p:nvSpPr>
              <p:spPr>
                <a:xfrm>
                  <a:off x="8665" y="29905"/>
                  <a:ext cx="609" cy="35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...</a:t>
                  </a:r>
                  <a:endPara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414" name="矩形 413"/>
                <p:cNvSpPr/>
                <p:nvPr/>
              </p:nvSpPr>
              <p:spPr>
                <a:xfrm>
                  <a:off x="8665" y="30336"/>
                  <a:ext cx="609" cy="35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x</a:t>
                  </a:r>
                  <a:r>
                    <a:rPr lang="en-US" altLang="zh-CN" sz="12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k</a:t>
                  </a:r>
                  <a:endPara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419" name="矩形 418"/>
                <p:cNvSpPr/>
                <p:nvPr/>
              </p:nvSpPr>
              <p:spPr>
                <a:xfrm>
                  <a:off x="10314" y="29043"/>
                  <a:ext cx="1399" cy="35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e</a:t>
                  </a:r>
                  <a:r>
                    <a:rPr lang="en-US" altLang="zh-CN" sz="12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11</a:t>
                  </a:r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,...,</a:t>
                  </a:r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e</a:t>
                  </a:r>
                  <a:r>
                    <a:rPr lang="en-US" altLang="zh-CN" sz="12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N1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420" name="矩形 419"/>
                <p:cNvSpPr/>
                <p:nvPr/>
              </p:nvSpPr>
              <p:spPr>
                <a:xfrm>
                  <a:off x="10314" y="29474"/>
                  <a:ext cx="1400" cy="35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e</a:t>
                  </a:r>
                  <a:r>
                    <a:rPr lang="en-US" altLang="zh-CN" sz="12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12</a:t>
                  </a:r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,...,</a:t>
                  </a:r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e</a:t>
                  </a:r>
                  <a:r>
                    <a:rPr lang="en-US" altLang="zh-CN" sz="12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N</a:t>
                  </a:r>
                  <a:r>
                    <a:rPr lang="en-US" altLang="zh-CN" sz="14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2</a:t>
                  </a:r>
                  <a:endPara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422" name="矩形 421"/>
                <p:cNvSpPr/>
                <p:nvPr/>
              </p:nvSpPr>
              <p:spPr>
                <a:xfrm>
                  <a:off x="10314" y="29905"/>
                  <a:ext cx="1402" cy="35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...</a:t>
                  </a:r>
                  <a:endPara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423" name="矩形 422"/>
                <p:cNvSpPr/>
                <p:nvPr/>
              </p:nvSpPr>
              <p:spPr>
                <a:xfrm>
                  <a:off x="10314" y="30336"/>
                  <a:ext cx="1402" cy="35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e</a:t>
                  </a:r>
                  <a:r>
                    <a:rPr lang="en-US" altLang="zh-CN" sz="12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1K</a:t>
                  </a:r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,...,</a:t>
                  </a:r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e</a:t>
                  </a:r>
                  <a:r>
                    <a:rPr lang="en-US" altLang="zh-CN" sz="12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NK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427" name="流程图: 可选过程 426"/>
                <p:cNvSpPr/>
                <p:nvPr/>
              </p:nvSpPr>
              <p:spPr>
                <a:xfrm>
                  <a:off x="9563" y="29475"/>
                  <a:ext cx="462" cy="863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S</a:t>
                  </a:r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428" name="直接连接符 427"/>
                <p:cNvCxnSpPr/>
                <p:nvPr/>
              </p:nvCxnSpPr>
              <p:spPr>
                <a:xfrm>
                  <a:off x="9274" y="29221"/>
                  <a:ext cx="288" cy="679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直接连接符 430"/>
                <p:cNvCxnSpPr/>
                <p:nvPr/>
              </p:nvCxnSpPr>
              <p:spPr>
                <a:xfrm>
                  <a:off x="9274" y="29652"/>
                  <a:ext cx="288" cy="245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直接连接符 431"/>
                <p:cNvCxnSpPr/>
                <p:nvPr/>
              </p:nvCxnSpPr>
              <p:spPr>
                <a:xfrm flipV="1">
                  <a:off x="9278" y="29883"/>
                  <a:ext cx="284" cy="219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直接连接符 432"/>
                <p:cNvCxnSpPr/>
                <p:nvPr/>
              </p:nvCxnSpPr>
              <p:spPr>
                <a:xfrm flipV="1">
                  <a:off x="9274" y="29891"/>
                  <a:ext cx="288" cy="626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直接连接符 433"/>
                <p:cNvCxnSpPr>
                  <a:endCxn id="419" idx="1"/>
                </p:cNvCxnSpPr>
                <p:nvPr/>
              </p:nvCxnSpPr>
              <p:spPr>
                <a:xfrm flipV="1">
                  <a:off x="10025" y="29222"/>
                  <a:ext cx="289" cy="685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直接连接符 434"/>
                <p:cNvCxnSpPr>
                  <a:endCxn id="420" idx="1"/>
                </p:cNvCxnSpPr>
                <p:nvPr/>
              </p:nvCxnSpPr>
              <p:spPr>
                <a:xfrm flipV="1">
                  <a:off x="10034" y="29653"/>
                  <a:ext cx="280" cy="253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直接连接符 435"/>
                <p:cNvCxnSpPr>
                  <a:endCxn id="422" idx="1"/>
                </p:cNvCxnSpPr>
                <p:nvPr/>
              </p:nvCxnSpPr>
              <p:spPr>
                <a:xfrm>
                  <a:off x="10025" y="29906"/>
                  <a:ext cx="289" cy="178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直接连接符 436"/>
                <p:cNvCxnSpPr/>
                <p:nvPr/>
              </p:nvCxnSpPr>
              <p:spPr>
                <a:xfrm>
                  <a:off x="10034" y="29905"/>
                  <a:ext cx="289" cy="685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441" name="文本框 440"/>
                <p:cNvSpPr txBox="1"/>
                <p:nvPr/>
              </p:nvSpPr>
              <p:spPr>
                <a:xfrm>
                  <a:off x="8630" y="30622"/>
                  <a:ext cx="991" cy="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r>
                    <a:rPr lang="en-US" altLang="zh-CN" sz="1200">
                      <a:latin typeface="Times New Roman" panose="02020603050405020304" charset="0"/>
                      <a:cs typeface="Times New Roman" panose="02020603050405020304" charset="0"/>
                    </a:rPr>
                    <a:t>Key</a:t>
                  </a:r>
                  <a:endParaRPr lang="en-US" altLang="zh-CN" sz="12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442" name="文本框 441"/>
                <p:cNvSpPr txBox="1"/>
                <p:nvPr/>
              </p:nvSpPr>
              <p:spPr>
                <a:xfrm>
                  <a:off x="10464" y="30622"/>
                  <a:ext cx="991" cy="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r>
                    <a:rPr lang="en-US" altLang="zh-CN" sz="1200">
                      <a:latin typeface="Times New Roman" panose="02020603050405020304" charset="0"/>
                      <a:cs typeface="Times New Roman" panose="02020603050405020304" charset="0"/>
                    </a:rPr>
                    <a:t>Value</a:t>
                  </a:r>
                  <a:endParaRPr lang="en-US" altLang="zh-CN" sz="12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443" name="文本框 442"/>
                <p:cNvSpPr txBox="1"/>
                <p:nvPr/>
              </p:nvSpPr>
              <p:spPr>
                <a:xfrm>
                  <a:off x="9334" y="28491"/>
                  <a:ext cx="2556" cy="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r>
                    <a:rPr lang="en-US" altLang="zh-CN" sz="1400">
                      <a:latin typeface="Times New Roman" panose="02020603050405020304" charset="0"/>
                      <a:cs typeface="Times New Roman" panose="02020603050405020304" charset="0"/>
                    </a:rPr>
                    <a:t>local attention</a:t>
                  </a:r>
                  <a:endParaRPr lang="en-US" altLang="zh-CN" sz="14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464" name="直接连接符 463"/>
                <p:cNvCxnSpPr/>
                <p:nvPr/>
              </p:nvCxnSpPr>
              <p:spPr>
                <a:xfrm>
                  <a:off x="11712" y="29245"/>
                  <a:ext cx="288" cy="679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直接连接符 464"/>
                <p:cNvCxnSpPr/>
                <p:nvPr/>
              </p:nvCxnSpPr>
              <p:spPr>
                <a:xfrm>
                  <a:off x="11712" y="29675"/>
                  <a:ext cx="288" cy="245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直接连接符 465"/>
                <p:cNvCxnSpPr/>
                <p:nvPr/>
              </p:nvCxnSpPr>
              <p:spPr>
                <a:xfrm flipV="1">
                  <a:off x="11717" y="29907"/>
                  <a:ext cx="284" cy="219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直接连接符 466"/>
                <p:cNvCxnSpPr/>
                <p:nvPr/>
              </p:nvCxnSpPr>
              <p:spPr>
                <a:xfrm flipV="1">
                  <a:off x="11712" y="29914"/>
                  <a:ext cx="288" cy="626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pSp>
              <p:nvGrpSpPr>
                <p:cNvPr id="449" name="组合 448"/>
                <p:cNvGrpSpPr/>
                <p:nvPr/>
              </p:nvGrpSpPr>
              <p:grpSpPr>
                <a:xfrm>
                  <a:off x="12001" y="29632"/>
                  <a:ext cx="602" cy="518"/>
                  <a:chOff x="6474" y="4642"/>
                  <a:chExt cx="560" cy="458"/>
                </a:xfrm>
              </p:grpSpPr>
              <p:sp>
                <p:nvSpPr>
                  <p:cNvPr id="450" name="流程图: 可选过程 449"/>
                  <p:cNvSpPr/>
                  <p:nvPr/>
                </p:nvSpPr>
                <p:spPr>
                  <a:xfrm>
                    <a:off x="6474" y="4642"/>
                    <a:ext cx="558" cy="458"/>
                  </a:xfrm>
                  <a:prstGeom prst="flowChartAlternateProcess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graphicFrame>
                <p:nvGraphicFramePr>
                  <p:cNvPr id="451" name="对象 450">
                    <a:hlinkClick r:id="" action="ppaction://ole?verb=0"/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531" y="4710"/>
                  <a:ext cx="503" cy="31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" name="" r:id="rId8" imgW="266700" imgH="203200" progId="Equation.KSEE3">
                          <p:embed/>
                        </p:oleObj>
                      </mc:Choice>
                      <mc:Fallback>
                        <p:oleObj name="" r:id="rId8" imgW="266700" imgH="203200" progId="Equation.KSEE3">
                          <p:embed/>
                          <p:pic>
                            <p:nvPicPr>
                              <p:cNvPr id="0" name="图片 1024"/>
                              <p:cNvPicPr/>
                              <p:nvPr/>
                            </p:nvPicPr>
                            <p:blipFill>
                              <a:blip r:embed="rId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531" y="4710"/>
                                <a:ext cx="503" cy="319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grpSp>
          <p:nvGrpSpPr>
            <p:cNvPr id="536" name="组合 535"/>
            <p:cNvGrpSpPr/>
            <p:nvPr/>
          </p:nvGrpSpPr>
          <p:grpSpPr>
            <a:xfrm rot="16200000">
              <a:off x="18835" y="4758"/>
              <a:ext cx="2541" cy="3646"/>
              <a:chOff x="3714" y="1161"/>
              <a:chExt cx="2725" cy="3909"/>
            </a:xfrm>
          </p:grpSpPr>
          <p:grpSp>
            <p:nvGrpSpPr>
              <p:cNvPr id="537" name="组合 536"/>
              <p:cNvGrpSpPr/>
              <p:nvPr/>
            </p:nvGrpSpPr>
            <p:grpSpPr>
              <a:xfrm>
                <a:off x="4195" y="1456"/>
                <a:ext cx="2244" cy="3614"/>
                <a:chOff x="1725" y="2911"/>
                <a:chExt cx="3360" cy="5331"/>
              </a:xfrm>
            </p:grpSpPr>
            <p:sp>
              <p:nvSpPr>
                <p:cNvPr id="538" name="圆角矩形 537"/>
                <p:cNvSpPr/>
                <p:nvPr/>
              </p:nvSpPr>
              <p:spPr>
                <a:xfrm>
                  <a:off x="1725" y="2911"/>
                  <a:ext cx="3360" cy="533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9" name="流程图: 可选过程 538"/>
                <p:cNvSpPr/>
                <p:nvPr/>
              </p:nvSpPr>
              <p:spPr>
                <a:xfrm>
                  <a:off x="1986" y="3183"/>
                  <a:ext cx="2836" cy="619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Reduction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40" name="流程图: 可选过程 539"/>
                <p:cNvSpPr/>
                <p:nvPr/>
              </p:nvSpPr>
              <p:spPr>
                <a:xfrm>
                  <a:off x="1987" y="6386"/>
                  <a:ext cx="2836" cy="584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Conv 3x3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41" name="流程图: 可选过程 540"/>
                <p:cNvSpPr/>
                <p:nvPr/>
              </p:nvSpPr>
              <p:spPr>
                <a:xfrm>
                  <a:off x="1986" y="4238"/>
                  <a:ext cx="2836" cy="619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Conv 3x3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42" name="流程图: 可选过程 541"/>
                <p:cNvSpPr/>
                <p:nvPr/>
              </p:nvSpPr>
              <p:spPr>
                <a:xfrm>
                  <a:off x="1987" y="5307"/>
                  <a:ext cx="2836" cy="619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Expansion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543" name="直接箭头连接符 542"/>
                <p:cNvCxnSpPr/>
                <p:nvPr/>
              </p:nvCxnSpPr>
              <p:spPr>
                <a:xfrm>
                  <a:off x="3404" y="3802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4" name="直接箭头连接符 543"/>
                <p:cNvCxnSpPr/>
                <p:nvPr/>
              </p:nvCxnSpPr>
              <p:spPr>
                <a:xfrm>
                  <a:off x="3404" y="4857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5" name="直接箭头连接符 544"/>
                <p:cNvCxnSpPr/>
                <p:nvPr/>
              </p:nvCxnSpPr>
              <p:spPr>
                <a:xfrm>
                  <a:off x="3404" y="5926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6" name="直接箭头连接符 545"/>
                <p:cNvCxnSpPr/>
                <p:nvPr/>
              </p:nvCxnSpPr>
              <p:spPr>
                <a:xfrm>
                  <a:off x="3405" y="6970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547" name="流程图: 可选过程 546"/>
                <p:cNvSpPr/>
                <p:nvPr/>
              </p:nvSpPr>
              <p:spPr>
                <a:xfrm>
                  <a:off x="1986" y="7405"/>
                  <a:ext cx="2836" cy="584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BN-ReLU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548" name="组合 547"/>
              <p:cNvGrpSpPr/>
              <p:nvPr/>
            </p:nvGrpSpPr>
            <p:grpSpPr>
              <a:xfrm>
                <a:off x="3714" y="1161"/>
                <a:ext cx="2244" cy="3614"/>
                <a:chOff x="1725" y="2911"/>
                <a:chExt cx="3360" cy="5331"/>
              </a:xfrm>
            </p:grpSpPr>
            <p:sp>
              <p:nvSpPr>
                <p:cNvPr id="549" name="圆角矩形 548"/>
                <p:cNvSpPr/>
                <p:nvPr/>
              </p:nvSpPr>
              <p:spPr>
                <a:xfrm>
                  <a:off x="1725" y="2911"/>
                  <a:ext cx="3360" cy="533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0" name="流程图: 可选过程 549"/>
                <p:cNvSpPr/>
                <p:nvPr/>
              </p:nvSpPr>
              <p:spPr>
                <a:xfrm>
                  <a:off x="1986" y="3183"/>
                  <a:ext cx="2836" cy="619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Reduction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51" name="流程图: 可选过程 550"/>
                <p:cNvSpPr/>
                <p:nvPr/>
              </p:nvSpPr>
              <p:spPr>
                <a:xfrm>
                  <a:off x="1987" y="6386"/>
                  <a:ext cx="2836" cy="584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Conv 3x3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52" name="流程图: 可选过程 551"/>
                <p:cNvSpPr/>
                <p:nvPr/>
              </p:nvSpPr>
              <p:spPr>
                <a:xfrm>
                  <a:off x="1986" y="4238"/>
                  <a:ext cx="2836" cy="619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Conv 3x3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53" name="流程图: 可选过程 552"/>
                <p:cNvSpPr/>
                <p:nvPr/>
              </p:nvSpPr>
              <p:spPr>
                <a:xfrm>
                  <a:off x="1987" y="5307"/>
                  <a:ext cx="2836" cy="619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Expansion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554" name="直接箭头连接符 553"/>
                <p:cNvCxnSpPr/>
                <p:nvPr/>
              </p:nvCxnSpPr>
              <p:spPr>
                <a:xfrm>
                  <a:off x="3404" y="3802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直接箭头连接符 554"/>
                <p:cNvCxnSpPr/>
                <p:nvPr/>
              </p:nvCxnSpPr>
              <p:spPr>
                <a:xfrm>
                  <a:off x="3404" y="4857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直接箭头连接符 555"/>
                <p:cNvCxnSpPr/>
                <p:nvPr/>
              </p:nvCxnSpPr>
              <p:spPr>
                <a:xfrm>
                  <a:off x="3404" y="5926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直接箭头连接符 556"/>
                <p:cNvCxnSpPr/>
                <p:nvPr/>
              </p:nvCxnSpPr>
              <p:spPr>
                <a:xfrm>
                  <a:off x="3405" y="6970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558" name="流程图: 可选过程 557"/>
                <p:cNvSpPr/>
                <p:nvPr/>
              </p:nvSpPr>
              <p:spPr>
                <a:xfrm>
                  <a:off x="1986" y="7405"/>
                  <a:ext cx="2836" cy="584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BN-ReLU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</p:grpSp>
        <p:grpSp>
          <p:nvGrpSpPr>
            <p:cNvPr id="559" name="组合 558"/>
            <p:cNvGrpSpPr/>
            <p:nvPr/>
          </p:nvGrpSpPr>
          <p:grpSpPr>
            <a:xfrm>
              <a:off x="27544" y="6463"/>
              <a:ext cx="1253" cy="867"/>
              <a:chOff x="24704" y="31331"/>
              <a:chExt cx="1253" cy="867"/>
            </a:xfrm>
          </p:grpSpPr>
          <p:sp>
            <p:nvSpPr>
              <p:cNvPr id="560" name="流程图: 可选过程 559"/>
              <p:cNvSpPr/>
              <p:nvPr/>
            </p:nvSpPr>
            <p:spPr>
              <a:xfrm>
                <a:off x="24919" y="31544"/>
                <a:ext cx="1038" cy="654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FC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61" name="流程图: 可选过程 560"/>
              <p:cNvSpPr/>
              <p:nvPr/>
            </p:nvSpPr>
            <p:spPr>
              <a:xfrm>
                <a:off x="24704" y="31331"/>
                <a:ext cx="1038" cy="644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FC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589" name="组合 588"/>
            <p:cNvGrpSpPr/>
            <p:nvPr/>
          </p:nvGrpSpPr>
          <p:grpSpPr>
            <a:xfrm>
              <a:off x="31162" y="6567"/>
              <a:ext cx="434" cy="434"/>
              <a:chOff x="14318" y="6196"/>
              <a:chExt cx="434" cy="434"/>
            </a:xfrm>
          </p:grpSpPr>
          <p:sp>
            <p:nvSpPr>
              <p:cNvPr id="590" name="椭圆 589"/>
              <p:cNvSpPr/>
              <p:nvPr/>
            </p:nvSpPr>
            <p:spPr>
              <a:xfrm>
                <a:off x="14318" y="6196"/>
                <a:ext cx="435" cy="43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1" name="直接连接符 590"/>
              <p:cNvCxnSpPr/>
              <p:nvPr/>
            </p:nvCxnSpPr>
            <p:spPr>
              <a:xfrm>
                <a:off x="14382" y="6260"/>
                <a:ext cx="307" cy="3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92" name="直接连接符 591"/>
              <p:cNvCxnSpPr/>
              <p:nvPr/>
            </p:nvCxnSpPr>
            <p:spPr>
              <a:xfrm flipH="1">
                <a:off x="14382" y="6256"/>
                <a:ext cx="307" cy="3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854" name="组合 853"/>
            <p:cNvGrpSpPr/>
            <p:nvPr/>
          </p:nvGrpSpPr>
          <p:grpSpPr>
            <a:xfrm>
              <a:off x="32142" y="6579"/>
              <a:ext cx="434" cy="434"/>
              <a:chOff x="13693" y="7925"/>
              <a:chExt cx="434" cy="434"/>
            </a:xfrm>
          </p:grpSpPr>
          <p:sp>
            <p:nvSpPr>
              <p:cNvPr id="855" name="椭圆 854"/>
              <p:cNvSpPr/>
              <p:nvPr/>
            </p:nvSpPr>
            <p:spPr>
              <a:xfrm>
                <a:off x="13693" y="7925"/>
                <a:ext cx="435" cy="43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6" name="直接连接符 855"/>
              <p:cNvCxnSpPr>
                <a:stCxn id="855" idx="2"/>
                <a:endCxn id="855" idx="6"/>
              </p:cNvCxnSpPr>
              <p:nvPr/>
            </p:nvCxnSpPr>
            <p:spPr>
              <a:xfrm>
                <a:off x="13693" y="8143"/>
                <a:ext cx="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57" name="直接连接符 856"/>
              <p:cNvCxnSpPr>
                <a:endCxn id="855" idx="4"/>
              </p:cNvCxnSpPr>
              <p:nvPr/>
            </p:nvCxnSpPr>
            <p:spPr>
              <a:xfrm>
                <a:off x="13911" y="7925"/>
                <a:ext cx="0" cy="4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870" name="直接连接符 869"/>
            <p:cNvCxnSpPr/>
            <p:nvPr/>
          </p:nvCxnSpPr>
          <p:spPr>
            <a:xfrm flipV="1">
              <a:off x="17930" y="5035"/>
              <a:ext cx="14756" cy="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1" name="直接箭头连接符 870"/>
            <p:cNvCxnSpPr/>
            <p:nvPr/>
          </p:nvCxnSpPr>
          <p:spPr>
            <a:xfrm>
              <a:off x="17933" y="6806"/>
              <a:ext cx="3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2" name="直接箭头连接符 871"/>
            <p:cNvCxnSpPr/>
            <p:nvPr/>
          </p:nvCxnSpPr>
          <p:spPr>
            <a:xfrm>
              <a:off x="26996" y="6801"/>
              <a:ext cx="5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3" name="直接箭头连接符 872"/>
            <p:cNvCxnSpPr/>
            <p:nvPr/>
          </p:nvCxnSpPr>
          <p:spPr>
            <a:xfrm>
              <a:off x="21929" y="6806"/>
              <a:ext cx="5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4" name="直接箭头连接符 873"/>
            <p:cNvCxnSpPr/>
            <p:nvPr/>
          </p:nvCxnSpPr>
          <p:spPr>
            <a:xfrm>
              <a:off x="28797" y="6801"/>
              <a:ext cx="5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5" name="直接箭头连接符 874"/>
            <p:cNvCxnSpPr/>
            <p:nvPr/>
          </p:nvCxnSpPr>
          <p:spPr>
            <a:xfrm>
              <a:off x="30599" y="6801"/>
              <a:ext cx="5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6" name="直接箭头连接符 875"/>
            <p:cNvCxnSpPr/>
            <p:nvPr/>
          </p:nvCxnSpPr>
          <p:spPr>
            <a:xfrm>
              <a:off x="31378" y="4996"/>
              <a:ext cx="0" cy="15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7" name="直接箭头连接符 876"/>
            <p:cNvCxnSpPr/>
            <p:nvPr/>
          </p:nvCxnSpPr>
          <p:spPr>
            <a:xfrm>
              <a:off x="31603" y="6801"/>
              <a:ext cx="5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8" name="直接箭头连接符 877"/>
            <p:cNvCxnSpPr/>
            <p:nvPr/>
          </p:nvCxnSpPr>
          <p:spPr>
            <a:xfrm>
              <a:off x="32346" y="4996"/>
              <a:ext cx="0" cy="15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80" name="直接箭头连接符 879"/>
            <p:cNvCxnSpPr/>
            <p:nvPr/>
          </p:nvCxnSpPr>
          <p:spPr>
            <a:xfrm>
              <a:off x="32577" y="6797"/>
              <a:ext cx="10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902" name="组合 901"/>
            <p:cNvGrpSpPr/>
            <p:nvPr/>
          </p:nvGrpSpPr>
          <p:grpSpPr>
            <a:xfrm>
              <a:off x="29212" y="5819"/>
              <a:ext cx="1677" cy="2269"/>
              <a:chOff x="29645" y="5977"/>
              <a:chExt cx="1677" cy="2269"/>
            </a:xfrm>
          </p:grpSpPr>
          <p:grpSp>
            <p:nvGrpSpPr>
              <p:cNvPr id="562" name="组合 561"/>
              <p:cNvGrpSpPr/>
              <p:nvPr/>
            </p:nvGrpSpPr>
            <p:grpSpPr>
              <a:xfrm>
                <a:off x="30049" y="5977"/>
                <a:ext cx="878" cy="1486"/>
                <a:chOff x="11454" y="5794"/>
                <a:chExt cx="878" cy="1486"/>
              </a:xfrm>
            </p:grpSpPr>
            <p:grpSp>
              <p:nvGrpSpPr>
                <p:cNvPr id="563" name="组合 562"/>
                <p:cNvGrpSpPr/>
                <p:nvPr/>
              </p:nvGrpSpPr>
              <p:grpSpPr>
                <a:xfrm>
                  <a:off x="11454" y="6396"/>
                  <a:ext cx="878" cy="884"/>
                  <a:chOff x="9139" y="4125"/>
                  <a:chExt cx="878" cy="884"/>
                </a:xfrm>
              </p:grpSpPr>
              <p:sp>
                <p:nvSpPr>
                  <p:cNvPr id="564" name="立方体 563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5" name="立方体 564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6" name="立方体 565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7" name="立方体 566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8" name="立方体 567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9" name="立方体 568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570" name="直接连接符 569"/>
                <p:cNvCxnSpPr/>
                <p:nvPr/>
              </p:nvCxnSpPr>
              <p:spPr>
                <a:xfrm flipH="1">
                  <a:off x="11653" y="6524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直接连接符 570"/>
                <p:cNvCxnSpPr/>
                <p:nvPr/>
              </p:nvCxnSpPr>
              <p:spPr>
                <a:xfrm flipH="1">
                  <a:off x="11652" y="6524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直接连接符 571"/>
                <p:cNvCxnSpPr/>
                <p:nvPr/>
              </p:nvCxnSpPr>
              <p:spPr>
                <a:xfrm flipH="1">
                  <a:off x="11750" y="6396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直接连接符 572"/>
                <p:cNvCxnSpPr/>
                <p:nvPr/>
              </p:nvCxnSpPr>
              <p:spPr>
                <a:xfrm flipH="1">
                  <a:off x="11849" y="6305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直接连接符 573"/>
                <p:cNvCxnSpPr/>
                <p:nvPr/>
              </p:nvCxnSpPr>
              <p:spPr>
                <a:xfrm flipH="1">
                  <a:off x="11942" y="6196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75" name="直接连接符 574"/>
                <p:cNvCxnSpPr/>
                <p:nvPr/>
              </p:nvCxnSpPr>
              <p:spPr>
                <a:xfrm flipH="1">
                  <a:off x="12044" y="6101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76" name="直接连接符 575"/>
                <p:cNvCxnSpPr/>
                <p:nvPr/>
              </p:nvCxnSpPr>
              <p:spPr>
                <a:xfrm flipH="1">
                  <a:off x="12142" y="6032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pSp>
              <p:nvGrpSpPr>
                <p:cNvPr id="577" name="组合 576"/>
                <p:cNvGrpSpPr/>
                <p:nvPr/>
              </p:nvGrpSpPr>
              <p:grpSpPr>
                <a:xfrm>
                  <a:off x="11454" y="5794"/>
                  <a:ext cx="878" cy="884"/>
                  <a:chOff x="9139" y="4125"/>
                  <a:chExt cx="878" cy="884"/>
                </a:xfrm>
              </p:grpSpPr>
              <p:sp>
                <p:nvSpPr>
                  <p:cNvPr id="578" name="立方体 577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9" name="立方体 578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0" name="立方体 579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1" name="立方体 580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2" name="立方体 581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3" name="立方体 582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900" name="文本框 899"/>
              <p:cNvSpPr txBox="1"/>
              <p:nvPr/>
            </p:nvSpPr>
            <p:spPr>
              <a:xfrm>
                <a:off x="29645" y="7424"/>
                <a:ext cx="1677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  </a:t>
                </a:r>
                <a:r>
                  <a:rPr lang="zh-CN" altLang="en-US" sz="1400">
                    <a:latin typeface="Times New Roman" panose="02020603050405020304" charset="0"/>
                    <a:cs typeface="Times New Roman" panose="02020603050405020304" charset="0"/>
                  </a:rPr>
                  <a:t>Feature </a:t>
                </a:r>
                <a:endParaRPr lang="zh-CN" altLang="en-US" sz="14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400">
                    <a:latin typeface="Times New Roman" panose="02020603050405020304" charset="0"/>
                    <a:cs typeface="Times New Roman" panose="02020603050405020304" charset="0"/>
                  </a:rPr>
                  <a:t>Interaction</a:t>
                </a:r>
                <a:endParaRPr lang="zh-CN" altLang="en-US" sz="1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5967075" y="17224375"/>
            <a:ext cx="12059285" cy="8457565"/>
            <a:chOff x="25774" y="28019"/>
            <a:chExt cx="18991" cy="13319"/>
          </a:xfrm>
        </p:grpSpPr>
        <p:sp>
          <p:nvSpPr>
            <p:cNvPr id="1627" name="矩形 1626"/>
            <p:cNvSpPr/>
            <p:nvPr/>
          </p:nvSpPr>
          <p:spPr>
            <a:xfrm rot="5400000">
              <a:off x="34078" y="30710"/>
              <a:ext cx="11706" cy="6325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8" name="矩形 1107"/>
            <p:cNvSpPr/>
            <p:nvPr/>
          </p:nvSpPr>
          <p:spPr>
            <a:xfrm rot="5400000">
              <a:off x="23042" y="30751"/>
              <a:ext cx="11707" cy="624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67" name="组合 1266"/>
            <p:cNvGrpSpPr/>
            <p:nvPr/>
          </p:nvGrpSpPr>
          <p:grpSpPr>
            <a:xfrm>
              <a:off x="37174" y="32930"/>
              <a:ext cx="2903" cy="2283"/>
              <a:chOff x="37106" y="30499"/>
              <a:chExt cx="2903" cy="2283"/>
            </a:xfrm>
          </p:grpSpPr>
          <p:sp>
            <p:nvSpPr>
              <p:cNvPr id="1140" name="圆角矩形 1139"/>
              <p:cNvSpPr/>
              <p:nvPr/>
            </p:nvSpPr>
            <p:spPr>
              <a:xfrm>
                <a:off x="37106" y="30499"/>
                <a:ext cx="2903" cy="228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1" name="矩形 1140"/>
              <p:cNvSpPr/>
              <p:nvPr/>
            </p:nvSpPr>
            <p:spPr>
              <a:xfrm>
                <a:off x="37236" y="30983"/>
                <a:ext cx="534" cy="3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endPara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42" name="矩形 1141"/>
              <p:cNvSpPr/>
              <p:nvPr/>
            </p:nvSpPr>
            <p:spPr>
              <a:xfrm>
                <a:off x="37236" y="31361"/>
                <a:ext cx="534" cy="3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2</a:t>
                </a:r>
                <a:endPara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43" name="矩形 1142"/>
              <p:cNvSpPr/>
              <p:nvPr/>
            </p:nvSpPr>
            <p:spPr>
              <a:xfrm>
                <a:off x="37236" y="31738"/>
                <a:ext cx="534" cy="3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endPara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44" name="矩形 1143"/>
              <p:cNvSpPr/>
              <p:nvPr/>
            </p:nvSpPr>
            <p:spPr>
              <a:xfrm>
                <a:off x="37236" y="32116"/>
                <a:ext cx="534" cy="3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k</a:t>
                </a:r>
                <a:endPara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45" name="矩形 1144"/>
              <p:cNvSpPr/>
              <p:nvPr/>
            </p:nvSpPr>
            <p:spPr>
              <a:xfrm>
                <a:off x="38681" y="30983"/>
                <a:ext cx="1226" cy="3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11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,...,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N1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46" name="矩形 1145"/>
              <p:cNvSpPr/>
              <p:nvPr/>
            </p:nvSpPr>
            <p:spPr>
              <a:xfrm>
                <a:off x="38681" y="31360"/>
                <a:ext cx="1227" cy="3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12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,...,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2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47" name="矩形 1146"/>
              <p:cNvSpPr/>
              <p:nvPr/>
            </p:nvSpPr>
            <p:spPr>
              <a:xfrm>
                <a:off x="38681" y="31738"/>
                <a:ext cx="1229" cy="3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48" name="矩形 1147"/>
              <p:cNvSpPr/>
              <p:nvPr/>
            </p:nvSpPr>
            <p:spPr>
              <a:xfrm>
                <a:off x="38681" y="32116"/>
                <a:ext cx="1229" cy="3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1K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,...,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NK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49" name="流程图: 可选过程 1148"/>
              <p:cNvSpPr/>
              <p:nvPr/>
            </p:nvSpPr>
            <p:spPr>
              <a:xfrm>
                <a:off x="38023" y="31361"/>
                <a:ext cx="405" cy="756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S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150" name="直接连接符 1149"/>
              <p:cNvCxnSpPr/>
              <p:nvPr/>
            </p:nvCxnSpPr>
            <p:spPr>
              <a:xfrm>
                <a:off x="37770" y="31139"/>
                <a:ext cx="252" cy="595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51" name="直接连接符 1150"/>
              <p:cNvCxnSpPr/>
              <p:nvPr/>
            </p:nvCxnSpPr>
            <p:spPr>
              <a:xfrm>
                <a:off x="37770" y="31516"/>
                <a:ext cx="252" cy="215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52" name="直接连接符 1151"/>
              <p:cNvCxnSpPr/>
              <p:nvPr/>
            </p:nvCxnSpPr>
            <p:spPr>
              <a:xfrm flipV="1">
                <a:off x="37773" y="31719"/>
                <a:ext cx="249" cy="192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53" name="直接连接符 1152"/>
              <p:cNvCxnSpPr/>
              <p:nvPr/>
            </p:nvCxnSpPr>
            <p:spPr>
              <a:xfrm flipV="1">
                <a:off x="37770" y="31726"/>
                <a:ext cx="252" cy="549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54" name="直接连接符 1153"/>
              <p:cNvCxnSpPr>
                <a:endCxn id="1145" idx="1"/>
              </p:cNvCxnSpPr>
              <p:nvPr/>
            </p:nvCxnSpPr>
            <p:spPr>
              <a:xfrm flipV="1">
                <a:off x="38428" y="31140"/>
                <a:ext cx="253" cy="600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55" name="直接连接符 1154"/>
              <p:cNvCxnSpPr>
                <a:endCxn id="1146" idx="1"/>
              </p:cNvCxnSpPr>
              <p:nvPr/>
            </p:nvCxnSpPr>
            <p:spPr>
              <a:xfrm flipV="1">
                <a:off x="38436" y="31517"/>
                <a:ext cx="245" cy="222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56" name="直接连接符 1155"/>
              <p:cNvCxnSpPr>
                <a:endCxn id="1147" idx="1"/>
              </p:cNvCxnSpPr>
              <p:nvPr/>
            </p:nvCxnSpPr>
            <p:spPr>
              <a:xfrm>
                <a:off x="38428" y="31739"/>
                <a:ext cx="253" cy="156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57" name="直接连接符 1156"/>
              <p:cNvCxnSpPr/>
              <p:nvPr/>
            </p:nvCxnSpPr>
            <p:spPr>
              <a:xfrm>
                <a:off x="38436" y="31738"/>
                <a:ext cx="253" cy="600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158" name="文本框 1157"/>
              <p:cNvSpPr txBox="1"/>
              <p:nvPr/>
            </p:nvSpPr>
            <p:spPr>
              <a:xfrm>
                <a:off x="37206" y="32367"/>
                <a:ext cx="869" cy="26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200">
                    <a:latin typeface="Times New Roman" panose="02020603050405020304" charset="0"/>
                    <a:cs typeface="Times New Roman" panose="02020603050405020304" charset="0"/>
                  </a:rPr>
                  <a:t>Key</a:t>
                </a:r>
                <a:endParaRPr lang="en-US" altLang="zh-CN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59" name="文本框 1158"/>
              <p:cNvSpPr txBox="1"/>
              <p:nvPr/>
            </p:nvSpPr>
            <p:spPr>
              <a:xfrm>
                <a:off x="38813" y="32367"/>
                <a:ext cx="869" cy="26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200">
                    <a:latin typeface="Times New Roman" panose="02020603050405020304" charset="0"/>
                    <a:cs typeface="Times New Roman" panose="02020603050405020304" charset="0"/>
                  </a:rPr>
                  <a:t>Value</a:t>
                </a:r>
                <a:endParaRPr lang="en-US" altLang="zh-CN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60" name="文本框 1159"/>
              <p:cNvSpPr txBox="1"/>
              <p:nvPr/>
            </p:nvSpPr>
            <p:spPr>
              <a:xfrm>
                <a:off x="37547" y="30499"/>
                <a:ext cx="2240" cy="26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local attention</a:t>
                </a:r>
                <a:endParaRPr lang="en-US" altLang="zh-CN" sz="1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169" name="组合 1168"/>
            <p:cNvGrpSpPr/>
            <p:nvPr/>
          </p:nvGrpSpPr>
          <p:grpSpPr>
            <a:xfrm>
              <a:off x="37452" y="28775"/>
              <a:ext cx="2541" cy="3646"/>
              <a:chOff x="3714" y="1161"/>
              <a:chExt cx="2725" cy="3909"/>
            </a:xfrm>
          </p:grpSpPr>
          <p:grpSp>
            <p:nvGrpSpPr>
              <p:cNvPr id="1170" name="组合 1169"/>
              <p:cNvGrpSpPr/>
              <p:nvPr/>
            </p:nvGrpSpPr>
            <p:grpSpPr>
              <a:xfrm>
                <a:off x="4195" y="1456"/>
                <a:ext cx="2244" cy="3614"/>
                <a:chOff x="1725" y="2911"/>
                <a:chExt cx="3360" cy="5331"/>
              </a:xfrm>
            </p:grpSpPr>
            <p:sp>
              <p:nvSpPr>
                <p:cNvPr id="1171" name="圆角矩形 1170"/>
                <p:cNvSpPr/>
                <p:nvPr/>
              </p:nvSpPr>
              <p:spPr>
                <a:xfrm>
                  <a:off x="1725" y="2911"/>
                  <a:ext cx="3360" cy="533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2" name="流程图: 可选过程 1171"/>
                <p:cNvSpPr/>
                <p:nvPr/>
              </p:nvSpPr>
              <p:spPr>
                <a:xfrm>
                  <a:off x="1986" y="3183"/>
                  <a:ext cx="2836" cy="619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Reduction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173" name="流程图: 可选过程 1172"/>
                <p:cNvSpPr/>
                <p:nvPr/>
              </p:nvSpPr>
              <p:spPr>
                <a:xfrm>
                  <a:off x="1987" y="6386"/>
                  <a:ext cx="2836" cy="584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Conv 3x3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174" name="流程图: 可选过程 1173"/>
                <p:cNvSpPr/>
                <p:nvPr/>
              </p:nvSpPr>
              <p:spPr>
                <a:xfrm>
                  <a:off x="1986" y="4238"/>
                  <a:ext cx="2836" cy="619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Conv 3x3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175" name="流程图: 可选过程 1174"/>
                <p:cNvSpPr/>
                <p:nvPr/>
              </p:nvSpPr>
              <p:spPr>
                <a:xfrm>
                  <a:off x="1987" y="5307"/>
                  <a:ext cx="2836" cy="619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Expansion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1176" name="直接箭头连接符 1175"/>
                <p:cNvCxnSpPr/>
                <p:nvPr/>
              </p:nvCxnSpPr>
              <p:spPr>
                <a:xfrm>
                  <a:off x="3404" y="3802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77" name="直接箭头连接符 1176"/>
                <p:cNvCxnSpPr/>
                <p:nvPr/>
              </p:nvCxnSpPr>
              <p:spPr>
                <a:xfrm>
                  <a:off x="3404" y="4857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78" name="直接箭头连接符 1177"/>
                <p:cNvCxnSpPr/>
                <p:nvPr/>
              </p:nvCxnSpPr>
              <p:spPr>
                <a:xfrm>
                  <a:off x="3404" y="5926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79" name="直接箭头连接符 1178"/>
                <p:cNvCxnSpPr/>
                <p:nvPr/>
              </p:nvCxnSpPr>
              <p:spPr>
                <a:xfrm>
                  <a:off x="3405" y="6970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180" name="流程图: 可选过程 1179"/>
                <p:cNvSpPr/>
                <p:nvPr/>
              </p:nvSpPr>
              <p:spPr>
                <a:xfrm>
                  <a:off x="1986" y="7405"/>
                  <a:ext cx="2836" cy="584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BN-ReLU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1181" name="组合 1180"/>
              <p:cNvGrpSpPr/>
              <p:nvPr/>
            </p:nvGrpSpPr>
            <p:grpSpPr>
              <a:xfrm>
                <a:off x="3714" y="1161"/>
                <a:ext cx="2244" cy="3614"/>
                <a:chOff x="1725" y="2911"/>
                <a:chExt cx="3360" cy="5331"/>
              </a:xfrm>
            </p:grpSpPr>
            <p:sp>
              <p:nvSpPr>
                <p:cNvPr id="1182" name="圆角矩形 1181"/>
                <p:cNvSpPr/>
                <p:nvPr/>
              </p:nvSpPr>
              <p:spPr>
                <a:xfrm>
                  <a:off x="1725" y="2911"/>
                  <a:ext cx="3360" cy="533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3" name="流程图: 可选过程 1182"/>
                <p:cNvSpPr/>
                <p:nvPr/>
              </p:nvSpPr>
              <p:spPr>
                <a:xfrm>
                  <a:off x="1986" y="3183"/>
                  <a:ext cx="2836" cy="619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Reduction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184" name="流程图: 可选过程 1183"/>
                <p:cNvSpPr/>
                <p:nvPr/>
              </p:nvSpPr>
              <p:spPr>
                <a:xfrm>
                  <a:off x="1987" y="6386"/>
                  <a:ext cx="2836" cy="584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Conv 3x3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185" name="流程图: 可选过程 1184"/>
                <p:cNvSpPr/>
                <p:nvPr/>
              </p:nvSpPr>
              <p:spPr>
                <a:xfrm>
                  <a:off x="1986" y="4238"/>
                  <a:ext cx="2836" cy="619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Conv 3x3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186" name="流程图: 可选过程 1185"/>
                <p:cNvSpPr/>
                <p:nvPr/>
              </p:nvSpPr>
              <p:spPr>
                <a:xfrm>
                  <a:off x="1987" y="5307"/>
                  <a:ext cx="2836" cy="619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Expansion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1187" name="直接箭头连接符 1186"/>
                <p:cNvCxnSpPr/>
                <p:nvPr/>
              </p:nvCxnSpPr>
              <p:spPr>
                <a:xfrm>
                  <a:off x="3404" y="3802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88" name="直接箭头连接符 1187"/>
                <p:cNvCxnSpPr/>
                <p:nvPr/>
              </p:nvCxnSpPr>
              <p:spPr>
                <a:xfrm>
                  <a:off x="3404" y="4857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89" name="直接箭头连接符 1188"/>
                <p:cNvCxnSpPr/>
                <p:nvPr/>
              </p:nvCxnSpPr>
              <p:spPr>
                <a:xfrm>
                  <a:off x="3404" y="5926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90" name="直接箭头连接符 1189"/>
                <p:cNvCxnSpPr/>
                <p:nvPr/>
              </p:nvCxnSpPr>
              <p:spPr>
                <a:xfrm>
                  <a:off x="3405" y="6970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191" name="流程图: 可选过程 1190"/>
                <p:cNvSpPr/>
                <p:nvPr/>
              </p:nvSpPr>
              <p:spPr>
                <a:xfrm>
                  <a:off x="1986" y="7405"/>
                  <a:ext cx="2836" cy="584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BN-ReLU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</p:grpSp>
        <p:grpSp>
          <p:nvGrpSpPr>
            <p:cNvPr id="1213" name="组合 1212"/>
            <p:cNvGrpSpPr/>
            <p:nvPr/>
          </p:nvGrpSpPr>
          <p:grpSpPr>
            <a:xfrm>
              <a:off x="40667" y="32334"/>
              <a:ext cx="1677" cy="2269"/>
              <a:chOff x="29645" y="5977"/>
              <a:chExt cx="1677" cy="2269"/>
            </a:xfrm>
          </p:grpSpPr>
          <p:grpSp>
            <p:nvGrpSpPr>
              <p:cNvPr id="1214" name="组合 1213"/>
              <p:cNvGrpSpPr/>
              <p:nvPr/>
            </p:nvGrpSpPr>
            <p:grpSpPr>
              <a:xfrm>
                <a:off x="30049" y="5977"/>
                <a:ext cx="878" cy="1486"/>
                <a:chOff x="11454" y="5794"/>
                <a:chExt cx="878" cy="1486"/>
              </a:xfrm>
            </p:grpSpPr>
            <p:grpSp>
              <p:nvGrpSpPr>
                <p:cNvPr id="1215" name="组合 1214"/>
                <p:cNvGrpSpPr/>
                <p:nvPr/>
              </p:nvGrpSpPr>
              <p:grpSpPr>
                <a:xfrm>
                  <a:off x="11454" y="6396"/>
                  <a:ext cx="878" cy="884"/>
                  <a:chOff x="9139" y="4125"/>
                  <a:chExt cx="878" cy="884"/>
                </a:xfrm>
              </p:grpSpPr>
              <p:sp>
                <p:nvSpPr>
                  <p:cNvPr id="1216" name="立方体 1215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7" name="立方体 1216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8" name="立方体 1217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9" name="立方体 1218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0" name="立方体 1219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1" name="立方体 1220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222" name="直接连接符 1221"/>
                <p:cNvCxnSpPr/>
                <p:nvPr/>
              </p:nvCxnSpPr>
              <p:spPr>
                <a:xfrm flipH="1">
                  <a:off x="11653" y="6524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223" name="直接连接符 1222"/>
                <p:cNvCxnSpPr/>
                <p:nvPr/>
              </p:nvCxnSpPr>
              <p:spPr>
                <a:xfrm flipH="1">
                  <a:off x="11652" y="6524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224" name="直接连接符 1223"/>
                <p:cNvCxnSpPr/>
                <p:nvPr/>
              </p:nvCxnSpPr>
              <p:spPr>
                <a:xfrm flipH="1">
                  <a:off x="11750" y="6396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225" name="直接连接符 1224"/>
                <p:cNvCxnSpPr/>
                <p:nvPr/>
              </p:nvCxnSpPr>
              <p:spPr>
                <a:xfrm flipH="1">
                  <a:off x="11849" y="6305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226" name="直接连接符 1225"/>
                <p:cNvCxnSpPr/>
                <p:nvPr/>
              </p:nvCxnSpPr>
              <p:spPr>
                <a:xfrm flipH="1">
                  <a:off x="11942" y="6196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227" name="直接连接符 1226"/>
                <p:cNvCxnSpPr/>
                <p:nvPr/>
              </p:nvCxnSpPr>
              <p:spPr>
                <a:xfrm flipH="1">
                  <a:off x="12044" y="6101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228" name="直接连接符 1227"/>
                <p:cNvCxnSpPr/>
                <p:nvPr/>
              </p:nvCxnSpPr>
              <p:spPr>
                <a:xfrm flipH="1">
                  <a:off x="12142" y="6032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pSp>
              <p:nvGrpSpPr>
                <p:cNvPr id="1229" name="组合 1228"/>
                <p:cNvGrpSpPr/>
                <p:nvPr/>
              </p:nvGrpSpPr>
              <p:grpSpPr>
                <a:xfrm>
                  <a:off x="11454" y="5794"/>
                  <a:ext cx="878" cy="884"/>
                  <a:chOff x="9139" y="4125"/>
                  <a:chExt cx="878" cy="884"/>
                </a:xfrm>
              </p:grpSpPr>
              <p:sp>
                <p:nvSpPr>
                  <p:cNvPr id="1230" name="立方体 1229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1" name="立方体 1230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2" name="立方体 1231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3" name="立方体 1232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4" name="立方体 1233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5" name="立方体 1234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1236" name="文本框 1235"/>
              <p:cNvSpPr txBox="1"/>
              <p:nvPr/>
            </p:nvSpPr>
            <p:spPr>
              <a:xfrm>
                <a:off x="29645" y="7424"/>
                <a:ext cx="1677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  </a:t>
                </a:r>
                <a:r>
                  <a:rPr lang="zh-CN" altLang="en-US" sz="1400">
                    <a:latin typeface="Times New Roman" panose="02020603050405020304" charset="0"/>
                    <a:cs typeface="Times New Roman" panose="02020603050405020304" charset="0"/>
                  </a:rPr>
                  <a:t>Feature </a:t>
                </a:r>
                <a:endParaRPr lang="zh-CN" altLang="en-US" sz="14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400">
                    <a:latin typeface="Times New Roman" panose="02020603050405020304" charset="0"/>
                    <a:cs typeface="Times New Roman" panose="02020603050405020304" charset="0"/>
                  </a:rPr>
                  <a:t>Interaction</a:t>
                </a:r>
                <a:endParaRPr lang="zh-CN" altLang="en-US" sz="1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273" name="组合 1272"/>
            <p:cNvGrpSpPr/>
            <p:nvPr/>
          </p:nvGrpSpPr>
          <p:grpSpPr>
            <a:xfrm>
              <a:off x="40393" y="28800"/>
              <a:ext cx="2540" cy="2999"/>
              <a:chOff x="3714" y="1161"/>
              <a:chExt cx="2724" cy="3215"/>
            </a:xfrm>
          </p:grpSpPr>
          <p:grpSp>
            <p:nvGrpSpPr>
              <p:cNvPr id="1274" name="组合 1273"/>
              <p:cNvGrpSpPr/>
              <p:nvPr/>
            </p:nvGrpSpPr>
            <p:grpSpPr>
              <a:xfrm>
                <a:off x="4195" y="1456"/>
                <a:ext cx="2243" cy="2920"/>
                <a:chOff x="1725" y="2911"/>
                <a:chExt cx="3359" cy="4308"/>
              </a:xfrm>
            </p:grpSpPr>
            <p:sp>
              <p:nvSpPr>
                <p:cNvPr id="1275" name="圆角矩形 1274"/>
                <p:cNvSpPr/>
                <p:nvPr/>
              </p:nvSpPr>
              <p:spPr>
                <a:xfrm>
                  <a:off x="1725" y="2911"/>
                  <a:ext cx="3359" cy="430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6" name="流程图: 可选过程 1275"/>
                <p:cNvSpPr/>
                <p:nvPr/>
              </p:nvSpPr>
              <p:spPr>
                <a:xfrm>
                  <a:off x="1986" y="3183"/>
                  <a:ext cx="2836" cy="619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Reduction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277" name="流程图: 可选过程 1276"/>
                <p:cNvSpPr/>
                <p:nvPr/>
              </p:nvSpPr>
              <p:spPr>
                <a:xfrm>
                  <a:off x="1987" y="6386"/>
                  <a:ext cx="2836" cy="584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FC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278" name="流程图: 可选过程 1277"/>
                <p:cNvSpPr/>
                <p:nvPr/>
              </p:nvSpPr>
              <p:spPr>
                <a:xfrm>
                  <a:off x="1986" y="4238"/>
                  <a:ext cx="2836" cy="619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Conv 3x3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279" name="流程图: 可选过程 1278"/>
                <p:cNvSpPr/>
                <p:nvPr/>
              </p:nvSpPr>
              <p:spPr>
                <a:xfrm>
                  <a:off x="1987" y="5307"/>
                  <a:ext cx="2836" cy="619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Expansion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1280" name="直接箭头连接符 1279"/>
                <p:cNvCxnSpPr/>
                <p:nvPr/>
              </p:nvCxnSpPr>
              <p:spPr>
                <a:xfrm>
                  <a:off x="3404" y="3802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281" name="直接箭头连接符 1280"/>
                <p:cNvCxnSpPr/>
                <p:nvPr/>
              </p:nvCxnSpPr>
              <p:spPr>
                <a:xfrm>
                  <a:off x="3404" y="4857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282" name="直接箭头连接符 1281"/>
                <p:cNvCxnSpPr/>
                <p:nvPr/>
              </p:nvCxnSpPr>
              <p:spPr>
                <a:xfrm>
                  <a:off x="3404" y="5926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5" name="组合 1284"/>
              <p:cNvGrpSpPr/>
              <p:nvPr/>
            </p:nvGrpSpPr>
            <p:grpSpPr>
              <a:xfrm>
                <a:off x="3714" y="1161"/>
                <a:ext cx="2243" cy="2920"/>
                <a:chOff x="1725" y="2911"/>
                <a:chExt cx="3359" cy="4308"/>
              </a:xfrm>
            </p:grpSpPr>
            <p:sp>
              <p:nvSpPr>
                <p:cNvPr id="1286" name="圆角矩形 1285"/>
                <p:cNvSpPr/>
                <p:nvPr/>
              </p:nvSpPr>
              <p:spPr>
                <a:xfrm>
                  <a:off x="1725" y="2911"/>
                  <a:ext cx="3359" cy="430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=</a:t>
                  </a:r>
                  <a:endParaRPr lang="en-US" altLang="zh-CN"/>
                </a:p>
              </p:txBody>
            </p:sp>
            <p:sp>
              <p:nvSpPr>
                <p:cNvPr id="1287" name="流程图: 可选过程 1286"/>
                <p:cNvSpPr/>
                <p:nvPr/>
              </p:nvSpPr>
              <p:spPr>
                <a:xfrm>
                  <a:off x="1986" y="3183"/>
                  <a:ext cx="2836" cy="619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BatchNorm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288" name="流程图: 可选过程 1287"/>
                <p:cNvSpPr/>
                <p:nvPr/>
              </p:nvSpPr>
              <p:spPr>
                <a:xfrm>
                  <a:off x="1987" y="6386"/>
                  <a:ext cx="2836" cy="584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FC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289" name="流程图: 可选过程 1288"/>
                <p:cNvSpPr/>
                <p:nvPr/>
              </p:nvSpPr>
              <p:spPr>
                <a:xfrm>
                  <a:off x="1986" y="4238"/>
                  <a:ext cx="2836" cy="619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Relu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290" name="流程图: 可选过程 1289"/>
                <p:cNvSpPr/>
                <p:nvPr/>
              </p:nvSpPr>
              <p:spPr>
                <a:xfrm>
                  <a:off x="1987" y="5307"/>
                  <a:ext cx="2836" cy="619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Mean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1291" name="直接箭头连接符 1290"/>
                <p:cNvCxnSpPr/>
                <p:nvPr/>
              </p:nvCxnSpPr>
              <p:spPr>
                <a:xfrm>
                  <a:off x="3404" y="3802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292" name="直接箭头连接符 1291"/>
                <p:cNvCxnSpPr/>
                <p:nvPr/>
              </p:nvCxnSpPr>
              <p:spPr>
                <a:xfrm>
                  <a:off x="3404" y="4857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293" name="直接箭头连接符 1292"/>
                <p:cNvCxnSpPr/>
                <p:nvPr/>
              </p:nvCxnSpPr>
              <p:spPr>
                <a:xfrm>
                  <a:off x="3404" y="5926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50" name="组合 1949"/>
            <p:cNvGrpSpPr/>
            <p:nvPr/>
          </p:nvGrpSpPr>
          <p:grpSpPr>
            <a:xfrm>
              <a:off x="41227" y="35209"/>
              <a:ext cx="434" cy="434"/>
              <a:chOff x="41227" y="35209"/>
              <a:chExt cx="434" cy="434"/>
            </a:xfrm>
          </p:grpSpPr>
          <p:sp>
            <p:nvSpPr>
              <p:cNvPr id="1322" name="椭圆 1321"/>
              <p:cNvSpPr/>
              <p:nvPr/>
            </p:nvSpPr>
            <p:spPr>
              <a:xfrm>
                <a:off x="41227" y="35209"/>
                <a:ext cx="435" cy="43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23" name="直接连接符 1322"/>
              <p:cNvCxnSpPr/>
              <p:nvPr/>
            </p:nvCxnSpPr>
            <p:spPr>
              <a:xfrm>
                <a:off x="41291" y="35273"/>
                <a:ext cx="307" cy="3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24" name="直接连接符 1323"/>
              <p:cNvCxnSpPr/>
              <p:nvPr/>
            </p:nvCxnSpPr>
            <p:spPr>
              <a:xfrm flipH="1">
                <a:off x="41291" y="35269"/>
                <a:ext cx="307" cy="3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325" name="组合 1324"/>
            <p:cNvGrpSpPr/>
            <p:nvPr/>
          </p:nvGrpSpPr>
          <p:grpSpPr>
            <a:xfrm>
              <a:off x="41220" y="36335"/>
              <a:ext cx="434" cy="434"/>
              <a:chOff x="13693" y="7925"/>
              <a:chExt cx="434" cy="434"/>
            </a:xfrm>
          </p:grpSpPr>
          <p:sp>
            <p:nvSpPr>
              <p:cNvPr id="1326" name="椭圆 1325"/>
              <p:cNvSpPr/>
              <p:nvPr/>
            </p:nvSpPr>
            <p:spPr>
              <a:xfrm>
                <a:off x="13693" y="7925"/>
                <a:ext cx="435" cy="43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27" name="直接连接符 1326"/>
              <p:cNvCxnSpPr>
                <a:stCxn id="1326" idx="2"/>
                <a:endCxn id="1326" idx="6"/>
              </p:cNvCxnSpPr>
              <p:nvPr/>
            </p:nvCxnSpPr>
            <p:spPr>
              <a:xfrm>
                <a:off x="13693" y="8143"/>
                <a:ext cx="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28" name="直接连接符 1327"/>
              <p:cNvCxnSpPr>
                <a:endCxn id="1326" idx="4"/>
              </p:cNvCxnSpPr>
              <p:nvPr/>
            </p:nvCxnSpPr>
            <p:spPr>
              <a:xfrm>
                <a:off x="13911" y="7925"/>
                <a:ext cx="0" cy="4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pic>
          <p:nvPicPr>
            <p:cNvPr id="1329" name="图片 1328" descr="noisy (1)"/>
            <p:cNvPicPr/>
            <p:nvPr/>
          </p:nvPicPr>
          <p:blipFill>
            <a:blip r:embed="rId1"/>
            <a:srcRect l="12535" t="12269" r="25521" b="12315"/>
            <a:stretch>
              <a:fillRect/>
            </a:stretch>
          </p:blipFill>
          <p:spPr>
            <a:xfrm>
              <a:off x="32328" y="31670"/>
              <a:ext cx="4173" cy="1953"/>
            </a:xfrm>
            <a:prstGeom prst="rect">
              <a:avLst/>
            </a:prstGeom>
          </p:spPr>
        </p:pic>
        <p:cxnSp>
          <p:nvCxnSpPr>
            <p:cNvPr id="1334" name="直接连接符 1333"/>
            <p:cNvCxnSpPr/>
            <p:nvPr/>
          </p:nvCxnSpPr>
          <p:spPr>
            <a:xfrm flipV="1">
              <a:off x="34323" y="28294"/>
              <a:ext cx="0" cy="8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35" name="直接连接符 1334"/>
            <p:cNvCxnSpPr/>
            <p:nvPr/>
          </p:nvCxnSpPr>
          <p:spPr>
            <a:xfrm flipH="1">
              <a:off x="29977" y="28280"/>
              <a:ext cx="85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37" name="直接箭头连接符 1336"/>
            <p:cNvCxnSpPr/>
            <p:nvPr/>
          </p:nvCxnSpPr>
          <p:spPr>
            <a:xfrm>
              <a:off x="41435" y="34547"/>
              <a:ext cx="3" cy="6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38" name="直接连接符 1337"/>
            <p:cNvCxnSpPr/>
            <p:nvPr/>
          </p:nvCxnSpPr>
          <p:spPr>
            <a:xfrm flipH="1" flipV="1">
              <a:off x="40175" y="28273"/>
              <a:ext cx="12" cy="58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39" name="直接箭头连接符 1338"/>
            <p:cNvCxnSpPr/>
            <p:nvPr/>
          </p:nvCxnSpPr>
          <p:spPr>
            <a:xfrm flipV="1">
              <a:off x="37015" y="35418"/>
              <a:ext cx="4197" cy="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40" name="直接箭头连接符 1339"/>
            <p:cNvCxnSpPr/>
            <p:nvPr/>
          </p:nvCxnSpPr>
          <p:spPr>
            <a:xfrm>
              <a:off x="38504" y="28269"/>
              <a:ext cx="0" cy="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41" name="直接连接符 1340"/>
            <p:cNvCxnSpPr/>
            <p:nvPr/>
          </p:nvCxnSpPr>
          <p:spPr>
            <a:xfrm flipH="1" flipV="1">
              <a:off x="40077" y="34104"/>
              <a:ext cx="11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42" name="直接连接符 1341"/>
            <p:cNvCxnSpPr/>
            <p:nvPr/>
          </p:nvCxnSpPr>
          <p:spPr>
            <a:xfrm flipH="1">
              <a:off x="40175" y="28294"/>
              <a:ext cx="12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43" name="直接箭头连接符 1342"/>
            <p:cNvCxnSpPr/>
            <p:nvPr/>
          </p:nvCxnSpPr>
          <p:spPr>
            <a:xfrm>
              <a:off x="41439" y="28294"/>
              <a:ext cx="0" cy="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44" name="直接箭头连接符 1343"/>
            <p:cNvCxnSpPr/>
            <p:nvPr/>
          </p:nvCxnSpPr>
          <p:spPr>
            <a:xfrm>
              <a:off x="38504" y="32404"/>
              <a:ext cx="0" cy="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45" name="直接箭头连接符 1344"/>
            <p:cNvCxnSpPr/>
            <p:nvPr/>
          </p:nvCxnSpPr>
          <p:spPr>
            <a:xfrm>
              <a:off x="41439" y="31825"/>
              <a:ext cx="0" cy="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46" name="直接连接符 1345"/>
            <p:cNvCxnSpPr/>
            <p:nvPr/>
          </p:nvCxnSpPr>
          <p:spPr>
            <a:xfrm flipV="1">
              <a:off x="37008" y="28280"/>
              <a:ext cx="0" cy="71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47" name="直接箭头连接符 1346"/>
            <p:cNvCxnSpPr/>
            <p:nvPr/>
          </p:nvCxnSpPr>
          <p:spPr>
            <a:xfrm rot="16200000">
              <a:off x="40904" y="36211"/>
              <a:ext cx="3" cy="6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48" name="直接箭头连接符 1347"/>
            <p:cNvCxnSpPr/>
            <p:nvPr/>
          </p:nvCxnSpPr>
          <p:spPr>
            <a:xfrm>
              <a:off x="41431" y="35654"/>
              <a:ext cx="3" cy="6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49" name="直接连接符 1348"/>
            <p:cNvCxnSpPr/>
            <p:nvPr/>
          </p:nvCxnSpPr>
          <p:spPr>
            <a:xfrm flipV="1">
              <a:off x="40565" y="35432"/>
              <a:ext cx="0" cy="11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352" name="组合 1351"/>
            <p:cNvGrpSpPr/>
            <p:nvPr/>
          </p:nvGrpSpPr>
          <p:grpSpPr>
            <a:xfrm>
              <a:off x="38062" y="35829"/>
              <a:ext cx="2294" cy="2335"/>
              <a:chOff x="29620" y="32193"/>
              <a:chExt cx="2501" cy="2544"/>
            </a:xfrm>
          </p:grpSpPr>
          <p:sp>
            <p:nvSpPr>
              <p:cNvPr id="1353" name="立方体 1352"/>
              <p:cNvSpPr/>
              <p:nvPr/>
            </p:nvSpPr>
            <p:spPr>
              <a:xfrm>
                <a:off x="30213" y="32193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4" name="立方体 1353"/>
              <p:cNvSpPr/>
              <p:nvPr/>
            </p:nvSpPr>
            <p:spPr>
              <a:xfrm>
                <a:off x="30142" y="32261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5" name="立方体 1354"/>
              <p:cNvSpPr/>
              <p:nvPr/>
            </p:nvSpPr>
            <p:spPr>
              <a:xfrm>
                <a:off x="30070" y="32336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6" name="立方体 1355"/>
              <p:cNvSpPr/>
              <p:nvPr/>
            </p:nvSpPr>
            <p:spPr>
              <a:xfrm>
                <a:off x="29999" y="32404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7" name="立方体 1356"/>
              <p:cNvSpPr/>
              <p:nvPr/>
            </p:nvSpPr>
            <p:spPr>
              <a:xfrm>
                <a:off x="29922" y="32476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8" name="立方体 1357"/>
              <p:cNvSpPr/>
              <p:nvPr/>
            </p:nvSpPr>
            <p:spPr>
              <a:xfrm>
                <a:off x="29851" y="32544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3" name="椭圆 1362"/>
              <p:cNvSpPr/>
              <p:nvPr/>
            </p:nvSpPr>
            <p:spPr>
              <a:xfrm>
                <a:off x="30511" y="32358"/>
                <a:ext cx="1467" cy="148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4" name="椭圆 1363"/>
              <p:cNvSpPr/>
              <p:nvPr/>
            </p:nvSpPr>
            <p:spPr>
              <a:xfrm>
                <a:off x="30007" y="33250"/>
                <a:ext cx="1467" cy="148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60" name="直接连接符 1359"/>
              <p:cNvCxnSpPr/>
              <p:nvPr/>
            </p:nvCxnSpPr>
            <p:spPr>
              <a:xfrm flipV="1">
                <a:off x="29860" y="33828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996" name="椭圆 1995"/>
              <p:cNvSpPr/>
              <p:nvPr/>
            </p:nvSpPr>
            <p:spPr>
              <a:xfrm>
                <a:off x="29620" y="32335"/>
                <a:ext cx="1467" cy="148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61" name="直接连接符 1360"/>
              <p:cNvCxnSpPr/>
              <p:nvPr/>
            </p:nvCxnSpPr>
            <p:spPr>
              <a:xfrm rot="16200000" flipV="1">
                <a:off x="29568" y="33531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62" name="直接连接符 1361"/>
              <p:cNvCxnSpPr/>
              <p:nvPr/>
            </p:nvCxnSpPr>
            <p:spPr>
              <a:xfrm flipH="1" flipV="1">
                <a:off x="31100" y="32610"/>
                <a:ext cx="11" cy="185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59" name="直接连接符 1358"/>
              <p:cNvCxnSpPr/>
              <p:nvPr/>
            </p:nvCxnSpPr>
            <p:spPr>
              <a:xfrm flipV="1">
                <a:off x="29860" y="33211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1366" name="棱台 1365"/>
            <p:cNvSpPr/>
            <p:nvPr/>
          </p:nvSpPr>
          <p:spPr>
            <a:xfrm>
              <a:off x="39528" y="36355"/>
              <a:ext cx="279" cy="279"/>
            </a:xfrm>
            <a:prstGeom prst="bevel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7" name="棱台 1366"/>
            <p:cNvSpPr/>
            <p:nvPr/>
          </p:nvSpPr>
          <p:spPr>
            <a:xfrm>
              <a:off x="38962" y="37493"/>
              <a:ext cx="279" cy="279"/>
            </a:xfrm>
            <a:prstGeom prst="bevel">
              <a:avLst/>
            </a:prstGeom>
            <a:solidFill>
              <a:schemeClr val="accent5">
                <a:lumMod val="75000"/>
              </a:schemeClr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8" name="棱台 1367"/>
            <p:cNvSpPr/>
            <p:nvPr/>
          </p:nvSpPr>
          <p:spPr>
            <a:xfrm>
              <a:off x="38398" y="36355"/>
              <a:ext cx="279" cy="279"/>
            </a:xfrm>
            <a:prstGeom prst="bevel">
              <a:avLst/>
            </a:prstGeom>
            <a:solidFill>
              <a:schemeClr val="accent3"/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9" name="直接连接符 1368"/>
            <p:cNvCxnSpPr/>
            <p:nvPr/>
          </p:nvCxnSpPr>
          <p:spPr>
            <a:xfrm flipH="1">
              <a:off x="38446" y="37605"/>
              <a:ext cx="1184" cy="122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70" name="直接连接符 1369"/>
            <p:cNvCxnSpPr/>
            <p:nvPr/>
          </p:nvCxnSpPr>
          <p:spPr>
            <a:xfrm flipH="1">
              <a:off x="38446" y="37020"/>
              <a:ext cx="1184" cy="122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71" name="直接连接符 1370"/>
            <p:cNvCxnSpPr/>
            <p:nvPr/>
          </p:nvCxnSpPr>
          <p:spPr>
            <a:xfrm flipH="1">
              <a:off x="38463" y="36487"/>
              <a:ext cx="1184" cy="122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72" name="直接连接符 1371"/>
            <p:cNvCxnSpPr/>
            <p:nvPr/>
          </p:nvCxnSpPr>
          <p:spPr>
            <a:xfrm flipH="1">
              <a:off x="37910" y="36487"/>
              <a:ext cx="1184" cy="122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73" name="直接连接符 1372"/>
            <p:cNvCxnSpPr/>
            <p:nvPr/>
          </p:nvCxnSpPr>
          <p:spPr>
            <a:xfrm flipH="1">
              <a:off x="37344" y="36487"/>
              <a:ext cx="1184" cy="122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374" name="组合 1373"/>
            <p:cNvGrpSpPr/>
            <p:nvPr/>
          </p:nvGrpSpPr>
          <p:grpSpPr>
            <a:xfrm>
              <a:off x="36833" y="37020"/>
              <a:ext cx="2325" cy="2378"/>
              <a:chOff x="29588" y="32193"/>
              <a:chExt cx="2533" cy="2592"/>
            </a:xfrm>
          </p:grpSpPr>
          <p:sp>
            <p:nvSpPr>
              <p:cNvPr id="1375" name="立方体 1374"/>
              <p:cNvSpPr/>
              <p:nvPr/>
            </p:nvSpPr>
            <p:spPr>
              <a:xfrm>
                <a:off x="30213" y="32193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6" name="立方体 1375"/>
              <p:cNvSpPr/>
              <p:nvPr/>
            </p:nvSpPr>
            <p:spPr>
              <a:xfrm>
                <a:off x="30142" y="32261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7" name="立方体 1376"/>
              <p:cNvSpPr/>
              <p:nvPr/>
            </p:nvSpPr>
            <p:spPr>
              <a:xfrm>
                <a:off x="30070" y="32336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8" name="立方体 1377"/>
              <p:cNvSpPr/>
              <p:nvPr/>
            </p:nvSpPr>
            <p:spPr>
              <a:xfrm>
                <a:off x="29999" y="32404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9" name="立方体 1378"/>
              <p:cNvSpPr/>
              <p:nvPr/>
            </p:nvSpPr>
            <p:spPr>
              <a:xfrm>
                <a:off x="29922" y="32476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0" name="立方体 1379"/>
              <p:cNvSpPr/>
              <p:nvPr/>
            </p:nvSpPr>
            <p:spPr>
              <a:xfrm>
                <a:off x="29851" y="32544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5" name="椭圆 1384"/>
              <p:cNvSpPr/>
              <p:nvPr/>
            </p:nvSpPr>
            <p:spPr>
              <a:xfrm>
                <a:off x="30585" y="32291"/>
                <a:ext cx="1467" cy="148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6" name="椭圆 1385"/>
              <p:cNvSpPr/>
              <p:nvPr/>
            </p:nvSpPr>
            <p:spPr>
              <a:xfrm>
                <a:off x="29999" y="33298"/>
                <a:ext cx="1467" cy="148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7" name="椭圆 1386"/>
              <p:cNvSpPr/>
              <p:nvPr/>
            </p:nvSpPr>
            <p:spPr>
              <a:xfrm>
                <a:off x="29588" y="32336"/>
                <a:ext cx="1467" cy="148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81" name="直接连接符 1380"/>
              <p:cNvCxnSpPr/>
              <p:nvPr/>
            </p:nvCxnSpPr>
            <p:spPr>
              <a:xfrm flipV="1">
                <a:off x="29860" y="33211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82" name="直接连接符 1381"/>
              <p:cNvCxnSpPr/>
              <p:nvPr/>
            </p:nvCxnSpPr>
            <p:spPr>
              <a:xfrm flipV="1">
                <a:off x="29860" y="33828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83" name="直接连接符 1382"/>
              <p:cNvCxnSpPr/>
              <p:nvPr/>
            </p:nvCxnSpPr>
            <p:spPr>
              <a:xfrm rot="16200000" flipV="1">
                <a:off x="29568" y="33531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84" name="直接连接符 1383"/>
              <p:cNvCxnSpPr/>
              <p:nvPr/>
            </p:nvCxnSpPr>
            <p:spPr>
              <a:xfrm flipH="1" flipV="1">
                <a:off x="31100" y="32610"/>
                <a:ext cx="11" cy="185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1388" name="棱台 1387"/>
            <p:cNvSpPr/>
            <p:nvPr/>
          </p:nvSpPr>
          <p:spPr>
            <a:xfrm>
              <a:off x="37210" y="37560"/>
              <a:ext cx="279" cy="279"/>
            </a:xfrm>
            <a:prstGeom prst="bevel">
              <a:avLst/>
            </a:prstGeom>
            <a:solidFill>
              <a:schemeClr val="accent3"/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9" name="棱台 1388"/>
            <p:cNvSpPr/>
            <p:nvPr/>
          </p:nvSpPr>
          <p:spPr>
            <a:xfrm>
              <a:off x="38327" y="37564"/>
              <a:ext cx="279" cy="279"/>
            </a:xfrm>
            <a:prstGeom prst="bevel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0" name="棱台 1389"/>
            <p:cNvSpPr/>
            <p:nvPr/>
          </p:nvSpPr>
          <p:spPr>
            <a:xfrm>
              <a:off x="37798" y="38670"/>
              <a:ext cx="279" cy="279"/>
            </a:xfrm>
            <a:prstGeom prst="bevel">
              <a:avLst/>
            </a:prstGeom>
            <a:solidFill>
              <a:schemeClr val="accent5">
                <a:lumMod val="75000"/>
              </a:schemeClr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91" name="直接连接符 1390"/>
            <p:cNvCxnSpPr/>
            <p:nvPr/>
          </p:nvCxnSpPr>
          <p:spPr>
            <a:xfrm flipV="1">
              <a:off x="41438" y="36770"/>
              <a:ext cx="0" cy="6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92" name="直接箭头连接符 1391"/>
            <p:cNvCxnSpPr/>
            <p:nvPr/>
          </p:nvCxnSpPr>
          <p:spPr>
            <a:xfrm flipH="1" flipV="1">
              <a:off x="40519" y="37403"/>
              <a:ext cx="929" cy="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393" name="组合 1392"/>
            <p:cNvGrpSpPr/>
            <p:nvPr/>
          </p:nvGrpSpPr>
          <p:grpSpPr>
            <a:xfrm>
              <a:off x="29009" y="28762"/>
              <a:ext cx="2435" cy="2687"/>
              <a:chOff x="31779" y="23401"/>
              <a:chExt cx="2446" cy="3131"/>
            </a:xfrm>
          </p:grpSpPr>
          <p:grpSp>
            <p:nvGrpSpPr>
              <p:cNvPr id="1394" name="组合 1393"/>
              <p:cNvGrpSpPr/>
              <p:nvPr/>
            </p:nvGrpSpPr>
            <p:grpSpPr>
              <a:xfrm>
                <a:off x="32281" y="23778"/>
                <a:ext cx="1944" cy="2754"/>
                <a:chOff x="31779" y="23401"/>
                <a:chExt cx="1944" cy="2754"/>
              </a:xfrm>
            </p:grpSpPr>
            <p:sp>
              <p:nvSpPr>
                <p:cNvPr id="1395" name="圆角矩形 1394"/>
                <p:cNvSpPr/>
                <p:nvPr/>
              </p:nvSpPr>
              <p:spPr>
                <a:xfrm>
                  <a:off x="31779" y="23401"/>
                  <a:ext cx="1945" cy="275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6" name="圆角矩形 1395"/>
                <p:cNvSpPr/>
                <p:nvPr/>
              </p:nvSpPr>
              <p:spPr>
                <a:xfrm>
                  <a:off x="31896" y="23616"/>
                  <a:ext cx="1709" cy="59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GroupNorm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397" name="圆角矩形 1396"/>
                <p:cNvSpPr/>
                <p:nvPr/>
              </p:nvSpPr>
              <p:spPr>
                <a:xfrm>
                  <a:off x="31896" y="24493"/>
                  <a:ext cx="1709" cy="59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Depthwise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Convolution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398" name="圆角矩形 1397"/>
                <p:cNvSpPr/>
                <p:nvPr/>
              </p:nvSpPr>
              <p:spPr>
                <a:xfrm>
                  <a:off x="31896" y="25355"/>
                  <a:ext cx="1709" cy="59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Channel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Scaling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1399" name="直接箭头连接符 1398"/>
                <p:cNvCxnSpPr>
                  <a:stCxn id="1396" idx="2"/>
                  <a:endCxn id="1397" idx="0"/>
                </p:cNvCxnSpPr>
                <p:nvPr/>
              </p:nvCxnSpPr>
              <p:spPr>
                <a:xfrm>
                  <a:off x="32751" y="24210"/>
                  <a:ext cx="0" cy="283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00" name="直接箭头连接符 1399"/>
                <p:cNvCxnSpPr>
                  <a:stCxn id="1397" idx="2"/>
                  <a:endCxn id="1398" idx="0"/>
                </p:cNvCxnSpPr>
                <p:nvPr/>
              </p:nvCxnSpPr>
              <p:spPr>
                <a:xfrm>
                  <a:off x="32751" y="25087"/>
                  <a:ext cx="0" cy="268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1" name="组合 1400"/>
              <p:cNvGrpSpPr/>
              <p:nvPr/>
            </p:nvGrpSpPr>
            <p:grpSpPr>
              <a:xfrm>
                <a:off x="31779" y="23401"/>
                <a:ext cx="1944" cy="2754"/>
                <a:chOff x="31779" y="23401"/>
                <a:chExt cx="1944" cy="2754"/>
              </a:xfrm>
            </p:grpSpPr>
            <p:sp>
              <p:nvSpPr>
                <p:cNvPr id="1402" name="圆角矩形 1401"/>
                <p:cNvSpPr/>
                <p:nvPr/>
              </p:nvSpPr>
              <p:spPr>
                <a:xfrm>
                  <a:off x="31779" y="23401"/>
                  <a:ext cx="1945" cy="275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3" name="圆角矩形 1402"/>
                <p:cNvSpPr/>
                <p:nvPr/>
              </p:nvSpPr>
              <p:spPr>
                <a:xfrm>
                  <a:off x="31896" y="23616"/>
                  <a:ext cx="1709" cy="59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GroupNorm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404" name="圆角矩形 1403"/>
                <p:cNvSpPr/>
                <p:nvPr/>
              </p:nvSpPr>
              <p:spPr>
                <a:xfrm>
                  <a:off x="31896" y="24493"/>
                  <a:ext cx="1709" cy="59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Depthwise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Convolution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405" name="圆角矩形 1404"/>
                <p:cNvSpPr/>
                <p:nvPr/>
              </p:nvSpPr>
              <p:spPr>
                <a:xfrm>
                  <a:off x="31896" y="25355"/>
                  <a:ext cx="1709" cy="59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Channel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Scaling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1406" name="直接箭头连接符 1405"/>
                <p:cNvCxnSpPr>
                  <a:stCxn id="1403" idx="2"/>
                  <a:endCxn id="1404" idx="0"/>
                </p:cNvCxnSpPr>
                <p:nvPr/>
              </p:nvCxnSpPr>
              <p:spPr>
                <a:xfrm>
                  <a:off x="32751" y="24210"/>
                  <a:ext cx="0" cy="28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07" name="直接箭头连接符 1406"/>
                <p:cNvCxnSpPr>
                  <a:stCxn id="1404" idx="2"/>
                  <a:endCxn id="1405" idx="0"/>
                </p:cNvCxnSpPr>
                <p:nvPr/>
              </p:nvCxnSpPr>
              <p:spPr>
                <a:xfrm>
                  <a:off x="32751" y="25087"/>
                  <a:ext cx="0" cy="26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43" name="直接箭头连接符 1542"/>
            <p:cNvCxnSpPr/>
            <p:nvPr/>
          </p:nvCxnSpPr>
          <p:spPr>
            <a:xfrm>
              <a:off x="29977" y="28269"/>
              <a:ext cx="0" cy="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544" name="组合 1543"/>
            <p:cNvGrpSpPr/>
            <p:nvPr/>
          </p:nvGrpSpPr>
          <p:grpSpPr>
            <a:xfrm>
              <a:off x="29778" y="35061"/>
              <a:ext cx="434" cy="434"/>
              <a:chOff x="13693" y="7925"/>
              <a:chExt cx="434" cy="434"/>
            </a:xfrm>
          </p:grpSpPr>
          <p:sp>
            <p:nvSpPr>
              <p:cNvPr id="1545" name="椭圆 1544"/>
              <p:cNvSpPr/>
              <p:nvPr/>
            </p:nvSpPr>
            <p:spPr>
              <a:xfrm>
                <a:off x="13693" y="7925"/>
                <a:ext cx="435" cy="4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46" name="直接连接符 1545"/>
              <p:cNvCxnSpPr>
                <a:stCxn id="1545" idx="2"/>
                <a:endCxn id="1545" idx="6"/>
              </p:cNvCxnSpPr>
              <p:nvPr/>
            </p:nvCxnSpPr>
            <p:spPr>
              <a:xfrm>
                <a:off x="13693" y="8143"/>
                <a:ext cx="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547" name="直接连接符 1546"/>
              <p:cNvCxnSpPr>
                <a:endCxn id="1545" idx="4"/>
              </p:cNvCxnSpPr>
              <p:nvPr/>
            </p:nvCxnSpPr>
            <p:spPr>
              <a:xfrm>
                <a:off x="13911" y="7925"/>
                <a:ext cx="0" cy="4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1548" name="直接箭头连接符 1547"/>
            <p:cNvCxnSpPr/>
            <p:nvPr/>
          </p:nvCxnSpPr>
          <p:spPr>
            <a:xfrm>
              <a:off x="29977" y="31449"/>
              <a:ext cx="0" cy="6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49" name="直接连接符 1548"/>
            <p:cNvCxnSpPr/>
            <p:nvPr/>
          </p:nvCxnSpPr>
          <p:spPr>
            <a:xfrm flipV="1">
              <a:off x="31682" y="28269"/>
              <a:ext cx="0" cy="7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50" name="直接箭头连接符 1549"/>
            <p:cNvCxnSpPr/>
            <p:nvPr/>
          </p:nvCxnSpPr>
          <p:spPr>
            <a:xfrm>
              <a:off x="29996" y="34386"/>
              <a:ext cx="0" cy="6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51" name="直接箭头连接符 1550"/>
            <p:cNvCxnSpPr/>
            <p:nvPr/>
          </p:nvCxnSpPr>
          <p:spPr>
            <a:xfrm flipH="1">
              <a:off x="30213" y="35279"/>
              <a:ext cx="14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553" name="组合 1552"/>
            <p:cNvGrpSpPr/>
            <p:nvPr/>
          </p:nvGrpSpPr>
          <p:grpSpPr>
            <a:xfrm>
              <a:off x="25953" y="29086"/>
              <a:ext cx="2450" cy="2713"/>
              <a:chOff x="32217" y="30015"/>
              <a:chExt cx="2462" cy="3161"/>
            </a:xfrm>
          </p:grpSpPr>
          <p:grpSp>
            <p:nvGrpSpPr>
              <p:cNvPr id="1554" name="组合 1553"/>
              <p:cNvGrpSpPr/>
              <p:nvPr/>
            </p:nvGrpSpPr>
            <p:grpSpPr>
              <a:xfrm>
                <a:off x="32735" y="30422"/>
                <a:ext cx="1944" cy="2754"/>
                <a:chOff x="31779" y="23401"/>
                <a:chExt cx="1944" cy="2754"/>
              </a:xfrm>
            </p:grpSpPr>
            <p:sp>
              <p:nvSpPr>
                <p:cNvPr id="1555" name="圆角矩形 1554"/>
                <p:cNvSpPr/>
                <p:nvPr/>
              </p:nvSpPr>
              <p:spPr>
                <a:xfrm>
                  <a:off x="31779" y="23401"/>
                  <a:ext cx="1945" cy="275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6" name="圆角矩形 1555"/>
                <p:cNvSpPr/>
                <p:nvPr/>
              </p:nvSpPr>
              <p:spPr>
                <a:xfrm>
                  <a:off x="31896" y="23616"/>
                  <a:ext cx="1709" cy="59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GroupNorm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557" name="圆角矩形 1556"/>
                <p:cNvSpPr/>
                <p:nvPr/>
              </p:nvSpPr>
              <p:spPr>
                <a:xfrm>
                  <a:off x="31896" y="24493"/>
                  <a:ext cx="1709" cy="59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Channel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  <a:p>
                  <a:pPr algn="ctr"/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MLP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558" name="圆角矩形 1557"/>
                <p:cNvSpPr/>
                <p:nvPr/>
              </p:nvSpPr>
              <p:spPr>
                <a:xfrm>
                  <a:off x="31896" y="25355"/>
                  <a:ext cx="1709" cy="59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Channel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Scaling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1559" name="直接箭头连接符 1558"/>
                <p:cNvCxnSpPr>
                  <a:stCxn id="1556" idx="2"/>
                  <a:endCxn id="1557" idx="0"/>
                </p:cNvCxnSpPr>
                <p:nvPr/>
              </p:nvCxnSpPr>
              <p:spPr>
                <a:xfrm>
                  <a:off x="32751" y="24210"/>
                  <a:ext cx="0" cy="283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60" name="直接箭头连接符 1559"/>
                <p:cNvCxnSpPr>
                  <a:stCxn id="1557" idx="2"/>
                  <a:endCxn id="1558" idx="0"/>
                </p:cNvCxnSpPr>
                <p:nvPr/>
              </p:nvCxnSpPr>
              <p:spPr>
                <a:xfrm>
                  <a:off x="32751" y="25087"/>
                  <a:ext cx="0" cy="268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1" name="组合 1560"/>
              <p:cNvGrpSpPr/>
              <p:nvPr/>
            </p:nvGrpSpPr>
            <p:grpSpPr>
              <a:xfrm>
                <a:off x="32217" y="30015"/>
                <a:ext cx="1944" cy="2754"/>
                <a:chOff x="31779" y="23401"/>
                <a:chExt cx="1944" cy="2754"/>
              </a:xfrm>
            </p:grpSpPr>
            <p:sp>
              <p:nvSpPr>
                <p:cNvPr id="1562" name="圆角矩形 1561"/>
                <p:cNvSpPr/>
                <p:nvPr/>
              </p:nvSpPr>
              <p:spPr>
                <a:xfrm>
                  <a:off x="31779" y="23401"/>
                  <a:ext cx="1945" cy="275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63" name="圆角矩形 1562"/>
                <p:cNvSpPr/>
                <p:nvPr/>
              </p:nvSpPr>
              <p:spPr>
                <a:xfrm>
                  <a:off x="31896" y="23616"/>
                  <a:ext cx="1709" cy="59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GroupNorm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564" name="圆角矩形 1563"/>
                <p:cNvSpPr/>
                <p:nvPr/>
              </p:nvSpPr>
              <p:spPr>
                <a:xfrm>
                  <a:off x="31896" y="24493"/>
                  <a:ext cx="1709" cy="59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Channel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MLP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565" name="圆角矩形 1564"/>
                <p:cNvSpPr/>
                <p:nvPr/>
              </p:nvSpPr>
              <p:spPr>
                <a:xfrm>
                  <a:off x="31896" y="25355"/>
                  <a:ext cx="1709" cy="59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Channel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Scaling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1566" name="直接箭头连接符 1565"/>
                <p:cNvCxnSpPr>
                  <a:stCxn id="1563" idx="2"/>
                  <a:endCxn id="1564" idx="0"/>
                </p:cNvCxnSpPr>
                <p:nvPr/>
              </p:nvCxnSpPr>
              <p:spPr>
                <a:xfrm>
                  <a:off x="32751" y="24210"/>
                  <a:ext cx="0" cy="28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67" name="直接箭头连接符 1566"/>
                <p:cNvCxnSpPr>
                  <a:stCxn id="1564" idx="2"/>
                  <a:endCxn id="1565" idx="0"/>
                </p:cNvCxnSpPr>
                <p:nvPr/>
              </p:nvCxnSpPr>
              <p:spPr>
                <a:xfrm>
                  <a:off x="32751" y="25087"/>
                  <a:ext cx="0" cy="26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68" name="直接连接符 1567"/>
            <p:cNvCxnSpPr/>
            <p:nvPr/>
          </p:nvCxnSpPr>
          <p:spPr>
            <a:xfrm flipV="1">
              <a:off x="28731" y="28269"/>
              <a:ext cx="0" cy="7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70" name="直接连接符 1569"/>
            <p:cNvCxnSpPr/>
            <p:nvPr/>
          </p:nvCxnSpPr>
          <p:spPr>
            <a:xfrm flipH="1">
              <a:off x="28730" y="35279"/>
              <a:ext cx="10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71" name="直接连接符 1570"/>
            <p:cNvCxnSpPr/>
            <p:nvPr/>
          </p:nvCxnSpPr>
          <p:spPr>
            <a:xfrm flipH="1">
              <a:off x="26945" y="28269"/>
              <a:ext cx="178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573" name="组合 1572"/>
            <p:cNvGrpSpPr/>
            <p:nvPr/>
          </p:nvGrpSpPr>
          <p:grpSpPr>
            <a:xfrm>
              <a:off x="26709" y="32704"/>
              <a:ext cx="434" cy="434"/>
              <a:chOff x="13693" y="7925"/>
              <a:chExt cx="434" cy="434"/>
            </a:xfrm>
          </p:grpSpPr>
          <p:sp>
            <p:nvSpPr>
              <p:cNvPr id="1574" name="椭圆 1573"/>
              <p:cNvSpPr/>
              <p:nvPr/>
            </p:nvSpPr>
            <p:spPr>
              <a:xfrm>
                <a:off x="13693" y="7925"/>
                <a:ext cx="435" cy="43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75" name="直接连接符 1574"/>
              <p:cNvCxnSpPr>
                <a:stCxn id="1574" idx="2"/>
                <a:endCxn id="1574" idx="6"/>
              </p:cNvCxnSpPr>
              <p:nvPr/>
            </p:nvCxnSpPr>
            <p:spPr>
              <a:xfrm>
                <a:off x="13693" y="8143"/>
                <a:ext cx="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576" name="直接连接符 1575"/>
              <p:cNvCxnSpPr>
                <a:endCxn id="1574" idx="4"/>
              </p:cNvCxnSpPr>
              <p:nvPr/>
            </p:nvCxnSpPr>
            <p:spPr>
              <a:xfrm>
                <a:off x="13911" y="7925"/>
                <a:ext cx="0" cy="4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1578" name="直接箭头连接符 1577"/>
            <p:cNvCxnSpPr/>
            <p:nvPr/>
          </p:nvCxnSpPr>
          <p:spPr>
            <a:xfrm flipH="1">
              <a:off x="27140" y="32922"/>
              <a:ext cx="1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910" name="组合 1909"/>
            <p:cNvGrpSpPr/>
            <p:nvPr/>
          </p:nvGrpSpPr>
          <p:grpSpPr>
            <a:xfrm>
              <a:off x="26423" y="34204"/>
              <a:ext cx="1255" cy="785"/>
              <a:chOff x="26423" y="34204"/>
              <a:chExt cx="1255" cy="785"/>
            </a:xfrm>
          </p:grpSpPr>
          <p:grpSp>
            <p:nvGrpSpPr>
              <p:cNvPr id="1580" name="组合 1579"/>
              <p:cNvGrpSpPr/>
              <p:nvPr/>
            </p:nvGrpSpPr>
            <p:grpSpPr>
              <a:xfrm>
                <a:off x="26640" y="34385"/>
                <a:ext cx="1038" cy="604"/>
                <a:chOff x="30736" y="34046"/>
                <a:chExt cx="1038" cy="604"/>
              </a:xfrm>
            </p:grpSpPr>
            <p:sp>
              <p:nvSpPr>
                <p:cNvPr id="1581" name="流程图: 可选过程 1580"/>
                <p:cNvSpPr/>
                <p:nvPr/>
              </p:nvSpPr>
              <p:spPr>
                <a:xfrm>
                  <a:off x="30736" y="34046"/>
                  <a:ext cx="1038" cy="604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1582" name="对象 1581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0903" y="34085"/>
                <a:ext cx="716" cy="5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" name="" r:id="rId9" imgW="241300" imgH="177165" progId="Equation.KSEE3">
                        <p:embed/>
                      </p:oleObj>
                    </mc:Choice>
                    <mc:Fallback>
                      <p:oleObj name="" r:id="rId9" imgW="241300" imgH="177165" progId="Equation.KSEE3">
                        <p:embed/>
                        <p:pic>
                          <p:nvPicPr>
                            <p:cNvPr id="0" name="图片 1024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903" y="34085"/>
                              <a:ext cx="716" cy="526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584" name="组合 1583"/>
              <p:cNvGrpSpPr/>
              <p:nvPr/>
            </p:nvGrpSpPr>
            <p:grpSpPr>
              <a:xfrm>
                <a:off x="26423" y="34204"/>
                <a:ext cx="1038" cy="604"/>
                <a:chOff x="30736" y="34046"/>
                <a:chExt cx="1038" cy="604"/>
              </a:xfrm>
            </p:grpSpPr>
            <p:sp>
              <p:nvSpPr>
                <p:cNvPr id="1585" name="流程图: 可选过程 1584"/>
                <p:cNvSpPr/>
                <p:nvPr/>
              </p:nvSpPr>
              <p:spPr>
                <a:xfrm>
                  <a:off x="30736" y="34046"/>
                  <a:ext cx="1038" cy="604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1586" name="对象 1585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0903" y="34085"/>
                <a:ext cx="716" cy="5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" name="" r:id="rId10" imgW="241300" imgH="177165" progId="Equation.KSEE3">
                        <p:embed/>
                      </p:oleObj>
                    </mc:Choice>
                    <mc:Fallback>
                      <p:oleObj name="" r:id="rId10" imgW="241300" imgH="177165" progId="Equation.KSEE3">
                        <p:embed/>
                        <p:pic>
                          <p:nvPicPr>
                            <p:cNvPr id="0" name="图片 1024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903" y="34085"/>
                              <a:ext cx="716" cy="526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cxnSp>
          <p:nvCxnSpPr>
            <p:cNvPr id="1588" name="直接箭头连接符 1587"/>
            <p:cNvCxnSpPr/>
            <p:nvPr/>
          </p:nvCxnSpPr>
          <p:spPr>
            <a:xfrm>
              <a:off x="26920" y="33175"/>
              <a:ext cx="0" cy="9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89" name="直接箭头连接符 1588"/>
            <p:cNvCxnSpPr/>
            <p:nvPr/>
          </p:nvCxnSpPr>
          <p:spPr>
            <a:xfrm>
              <a:off x="26921" y="31825"/>
              <a:ext cx="0" cy="8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91" name="直接箭头连接符 1590"/>
            <p:cNvCxnSpPr/>
            <p:nvPr/>
          </p:nvCxnSpPr>
          <p:spPr>
            <a:xfrm>
              <a:off x="26935" y="28269"/>
              <a:ext cx="0" cy="8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645" name="组合 1644"/>
            <p:cNvGrpSpPr/>
            <p:nvPr/>
          </p:nvGrpSpPr>
          <p:grpSpPr>
            <a:xfrm>
              <a:off x="28846" y="32391"/>
              <a:ext cx="2488" cy="1936"/>
              <a:chOff x="28846" y="32391"/>
              <a:chExt cx="2488" cy="1936"/>
            </a:xfrm>
          </p:grpSpPr>
          <p:grpSp>
            <p:nvGrpSpPr>
              <p:cNvPr id="1409" name="组合 1408"/>
              <p:cNvGrpSpPr/>
              <p:nvPr/>
            </p:nvGrpSpPr>
            <p:grpSpPr>
              <a:xfrm>
                <a:off x="29083" y="32391"/>
                <a:ext cx="2109" cy="1489"/>
                <a:chOff x="33464" y="27613"/>
                <a:chExt cx="2109" cy="1489"/>
              </a:xfrm>
            </p:grpSpPr>
            <p:grpSp>
              <p:nvGrpSpPr>
                <p:cNvPr id="1410" name="组合 1409"/>
                <p:cNvGrpSpPr/>
                <p:nvPr/>
              </p:nvGrpSpPr>
              <p:grpSpPr>
                <a:xfrm>
                  <a:off x="33464" y="27616"/>
                  <a:ext cx="878" cy="1486"/>
                  <a:chOff x="11454" y="5794"/>
                  <a:chExt cx="878" cy="1486"/>
                </a:xfrm>
              </p:grpSpPr>
              <p:grpSp>
                <p:nvGrpSpPr>
                  <p:cNvPr id="1411" name="组合 1410"/>
                  <p:cNvGrpSpPr/>
                  <p:nvPr/>
                </p:nvGrpSpPr>
                <p:grpSpPr>
                  <a:xfrm>
                    <a:off x="11454" y="6396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412" name="立方体 1411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3" name="立方体 1412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4" name="立方体 1413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5" name="立方体 1414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6" name="立方体 1415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7" name="立方体 1416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418" name="直接连接符 1417"/>
                  <p:cNvCxnSpPr/>
                  <p:nvPr/>
                </p:nvCxnSpPr>
                <p:spPr>
                  <a:xfrm flipH="1">
                    <a:off x="11653" y="6524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9" name="直接连接符 1418"/>
                  <p:cNvCxnSpPr/>
                  <p:nvPr/>
                </p:nvCxnSpPr>
                <p:spPr>
                  <a:xfrm flipH="1">
                    <a:off x="11652" y="6524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0" name="直接连接符 1419"/>
                  <p:cNvCxnSpPr/>
                  <p:nvPr/>
                </p:nvCxnSpPr>
                <p:spPr>
                  <a:xfrm flipH="1">
                    <a:off x="11750" y="6396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1" name="直接连接符 1420"/>
                  <p:cNvCxnSpPr/>
                  <p:nvPr/>
                </p:nvCxnSpPr>
                <p:spPr>
                  <a:xfrm flipH="1">
                    <a:off x="11849" y="6305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2" name="直接连接符 1421"/>
                  <p:cNvCxnSpPr/>
                  <p:nvPr/>
                </p:nvCxnSpPr>
                <p:spPr>
                  <a:xfrm flipH="1">
                    <a:off x="11942" y="6196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3" name="直接连接符 1422"/>
                  <p:cNvCxnSpPr/>
                  <p:nvPr/>
                </p:nvCxnSpPr>
                <p:spPr>
                  <a:xfrm flipH="1">
                    <a:off x="12044" y="6101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4" name="直接连接符 1423"/>
                  <p:cNvCxnSpPr/>
                  <p:nvPr/>
                </p:nvCxnSpPr>
                <p:spPr>
                  <a:xfrm flipH="1">
                    <a:off x="12142" y="6032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25" name="组合 1424"/>
                  <p:cNvGrpSpPr/>
                  <p:nvPr/>
                </p:nvGrpSpPr>
                <p:grpSpPr>
                  <a:xfrm>
                    <a:off x="11454" y="5794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426" name="立方体 1425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27" name="立方体 1426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28" name="立方体 1427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29" name="立方体 1428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0" name="立方体 1429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1" name="立方体 1430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432" name="组合 1431"/>
                <p:cNvGrpSpPr/>
                <p:nvPr/>
              </p:nvGrpSpPr>
              <p:grpSpPr>
                <a:xfrm>
                  <a:off x="33715" y="27615"/>
                  <a:ext cx="878" cy="1486"/>
                  <a:chOff x="11454" y="5794"/>
                  <a:chExt cx="878" cy="1486"/>
                </a:xfrm>
              </p:grpSpPr>
              <p:grpSp>
                <p:nvGrpSpPr>
                  <p:cNvPr id="1433" name="组合 1432"/>
                  <p:cNvGrpSpPr/>
                  <p:nvPr/>
                </p:nvGrpSpPr>
                <p:grpSpPr>
                  <a:xfrm>
                    <a:off x="11454" y="6396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434" name="立方体 1433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5" name="立方体 1434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6" name="立方体 1435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7" name="立方体 1436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8" name="立方体 1437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9" name="立方体 1438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440" name="直接连接符 1439"/>
                  <p:cNvCxnSpPr/>
                  <p:nvPr/>
                </p:nvCxnSpPr>
                <p:spPr>
                  <a:xfrm flipH="1">
                    <a:off x="11653" y="6524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1" name="直接连接符 1440"/>
                  <p:cNvCxnSpPr/>
                  <p:nvPr/>
                </p:nvCxnSpPr>
                <p:spPr>
                  <a:xfrm flipH="1">
                    <a:off x="11652" y="6524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2" name="直接连接符 1441"/>
                  <p:cNvCxnSpPr/>
                  <p:nvPr/>
                </p:nvCxnSpPr>
                <p:spPr>
                  <a:xfrm flipH="1">
                    <a:off x="11750" y="6396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3" name="直接连接符 1442"/>
                  <p:cNvCxnSpPr/>
                  <p:nvPr/>
                </p:nvCxnSpPr>
                <p:spPr>
                  <a:xfrm flipH="1">
                    <a:off x="11849" y="6305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4" name="直接连接符 1443"/>
                  <p:cNvCxnSpPr/>
                  <p:nvPr/>
                </p:nvCxnSpPr>
                <p:spPr>
                  <a:xfrm flipH="1">
                    <a:off x="11942" y="6196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5" name="直接连接符 1444"/>
                  <p:cNvCxnSpPr/>
                  <p:nvPr/>
                </p:nvCxnSpPr>
                <p:spPr>
                  <a:xfrm flipH="1">
                    <a:off x="12044" y="6101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6" name="直接连接符 1445"/>
                  <p:cNvCxnSpPr/>
                  <p:nvPr/>
                </p:nvCxnSpPr>
                <p:spPr>
                  <a:xfrm flipH="1">
                    <a:off x="12142" y="6032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47" name="组合 1446"/>
                  <p:cNvGrpSpPr/>
                  <p:nvPr/>
                </p:nvGrpSpPr>
                <p:grpSpPr>
                  <a:xfrm>
                    <a:off x="11454" y="5794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448" name="立方体 1447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49" name="立方体 1448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0" name="立方体 1449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1" name="立方体 1450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2" name="立方体 1451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3" name="立方体 1452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454" name="组合 1453"/>
                <p:cNvGrpSpPr/>
                <p:nvPr/>
              </p:nvGrpSpPr>
              <p:grpSpPr>
                <a:xfrm>
                  <a:off x="33954" y="27615"/>
                  <a:ext cx="878" cy="1486"/>
                  <a:chOff x="11454" y="5794"/>
                  <a:chExt cx="878" cy="1486"/>
                </a:xfrm>
              </p:grpSpPr>
              <p:grpSp>
                <p:nvGrpSpPr>
                  <p:cNvPr id="1455" name="组合 1454"/>
                  <p:cNvGrpSpPr/>
                  <p:nvPr/>
                </p:nvGrpSpPr>
                <p:grpSpPr>
                  <a:xfrm>
                    <a:off x="11454" y="6396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456" name="立方体 1455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7" name="立方体 1456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8" name="立方体 1457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9" name="立方体 1458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60" name="立方体 1459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61" name="立方体 1460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462" name="直接连接符 1461"/>
                  <p:cNvCxnSpPr/>
                  <p:nvPr/>
                </p:nvCxnSpPr>
                <p:spPr>
                  <a:xfrm flipH="1">
                    <a:off x="11653" y="6524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3" name="直接连接符 1462"/>
                  <p:cNvCxnSpPr/>
                  <p:nvPr/>
                </p:nvCxnSpPr>
                <p:spPr>
                  <a:xfrm flipH="1">
                    <a:off x="11652" y="6524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4" name="直接连接符 1463"/>
                  <p:cNvCxnSpPr/>
                  <p:nvPr/>
                </p:nvCxnSpPr>
                <p:spPr>
                  <a:xfrm flipH="1">
                    <a:off x="11750" y="6396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5" name="直接连接符 1464"/>
                  <p:cNvCxnSpPr/>
                  <p:nvPr/>
                </p:nvCxnSpPr>
                <p:spPr>
                  <a:xfrm flipH="1">
                    <a:off x="11849" y="6305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6" name="直接连接符 1465"/>
                  <p:cNvCxnSpPr/>
                  <p:nvPr/>
                </p:nvCxnSpPr>
                <p:spPr>
                  <a:xfrm flipH="1">
                    <a:off x="11942" y="6196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7" name="直接连接符 1466"/>
                  <p:cNvCxnSpPr/>
                  <p:nvPr/>
                </p:nvCxnSpPr>
                <p:spPr>
                  <a:xfrm flipH="1">
                    <a:off x="12044" y="6101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8" name="直接连接符 1467"/>
                  <p:cNvCxnSpPr/>
                  <p:nvPr/>
                </p:nvCxnSpPr>
                <p:spPr>
                  <a:xfrm flipH="1">
                    <a:off x="12142" y="6032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69" name="组合 1468"/>
                  <p:cNvGrpSpPr/>
                  <p:nvPr/>
                </p:nvGrpSpPr>
                <p:grpSpPr>
                  <a:xfrm>
                    <a:off x="11454" y="5794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470" name="立方体 1469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1" name="立方体 1470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2" name="立方体 1471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3" name="立方体 1472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4" name="立方体 1473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5" name="立方体 1474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476" name="组合 1475"/>
                <p:cNvGrpSpPr/>
                <p:nvPr/>
              </p:nvGrpSpPr>
              <p:grpSpPr>
                <a:xfrm>
                  <a:off x="34205" y="27615"/>
                  <a:ext cx="878" cy="1486"/>
                  <a:chOff x="11454" y="5794"/>
                  <a:chExt cx="878" cy="1486"/>
                </a:xfrm>
              </p:grpSpPr>
              <p:grpSp>
                <p:nvGrpSpPr>
                  <p:cNvPr id="1477" name="组合 1476"/>
                  <p:cNvGrpSpPr/>
                  <p:nvPr/>
                </p:nvGrpSpPr>
                <p:grpSpPr>
                  <a:xfrm>
                    <a:off x="11454" y="6396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478" name="立方体 1477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9" name="立方体 1478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0" name="立方体 1479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1" name="立方体 1480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2" name="立方体 1481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3" name="立方体 1482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484" name="直接连接符 1483"/>
                  <p:cNvCxnSpPr/>
                  <p:nvPr/>
                </p:nvCxnSpPr>
                <p:spPr>
                  <a:xfrm flipH="1">
                    <a:off x="11653" y="6524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5" name="直接连接符 1484"/>
                  <p:cNvCxnSpPr/>
                  <p:nvPr/>
                </p:nvCxnSpPr>
                <p:spPr>
                  <a:xfrm flipH="1">
                    <a:off x="11652" y="6524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6" name="直接连接符 1485"/>
                  <p:cNvCxnSpPr/>
                  <p:nvPr/>
                </p:nvCxnSpPr>
                <p:spPr>
                  <a:xfrm flipH="1">
                    <a:off x="11750" y="6396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7" name="直接连接符 1486"/>
                  <p:cNvCxnSpPr/>
                  <p:nvPr/>
                </p:nvCxnSpPr>
                <p:spPr>
                  <a:xfrm flipH="1">
                    <a:off x="11849" y="6305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8" name="直接连接符 1487"/>
                  <p:cNvCxnSpPr/>
                  <p:nvPr/>
                </p:nvCxnSpPr>
                <p:spPr>
                  <a:xfrm flipH="1">
                    <a:off x="11942" y="6196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9" name="直接连接符 1488"/>
                  <p:cNvCxnSpPr/>
                  <p:nvPr/>
                </p:nvCxnSpPr>
                <p:spPr>
                  <a:xfrm flipH="1">
                    <a:off x="12044" y="6101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0" name="直接连接符 1489"/>
                  <p:cNvCxnSpPr/>
                  <p:nvPr/>
                </p:nvCxnSpPr>
                <p:spPr>
                  <a:xfrm flipH="1">
                    <a:off x="12142" y="6032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91" name="组合 1490"/>
                  <p:cNvGrpSpPr/>
                  <p:nvPr/>
                </p:nvGrpSpPr>
                <p:grpSpPr>
                  <a:xfrm>
                    <a:off x="11454" y="5794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492" name="立方体 1491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3" name="立方体 1492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4" name="立方体 1493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5" name="立方体 1494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6" name="立方体 1495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7" name="立方体 1496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498" name="组合 1497"/>
                <p:cNvGrpSpPr/>
                <p:nvPr/>
              </p:nvGrpSpPr>
              <p:grpSpPr>
                <a:xfrm>
                  <a:off x="34444" y="27614"/>
                  <a:ext cx="878" cy="1486"/>
                  <a:chOff x="11454" y="5794"/>
                  <a:chExt cx="878" cy="1486"/>
                </a:xfrm>
              </p:grpSpPr>
              <p:grpSp>
                <p:nvGrpSpPr>
                  <p:cNvPr id="1499" name="组合 1498"/>
                  <p:cNvGrpSpPr/>
                  <p:nvPr/>
                </p:nvGrpSpPr>
                <p:grpSpPr>
                  <a:xfrm>
                    <a:off x="11454" y="6396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500" name="立方体 1499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1" name="立方体 1500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2" name="立方体 1501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3" name="立方体 1502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4" name="立方体 1503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5" name="立方体 1504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506" name="直接连接符 1505"/>
                  <p:cNvCxnSpPr/>
                  <p:nvPr/>
                </p:nvCxnSpPr>
                <p:spPr>
                  <a:xfrm flipH="1">
                    <a:off x="11653" y="6524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7" name="直接连接符 1506"/>
                  <p:cNvCxnSpPr/>
                  <p:nvPr/>
                </p:nvCxnSpPr>
                <p:spPr>
                  <a:xfrm flipH="1">
                    <a:off x="11652" y="6524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8" name="直接连接符 1507"/>
                  <p:cNvCxnSpPr/>
                  <p:nvPr/>
                </p:nvCxnSpPr>
                <p:spPr>
                  <a:xfrm flipH="1">
                    <a:off x="11750" y="6396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9" name="直接连接符 1508"/>
                  <p:cNvCxnSpPr/>
                  <p:nvPr/>
                </p:nvCxnSpPr>
                <p:spPr>
                  <a:xfrm flipH="1">
                    <a:off x="11849" y="6305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0" name="直接连接符 1509"/>
                  <p:cNvCxnSpPr/>
                  <p:nvPr/>
                </p:nvCxnSpPr>
                <p:spPr>
                  <a:xfrm flipH="1">
                    <a:off x="11942" y="6196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1" name="直接连接符 1510"/>
                  <p:cNvCxnSpPr/>
                  <p:nvPr/>
                </p:nvCxnSpPr>
                <p:spPr>
                  <a:xfrm flipH="1">
                    <a:off x="12044" y="6101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2" name="直接连接符 1511"/>
                  <p:cNvCxnSpPr/>
                  <p:nvPr/>
                </p:nvCxnSpPr>
                <p:spPr>
                  <a:xfrm flipH="1">
                    <a:off x="12142" y="6032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513" name="组合 1512"/>
                  <p:cNvGrpSpPr/>
                  <p:nvPr/>
                </p:nvGrpSpPr>
                <p:grpSpPr>
                  <a:xfrm>
                    <a:off x="11454" y="5794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514" name="立方体 1513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5" name="立方体 1514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6" name="立方体 1515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7" name="立方体 1516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8" name="立方体 1517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9" name="立方体 1518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520" name="组合 1519"/>
                <p:cNvGrpSpPr/>
                <p:nvPr/>
              </p:nvGrpSpPr>
              <p:grpSpPr>
                <a:xfrm>
                  <a:off x="34695" y="27613"/>
                  <a:ext cx="878" cy="1486"/>
                  <a:chOff x="11454" y="5794"/>
                  <a:chExt cx="878" cy="1486"/>
                </a:xfrm>
              </p:grpSpPr>
              <p:grpSp>
                <p:nvGrpSpPr>
                  <p:cNvPr id="1521" name="组合 1520"/>
                  <p:cNvGrpSpPr/>
                  <p:nvPr/>
                </p:nvGrpSpPr>
                <p:grpSpPr>
                  <a:xfrm>
                    <a:off x="11454" y="6396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522" name="立方体 1521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3" name="立方体 1522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4" name="立方体 1523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5" name="立方体 1524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6" name="立方体 1525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7" name="立方体 1526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528" name="直接连接符 1527"/>
                  <p:cNvCxnSpPr/>
                  <p:nvPr/>
                </p:nvCxnSpPr>
                <p:spPr>
                  <a:xfrm flipH="1">
                    <a:off x="11653" y="6524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9" name="直接连接符 1528"/>
                  <p:cNvCxnSpPr/>
                  <p:nvPr/>
                </p:nvCxnSpPr>
                <p:spPr>
                  <a:xfrm flipH="1">
                    <a:off x="11652" y="6524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0" name="直接连接符 1529"/>
                  <p:cNvCxnSpPr/>
                  <p:nvPr/>
                </p:nvCxnSpPr>
                <p:spPr>
                  <a:xfrm flipH="1">
                    <a:off x="11750" y="6396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1" name="直接连接符 1530"/>
                  <p:cNvCxnSpPr/>
                  <p:nvPr/>
                </p:nvCxnSpPr>
                <p:spPr>
                  <a:xfrm flipH="1">
                    <a:off x="11849" y="6305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2" name="直接连接符 1531"/>
                  <p:cNvCxnSpPr/>
                  <p:nvPr/>
                </p:nvCxnSpPr>
                <p:spPr>
                  <a:xfrm flipH="1">
                    <a:off x="11942" y="6196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3" name="直接连接符 1532"/>
                  <p:cNvCxnSpPr/>
                  <p:nvPr/>
                </p:nvCxnSpPr>
                <p:spPr>
                  <a:xfrm flipH="1">
                    <a:off x="12044" y="6101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4" name="直接连接符 1533"/>
                  <p:cNvCxnSpPr/>
                  <p:nvPr/>
                </p:nvCxnSpPr>
                <p:spPr>
                  <a:xfrm flipH="1">
                    <a:off x="12142" y="6032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535" name="组合 1534"/>
                  <p:cNvGrpSpPr/>
                  <p:nvPr/>
                </p:nvGrpSpPr>
                <p:grpSpPr>
                  <a:xfrm>
                    <a:off x="11454" y="5794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536" name="立方体 1535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37" name="立方体 1536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38" name="立方体 1537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39" name="立方体 1538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40" name="立方体 1539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41" name="立方体 1540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1542" name="文本框 1541"/>
              <p:cNvSpPr txBox="1"/>
              <p:nvPr/>
            </p:nvSpPr>
            <p:spPr>
              <a:xfrm>
                <a:off x="28846" y="33845"/>
                <a:ext cx="2488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latin typeface="Times New Roman" panose="02020603050405020304" charset="0"/>
                    <a:cs typeface="Times New Roman" panose="02020603050405020304" charset="0"/>
                  </a:rPr>
                  <a:t>Feature Interaction</a:t>
                </a:r>
                <a:endParaRPr lang="zh-CN" altLang="en-US" sz="1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1641" name="文本框 1640"/>
            <p:cNvSpPr txBox="1"/>
            <p:nvPr/>
          </p:nvSpPr>
          <p:spPr>
            <a:xfrm>
              <a:off x="28846" y="38827"/>
              <a:ext cx="3304" cy="97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                    Global Scope </a:t>
              </a:r>
              <a:endParaRPr lang="en-US" altLang="zh-CN" sz="1400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 Dependencies </a:t>
              </a:r>
              <a:r>
                <a:rPr lang="zh-CN" altLang="en-US" sz="14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Interaction</a:t>
              </a:r>
              <a:endParaRPr lang="zh-CN" altLang="en-US" sz="1400">
                <a:latin typeface="Times New Roman" panose="02020603050405020304" charset="0"/>
                <a:cs typeface="Times New Roman" panose="02020603050405020304" charset="0"/>
              </a:endParaRPr>
            </a:p>
            <a:p>
              <a:endParaRPr lang="en-US" altLang="zh-CN" sz="1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625" name="直接连接符 1624"/>
            <p:cNvCxnSpPr/>
            <p:nvPr/>
          </p:nvCxnSpPr>
          <p:spPr>
            <a:xfrm flipV="1">
              <a:off x="26935" y="35007"/>
              <a:ext cx="0" cy="1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pic>
          <p:nvPicPr>
            <p:cNvPr id="1629" name="图片 1628" descr="denoised (1)"/>
            <p:cNvPicPr>
              <a:picLocks noChangeAspect="1"/>
            </p:cNvPicPr>
            <p:nvPr/>
          </p:nvPicPr>
          <p:blipFill>
            <a:blip r:embed="rId2"/>
            <a:srcRect l="12479" t="12106" r="25354" b="12384"/>
            <a:stretch>
              <a:fillRect/>
            </a:stretch>
          </p:blipFill>
          <p:spPr>
            <a:xfrm>
              <a:off x="32328" y="34769"/>
              <a:ext cx="4170" cy="1953"/>
            </a:xfrm>
            <a:prstGeom prst="rect">
              <a:avLst/>
            </a:prstGeom>
          </p:spPr>
        </p:pic>
        <p:grpSp>
          <p:nvGrpSpPr>
            <p:cNvPr id="1630" name="组合 1629"/>
            <p:cNvGrpSpPr/>
            <p:nvPr/>
          </p:nvGrpSpPr>
          <p:grpSpPr>
            <a:xfrm>
              <a:off x="33416" y="29119"/>
              <a:ext cx="2085" cy="1936"/>
              <a:chOff x="8575" y="619"/>
              <a:chExt cx="2544" cy="2156"/>
            </a:xfrm>
          </p:grpSpPr>
          <p:grpSp>
            <p:nvGrpSpPr>
              <p:cNvPr id="1631" name="组合 1630"/>
              <p:cNvGrpSpPr/>
              <p:nvPr/>
            </p:nvGrpSpPr>
            <p:grpSpPr>
              <a:xfrm>
                <a:off x="8879" y="905"/>
                <a:ext cx="2240" cy="1870"/>
                <a:chOff x="6820" y="965"/>
                <a:chExt cx="2240" cy="1870"/>
              </a:xfrm>
            </p:grpSpPr>
            <p:sp>
              <p:nvSpPr>
                <p:cNvPr id="1632" name="圆角矩形 1631"/>
                <p:cNvSpPr/>
                <p:nvPr/>
              </p:nvSpPr>
              <p:spPr>
                <a:xfrm>
                  <a:off x="6820" y="965"/>
                  <a:ext cx="2240" cy="187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33" name="圆角矩形 1632"/>
                <p:cNvSpPr/>
                <p:nvPr/>
              </p:nvSpPr>
              <p:spPr>
                <a:xfrm>
                  <a:off x="6975" y="1177"/>
                  <a:ext cx="1904" cy="587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Conv5</a:t>
                  </a:r>
                  <a:r>
                    <a:rPr lang="zh-CN" altLang="en-US" sz="16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×</a:t>
                  </a:r>
                  <a:r>
                    <a:rPr lang="en-US" altLang="zh-CN" sz="16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5</a:t>
                  </a:r>
                  <a:endPara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634" name="圆角矩形 1633"/>
                <p:cNvSpPr/>
                <p:nvPr/>
              </p:nvSpPr>
              <p:spPr>
                <a:xfrm>
                  <a:off x="6975" y="2060"/>
                  <a:ext cx="1904" cy="587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BN-ReLU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1635" name="直接箭头连接符 1634"/>
                <p:cNvCxnSpPr>
                  <a:stCxn id="1633" idx="2"/>
                  <a:endCxn id="1634" idx="0"/>
                </p:cNvCxnSpPr>
                <p:nvPr/>
              </p:nvCxnSpPr>
              <p:spPr>
                <a:xfrm>
                  <a:off x="7927" y="1764"/>
                  <a:ext cx="0" cy="29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6" name="组合 1635"/>
              <p:cNvGrpSpPr/>
              <p:nvPr/>
            </p:nvGrpSpPr>
            <p:grpSpPr>
              <a:xfrm>
                <a:off x="8575" y="619"/>
                <a:ext cx="2240" cy="1870"/>
                <a:chOff x="6820" y="965"/>
                <a:chExt cx="2240" cy="1870"/>
              </a:xfrm>
            </p:grpSpPr>
            <p:sp>
              <p:nvSpPr>
                <p:cNvPr id="1637" name="圆角矩形 1636"/>
                <p:cNvSpPr/>
                <p:nvPr/>
              </p:nvSpPr>
              <p:spPr>
                <a:xfrm>
                  <a:off x="6820" y="965"/>
                  <a:ext cx="2240" cy="187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38" name="圆角矩形 1637"/>
                <p:cNvSpPr/>
                <p:nvPr/>
              </p:nvSpPr>
              <p:spPr>
                <a:xfrm>
                  <a:off x="6975" y="1177"/>
                  <a:ext cx="1904" cy="58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BN-ReLU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639" name="圆角矩形 1638"/>
                <p:cNvSpPr/>
                <p:nvPr/>
              </p:nvSpPr>
              <p:spPr>
                <a:xfrm>
                  <a:off x="6975" y="2060"/>
                  <a:ext cx="1904" cy="58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Conv5</a:t>
                  </a:r>
                  <a:r>
                    <a:rPr lang="zh-CN" alt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×</a:t>
                  </a:r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5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1640" name="直接箭头连接符 1639"/>
                <p:cNvCxnSpPr>
                  <a:stCxn id="1638" idx="2"/>
                  <a:endCxn id="1639" idx="0"/>
                </p:cNvCxnSpPr>
                <p:nvPr/>
              </p:nvCxnSpPr>
              <p:spPr>
                <a:xfrm flipV="1">
                  <a:off x="7927" y="1764"/>
                  <a:ext cx="0" cy="29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81" name="文本框 1680"/>
            <p:cNvSpPr txBox="1"/>
            <p:nvPr/>
          </p:nvSpPr>
          <p:spPr>
            <a:xfrm>
              <a:off x="36883" y="39107"/>
              <a:ext cx="3304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Local Scope </a:t>
              </a:r>
              <a:r>
                <a:rPr lang="zh-CN" altLang="en-US" sz="14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Interaction</a:t>
              </a:r>
              <a:endParaRPr lang="en-US" altLang="zh-CN" sz="1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83" name="文本框 1682"/>
            <p:cNvSpPr txBox="1"/>
            <p:nvPr/>
          </p:nvSpPr>
          <p:spPr>
            <a:xfrm>
              <a:off x="25774" y="38774"/>
              <a:ext cx="3304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Complex</a:t>
              </a:r>
              <a:endParaRPr lang="en-US" altLang="zh-CN" sz="1600" b="1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r>
                <a:rPr lang="en-US" altLang="zh-CN" sz="1600" b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GlobalScope MLP</a:t>
              </a:r>
              <a:endParaRPr lang="en-US" altLang="zh-CN" sz="16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84" name="文本框 1683"/>
            <p:cNvSpPr txBox="1"/>
            <p:nvPr/>
          </p:nvSpPr>
          <p:spPr>
            <a:xfrm>
              <a:off x="40667" y="38771"/>
              <a:ext cx="3304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Complex</a:t>
              </a:r>
              <a:endParaRPr lang="en-US" altLang="zh-CN" sz="1600" b="1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r>
                <a:rPr lang="en-US" altLang="zh-CN" sz="1600" b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Local Attention  </a:t>
              </a:r>
              <a:endParaRPr lang="en-US" altLang="zh-CN" sz="1600" b="1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cxnSp>
          <p:nvCxnSpPr>
            <p:cNvPr id="1685" name="直接箭头连接符 1684"/>
            <p:cNvCxnSpPr/>
            <p:nvPr/>
          </p:nvCxnSpPr>
          <p:spPr>
            <a:xfrm flipV="1">
              <a:off x="34323" y="31055"/>
              <a:ext cx="0" cy="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686" name="组合 1685"/>
            <p:cNvGrpSpPr/>
            <p:nvPr/>
          </p:nvGrpSpPr>
          <p:grpSpPr>
            <a:xfrm>
              <a:off x="33441" y="37427"/>
              <a:ext cx="2085" cy="1936"/>
              <a:chOff x="8575" y="619"/>
              <a:chExt cx="2544" cy="2156"/>
            </a:xfrm>
          </p:grpSpPr>
          <p:grpSp>
            <p:nvGrpSpPr>
              <p:cNvPr id="1687" name="组合 1686"/>
              <p:cNvGrpSpPr/>
              <p:nvPr/>
            </p:nvGrpSpPr>
            <p:grpSpPr>
              <a:xfrm>
                <a:off x="8879" y="905"/>
                <a:ext cx="2240" cy="1870"/>
                <a:chOff x="6820" y="965"/>
                <a:chExt cx="2240" cy="1870"/>
              </a:xfrm>
            </p:grpSpPr>
            <p:sp>
              <p:nvSpPr>
                <p:cNvPr id="1688" name="圆角矩形 1687"/>
                <p:cNvSpPr/>
                <p:nvPr/>
              </p:nvSpPr>
              <p:spPr>
                <a:xfrm>
                  <a:off x="6820" y="965"/>
                  <a:ext cx="2240" cy="187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89" name="圆角矩形 1688"/>
                <p:cNvSpPr/>
                <p:nvPr/>
              </p:nvSpPr>
              <p:spPr>
                <a:xfrm>
                  <a:off x="6975" y="1177"/>
                  <a:ext cx="1904" cy="587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Conv5</a:t>
                  </a:r>
                  <a:r>
                    <a:rPr lang="zh-CN" altLang="en-US" sz="16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×</a:t>
                  </a:r>
                  <a:r>
                    <a:rPr lang="en-US" altLang="zh-CN" sz="16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5</a:t>
                  </a:r>
                  <a:endPara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690" name="圆角矩形 1689"/>
                <p:cNvSpPr/>
                <p:nvPr/>
              </p:nvSpPr>
              <p:spPr>
                <a:xfrm>
                  <a:off x="6975" y="2060"/>
                  <a:ext cx="1904" cy="587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BN-ReLU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1691" name="直接箭头连接符 1690"/>
                <p:cNvCxnSpPr>
                  <a:stCxn id="1689" idx="2"/>
                  <a:endCxn id="1690" idx="0"/>
                </p:cNvCxnSpPr>
                <p:nvPr/>
              </p:nvCxnSpPr>
              <p:spPr>
                <a:xfrm>
                  <a:off x="7927" y="1764"/>
                  <a:ext cx="0" cy="29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2" name="组合 1691"/>
              <p:cNvGrpSpPr/>
              <p:nvPr/>
            </p:nvGrpSpPr>
            <p:grpSpPr>
              <a:xfrm>
                <a:off x="8575" y="619"/>
                <a:ext cx="2240" cy="1870"/>
                <a:chOff x="6820" y="965"/>
                <a:chExt cx="2240" cy="1870"/>
              </a:xfrm>
            </p:grpSpPr>
            <p:sp>
              <p:nvSpPr>
                <p:cNvPr id="1693" name="圆角矩形 1692"/>
                <p:cNvSpPr/>
                <p:nvPr/>
              </p:nvSpPr>
              <p:spPr>
                <a:xfrm>
                  <a:off x="6820" y="965"/>
                  <a:ext cx="2240" cy="187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94" name="圆角矩形 1693"/>
                <p:cNvSpPr/>
                <p:nvPr/>
              </p:nvSpPr>
              <p:spPr>
                <a:xfrm>
                  <a:off x="6975" y="1177"/>
                  <a:ext cx="1904" cy="58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Conv1</a:t>
                  </a:r>
                  <a:r>
                    <a:rPr lang="zh-CN" alt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×</a:t>
                  </a:r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1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695" name="圆角矩形 1694"/>
                <p:cNvSpPr/>
                <p:nvPr/>
              </p:nvSpPr>
              <p:spPr>
                <a:xfrm>
                  <a:off x="6975" y="2060"/>
                  <a:ext cx="1904" cy="58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Concat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1696" name="直接箭头连接符 1695"/>
                <p:cNvCxnSpPr>
                  <a:stCxn id="1694" idx="2"/>
                  <a:endCxn id="1695" idx="0"/>
                </p:cNvCxnSpPr>
                <p:nvPr/>
              </p:nvCxnSpPr>
              <p:spPr>
                <a:xfrm flipV="1">
                  <a:off x="7927" y="1764"/>
                  <a:ext cx="0" cy="29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98" name="直接箭头连接符 1697"/>
            <p:cNvCxnSpPr/>
            <p:nvPr/>
          </p:nvCxnSpPr>
          <p:spPr>
            <a:xfrm flipH="1">
              <a:off x="35520" y="38278"/>
              <a:ext cx="1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01" name="直接箭头连接符 1700"/>
            <p:cNvCxnSpPr/>
            <p:nvPr/>
          </p:nvCxnSpPr>
          <p:spPr>
            <a:xfrm flipV="1">
              <a:off x="31803" y="38268"/>
              <a:ext cx="1638" cy="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02" name="直接箭头连接符 1701"/>
            <p:cNvCxnSpPr/>
            <p:nvPr/>
          </p:nvCxnSpPr>
          <p:spPr>
            <a:xfrm flipV="1">
              <a:off x="34323" y="36740"/>
              <a:ext cx="0" cy="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04" name="矩形 1903"/>
            <p:cNvSpPr/>
            <p:nvPr/>
          </p:nvSpPr>
          <p:spPr>
            <a:xfrm>
              <a:off x="25774" y="39876"/>
              <a:ext cx="17318" cy="146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0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12" name="组合 1911"/>
            <p:cNvGrpSpPr/>
            <p:nvPr/>
          </p:nvGrpSpPr>
          <p:grpSpPr>
            <a:xfrm>
              <a:off x="29443" y="40641"/>
              <a:ext cx="4966" cy="580"/>
              <a:chOff x="26182" y="40053"/>
              <a:chExt cx="4966" cy="580"/>
            </a:xfrm>
          </p:grpSpPr>
          <p:grpSp>
            <p:nvGrpSpPr>
              <p:cNvPr id="1906" name="组合 1905"/>
              <p:cNvGrpSpPr/>
              <p:nvPr/>
            </p:nvGrpSpPr>
            <p:grpSpPr>
              <a:xfrm>
                <a:off x="26182" y="40120"/>
                <a:ext cx="857" cy="513"/>
                <a:chOff x="30736" y="34046"/>
                <a:chExt cx="1205" cy="722"/>
              </a:xfrm>
            </p:grpSpPr>
            <p:sp>
              <p:nvSpPr>
                <p:cNvPr id="1985" name="流程图: 可选过程 1984"/>
                <p:cNvSpPr/>
                <p:nvPr/>
              </p:nvSpPr>
              <p:spPr>
                <a:xfrm>
                  <a:off x="30903" y="34164"/>
                  <a:ext cx="1038" cy="604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907" name="流程图: 可选过程 1906"/>
                <p:cNvSpPr/>
                <p:nvPr/>
              </p:nvSpPr>
              <p:spPr>
                <a:xfrm>
                  <a:off x="30736" y="34046"/>
                  <a:ext cx="1038" cy="604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1908" name="对象 1907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0903" y="34086"/>
                <a:ext cx="716" cy="5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" name="" r:id="rId11" imgW="241300" imgH="177165" progId="Equation.KSEE3">
                        <p:embed/>
                      </p:oleObj>
                    </mc:Choice>
                    <mc:Fallback>
                      <p:oleObj name="" r:id="rId11" imgW="241300" imgH="177165" progId="Equation.KSEE3">
                        <p:embed/>
                        <p:pic>
                          <p:nvPicPr>
                            <p:cNvPr id="0" name="图片 1024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903" y="34086"/>
                              <a:ext cx="716" cy="52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911" name="文本框 1910"/>
              <p:cNvSpPr txBox="1"/>
              <p:nvPr/>
            </p:nvSpPr>
            <p:spPr>
              <a:xfrm>
                <a:off x="26871" y="40053"/>
                <a:ext cx="427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 Context Boradcasting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913" name="组合 1912"/>
            <p:cNvGrpSpPr/>
            <p:nvPr/>
          </p:nvGrpSpPr>
          <p:grpSpPr>
            <a:xfrm>
              <a:off x="25976" y="40641"/>
              <a:ext cx="4966" cy="580"/>
              <a:chOff x="26182" y="40053"/>
              <a:chExt cx="4966" cy="580"/>
            </a:xfrm>
          </p:grpSpPr>
          <p:grpSp>
            <p:nvGrpSpPr>
              <p:cNvPr id="1914" name="组合 1913"/>
              <p:cNvGrpSpPr/>
              <p:nvPr/>
            </p:nvGrpSpPr>
            <p:grpSpPr>
              <a:xfrm>
                <a:off x="26182" y="40120"/>
                <a:ext cx="835" cy="513"/>
                <a:chOff x="30736" y="34046"/>
                <a:chExt cx="1174" cy="722"/>
              </a:xfrm>
            </p:grpSpPr>
            <p:sp>
              <p:nvSpPr>
                <p:cNvPr id="1984" name="流程图: 可选过程 1983"/>
                <p:cNvSpPr/>
                <p:nvPr/>
              </p:nvSpPr>
              <p:spPr>
                <a:xfrm>
                  <a:off x="30872" y="34164"/>
                  <a:ext cx="1038" cy="604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915" name="流程图: 可选过程 1914"/>
                <p:cNvSpPr/>
                <p:nvPr/>
              </p:nvSpPr>
              <p:spPr>
                <a:xfrm>
                  <a:off x="30736" y="34046"/>
                  <a:ext cx="1038" cy="604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1916" name="对象 1915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1054" y="34086"/>
                <a:ext cx="415" cy="5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" name="" r:id="rId13" imgW="139700" imgH="177165" progId="Equation.KSEE3">
                        <p:embed/>
                      </p:oleObj>
                    </mc:Choice>
                    <mc:Fallback>
                      <p:oleObj name="" r:id="rId13" imgW="139700" imgH="177165" progId="Equation.KSEE3">
                        <p:embed/>
                        <p:pic>
                          <p:nvPicPr>
                            <p:cNvPr id="0" name="图片 1024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054" y="34086"/>
                              <a:ext cx="415" cy="52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918" name="文本框 1917"/>
              <p:cNvSpPr txBox="1"/>
              <p:nvPr/>
            </p:nvSpPr>
            <p:spPr>
              <a:xfrm>
                <a:off x="26871" y="40053"/>
                <a:ext cx="427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 Scaling Factors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967" name="组合 1966"/>
            <p:cNvGrpSpPr/>
            <p:nvPr/>
          </p:nvGrpSpPr>
          <p:grpSpPr>
            <a:xfrm>
              <a:off x="33825" y="40641"/>
              <a:ext cx="5739" cy="580"/>
              <a:chOff x="35819" y="42422"/>
              <a:chExt cx="5739" cy="580"/>
            </a:xfrm>
          </p:grpSpPr>
          <p:sp>
            <p:nvSpPr>
              <p:cNvPr id="1931" name="文本框 1930"/>
              <p:cNvSpPr txBox="1"/>
              <p:nvPr/>
            </p:nvSpPr>
            <p:spPr>
              <a:xfrm>
                <a:off x="36190" y="42422"/>
                <a:ext cx="536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Channel-wise Multiplication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1956" name="组合 1955"/>
              <p:cNvGrpSpPr/>
              <p:nvPr/>
            </p:nvGrpSpPr>
            <p:grpSpPr>
              <a:xfrm>
                <a:off x="35819" y="42464"/>
                <a:ext cx="434" cy="434"/>
                <a:chOff x="39307" y="42400"/>
                <a:chExt cx="434" cy="434"/>
              </a:xfrm>
            </p:grpSpPr>
            <p:sp>
              <p:nvSpPr>
                <p:cNvPr id="1952" name="椭圆 1951"/>
                <p:cNvSpPr/>
                <p:nvPr/>
              </p:nvSpPr>
              <p:spPr>
                <a:xfrm>
                  <a:off x="39307" y="42400"/>
                  <a:ext cx="435" cy="43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53" name="直接连接符 1952"/>
                <p:cNvCxnSpPr/>
                <p:nvPr/>
              </p:nvCxnSpPr>
              <p:spPr>
                <a:xfrm>
                  <a:off x="39371" y="42464"/>
                  <a:ext cx="307" cy="30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954" name="直接连接符 1953"/>
                <p:cNvCxnSpPr/>
                <p:nvPr/>
              </p:nvCxnSpPr>
              <p:spPr>
                <a:xfrm flipH="1">
                  <a:off x="39371" y="42460"/>
                  <a:ext cx="307" cy="30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66" name="组合 1965"/>
            <p:cNvGrpSpPr/>
            <p:nvPr/>
          </p:nvGrpSpPr>
          <p:grpSpPr>
            <a:xfrm>
              <a:off x="39026" y="40641"/>
              <a:ext cx="5739" cy="580"/>
              <a:chOff x="35819" y="43097"/>
              <a:chExt cx="5739" cy="580"/>
            </a:xfrm>
          </p:grpSpPr>
          <p:sp>
            <p:nvSpPr>
              <p:cNvPr id="1957" name="文本框 1956"/>
              <p:cNvSpPr txBox="1"/>
              <p:nvPr/>
            </p:nvSpPr>
            <p:spPr>
              <a:xfrm>
                <a:off x="36190" y="43097"/>
                <a:ext cx="536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Channel-wise Addition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1962" name="组合 1961"/>
              <p:cNvGrpSpPr/>
              <p:nvPr/>
            </p:nvGrpSpPr>
            <p:grpSpPr>
              <a:xfrm>
                <a:off x="35819" y="43140"/>
                <a:ext cx="434" cy="434"/>
                <a:chOff x="13693" y="7925"/>
                <a:chExt cx="434" cy="434"/>
              </a:xfrm>
            </p:grpSpPr>
            <p:sp>
              <p:nvSpPr>
                <p:cNvPr id="1963" name="椭圆 1962"/>
                <p:cNvSpPr/>
                <p:nvPr/>
              </p:nvSpPr>
              <p:spPr>
                <a:xfrm>
                  <a:off x="13693" y="7925"/>
                  <a:ext cx="435" cy="43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64" name="直接连接符 1963"/>
                <p:cNvCxnSpPr>
                  <a:stCxn id="1963" idx="2"/>
                  <a:endCxn id="1963" idx="6"/>
                </p:cNvCxnSpPr>
                <p:nvPr/>
              </p:nvCxnSpPr>
              <p:spPr>
                <a:xfrm>
                  <a:off x="13693" y="8143"/>
                  <a:ext cx="43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965" name="直接连接符 1964"/>
                <p:cNvCxnSpPr>
                  <a:endCxn id="1963" idx="4"/>
                </p:cNvCxnSpPr>
                <p:nvPr/>
              </p:nvCxnSpPr>
              <p:spPr>
                <a:xfrm>
                  <a:off x="13911" y="7925"/>
                  <a:ext cx="0" cy="4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91" name="组合 1990"/>
            <p:cNvGrpSpPr/>
            <p:nvPr/>
          </p:nvGrpSpPr>
          <p:grpSpPr>
            <a:xfrm>
              <a:off x="25976" y="39976"/>
              <a:ext cx="7504" cy="580"/>
              <a:chOff x="25976" y="39976"/>
              <a:chExt cx="7504" cy="580"/>
            </a:xfrm>
          </p:grpSpPr>
          <p:grpSp>
            <p:nvGrpSpPr>
              <p:cNvPr id="1969" name="组合 1968"/>
              <p:cNvGrpSpPr/>
              <p:nvPr/>
            </p:nvGrpSpPr>
            <p:grpSpPr>
              <a:xfrm>
                <a:off x="25976" y="39976"/>
                <a:ext cx="7504" cy="580"/>
                <a:chOff x="26182" y="40053"/>
                <a:chExt cx="7504" cy="580"/>
              </a:xfrm>
            </p:grpSpPr>
            <p:sp>
              <p:nvSpPr>
                <p:cNvPr id="1971" name="流程图: 可选过程 1970"/>
                <p:cNvSpPr/>
                <p:nvPr/>
              </p:nvSpPr>
              <p:spPr>
                <a:xfrm>
                  <a:off x="26182" y="40120"/>
                  <a:ext cx="738" cy="429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974" name="文本框 1973"/>
                <p:cNvSpPr txBox="1"/>
                <p:nvPr/>
              </p:nvSpPr>
              <p:spPr>
                <a:xfrm>
                  <a:off x="26871" y="40053"/>
                  <a:ext cx="681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charset="0"/>
                      <a:cs typeface="Times New Roman" panose="02020603050405020304" charset="0"/>
                    </a:rPr>
                    <a:t>Real Domain Feature Extraction </a:t>
                  </a:r>
                  <a:endParaRPr lang="en-US" altLang="zh-CN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aphicFrame>
            <p:nvGraphicFramePr>
              <p:cNvPr id="1987" name="对象 1986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26163" y="40088"/>
              <a:ext cx="387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" name="" r:id="rId15" imgW="152400" imgH="139700" progId="Equation.KSEE3">
                      <p:embed/>
                    </p:oleObj>
                  </mc:Choice>
                  <mc:Fallback>
                    <p:oleObj name="" r:id="rId15" imgW="152400" imgH="139700" progId="Equation.KSEE3">
                      <p:embed/>
                      <p:pic>
                        <p:nvPicPr>
                          <p:cNvPr id="0" name="图片 1987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6163" y="40088"/>
                            <a:ext cx="387" cy="35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92" name="组合 1991"/>
            <p:cNvGrpSpPr/>
            <p:nvPr/>
          </p:nvGrpSpPr>
          <p:grpSpPr>
            <a:xfrm>
              <a:off x="33690" y="39976"/>
              <a:ext cx="7504" cy="580"/>
              <a:chOff x="33690" y="39976"/>
              <a:chExt cx="7504" cy="580"/>
            </a:xfrm>
          </p:grpSpPr>
          <p:grpSp>
            <p:nvGrpSpPr>
              <p:cNvPr id="1981" name="组合 1980"/>
              <p:cNvGrpSpPr/>
              <p:nvPr/>
            </p:nvGrpSpPr>
            <p:grpSpPr>
              <a:xfrm>
                <a:off x="33690" y="39976"/>
                <a:ext cx="7504" cy="580"/>
                <a:chOff x="26182" y="40053"/>
                <a:chExt cx="7504" cy="580"/>
              </a:xfrm>
            </p:grpSpPr>
            <p:sp>
              <p:nvSpPr>
                <p:cNvPr id="1982" name="流程图: 可选过程 1981"/>
                <p:cNvSpPr/>
                <p:nvPr/>
              </p:nvSpPr>
              <p:spPr>
                <a:xfrm>
                  <a:off x="26182" y="40120"/>
                  <a:ext cx="738" cy="429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983" name="文本框 1982"/>
                <p:cNvSpPr txBox="1"/>
                <p:nvPr/>
              </p:nvSpPr>
              <p:spPr>
                <a:xfrm>
                  <a:off x="26871" y="40053"/>
                  <a:ext cx="681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>
                      <a:latin typeface="Times New Roman" panose="02020603050405020304" charset="0"/>
                      <a:cs typeface="Times New Roman" panose="02020603050405020304" charset="0"/>
                    </a:rPr>
                    <a:t>Imaginary Domain Feature Extraction </a:t>
                  </a:r>
                  <a:endParaRPr lang="en-US" altLang="zh-CN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aphicFrame>
            <p:nvGraphicFramePr>
              <p:cNvPr id="1989" name="对象 1988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33873" y="40088"/>
              <a:ext cx="387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" name="" r:id="rId17" imgW="152400" imgH="139700" progId="Equation.KSEE3">
                      <p:embed/>
                    </p:oleObj>
                  </mc:Choice>
                  <mc:Fallback>
                    <p:oleObj name="" r:id="rId17" imgW="152400" imgH="139700" progId="Equation.KSEE3">
                      <p:embed/>
                      <p:pic>
                        <p:nvPicPr>
                          <p:cNvPr id="0" name="图片 1987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33873" y="40088"/>
                            <a:ext cx="387" cy="35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8" name="组合 67"/>
            <p:cNvGrpSpPr/>
            <p:nvPr/>
          </p:nvGrpSpPr>
          <p:grpSpPr>
            <a:xfrm>
              <a:off x="26945" y="35829"/>
              <a:ext cx="4743" cy="3397"/>
              <a:chOff x="26945" y="35829"/>
              <a:chExt cx="4743" cy="3397"/>
            </a:xfrm>
          </p:grpSpPr>
          <p:sp>
            <p:nvSpPr>
              <p:cNvPr id="1595" name="立方体 1594"/>
              <p:cNvSpPr/>
              <p:nvPr/>
            </p:nvSpPr>
            <p:spPr>
              <a:xfrm>
                <a:off x="29972" y="35829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6" name="立方体 1595"/>
              <p:cNvSpPr/>
              <p:nvPr/>
            </p:nvSpPr>
            <p:spPr>
              <a:xfrm>
                <a:off x="29908" y="35891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7" name="立方体 1596"/>
              <p:cNvSpPr/>
              <p:nvPr/>
            </p:nvSpPr>
            <p:spPr>
              <a:xfrm>
                <a:off x="29843" y="35960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立方体 1597"/>
              <p:cNvSpPr/>
              <p:nvPr/>
            </p:nvSpPr>
            <p:spPr>
              <a:xfrm>
                <a:off x="29779" y="36023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立方体 1598"/>
              <p:cNvSpPr/>
              <p:nvPr/>
            </p:nvSpPr>
            <p:spPr>
              <a:xfrm>
                <a:off x="29710" y="36089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立方体 1599"/>
              <p:cNvSpPr/>
              <p:nvPr/>
            </p:nvSpPr>
            <p:spPr>
              <a:xfrm>
                <a:off x="29646" y="36152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/>
              <p:nvPr/>
            </p:nvSpPr>
            <p:spPr>
              <a:xfrm>
                <a:off x="29460" y="36068"/>
                <a:ext cx="2035" cy="201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06" name="直接连接符 1605"/>
              <p:cNvCxnSpPr/>
              <p:nvPr/>
            </p:nvCxnSpPr>
            <p:spPr>
              <a:xfrm flipH="1">
                <a:off x="29827" y="37607"/>
                <a:ext cx="1161" cy="122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607" name="直接连接符 1606"/>
              <p:cNvCxnSpPr/>
              <p:nvPr/>
            </p:nvCxnSpPr>
            <p:spPr>
              <a:xfrm flipH="1">
                <a:off x="29827" y="37022"/>
                <a:ext cx="1161" cy="122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608" name="直接连接符 1607"/>
              <p:cNvCxnSpPr/>
              <p:nvPr/>
            </p:nvCxnSpPr>
            <p:spPr>
              <a:xfrm flipH="1">
                <a:off x="29843" y="36488"/>
                <a:ext cx="1161" cy="122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609" name="直接连接符 1608"/>
              <p:cNvCxnSpPr/>
              <p:nvPr/>
            </p:nvCxnSpPr>
            <p:spPr>
              <a:xfrm flipH="1">
                <a:off x="29301" y="36488"/>
                <a:ext cx="1161" cy="122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610" name="直接连接符 1609"/>
              <p:cNvCxnSpPr/>
              <p:nvPr/>
            </p:nvCxnSpPr>
            <p:spPr>
              <a:xfrm flipH="1">
                <a:off x="28746" y="36488"/>
                <a:ext cx="1161" cy="122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611" name="棱台 1610"/>
              <p:cNvSpPr/>
              <p:nvPr/>
            </p:nvSpPr>
            <p:spPr>
              <a:xfrm>
                <a:off x="30332" y="36936"/>
                <a:ext cx="274" cy="280"/>
              </a:xfrm>
              <a:prstGeom prst="bevel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mpd="sng">
                <a:noFill/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26" name="直接箭头连接符 1625"/>
              <p:cNvCxnSpPr/>
              <p:nvPr/>
            </p:nvCxnSpPr>
            <p:spPr>
              <a:xfrm flipV="1">
                <a:off x="26945" y="36771"/>
                <a:ext cx="1483" cy="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601" name="直接连接符 1600"/>
              <p:cNvCxnSpPr/>
              <p:nvPr/>
            </p:nvCxnSpPr>
            <p:spPr>
              <a:xfrm flipV="1">
                <a:off x="29654" y="36764"/>
                <a:ext cx="1646" cy="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602" name="直接连接符 1601"/>
              <p:cNvCxnSpPr/>
              <p:nvPr/>
            </p:nvCxnSpPr>
            <p:spPr>
              <a:xfrm flipV="1">
                <a:off x="29654" y="37331"/>
                <a:ext cx="1646" cy="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603" name="直接连接符 1602"/>
              <p:cNvCxnSpPr/>
              <p:nvPr/>
            </p:nvCxnSpPr>
            <p:spPr>
              <a:xfrm rot="16200000" flipV="1">
                <a:off x="29374" y="37059"/>
                <a:ext cx="1682" cy="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604" name="直接连接符 1603"/>
              <p:cNvCxnSpPr/>
              <p:nvPr/>
            </p:nvCxnSpPr>
            <p:spPr>
              <a:xfrm flipH="1" flipV="1">
                <a:off x="30770" y="36212"/>
                <a:ext cx="10" cy="170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1993" name="组合 1992"/>
              <p:cNvGrpSpPr/>
              <p:nvPr/>
            </p:nvGrpSpPr>
            <p:grpSpPr>
              <a:xfrm>
                <a:off x="28297" y="37022"/>
                <a:ext cx="2226" cy="2204"/>
                <a:chOff x="28297" y="37022"/>
                <a:chExt cx="2226" cy="2204"/>
              </a:xfrm>
            </p:grpSpPr>
            <p:grpSp>
              <p:nvGrpSpPr>
                <p:cNvPr id="1612" name="组合 1611"/>
                <p:cNvGrpSpPr/>
                <p:nvPr/>
              </p:nvGrpSpPr>
              <p:grpSpPr>
                <a:xfrm>
                  <a:off x="28297" y="37022"/>
                  <a:ext cx="2226" cy="2205"/>
                  <a:chOff x="29646" y="32193"/>
                  <a:chExt cx="2475" cy="2400"/>
                </a:xfrm>
              </p:grpSpPr>
              <p:sp>
                <p:nvSpPr>
                  <p:cNvPr id="1613" name="立方体 1612"/>
                  <p:cNvSpPr/>
                  <p:nvPr/>
                </p:nvSpPr>
                <p:spPr>
                  <a:xfrm>
                    <a:off x="30213" y="32193"/>
                    <a:ext cx="1908" cy="1908"/>
                  </a:xfrm>
                  <a:prstGeom prst="cube">
                    <a:avLst>
                      <a:gd name="adj" fmla="val 3616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14" name="立方体 1613"/>
                  <p:cNvSpPr/>
                  <p:nvPr/>
                </p:nvSpPr>
                <p:spPr>
                  <a:xfrm>
                    <a:off x="30142" y="32261"/>
                    <a:ext cx="1908" cy="1908"/>
                  </a:xfrm>
                  <a:prstGeom prst="cube">
                    <a:avLst>
                      <a:gd name="adj" fmla="val 3616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15" name="立方体 1614"/>
                  <p:cNvSpPr/>
                  <p:nvPr/>
                </p:nvSpPr>
                <p:spPr>
                  <a:xfrm>
                    <a:off x="30070" y="32336"/>
                    <a:ext cx="1908" cy="1908"/>
                  </a:xfrm>
                  <a:prstGeom prst="cube">
                    <a:avLst>
                      <a:gd name="adj" fmla="val 3616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16" name="立方体 1615"/>
                  <p:cNvSpPr/>
                  <p:nvPr/>
                </p:nvSpPr>
                <p:spPr>
                  <a:xfrm>
                    <a:off x="29999" y="32404"/>
                    <a:ext cx="1908" cy="1908"/>
                  </a:xfrm>
                  <a:prstGeom prst="cube">
                    <a:avLst>
                      <a:gd name="adj" fmla="val 3616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17" name="立方体 1616"/>
                  <p:cNvSpPr/>
                  <p:nvPr/>
                </p:nvSpPr>
                <p:spPr>
                  <a:xfrm>
                    <a:off x="29922" y="32476"/>
                    <a:ext cx="1908" cy="1908"/>
                  </a:xfrm>
                  <a:prstGeom prst="cube">
                    <a:avLst>
                      <a:gd name="adj" fmla="val 3616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18" name="立方体 1617"/>
                  <p:cNvSpPr/>
                  <p:nvPr/>
                </p:nvSpPr>
                <p:spPr>
                  <a:xfrm>
                    <a:off x="29851" y="32544"/>
                    <a:ext cx="1908" cy="1908"/>
                  </a:xfrm>
                  <a:prstGeom prst="cube">
                    <a:avLst>
                      <a:gd name="adj" fmla="val 3616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23" name="椭圆 1622"/>
                  <p:cNvSpPr/>
                  <p:nvPr/>
                </p:nvSpPr>
                <p:spPr>
                  <a:xfrm>
                    <a:off x="29646" y="32404"/>
                    <a:ext cx="2262" cy="2189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effectLst>
                    <a:softEdge rad="127000"/>
                  </a:effec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619" name="直接连接符 1618"/>
                  <p:cNvCxnSpPr/>
                  <p:nvPr/>
                </p:nvCxnSpPr>
                <p:spPr>
                  <a:xfrm flipV="1">
                    <a:off x="29860" y="33211"/>
                    <a:ext cx="1830" cy="8"/>
                  </a:xfrm>
                  <a:prstGeom prst="line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0" name="直接连接符 1619"/>
                  <p:cNvCxnSpPr/>
                  <p:nvPr/>
                </p:nvCxnSpPr>
                <p:spPr>
                  <a:xfrm flipV="1">
                    <a:off x="29860" y="33828"/>
                    <a:ext cx="1830" cy="8"/>
                  </a:xfrm>
                  <a:prstGeom prst="line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1" name="直接连接符 1620"/>
                  <p:cNvCxnSpPr/>
                  <p:nvPr/>
                </p:nvCxnSpPr>
                <p:spPr>
                  <a:xfrm rot="16200000" flipV="1">
                    <a:off x="29568" y="33531"/>
                    <a:ext cx="1830" cy="8"/>
                  </a:xfrm>
                  <a:prstGeom prst="line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2" name="直接连接符 1621"/>
                  <p:cNvCxnSpPr/>
                  <p:nvPr/>
                </p:nvCxnSpPr>
                <p:spPr>
                  <a:xfrm flipH="1" flipV="1">
                    <a:off x="31100" y="32610"/>
                    <a:ext cx="11" cy="1852"/>
                  </a:xfrm>
                  <a:prstGeom prst="line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24" name="棱台 1623"/>
                <p:cNvSpPr/>
                <p:nvPr/>
              </p:nvSpPr>
              <p:spPr>
                <a:xfrm>
                  <a:off x="29190" y="38080"/>
                  <a:ext cx="274" cy="280"/>
                </a:xfrm>
                <a:prstGeom prst="bevel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 cmpd="sng">
                  <a:noFill/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67" name="组合 66"/>
          <p:cNvGrpSpPr/>
          <p:nvPr/>
        </p:nvGrpSpPr>
        <p:grpSpPr>
          <a:xfrm>
            <a:off x="9795510" y="20578445"/>
            <a:ext cx="5601970" cy="3703955"/>
            <a:chOff x="15606" y="31317"/>
            <a:chExt cx="8822" cy="5833"/>
          </a:xfrm>
        </p:grpSpPr>
        <p:sp>
          <p:nvSpPr>
            <p:cNvPr id="16" name="文本框 15"/>
            <p:cNvSpPr txBox="1"/>
            <p:nvPr/>
          </p:nvSpPr>
          <p:spPr>
            <a:xfrm rot="18900000">
              <a:off x="15606" y="31317"/>
              <a:ext cx="28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nput  X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15811" y="31367"/>
              <a:ext cx="8617" cy="5783"/>
              <a:chOff x="14878" y="31626"/>
              <a:chExt cx="8617" cy="5783"/>
            </a:xfrm>
          </p:grpSpPr>
          <p:cxnSp>
            <p:nvCxnSpPr>
              <p:cNvPr id="55" name="直接连接符 54"/>
              <p:cNvCxnSpPr/>
              <p:nvPr/>
            </p:nvCxnSpPr>
            <p:spPr>
              <a:xfrm>
                <a:off x="15908" y="33450"/>
                <a:ext cx="0" cy="24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310" name="组合 309"/>
              <p:cNvGrpSpPr/>
              <p:nvPr/>
            </p:nvGrpSpPr>
            <p:grpSpPr>
              <a:xfrm>
                <a:off x="14878" y="31635"/>
                <a:ext cx="2068" cy="3509"/>
                <a:chOff x="14878" y="31635"/>
                <a:chExt cx="2068" cy="3509"/>
              </a:xfrm>
            </p:grpSpPr>
            <p:grpSp>
              <p:nvGrpSpPr>
                <p:cNvPr id="187" name="组合 186"/>
                <p:cNvGrpSpPr/>
                <p:nvPr/>
              </p:nvGrpSpPr>
              <p:grpSpPr>
                <a:xfrm>
                  <a:off x="14878" y="32838"/>
                  <a:ext cx="882" cy="2306"/>
                  <a:chOff x="18530" y="31317"/>
                  <a:chExt cx="882" cy="2306"/>
                </a:xfrm>
              </p:grpSpPr>
              <p:grpSp>
                <p:nvGrpSpPr>
                  <p:cNvPr id="130" name="组合 129"/>
                  <p:cNvGrpSpPr/>
                  <p:nvPr/>
                </p:nvGrpSpPr>
                <p:grpSpPr>
                  <a:xfrm>
                    <a:off x="18530" y="32739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31" name="立方体 130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2" name="立方体 131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3" name="立方体 132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" name="立方体 133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" name="立方体 134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6" name="立方体 135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45" name="组合 144"/>
                  <p:cNvGrpSpPr/>
                  <p:nvPr/>
                </p:nvGrpSpPr>
                <p:grpSpPr>
                  <a:xfrm>
                    <a:off x="18530" y="32493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46" name="立方体 145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" name="立方体 146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" name="立方体 147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" name="立方体 148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" name="立方体 149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" name="立方体 150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52" name="组合 151"/>
                  <p:cNvGrpSpPr/>
                  <p:nvPr/>
                </p:nvGrpSpPr>
                <p:grpSpPr>
                  <a:xfrm>
                    <a:off x="18531" y="32253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53" name="立方体 152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4" name="立方体 153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5" name="立方体 154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6" name="立方体 155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7" name="立方体 156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8" name="立方体 157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59" name="组合 158"/>
                  <p:cNvGrpSpPr/>
                  <p:nvPr/>
                </p:nvGrpSpPr>
                <p:grpSpPr>
                  <a:xfrm>
                    <a:off x="18532" y="32006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60" name="立方体 159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1" name="立方体 160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立方体 161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3" name="立方体 162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4" name="立方体 163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5" name="立方体 164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66" name="组合 165"/>
                  <p:cNvGrpSpPr/>
                  <p:nvPr/>
                </p:nvGrpSpPr>
                <p:grpSpPr>
                  <a:xfrm>
                    <a:off x="18530" y="31769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67" name="立方体 166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8" name="立方体 167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9" name="立方体 168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0" name="立方体 169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1" name="立方体 170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2" name="立方体 171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73" name="组合 172"/>
                  <p:cNvGrpSpPr/>
                  <p:nvPr/>
                </p:nvGrpSpPr>
                <p:grpSpPr>
                  <a:xfrm>
                    <a:off x="18533" y="31537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74" name="立方体 173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5" name="立方体 174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6" name="立方体 175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7" name="立方体 176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8" name="立方体 177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9" name="立方体 178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80" name="组合 179"/>
                  <p:cNvGrpSpPr/>
                  <p:nvPr/>
                </p:nvGrpSpPr>
                <p:grpSpPr>
                  <a:xfrm>
                    <a:off x="18534" y="31317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81" name="立方体 180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2" name="立方体 181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3" name="立方体 182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4" name="立方体 183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5" name="立方体 184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6" name="立方体 185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295" name="组合 294"/>
                <p:cNvGrpSpPr/>
                <p:nvPr/>
              </p:nvGrpSpPr>
              <p:grpSpPr>
                <a:xfrm>
                  <a:off x="16066" y="31635"/>
                  <a:ext cx="880" cy="2321"/>
                  <a:chOff x="16066" y="31635"/>
                  <a:chExt cx="880" cy="2321"/>
                </a:xfrm>
              </p:grpSpPr>
              <p:grpSp>
                <p:nvGrpSpPr>
                  <p:cNvPr id="239" name="组合 238"/>
                  <p:cNvGrpSpPr/>
                  <p:nvPr/>
                </p:nvGrpSpPr>
                <p:grpSpPr>
                  <a:xfrm>
                    <a:off x="16068" y="33072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240" name="立方体 239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1" name="立方体 240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2" name="立方体 241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3" name="立方体 242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4" name="立方体 243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5" name="立方体 244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6" name="组合 245"/>
                  <p:cNvGrpSpPr/>
                  <p:nvPr/>
                </p:nvGrpSpPr>
                <p:grpSpPr>
                  <a:xfrm>
                    <a:off x="16066" y="32828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247" name="立方体 246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8" name="立方体 247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9" name="立方体 248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0" name="立方体 249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1" name="立方体 250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2" name="立方体 251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53" name="组合 252"/>
                  <p:cNvGrpSpPr/>
                  <p:nvPr/>
                </p:nvGrpSpPr>
                <p:grpSpPr>
                  <a:xfrm>
                    <a:off x="16066" y="32592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254" name="立方体 253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5" name="立方体 254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6" name="立方体 255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7" name="立方体 256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" name="立方体 257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" name="立方体 258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60" name="组合 259"/>
                  <p:cNvGrpSpPr/>
                  <p:nvPr/>
                </p:nvGrpSpPr>
                <p:grpSpPr>
                  <a:xfrm>
                    <a:off x="16066" y="32350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261" name="立方体 260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2" name="立方体 261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3" name="立方体 262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" name="立方体 263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5" name="立方体 264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6" name="立方体 265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67" name="组合 266"/>
                  <p:cNvGrpSpPr/>
                  <p:nvPr/>
                </p:nvGrpSpPr>
                <p:grpSpPr>
                  <a:xfrm>
                    <a:off x="16066" y="32110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268" name="立方体 267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9" name="立方体 268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0" name="立方体 269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1" name="立方体 270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2" name="立方体 271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3" name="立方体 272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4" name="组合 273"/>
                  <p:cNvGrpSpPr/>
                  <p:nvPr/>
                </p:nvGrpSpPr>
                <p:grpSpPr>
                  <a:xfrm>
                    <a:off x="16066" y="31870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275" name="立方体 274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6" name="立方体 275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7" name="立方体 276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8" name="立方体 277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" name="立方体 278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" name="立方体 279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1" name="组合 280"/>
                  <p:cNvGrpSpPr/>
                  <p:nvPr/>
                </p:nvGrpSpPr>
                <p:grpSpPr>
                  <a:xfrm>
                    <a:off x="16066" y="31635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282" name="立方体 281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3" name="立方体 282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" name="立方体 283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5" name="立方体 284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6" name="立方体 285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" name="立方体 286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11" name="组合 310"/>
              <p:cNvGrpSpPr/>
              <p:nvPr/>
            </p:nvGrpSpPr>
            <p:grpSpPr>
              <a:xfrm>
                <a:off x="19439" y="31662"/>
                <a:ext cx="2068" cy="3509"/>
                <a:chOff x="14878" y="31635"/>
                <a:chExt cx="2068" cy="3509"/>
              </a:xfrm>
            </p:grpSpPr>
            <p:grpSp>
              <p:nvGrpSpPr>
                <p:cNvPr id="312" name="组合 311"/>
                <p:cNvGrpSpPr/>
                <p:nvPr/>
              </p:nvGrpSpPr>
              <p:grpSpPr>
                <a:xfrm>
                  <a:off x="14878" y="32838"/>
                  <a:ext cx="882" cy="2306"/>
                  <a:chOff x="18530" y="31317"/>
                  <a:chExt cx="882" cy="2306"/>
                </a:xfrm>
              </p:grpSpPr>
              <p:grpSp>
                <p:nvGrpSpPr>
                  <p:cNvPr id="313" name="组合 312"/>
                  <p:cNvGrpSpPr/>
                  <p:nvPr/>
                </p:nvGrpSpPr>
                <p:grpSpPr>
                  <a:xfrm>
                    <a:off x="18530" y="32739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14" name="立方体 313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5" name="立方体 314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6" name="立方体 315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7" name="立方体 316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8" name="立方体 317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9" name="立方体 318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20" name="组合 319"/>
                  <p:cNvGrpSpPr/>
                  <p:nvPr/>
                </p:nvGrpSpPr>
                <p:grpSpPr>
                  <a:xfrm>
                    <a:off x="18530" y="32493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21" name="立方体 320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2" name="立方体 321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3" name="立方体 322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4" name="立方体 323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5" name="立方体 324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6" name="立方体 325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27" name="组合 326"/>
                  <p:cNvGrpSpPr/>
                  <p:nvPr/>
                </p:nvGrpSpPr>
                <p:grpSpPr>
                  <a:xfrm>
                    <a:off x="18531" y="32253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28" name="立方体 327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9" name="立方体 328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0" name="立方体 329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1" name="立方体 330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2" name="立方体 331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3" name="立方体 332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4" name="组合 333"/>
                  <p:cNvGrpSpPr/>
                  <p:nvPr/>
                </p:nvGrpSpPr>
                <p:grpSpPr>
                  <a:xfrm>
                    <a:off x="18532" y="32006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35" name="立方体 334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6" name="立方体 335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7" name="立方体 336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8" name="立方体 337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9" name="立方体 338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0" name="立方体 339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1" name="组合 340"/>
                  <p:cNvGrpSpPr/>
                  <p:nvPr/>
                </p:nvGrpSpPr>
                <p:grpSpPr>
                  <a:xfrm>
                    <a:off x="18530" y="31769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42" name="立方体 341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3" name="立方体 342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4" name="立方体 343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5" name="立方体 344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6" name="立方体 345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7" name="立方体 346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8" name="组合 347"/>
                  <p:cNvGrpSpPr/>
                  <p:nvPr/>
                </p:nvGrpSpPr>
                <p:grpSpPr>
                  <a:xfrm>
                    <a:off x="18533" y="31537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49" name="立方体 348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0" name="立方体 349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1" name="立方体 350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2" name="立方体 351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3" name="立方体 352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4" name="立方体 353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55" name="组合 354"/>
                  <p:cNvGrpSpPr/>
                  <p:nvPr/>
                </p:nvGrpSpPr>
                <p:grpSpPr>
                  <a:xfrm>
                    <a:off x="18534" y="31317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56" name="立方体 355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7" name="立方体 356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8" name="立方体 357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9" name="立方体 358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0" name="立方体 359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1" name="立方体 360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362" name="组合 361"/>
                <p:cNvGrpSpPr/>
                <p:nvPr/>
              </p:nvGrpSpPr>
              <p:grpSpPr>
                <a:xfrm>
                  <a:off x="16066" y="31635"/>
                  <a:ext cx="880" cy="2321"/>
                  <a:chOff x="16066" y="31635"/>
                  <a:chExt cx="880" cy="2321"/>
                </a:xfrm>
              </p:grpSpPr>
              <p:grpSp>
                <p:nvGrpSpPr>
                  <p:cNvPr id="363" name="组合 362"/>
                  <p:cNvGrpSpPr/>
                  <p:nvPr/>
                </p:nvGrpSpPr>
                <p:grpSpPr>
                  <a:xfrm>
                    <a:off x="16068" y="33072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64" name="立方体 363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5" name="立方体 364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6" name="立方体 365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7" name="立方体 366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8" name="立方体 367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9" name="立方体 368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70" name="组合 369"/>
                  <p:cNvGrpSpPr/>
                  <p:nvPr/>
                </p:nvGrpSpPr>
                <p:grpSpPr>
                  <a:xfrm>
                    <a:off x="16066" y="32828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71" name="立方体 370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3" name="立方体 392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6" name="立方体 395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7" name="立方体 396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8" name="立方体 397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9" name="立方体 398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00" name="组合 399"/>
                  <p:cNvGrpSpPr/>
                  <p:nvPr/>
                </p:nvGrpSpPr>
                <p:grpSpPr>
                  <a:xfrm>
                    <a:off x="16066" y="32592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401" name="立方体 400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2" name="立方体 401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3" name="立方体 402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4" name="立方体 403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5" name="立方体 404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6" name="立方体 405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07" name="组合 406"/>
                  <p:cNvGrpSpPr/>
                  <p:nvPr/>
                </p:nvGrpSpPr>
                <p:grpSpPr>
                  <a:xfrm>
                    <a:off x="16066" y="32350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408" name="立方体 407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9" name="立方体 408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1" name="立方体 410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2" name="立方体 411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5" name="立方体 414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6" name="立方体 415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17" name="组合 416"/>
                  <p:cNvGrpSpPr/>
                  <p:nvPr/>
                </p:nvGrpSpPr>
                <p:grpSpPr>
                  <a:xfrm>
                    <a:off x="16066" y="32110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418" name="立方体 417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1" name="立方体 420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4" name="立方体 423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5" name="立方体 424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6" name="立方体 425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9" name="立方体 428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30" name="组合 429"/>
                  <p:cNvGrpSpPr/>
                  <p:nvPr/>
                </p:nvGrpSpPr>
                <p:grpSpPr>
                  <a:xfrm>
                    <a:off x="16066" y="31870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438" name="立方体 437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9" name="立方体 438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0" name="立方体 439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4" name="立方体 443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5" name="立方体 444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6" name="立方体 445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47" name="组合 446"/>
                  <p:cNvGrpSpPr/>
                  <p:nvPr/>
                </p:nvGrpSpPr>
                <p:grpSpPr>
                  <a:xfrm>
                    <a:off x="16066" y="31635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448" name="立方体 447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3" name="立方体 452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4" name="立方体 453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5" name="立方体 454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6" name="立方体 455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7" name="立方体 456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12" name="等腰三角形 11"/>
              <p:cNvSpPr/>
              <p:nvPr/>
            </p:nvSpPr>
            <p:spPr>
              <a:xfrm rot="5400000">
                <a:off x="15778" y="32827"/>
                <a:ext cx="1668" cy="1704"/>
              </a:xfrm>
              <a:prstGeom prst="triangle">
                <a:avLst>
                  <a:gd name="adj" fmla="val 58393"/>
                </a:avLst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/>
            </p:nvSpPr>
            <p:spPr>
              <a:xfrm rot="5400000">
                <a:off x="16965" y="31608"/>
                <a:ext cx="1668" cy="1704"/>
              </a:xfrm>
              <a:prstGeom prst="triangle">
                <a:avLst>
                  <a:gd name="adj" fmla="val 58393"/>
                </a:avLst>
              </a:prstGeom>
              <a:solidFill>
                <a:schemeClr val="accent4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17025" y="32236"/>
                <a:ext cx="2164" cy="2188"/>
                <a:chOff x="17025" y="32236"/>
                <a:chExt cx="2164" cy="2188"/>
              </a:xfrm>
            </p:grpSpPr>
            <p:grpSp>
              <p:nvGrpSpPr>
                <p:cNvPr id="303" name="组合 302"/>
                <p:cNvGrpSpPr/>
                <p:nvPr/>
              </p:nvGrpSpPr>
              <p:grpSpPr>
                <a:xfrm rot="0">
                  <a:off x="18311" y="32236"/>
                  <a:ext cx="878" cy="884"/>
                  <a:chOff x="9139" y="4125"/>
                  <a:chExt cx="878" cy="884"/>
                </a:xfrm>
              </p:grpSpPr>
              <p:sp>
                <p:nvSpPr>
                  <p:cNvPr id="304" name="立方体 303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5" name="立方体 304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6" name="立方体 305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7" name="立方体 306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8" name="立方体 307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9" name="立方体 308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0" name="组合 39"/>
                <p:cNvGrpSpPr/>
                <p:nvPr/>
              </p:nvGrpSpPr>
              <p:grpSpPr>
                <a:xfrm rot="0">
                  <a:off x="17025" y="33540"/>
                  <a:ext cx="878" cy="884"/>
                  <a:chOff x="9139" y="4125"/>
                  <a:chExt cx="878" cy="884"/>
                </a:xfrm>
              </p:grpSpPr>
              <p:sp>
                <p:nvSpPr>
                  <p:cNvPr id="41" name="立方体 40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" name="立方体 41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" name="立方体 42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" name="立方体 43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立方体 44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立方体 45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48" name="直接箭头连接符 47"/>
              <p:cNvCxnSpPr/>
              <p:nvPr/>
            </p:nvCxnSpPr>
            <p:spPr>
              <a:xfrm flipV="1">
                <a:off x="17616" y="34065"/>
                <a:ext cx="1823" cy="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 flipV="1">
                <a:off x="18903" y="32795"/>
                <a:ext cx="1715" cy="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>
                <a:off x="20465" y="33505"/>
                <a:ext cx="1887" cy="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51" name="组合 50"/>
              <p:cNvGrpSpPr/>
              <p:nvPr/>
            </p:nvGrpSpPr>
            <p:grpSpPr>
              <a:xfrm>
                <a:off x="22352" y="33306"/>
                <a:ext cx="434" cy="434"/>
                <a:chOff x="13693" y="7925"/>
                <a:chExt cx="434" cy="434"/>
              </a:xfrm>
            </p:grpSpPr>
            <p:sp>
              <p:nvSpPr>
                <p:cNvPr id="52" name="椭圆 51"/>
                <p:cNvSpPr/>
                <p:nvPr/>
              </p:nvSpPr>
              <p:spPr>
                <a:xfrm>
                  <a:off x="13693" y="7925"/>
                  <a:ext cx="435" cy="43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3" name="直接连接符 52"/>
                <p:cNvCxnSpPr>
                  <a:stCxn id="52" idx="2"/>
                  <a:endCxn id="52" idx="6"/>
                </p:cNvCxnSpPr>
                <p:nvPr/>
              </p:nvCxnSpPr>
              <p:spPr>
                <a:xfrm>
                  <a:off x="13693" y="8143"/>
                  <a:ext cx="43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>
                  <a:endCxn id="52" idx="4"/>
                </p:cNvCxnSpPr>
                <p:nvPr/>
              </p:nvCxnSpPr>
              <p:spPr>
                <a:xfrm>
                  <a:off x="13911" y="7925"/>
                  <a:ext cx="0" cy="4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直接连接符 55"/>
              <p:cNvCxnSpPr/>
              <p:nvPr/>
            </p:nvCxnSpPr>
            <p:spPr>
              <a:xfrm>
                <a:off x="15908" y="35891"/>
                <a:ext cx="66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 flipV="1">
                <a:off x="22566" y="33735"/>
                <a:ext cx="12" cy="21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/>
              <p:nvPr/>
            </p:nvCxnSpPr>
            <p:spPr>
              <a:xfrm flipV="1">
                <a:off x="22787" y="33511"/>
                <a:ext cx="708" cy="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60" name="文本框 59"/>
              <p:cNvSpPr txBox="1"/>
              <p:nvPr/>
            </p:nvSpPr>
            <p:spPr>
              <a:xfrm>
                <a:off x="16771" y="34406"/>
                <a:ext cx="94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Avg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8879" y="35113"/>
                <a:ext cx="221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Broadcasting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17559" y="35956"/>
                <a:ext cx="327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Element-wise Addition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6945" y="36829"/>
                <a:ext cx="427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latin typeface="Times New Roman" panose="02020603050405020304" charset="0"/>
                    <a:cs typeface="Times New Roman" panose="02020603050405020304" charset="0"/>
                  </a:rPr>
                  <a:t>Context Broadcasting(CB)</a:t>
                </a:r>
                <a:endParaRPr lang="en-US" altLang="zh-CN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JlYjdlMTZmYjU1MjI0MGVhYTAyMzdjNjM0NjQyNG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1230</Words>
  <Application>WPS 演示</Application>
  <PresentationFormat>自定义</PresentationFormat>
  <Paragraphs>266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1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WPS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杨承昊</dc:creator>
  <cp:lastModifiedBy>盖ye</cp:lastModifiedBy>
  <cp:revision>42</cp:revision>
  <dcterms:created xsi:type="dcterms:W3CDTF">2023-08-09T12:44:00Z</dcterms:created>
  <dcterms:modified xsi:type="dcterms:W3CDTF">2024-01-10T03:00:33Z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