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36312475" cy="360172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49E"/>
    <a:srgbClr val="A9E9E4"/>
    <a:srgbClr val="91ACE0"/>
    <a:srgbClr val="F5B7BF"/>
    <a:srgbClr val="8DC264"/>
    <a:srgbClr val="E5EB87"/>
    <a:srgbClr val="F4D36E"/>
    <a:srgbClr val="E5B26E"/>
    <a:srgbClr val="D3B352"/>
    <a:srgbClr val="CC8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2910" y="-4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10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73300" y="1143000"/>
            <a:ext cx="3111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39150" y="5894615"/>
            <a:ext cx="27234899" cy="12539600"/>
          </a:xfrm>
        </p:spPr>
        <p:txBody>
          <a:bodyPr anchor="b"/>
          <a:lstStyle>
            <a:lvl1pPr algn="ctr"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39150" y="18917789"/>
            <a:ext cx="27234899" cy="8696010"/>
          </a:xfrm>
        </p:spPr>
        <p:txBody>
          <a:bodyPr/>
          <a:lstStyle>
            <a:lvl1pPr marL="0" indent="0" algn="ctr">
              <a:buNone/>
              <a:defRPr sz="9530"/>
            </a:lvl1pPr>
            <a:lvl2pPr marL="1815465" indent="0" algn="ctr">
              <a:buNone/>
              <a:defRPr sz="7945"/>
            </a:lvl2pPr>
            <a:lvl3pPr marL="3631565" indent="0" algn="ctr">
              <a:buNone/>
              <a:defRPr sz="7150"/>
            </a:lvl3pPr>
            <a:lvl4pPr marL="5447030" indent="0" algn="ctr">
              <a:buNone/>
              <a:defRPr sz="6355"/>
            </a:lvl4pPr>
            <a:lvl5pPr marL="7262495" indent="0" algn="ctr">
              <a:buNone/>
              <a:defRPr sz="6355"/>
            </a:lvl5pPr>
            <a:lvl6pPr marL="9078595" indent="0" algn="ctr">
              <a:buNone/>
              <a:defRPr sz="6355"/>
            </a:lvl6pPr>
            <a:lvl7pPr marL="10894060" indent="0" algn="ctr">
              <a:buNone/>
              <a:defRPr sz="6355"/>
            </a:lvl7pPr>
            <a:lvl8pPr marL="12709525" indent="0" algn="ctr">
              <a:buNone/>
              <a:defRPr sz="6355"/>
            </a:lvl8pPr>
            <a:lvl9pPr marL="14524990" indent="0" algn="ctr">
              <a:buNone/>
              <a:defRPr sz="635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5986633" y="1917625"/>
            <a:ext cx="7830034" cy="305235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96532" y="1917625"/>
            <a:ext cx="23036186" cy="30523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7619" y="8979490"/>
            <a:ext cx="31320134" cy="14982484"/>
          </a:xfrm>
        </p:spPr>
        <p:txBody>
          <a:bodyPr anchor="b"/>
          <a:lstStyle>
            <a:lvl1pPr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7619" y="24103714"/>
            <a:ext cx="31320134" cy="7878935"/>
          </a:xfrm>
        </p:spPr>
        <p:txBody>
          <a:bodyPr/>
          <a:lstStyle>
            <a:lvl1pPr marL="0" indent="0">
              <a:buNone/>
              <a:defRPr sz="9530">
                <a:solidFill>
                  <a:schemeClr val="tx1">
                    <a:tint val="75000"/>
                  </a:schemeClr>
                </a:solidFill>
              </a:defRPr>
            </a:lvl1pPr>
            <a:lvl2pPr marL="1815465" indent="0">
              <a:buNone/>
              <a:defRPr sz="7945">
                <a:solidFill>
                  <a:schemeClr val="tx1">
                    <a:tint val="75000"/>
                  </a:schemeClr>
                </a:solidFill>
              </a:defRPr>
            </a:lvl2pPr>
            <a:lvl3pPr marL="3631565" indent="0">
              <a:buNone/>
              <a:defRPr sz="7150">
                <a:solidFill>
                  <a:schemeClr val="tx1">
                    <a:tint val="75000"/>
                  </a:schemeClr>
                </a:solidFill>
              </a:defRPr>
            </a:lvl3pPr>
            <a:lvl4pPr marL="544703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4pPr>
            <a:lvl5pPr marL="72624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5pPr>
            <a:lvl6pPr marL="90785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6pPr>
            <a:lvl7pPr marL="1089406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7pPr>
            <a:lvl8pPr marL="1270952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8pPr>
            <a:lvl9pPr marL="1452499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96532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383557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1917625"/>
            <a:ext cx="31320134" cy="69618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1262" y="8829415"/>
            <a:ext cx="15362184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1262" y="13156575"/>
            <a:ext cx="15362184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383557" y="8829415"/>
            <a:ext cx="15437839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383557" y="13156575"/>
            <a:ext cx="15437839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>
              <a:defRPr sz="12710"/>
            </a:lvl1pPr>
            <a:lvl2pPr>
              <a:defRPr sz="11120"/>
            </a:lvl2pPr>
            <a:lvl3pPr>
              <a:defRPr sz="9530"/>
            </a:lvl3pPr>
            <a:lvl4pPr>
              <a:defRPr sz="7945"/>
            </a:lvl4pPr>
            <a:lvl5pPr>
              <a:defRPr sz="7945"/>
            </a:lvl5pPr>
            <a:lvl6pPr>
              <a:defRPr sz="7945"/>
            </a:lvl6pPr>
            <a:lvl7pPr>
              <a:defRPr sz="7945"/>
            </a:lvl7pPr>
            <a:lvl8pPr>
              <a:defRPr sz="7945"/>
            </a:lvl8pPr>
            <a:lvl9pPr>
              <a:defRPr sz="7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 marL="0" indent="0">
              <a:buNone/>
              <a:defRPr sz="12710"/>
            </a:lvl1pPr>
            <a:lvl2pPr marL="1815465" indent="0">
              <a:buNone/>
              <a:defRPr sz="11120"/>
            </a:lvl2pPr>
            <a:lvl3pPr marL="3631565" indent="0">
              <a:buNone/>
              <a:defRPr sz="9530"/>
            </a:lvl3pPr>
            <a:lvl4pPr marL="5447030" indent="0">
              <a:buNone/>
              <a:defRPr sz="7945"/>
            </a:lvl4pPr>
            <a:lvl5pPr marL="7262495" indent="0">
              <a:buNone/>
              <a:defRPr sz="7945"/>
            </a:lvl5pPr>
            <a:lvl6pPr marL="9078595" indent="0">
              <a:buNone/>
              <a:defRPr sz="7945"/>
            </a:lvl6pPr>
            <a:lvl7pPr marL="10894060" indent="0">
              <a:buNone/>
              <a:defRPr sz="7945"/>
            </a:lvl7pPr>
            <a:lvl8pPr marL="12709525" indent="0">
              <a:buNone/>
              <a:defRPr sz="7945"/>
            </a:lvl8pPr>
            <a:lvl9pPr marL="14524990" indent="0">
              <a:buNone/>
              <a:defRPr sz="79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96532" y="1917625"/>
            <a:ext cx="31320134" cy="696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532" y="9588125"/>
            <a:ext cx="31320134" cy="2285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96532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28747" y="33383349"/>
            <a:ext cx="12255705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646197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31565" rtl="0" eaLnBrk="1" latinLnBrk="0" hangingPunct="1">
        <a:lnSpc>
          <a:spcPct val="90000"/>
        </a:lnSpc>
        <a:spcBef>
          <a:spcPct val="0"/>
        </a:spcBef>
        <a:buNone/>
        <a:defRPr sz="17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8050" indent="-908050" algn="l" defTabSz="3631565" rtl="0" eaLnBrk="1" latinLnBrk="0" hangingPunct="1">
        <a:lnSpc>
          <a:spcPct val="90000"/>
        </a:lnSpc>
        <a:spcBef>
          <a:spcPct val="796000"/>
        </a:spcBef>
        <a:buFont typeface="Arial" panose="020B0604020202020204" pitchFamily="34" charset="0"/>
        <a:buChar char="•"/>
        <a:defRPr sz="1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2351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9530" kern="1200">
          <a:solidFill>
            <a:schemeClr val="tx1"/>
          </a:solidFill>
          <a:latin typeface="+mn-lt"/>
          <a:ea typeface="+mn-ea"/>
          <a:cs typeface="+mn-cs"/>
        </a:defRPr>
      </a:lvl2pPr>
      <a:lvl3pPr marL="45389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63550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817054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98601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18014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36175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304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1pPr>
      <a:lvl2pPr marL="18154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2pPr>
      <a:lvl3pPr marL="36315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3pPr>
      <a:lvl4pPr marL="544703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72624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0785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089406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270952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452499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9" Type="http://schemas.openxmlformats.org/officeDocument/2006/relationships/notesSlide" Target="../notesSlides/notesSlide1.xml"/><Relationship Id="rId118" Type="http://schemas.openxmlformats.org/officeDocument/2006/relationships/slideLayout" Target="../slideLayouts/slideLayout1.xml"/><Relationship Id="rId117" Type="http://schemas.openxmlformats.org/officeDocument/2006/relationships/image" Target="../media/image8.png"/><Relationship Id="rId116" Type="http://schemas.openxmlformats.org/officeDocument/2006/relationships/image" Target="../media/image7.png"/><Relationship Id="rId115" Type="http://schemas.openxmlformats.org/officeDocument/2006/relationships/image" Target="../media/image6.png"/><Relationship Id="rId114" Type="http://schemas.openxmlformats.org/officeDocument/2006/relationships/image" Target="../media/image5.png"/><Relationship Id="rId113" Type="http://schemas.openxmlformats.org/officeDocument/2006/relationships/tags" Target="../tags/tag109.xml"/><Relationship Id="rId112" Type="http://schemas.openxmlformats.org/officeDocument/2006/relationships/tags" Target="../tags/tag108.xml"/><Relationship Id="rId111" Type="http://schemas.openxmlformats.org/officeDocument/2006/relationships/image" Target="../media/image4.png"/><Relationship Id="rId110" Type="http://schemas.openxmlformats.org/officeDocument/2006/relationships/image" Target="../media/image3.png"/><Relationship Id="rId11" Type="http://schemas.openxmlformats.org/officeDocument/2006/relationships/tags" Target="../tags/tag10.xml"/><Relationship Id="rId109" Type="http://schemas.openxmlformats.org/officeDocument/2006/relationships/image" Target="../media/image2.png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6" name="直接箭头连接符 725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6" name="直接连接符 755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0" name="直接连接符 779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38475" y="4882515"/>
            <a:ext cx="17373600" cy="3187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371600" indent="-1371600">
              <a:buAutoNum type="arabicPeriod" startAt="2"/>
            </a:pPr>
            <a:r>
              <a:rPr lang="zh-CN" altLang="en-US" sz="8800" dirty="0"/>
              <a:t>第3节中提到的相关变量应标记在图2中，以提高文章的可读性</a:t>
            </a:r>
            <a:endParaRPr lang="en-US" altLang="zh-CN" sz="8800" dirty="0"/>
          </a:p>
          <a:p>
            <a:pPr marL="1371600" indent="-1371600">
              <a:buFontTx/>
              <a:buAutoNum type="arabicPeriod" startAt="2"/>
            </a:pPr>
            <a:r>
              <a:rPr lang="zh-CN" altLang="zh-CN" sz="48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在图</a:t>
            </a:r>
            <a:r>
              <a:rPr lang="en-US" altLang="zh-CN" sz="48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48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中，没有</a:t>
            </a:r>
            <a:r>
              <a:rPr lang="en-US" altLang="zh-CN" sz="48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CFIM</a:t>
            </a:r>
            <a:r>
              <a:rPr lang="zh-CN" altLang="zh-CN" sz="48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。是否应该是复杂范围融合单元（</a:t>
            </a:r>
            <a:r>
              <a:rPr lang="en-US" altLang="zh-CN" sz="48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CSFU</a:t>
            </a:r>
            <a:r>
              <a:rPr lang="zh-CN" altLang="zh-CN" sz="48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）？</a:t>
            </a:r>
            <a:endParaRPr lang="zh-CN" altLang="zh-CN" sz="4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371600" indent="-1371600">
              <a:buAutoNum type="arabicPeriod" startAt="2"/>
            </a:pPr>
            <a:endParaRPr lang="zh-CN" altLang="en-US" sz="8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861800" y="10528300"/>
            <a:ext cx="3982720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759065" y="12810490"/>
            <a:ext cx="18726785" cy="9275445"/>
            <a:chOff x="13217" y="19948"/>
            <a:chExt cx="29491" cy="14607"/>
          </a:xfrm>
        </p:grpSpPr>
        <p:sp>
          <p:nvSpPr>
            <p:cNvPr id="6" name="圆角矩形 5"/>
            <p:cNvSpPr/>
            <p:nvPr/>
          </p:nvSpPr>
          <p:spPr>
            <a:xfrm>
              <a:off x="26174" y="19948"/>
              <a:ext cx="3640" cy="20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1" name="矩形 760"/>
            <p:cNvSpPr/>
            <p:nvPr/>
          </p:nvSpPr>
          <p:spPr>
            <a:xfrm>
              <a:off x="20264" y="23608"/>
              <a:ext cx="15422" cy="934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5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 descr="denoised (1)"/>
            <p:cNvPicPr>
              <a:picLocks noChangeAspect="1"/>
            </p:cNvPicPr>
            <p:nvPr/>
          </p:nvPicPr>
          <p:blipFill>
            <a:blip r:embed="rId1"/>
            <a:srcRect l="12493" t="12350" r="25611" b="12164"/>
            <a:stretch>
              <a:fillRect/>
            </a:stretch>
          </p:blipFill>
          <p:spPr>
            <a:xfrm>
              <a:off x="35971" y="28123"/>
              <a:ext cx="6693" cy="4898"/>
            </a:xfrm>
            <a:prstGeom prst="rect">
              <a:avLst/>
            </a:prstGeom>
          </p:spPr>
        </p:pic>
        <p:sp>
          <p:nvSpPr>
            <p:cNvPr id="129" name="圆角矩形 128"/>
            <p:cNvSpPr/>
            <p:nvPr>
              <p:custDataLst>
                <p:tags r:id="rId2"/>
              </p:custDataLst>
            </p:nvPr>
          </p:nvSpPr>
          <p:spPr>
            <a:xfrm>
              <a:off x="23996" y="24557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89" name="圆角矩形 188"/>
            <p:cNvSpPr/>
            <p:nvPr>
              <p:custDataLst>
                <p:tags r:id="rId3"/>
              </p:custDataLst>
            </p:nvPr>
          </p:nvSpPr>
          <p:spPr>
            <a:xfrm>
              <a:off x="23978" y="25904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圆角矩形 192"/>
            <p:cNvSpPr/>
            <p:nvPr>
              <p:custDataLst>
                <p:tags r:id="rId4"/>
              </p:custDataLst>
            </p:nvPr>
          </p:nvSpPr>
          <p:spPr>
            <a:xfrm>
              <a:off x="21556" y="24547"/>
              <a:ext cx="2020" cy="510"/>
            </a:xfrm>
            <a:prstGeom prst="roundRect">
              <a:avLst/>
            </a:prstGeom>
            <a:solidFill>
              <a:srgbClr val="8DC26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Donwsampling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圆角矩形 207"/>
            <p:cNvSpPr/>
            <p:nvPr>
              <p:custDataLst>
                <p:tags r:id="rId5"/>
              </p:custDataLst>
            </p:nvPr>
          </p:nvSpPr>
          <p:spPr>
            <a:xfrm>
              <a:off x="23984" y="26775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20" name="圆角矩形 219"/>
            <p:cNvSpPr/>
            <p:nvPr>
              <p:custDataLst>
                <p:tags r:id="rId6"/>
              </p:custDataLst>
            </p:nvPr>
          </p:nvSpPr>
          <p:spPr>
            <a:xfrm>
              <a:off x="23984" y="28867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28" name="圆角矩形 227"/>
            <p:cNvSpPr/>
            <p:nvPr>
              <p:custDataLst>
                <p:tags r:id="rId7"/>
              </p:custDataLst>
            </p:nvPr>
          </p:nvSpPr>
          <p:spPr>
            <a:xfrm>
              <a:off x="23967" y="30932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37" name="圆角矩形 236"/>
            <p:cNvSpPr/>
            <p:nvPr>
              <p:custDataLst>
                <p:tags r:id="rId8"/>
              </p:custDataLst>
            </p:nvPr>
          </p:nvSpPr>
          <p:spPr>
            <a:xfrm>
              <a:off x="26836" y="32259"/>
              <a:ext cx="2020" cy="510"/>
            </a:xfrm>
            <a:prstGeom prst="roundRect">
              <a:avLst/>
            </a:prstGeom>
            <a:solidFill>
              <a:srgbClr val="A9E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CSFU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圆角矩形 289"/>
            <p:cNvSpPr/>
            <p:nvPr>
              <p:custDataLst>
                <p:tags r:id="rId9"/>
              </p:custDataLst>
            </p:nvPr>
          </p:nvSpPr>
          <p:spPr>
            <a:xfrm>
              <a:off x="29700" y="32259"/>
              <a:ext cx="2020" cy="5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圆角矩形 290"/>
            <p:cNvSpPr/>
            <p:nvPr>
              <p:custDataLst>
                <p:tags r:id="rId10"/>
              </p:custDataLst>
            </p:nvPr>
          </p:nvSpPr>
          <p:spPr>
            <a:xfrm>
              <a:off x="29700" y="31473"/>
              <a:ext cx="2020" cy="510"/>
            </a:xfrm>
            <a:prstGeom prst="roundRect">
              <a:avLst/>
            </a:prstGeom>
            <a:solidFill>
              <a:srgbClr val="F5B7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圆角矩形 292"/>
            <p:cNvSpPr/>
            <p:nvPr>
              <p:custDataLst>
                <p:tags r:id="rId11"/>
              </p:custDataLst>
            </p:nvPr>
          </p:nvSpPr>
          <p:spPr>
            <a:xfrm>
              <a:off x="29700" y="30491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圆角矩形 293"/>
            <p:cNvSpPr/>
            <p:nvPr>
              <p:custDataLst>
                <p:tags r:id="rId12"/>
              </p:custDataLst>
            </p:nvPr>
          </p:nvSpPr>
          <p:spPr>
            <a:xfrm>
              <a:off x="29700" y="29428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圆角矩形 297"/>
            <p:cNvSpPr/>
            <p:nvPr>
              <p:custDataLst>
                <p:tags r:id="rId13"/>
              </p:custDataLst>
            </p:nvPr>
          </p:nvSpPr>
          <p:spPr>
            <a:xfrm>
              <a:off x="29700" y="27336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圆角矩形 300"/>
            <p:cNvSpPr/>
            <p:nvPr>
              <p:custDataLst>
                <p:tags r:id="rId14"/>
              </p:custDataLst>
            </p:nvPr>
          </p:nvSpPr>
          <p:spPr>
            <a:xfrm>
              <a:off x="29700" y="25255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4" name="组合 743"/>
            <p:cNvGrpSpPr/>
            <p:nvPr/>
          </p:nvGrpSpPr>
          <p:grpSpPr>
            <a:xfrm rot="0">
              <a:off x="20778" y="25407"/>
              <a:ext cx="3175" cy="3230"/>
              <a:chOff x="21649" y="25927"/>
              <a:chExt cx="3175" cy="3230"/>
            </a:xfrm>
          </p:grpSpPr>
          <p:sp>
            <p:nvSpPr>
              <p:cNvPr id="381" name="文本框 380"/>
              <p:cNvSpPr txBox="1"/>
              <p:nvPr/>
            </p:nvSpPr>
            <p:spPr>
              <a:xfrm>
                <a:off x="21850" y="26012"/>
                <a:ext cx="29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Downsampling</a:t>
                </a:r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3" name="组合 742"/>
              <p:cNvGrpSpPr/>
              <p:nvPr/>
            </p:nvGrpSpPr>
            <p:grpSpPr>
              <a:xfrm>
                <a:off x="21649" y="25927"/>
                <a:ext cx="2598" cy="3230"/>
                <a:chOff x="21649" y="25927"/>
                <a:chExt cx="2598" cy="3230"/>
              </a:xfrm>
            </p:grpSpPr>
            <p:sp>
              <p:nvSpPr>
                <p:cNvPr id="377" name="矩形 376"/>
                <p:cNvSpPr/>
                <p:nvPr/>
              </p:nvSpPr>
              <p:spPr>
                <a:xfrm>
                  <a:off x="21946" y="27057"/>
                  <a:ext cx="2018" cy="51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CConv2d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8" name="矩形 377"/>
                <p:cNvSpPr/>
                <p:nvPr/>
              </p:nvSpPr>
              <p:spPr>
                <a:xfrm>
                  <a:off x="21946" y="27561"/>
                  <a:ext cx="2018" cy="510"/>
                </a:xfrm>
                <a:prstGeom prst="rect">
                  <a:avLst/>
                </a:prstGeom>
                <a:solidFill>
                  <a:srgbClr val="91ACE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CBN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矩形 378"/>
                <p:cNvSpPr/>
                <p:nvPr/>
              </p:nvSpPr>
              <p:spPr>
                <a:xfrm>
                  <a:off x="21946" y="28071"/>
                  <a:ext cx="2018" cy="51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RuLU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矩形 379"/>
                <p:cNvSpPr/>
                <p:nvPr/>
              </p:nvSpPr>
              <p:spPr>
                <a:xfrm>
                  <a:off x="21649" y="25927"/>
                  <a:ext cx="2598" cy="3230"/>
                </a:xfrm>
                <a:prstGeom prst="rect">
                  <a:avLst/>
                </a:prstGeom>
                <a:noFill/>
                <a:ln w="28575" cmpd="sng">
                  <a:solidFill>
                    <a:srgbClr val="8DC264"/>
                  </a:solidFill>
                  <a:prstDash val="lg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2" name="直接箭头连接符 381"/>
                <p:cNvCxnSpPr/>
                <p:nvPr/>
              </p:nvCxnSpPr>
              <p:spPr>
                <a:xfrm flipH="1">
                  <a:off x="22902" y="28581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箭头连接符 382"/>
                <p:cNvCxnSpPr/>
                <p:nvPr/>
              </p:nvCxnSpPr>
              <p:spPr>
                <a:xfrm flipH="1">
                  <a:off x="22906" y="26529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6" name="组合 745"/>
            <p:cNvGrpSpPr/>
            <p:nvPr/>
          </p:nvGrpSpPr>
          <p:grpSpPr>
            <a:xfrm rot="0">
              <a:off x="20772" y="29160"/>
              <a:ext cx="3224" cy="3354"/>
              <a:chOff x="21648" y="29895"/>
              <a:chExt cx="3224" cy="3354"/>
            </a:xfrm>
          </p:grpSpPr>
          <p:sp>
            <p:nvSpPr>
              <p:cNvPr id="374" name="圆角矩形 373"/>
              <p:cNvSpPr/>
              <p:nvPr>
                <p:custDataLst>
                  <p:tags r:id="rId15"/>
                </p:custDataLst>
              </p:nvPr>
            </p:nvSpPr>
            <p:spPr>
              <a:xfrm>
                <a:off x="21944" y="32077"/>
                <a:ext cx="2020" cy="510"/>
              </a:xfrm>
              <a:prstGeom prst="roundRect">
                <a:avLst/>
              </a:prstGeom>
              <a:solidFill>
                <a:srgbClr val="8DC26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Donwsampling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5" name="圆角矩形 374"/>
              <p:cNvSpPr/>
              <p:nvPr>
                <p:custDataLst>
                  <p:tags r:id="rId16"/>
                </p:custDataLst>
              </p:nvPr>
            </p:nvSpPr>
            <p:spPr>
              <a:xfrm>
                <a:off x="21940" y="31060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1648" y="29895"/>
                <a:ext cx="2600" cy="3355"/>
              </a:xfrm>
              <a:prstGeom prst="rect">
                <a:avLst/>
              </a:prstGeom>
              <a:noFill/>
              <a:ln w="28575" cmpd="sng">
                <a:solidFill>
                  <a:srgbClr val="93C8AC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文本框 384"/>
              <p:cNvSpPr txBox="1"/>
              <p:nvPr/>
            </p:nvSpPr>
            <p:spPr>
              <a:xfrm>
                <a:off x="22142" y="29963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6" name="直接箭头连接符 385"/>
              <p:cNvCxnSpPr/>
              <p:nvPr/>
            </p:nvCxnSpPr>
            <p:spPr>
              <a:xfrm flipH="1">
                <a:off x="22898" y="30548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7" name="直接箭头连接符 386"/>
              <p:cNvCxnSpPr/>
              <p:nvPr/>
            </p:nvCxnSpPr>
            <p:spPr>
              <a:xfrm flipH="1">
                <a:off x="22898" y="31570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8" name="直接箭头连接符 387"/>
              <p:cNvCxnSpPr/>
              <p:nvPr/>
            </p:nvCxnSpPr>
            <p:spPr>
              <a:xfrm flipH="1">
                <a:off x="22898" y="325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389" name="圆角矩形 388"/>
            <p:cNvSpPr/>
            <p:nvPr>
              <p:custDataLst>
                <p:tags r:id="rId17"/>
              </p:custDataLst>
            </p:nvPr>
          </p:nvSpPr>
          <p:spPr>
            <a:xfrm>
              <a:off x="23984" y="27996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圆角矩形 389"/>
            <p:cNvSpPr/>
            <p:nvPr>
              <p:custDataLst>
                <p:tags r:id="rId18"/>
              </p:custDataLst>
            </p:nvPr>
          </p:nvSpPr>
          <p:spPr>
            <a:xfrm>
              <a:off x="23969" y="30056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圆角矩形 390"/>
            <p:cNvSpPr/>
            <p:nvPr>
              <p:custDataLst>
                <p:tags r:id="rId19"/>
              </p:custDataLst>
            </p:nvPr>
          </p:nvSpPr>
          <p:spPr>
            <a:xfrm>
              <a:off x="23962" y="32259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组合 747"/>
            <p:cNvGrpSpPr/>
            <p:nvPr/>
          </p:nvGrpSpPr>
          <p:grpSpPr>
            <a:xfrm rot="0">
              <a:off x="32189" y="25406"/>
              <a:ext cx="3073" cy="3231"/>
              <a:chOff x="35496" y="25854"/>
              <a:chExt cx="3073" cy="3231"/>
            </a:xfrm>
          </p:grpSpPr>
          <p:sp>
            <p:nvSpPr>
              <p:cNvPr id="420" name="矩形 419"/>
              <p:cNvSpPr/>
              <p:nvPr/>
            </p:nvSpPr>
            <p:spPr>
              <a:xfrm>
                <a:off x="35787" y="26974"/>
                <a:ext cx="2018" cy="5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35787" y="27454"/>
                <a:ext cx="2018" cy="510"/>
              </a:xfrm>
              <a:prstGeom prst="rect">
                <a:avLst/>
              </a:prstGeom>
              <a:solidFill>
                <a:srgbClr val="91AC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CBN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35787" y="27934"/>
                <a:ext cx="2018" cy="510"/>
              </a:xfrm>
              <a:prstGeom prst="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CDeconv2d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35496" y="25854"/>
                <a:ext cx="2602" cy="3231"/>
              </a:xfrm>
              <a:prstGeom prst="rect">
                <a:avLst/>
              </a:prstGeom>
              <a:noFill/>
              <a:ln w="28575" cmpd="sng">
                <a:solidFill>
                  <a:srgbClr val="FFC000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文本框 427"/>
              <p:cNvSpPr txBox="1"/>
              <p:nvPr/>
            </p:nvSpPr>
            <p:spPr>
              <a:xfrm>
                <a:off x="35839" y="25962"/>
                <a:ext cx="273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Upsampling</a:t>
                </a:r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1" name="直接箭头连接符 430"/>
              <p:cNvCxnSpPr/>
              <p:nvPr/>
            </p:nvCxnSpPr>
            <p:spPr>
              <a:xfrm flipV="1">
                <a:off x="36794" y="2844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2" name="直接箭头连接符 431"/>
              <p:cNvCxnSpPr/>
              <p:nvPr/>
            </p:nvCxnSpPr>
            <p:spPr>
              <a:xfrm flipV="1">
                <a:off x="36794" y="26462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747" name="组合 746"/>
            <p:cNvGrpSpPr/>
            <p:nvPr/>
          </p:nvGrpSpPr>
          <p:grpSpPr>
            <a:xfrm rot="0">
              <a:off x="32191" y="29135"/>
              <a:ext cx="3234" cy="3356"/>
              <a:chOff x="35331" y="30706"/>
              <a:chExt cx="3234" cy="3356"/>
            </a:xfrm>
          </p:grpSpPr>
          <p:sp>
            <p:nvSpPr>
              <p:cNvPr id="450" name="圆角矩形 449"/>
              <p:cNvSpPr/>
              <p:nvPr>
                <p:custDataLst>
                  <p:tags r:id="rId20"/>
                </p:custDataLst>
              </p:nvPr>
            </p:nvSpPr>
            <p:spPr>
              <a:xfrm>
                <a:off x="35644" y="32894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" name="圆角矩形 450"/>
              <p:cNvSpPr/>
              <p:nvPr>
                <p:custDataLst>
                  <p:tags r:id="rId21"/>
                </p:custDataLst>
              </p:nvPr>
            </p:nvSpPr>
            <p:spPr>
              <a:xfrm>
                <a:off x="35640" y="31877"/>
                <a:ext cx="2020" cy="51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Upsampling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35331" y="30706"/>
                <a:ext cx="2602" cy="3356"/>
              </a:xfrm>
              <a:prstGeom prst="rect">
                <a:avLst/>
              </a:prstGeom>
              <a:noFill/>
              <a:ln w="28575" cmpd="sng">
                <a:solidFill>
                  <a:srgbClr val="E5EB87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文本框 457"/>
              <p:cNvSpPr txBox="1"/>
              <p:nvPr/>
            </p:nvSpPr>
            <p:spPr>
              <a:xfrm>
                <a:off x="35835" y="30785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9" name="直接箭头连接符 458"/>
              <p:cNvCxnSpPr/>
              <p:nvPr/>
            </p:nvCxnSpPr>
            <p:spPr>
              <a:xfrm flipH="1" flipV="1">
                <a:off x="36598" y="31365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0" name="直接箭头连接符 459"/>
              <p:cNvCxnSpPr/>
              <p:nvPr/>
            </p:nvCxnSpPr>
            <p:spPr>
              <a:xfrm flipH="1" flipV="1">
                <a:off x="36598" y="323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1" name="直接箭头连接符 460"/>
              <p:cNvCxnSpPr/>
              <p:nvPr/>
            </p:nvCxnSpPr>
            <p:spPr>
              <a:xfrm flipH="1" flipV="1">
                <a:off x="36598" y="3340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62" name="圆角矩形 461"/>
            <p:cNvSpPr/>
            <p:nvPr>
              <p:custDataLst>
                <p:tags r:id="rId22"/>
              </p:custDataLst>
            </p:nvPr>
          </p:nvSpPr>
          <p:spPr>
            <a:xfrm>
              <a:off x="29700" y="28432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3" name="圆角矩形 462"/>
            <p:cNvSpPr/>
            <p:nvPr>
              <p:custDataLst>
                <p:tags r:id="rId23"/>
              </p:custDataLst>
            </p:nvPr>
          </p:nvSpPr>
          <p:spPr>
            <a:xfrm>
              <a:off x="29700" y="26265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4" name="圆角矩形 463"/>
            <p:cNvSpPr/>
            <p:nvPr>
              <p:custDataLst>
                <p:tags r:id="rId24"/>
              </p:custDataLst>
            </p:nvPr>
          </p:nvSpPr>
          <p:spPr>
            <a:xfrm>
              <a:off x="32162" y="24541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9" name="组合 518"/>
            <p:cNvGrpSpPr/>
            <p:nvPr/>
          </p:nvGrpSpPr>
          <p:grpSpPr>
            <a:xfrm rot="0">
              <a:off x="25987" y="31294"/>
              <a:ext cx="734" cy="744"/>
              <a:chOff x="26363" y="15209"/>
              <a:chExt cx="2831" cy="2869"/>
            </a:xfrm>
          </p:grpSpPr>
          <p:grpSp>
            <p:nvGrpSpPr>
              <p:cNvPr id="520" name="组合 519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521" name="立方体 520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2" name="立方体 521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立方体 522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立方体 523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5" name="立方体 524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立方体 525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7" name="直接连接符 526"/>
                <p:cNvCxnSpPr/>
                <p:nvPr>
                  <p:custDataLst>
                    <p:tags r:id="rId31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直接连接符 527"/>
                <p:cNvCxnSpPr/>
                <p:nvPr>
                  <p:custDataLst>
                    <p:tags r:id="rId32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直接连接符 528"/>
                <p:cNvCxnSpPr/>
                <p:nvPr>
                  <p:custDataLst>
                    <p:tags r:id="rId33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/>
                <p:nvPr>
                  <p:custDataLst>
                    <p:tags r:id="rId34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1" name="组合 530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532" name="立方体 531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3" name="立方体 532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立方体 533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立方体 534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6" name="立方体 535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7" name="立方体 536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38" name="直接连接符 537"/>
                <p:cNvCxnSpPr/>
                <p:nvPr>
                  <p:custDataLst>
                    <p:tags r:id="rId41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直接连接符 538"/>
                <p:cNvCxnSpPr/>
                <p:nvPr>
                  <p:custDataLst>
                    <p:tags r:id="rId42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直接连接符 539"/>
                <p:cNvCxnSpPr/>
                <p:nvPr>
                  <p:custDataLst>
                    <p:tags r:id="rId43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直接连接符 540"/>
                <p:cNvCxnSpPr/>
                <p:nvPr>
                  <p:custDataLst>
                    <p:tags r:id="rId44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7" name="直接箭头连接符 546"/>
            <p:cNvCxnSpPr/>
            <p:nvPr/>
          </p:nvCxnSpPr>
          <p:spPr>
            <a:xfrm>
              <a:off x="24977" y="30566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9" name="直接箭头连接符 548"/>
            <p:cNvCxnSpPr/>
            <p:nvPr/>
          </p:nvCxnSpPr>
          <p:spPr>
            <a:xfrm flipV="1">
              <a:off x="24992" y="31741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2" name="直接箭头连接符 551"/>
            <p:cNvCxnSpPr>
              <a:endCxn id="291" idx="1"/>
            </p:cNvCxnSpPr>
            <p:nvPr/>
          </p:nvCxnSpPr>
          <p:spPr>
            <a:xfrm flipV="1">
              <a:off x="26833" y="31728"/>
              <a:ext cx="2867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3" name="直接箭头连接符 552"/>
            <p:cNvCxnSpPr>
              <a:endCxn id="237" idx="1"/>
            </p:cNvCxnSpPr>
            <p:nvPr/>
          </p:nvCxnSpPr>
          <p:spPr>
            <a:xfrm>
              <a:off x="25982" y="32514"/>
              <a:ext cx="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5" name="直接箭头连接符 554"/>
            <p:cNvCxnSpPr/>
            <p:nvPr/>
          </p:nvCxnSpPr>
          <p:spPr>
            <a:xfrm>
              <a:off x="28852" y="32514"/>
              <a:ext cx="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0" name="直接箭头连接符 579"/>
            <p:cNvCxnSpPr/>
            <p:nvPr/>
          </p:nvCxnSpPr>
          <p:spPr>
            <a:xfrm>
              <a:off x="26810" y="29675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2" name="直接箭头连接符 611"/>
            <p:cNvCxnSpPr>
              <a:endCxn id="391" idx="0"/>
            </p:cNvCxnSpPr>
            <p:nvPr/>
          </p:nvCxnSpPr>
          <p:spPr>
            <a:xfrm flipH="1">
              <a:off x="24972" y="31442"/>
              <a:ext cx="5" cy="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38" name="组合 637"/>
            <p:cNvGrpSpPr/>
            <p:nvPr/>
          </p:nvGrpSpPr>
          <p:grpSpPr>
            <a:xfrm rot="0">
              <a:off x="25987" y="29229"/>
              <a:ext cx="734" cy="744"/>
              <a:chOff x="26363" y="15209"/>
              <a:chExt cx="2831" cy="2869"/>
            </a:xfrm>
          </p:grpSpPr>
          <p:grpSp>
            <p:nvGrpSpPr>
              <p:cNvPr id="639" name="组合 638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40" name="立方体 639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1" name="立方体 640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" name="立方体 641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3" name="立方体 642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4" name="立方体 643"/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5" name="立方体 644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46" name="直接连接符 645"/>
                <p:cNvCxnSpPr/>
                <p:nvPr>
                  <p:custDataLst>
                    <p:tags r:id="rId51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直接连接符 646"/>
                <p:cNvCxnSpPr/>
                <p:nvPr>
                  <p:custDataLst>
                    <p:tags r:id="rId52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直接连接符 647"/>
                <p:cNvCxnSpPr/>
                <p:nvPr>
                  <p:custDataLst>
                    <p:tags r:id="rId53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直接连接符 648"/>
                <p:cNvCxnSpPr/>
                <p:nvPr>
                  <p:custDataLst>
                    <p:tags r:id="rId54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0" name="组合 649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651" name="立方体 650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2" name="立方体 651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3" name="立方体 652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4" name="立方体 653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5" name="立方体 654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6" name="立方体 655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7" name="直接连接符 656"/>
                <p:cNvCxnSpPr/>
                <p:nvPr>
                  <p:custDataLst>
                    <p:tags r:id="rId61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直接连接符 657"/>
                <p:cNvCxnSpPr/>
                <p:nvPr>
                  <p:custDataLst>
                    <p:tags r:id="rId62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直接连接符 658"/>
                <p:cNvCxnSpPr/>
                <p:nvPr>
                  <p:custDataLst>
                    <p:tags r:id="rId63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直接连接符 659"/>
                <p:cNvCxnSpPr/>
                <p:nvPr>
                  <p:custDataLst>
                    <p:tags r:id="rId64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1" name="直接箭头连接符 660"/>
            <p:cNvCxnSpPr/>
            <p:nvPr/>
          </p:nvCxnSpPr>
          <p:spPr>
            <a:xfrm flipV="1">
              <a:off x="24992" y="29676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2" name="直接箭头连接符 661"/>
            <p:cNvCxnSpPr/>
            <p:nvPr/>
          </p:nvCxnSpPr>
          <p:spPr>
            <a:xfrm flipH="1">
              <a:off x="24972" y="29377"/>
              <a:ext cx="5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4" name="直接箭头连接符 663"/>
            <p:cNvCxnSpPr/>
            <p:nvPr/>
          </p:nvCxnSpPr>
          <p:spPr>
            <a:xfrm>
              <a:off x="24977" y="28506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65" name="组合 664"/>
            <p:cNvGrpSpPr/>
            <p:nvPr/>
          </p:nvGrpSpPr>
          <p:grpSpPr>
            <a:xfrm rot="0">
              <a:off x="25981" y="27137"/>
              <a:ext cx="734" cy="744"/>
              <a:chOff x="26363" y="15209"/>
              <a:chExt cx="2831" cy="2869"/>
            </a:xfrm>
          </p:grpSpPr>
          <p:grpSp>
            <p:nvGrpSpPr>
              <p:cNvPr id="666" name="组合 665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67" name="立方体 666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8" name="立方体 667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9" name="立方体 668"/>
                <p:cNvSpPr/>
                <p:nvPr>
                  <p:custDataLst>
                    <p:tags r:id="rId67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0" name="立方体 669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1" name="立方体 670"/>
                <p:cNvSpPr/>
                <p:nvPr>
                  <p:custDataLst>
                    <p:tags r:id="rId69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2" name="立方体 671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3" name="直接连接符 672"/>
                <p:cNvCxnSpPr/>
                <p:nvPr>
                  <p:custDataLst>
                    <p:tags r:id="rId71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直接连接符 673"/>
                <p:cNvCxnSpPr/>
                <p:nvPr>
                  <p:custDataLst>
                    <p:tags r:id="rId72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直接连接符 674"/>
                <p:cNvCxnSpPr/>
                <p:nvPr>
                  <p:custDataLst>
                    <p:tags r:id="rId73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直接连接符 675"/>
                <p:cNvCxnSpPr/>
                <p:nvPr>
                  <p:custDataLst>
                    <p:tags r:id="rId74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7" name="组合 676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678" name="立方体 677"/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9" name="立方体 678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0" name="立方体 679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1" name="立方体 680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2" name="立方体 681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3" name="立方体 682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84" name="直接连接符 683"/>
                <p:cNvCxnSpPr/>
                <p:nvPr>
                  <p:custDataLst>
                    <p:tags r:id="rId81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直接连接符 684"/>
                <p:cNvCxnSpPr/>
                <p:nvPr>
                  <p:custDataLst>
                    <p:tags r:id="rId82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直接连接符 685"/>
                <p:cNvCxnSpPr/>
                <p:nvPr>
                  <p:custDataLst>
                    <p:tags r:id="rId83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直接连接符 686"/>
                <p:cNvCxnSpPr/>
                <p:nvPr>
                  <p:custDataLst>
                    <p:tags r:id="rId84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8" name="直接箭头连接符 687"/>
            <p:cNvCxnSpPr/>
            <p:nvPr/>
          </p:nvCxnSpPr>
          <p:spPr>
            <a:xfrm flipV="1">
              <a:off x="24986" y="27584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9" name="直接箭头连接符 688"/>
            <p:cNvCxnSpPr/>
            <p:nvPr/>
          </p:nvCxnSpPr>
          <p:spPr>
            <a:xfrm flipH="1">
              <a:off x="24966" y="27285"/>
              <a:ext cx="0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0" name="直接箭头连接符 689"/>
            <p:cNvCxnSpPr/>
            <p:nvPr/>
          </p:nvCxnSpPr>
          <p:spPr>
            <a:xfrm>
              <a:off x="24966" y="26414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91" name="组合 690"/>
            <p:cNvGrpSpPr/>
            <p:nvPr/>
          </p:nvGrpSpPr>
          <p:grpSpPr>
            <a:xfrm rot="0">
              <a:off x="25967" y="25051"/>
              <a:ext cx="734" cy="744"/>
              <a:chOff x="26363" y="15209"/>
              <a:chExt cx="2831" cy="2869"/>
            </a:xfrm>
          </p:grpSpPr>
          <p:grpSp>
            <p:nvGrpSpPr>
              <p:cNvPr id="692" name="组合 691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93" name="立方体 692"/>
                <p:cNvSpPr/>
                <p:nvPr>
                  <p:custDataLst>
                    <p:tags r:id="rId85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4" name="立方体 693"/>
                <p:cNvSpPr/>
                <p:nvPr>
                  <p:custDataLst>
                    <p:tags r:id="rId86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5" name="立方体 694"/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6" name="立方体 695"/>
                <p:cNvSpPr/>
                <p:nvPr>
                  <p:custDataLst>
                    <p:tags r:id="rId88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7" name="立方体 696"/>
                <p:cNvSpPr/>
                <p:nvPr>
                  <p:custDataLst>
                    <p:tags r:id="rId89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8" name="立方体 697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99" name="直接连接符 698"/>
                <p:cNvCxnSpPr/>
                <p:nvPr>
                  <p:custDataLst>
                    <p:tags r:id="rId91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直接连接符 699"/>
                <p:cNvCxnSpPr/>
                <p:nvPr>
                  <p:custDataLst>
                    <p:tags r:id="rId92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直接连接符 700"/>
                <p:cNvCxnSpPr/>
                <p:nvPr>
                  <p:custDataLst>
                    <p:tags r:id="rId93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直接连接符 701"/>
                <p:cNvCxnSpPr/>
                <p:nvPr>
                  <p:custDataLst>
                    <p:tags r:id="rId94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3" name="组合 702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704" name="立方体 703"/>
                <p:cNvSpPr/>
                <p:nvPr>
                  <p:custDataLst>
                    <p:tags r:id="rId95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5" name="立方体 704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6" name="立方体 705"/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7" name="立方体 706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8" name="立方体 707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9" name="立方体 708"/>
                <p:cNvSpPr/>
                <p:nvPr>
                  <p:custDataLst>
                    <p:tags r:id="rId100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0" name="直接连接符 709"/>
                <p:cNvCxnSpPr/>
                <p:nvPr>
                  <p:custDataLst>
                    <p:tags r:id="rId101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直接连接符 710"/>
                <p:cNvCxnSpPr/>
                <p:nvPr>
                  <p:custDataLst>
                    <p:tags r:id="rId102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直接连接符 711"/>
                <p:cNvCxnSpPr/>
                <p:nvPr>
                  <p:custDataLst>
                    <p:tags r:id="rId103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直接连接符 712"/>
                <p:cNvCxnSpPr/>
                <p:nvPr>
                  <p:custDataLst>
                    <p:tags r:id="rId104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4" name="直接箭头连接符 713"/>
            <p:cNvCxnSpPr/>
            <p:nvPr/>
          </p:nvCxnSpPr>
          <p:spPr>
            <a:xfrm flipV="1">
              <a:off x="24972" y="25498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5" name="直接箭头连接符 714"/>
            <p:cNvCxnSpPr>
              <a:stCxn id="129" idx="2"/>
            </p:cNvCxnSpPr>
            <p:nvPr/>
          </p:nvCxnSpPr>
          <p:spPr>
            <a:xfrm flipH="1">
              <a:off x="24952" y="25067"/>
              <a:ext cx="0" cy="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6" name="直接箭头连接符 715"/>
            <p:cNvCxnSpPr/>
            <p:nvPr/>
          </p:nvCxnSpPr>
          <p:spPr>
            <a:xfrm>
              <a:off x="26810" y="27582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7" name="直接箭头连接符 716"/>
            <p:cNvCxnSpPr/>
            <p:nvPr/>
          </p:nvCxnSpPr>
          <p:spPr>
            <a:xfrm>
              <a:off x="26833" y="25491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1" name="直接箭头连接符 720"/>
            <p:cNvCxnSpPr/>
            <p:nvPr/>
          </p:nvCxnSpPr>
          <p:spPr>
            <a:xfrm flipV="1">
              <a:off x="30710" y="31983"/>
              <a:ext cx="0" cy="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2" name="直接箭头连接符 721"/>
            <p:cNvCxnSpPr>
              <a:stCxn id="291" idx="0"/>
              <a:endCxn id="293" idx="2"/>
            </p:cNvCxnSpPr>
            <p:nvPr/>
          </p:nvCxnSpPr>
          <p:spPr>
            <a:xfrm flipV="1">
              <a:off x="30710" y="31001"/>
              <a:ext cx="0" cy="4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4" name="直接箭头连接符 723"/>
            <p:cNvCxnSpPr>
              <a:stCxn id="293" idx="0"/>
              <a:endCxn id="294" idx="2"/>
            </p:cNvCxnSpPr>
            <p:nvPr/>
          </p:nvCxnSpPr>
          <p:spPr>
            <a:xfrm flipV="1">
              <a:off x="30710" y="29938"/>
              <a:ext cx="0" cy="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5" name="直接箭头连接符 724"/>
            <p:cNvCxnSpPr>
              <a:stCxn id="294" idx="0"/>
              <a:endCxn id="462" idx="2"/>
            </p:cNvCxnSpPr>
            <p:nvPr/>
          </p:nvCxnSpPr>
          <p:spPr>
            <a:xfrm flipV="1">
              <a:off x="30710" y="28942"/>
              <a:ext cx="0" cy="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8" name="直接箭头连接符 727"/>
            <p:cNvCxnSpPr>
              <a:stCxn id="462" idx="0"/>
              <a:endCxn id="298" idx="2"/>
            </p:cNvCxnSpPr>
            <p:nvPr/>
          </p:nvCxnSpPr>
          <p:spPr>
            <a:xfrm flipV="1">
              <a:off x="30710" y="27846"/>
              <a:ext cx="0" cy="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9" name="直接箭头连接符 728"/>
            <p:cNvCxnSpPr/>
            <p:nvPr/>
          </p:nvCxnSpPr>
          <p:spPr>
            <a:xfrm flipV="1">
              <a:off x="30710" y="26775"/>
              <a:ext cx="0" cy="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0" name="直接箭头连接符 729"/>
            <p:cNvCxnSpPr/>
            <p:nvPr/>
          </p:nvCxnSpPr>
          <p:spPr>
            <a:xfrm flipV="1">
              <a:off x="30710" y="25765"/>
              <a:ext cx="0" cy="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2" name="直接箭头连接符 731"/>
            <p:cNvCxnSpPr/>
            <p:nvPr/>
          </p:nvCxnSpPr>
          <p:spPr>
            <a:xfrm>
              <a:off x="26806" y="25474"/>
              <a:ext cx="2894" cy="211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3" name="直接箭头连接符 732"/>
            <p:cNvCxnSpPr/>
            <p:nvPr/>
          </p:nvCxnSpPr>
          <p:spPr>
            <a:xfrm>
              <a:off x="26806" y="27574"/>
              <a:ext cx="2906" cy="2126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4" name="直接箭头连接符 733"/>
            <p:cNvCxnSpPr/>
            <p:nvPr/>
          </p:nvCxnSpPr>
          <p:spPr>
            <a:xfrm>
              <a:off x="26806" y="29674"/>
              <a:ext cx="2895" cy="2062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6" name="直接箭头连接符 735"/>
            <p:cNvCxnSpPr/>
            <p:nvPr/>
          </p:nvCxnSpPr>
          <p:spPr>
            <a:xfrm>
              <a:off x="26821" y="27574"/>
              <a:ext cx="2865" cy="414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7" name="直接箭头连接符 736"/>
            <p:cNvCxnSpPr/>
            <p:nvPr/>
          </p:nvCxnSpPr>
          <p:spPr>
            <a:xfrm flipV="1">
              <a:off x="26826" y="25492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8" name="直接箭头连接符 737"/>
            <p:cNvCxnSpPr/>
            <p:nvPr/>
          </p:nvCxnSpPr>
          <p:spPr>
            <a:xfrm flipV="1">
              <a:off x="26810" y="27592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9" name="直接箭头连接符 738"/>
            <p:cNvCxnSpPr/>
            <p:nvPr/>
          </p:nvCxnSpPr>
          <p:spPr>
            <a:xfrm flipV="1">
              <a:off x="26833" y="29662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0" name="直接箭头连接符 739"/>
            <p:cNvCxnSpPr/>
            <p:nvPr/>
          </p:nvCxnSpPr>
          <p:spPr>
            <a:xfrm flipV="1">
              <a:off x="26822" y="25476"/>
              <a:ext cx="2856" cy="4188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49" name="圆角矩形 748"/>
            <p:cNvSpPr/>
            <p:nvPr/>
          </p:nvSpPr>
          <p:spPr>
            <a:xfrm>
              <a:off x="13217" y="20245"/>
              <a:ext cx="670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Sub-Sampler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2" name="圆角矩形 751"/>
            <p:cNvSpPr/>
            <p:nvPr/>
          </p:nvSpPr>
          <p:spPr>
            <a:xfrm>
              <a:off x="21538" y="20957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STFT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2" name="矩形 761"/>
            <p:cNvSpPr/>
            <p:nvPr>
              <p:custDataLst>
                <p:tags r:id="rId105"/>
              </p:custDataLst>
            </p:nvPr>
          </p:nvSpPr>
          <p:spPr>
            <a:xfrm>
              <a:off x="20264" y="33069"/>
              <a:ext cx="15422" cy="148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34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4" name="组合 773"/>
            <p:cNvGrpSpPr/>
            <p:nvPr/>
          </p:nvGrpSpPr>
          <p:grpSpPr>
            <a:xfrm rot="0">
              <a:off x="20509" y="33149"/>
              <a:ext cx="2760" cy="530"/>
              <a:chOff x="22700" y="35336"/>
              <a:chExt cx="2760" cy="530"/>
            </a:xfrm>
          </p:grpSpPr>
          <p:cxnSp>
            <p:nvCxnSpPr>
              <p:cNvPr id="763" name="直接箭头连接符 762"/>
              <p:cNvCxnSpPr/>
              <p:nvPr/>
            </p:nvCxnSpPr>
            <p:spPr>
              <a:xfrm flipV="1">
                <a:off x="22700" y="35598"/>
                <a:ext cx="802" cy="6"/>
              </a:xfrm>
              <a:prstGeom prst="straightConnector1">
                <a:avLst/>
              </a:prstGeom>
              <a:ln w="15875">
                <a:solidFill>
                  <a:srgbClr val="FFC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64" name="文本框 763"/>
              <p:cNvSpPr txBox="1"/>
              <p:nvPr/>
            </p:nvSpPr>
            <p:spPr>
              <a:xfrm>
                <a:off x="23494" y="35336"/>
                <a:ext cx="196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Upsampling</a:t>
                </a:r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" name="组合 770"/>
            <p:cNvGrpSpPr/>
            <p:nvPr/>
          </p:nvGrpSpPr>
          <p:grpSpPr>
            <a:xfrm rot="0">
              <a:off x="20508" y="33858"/>
              <a:ext cx="3038" cy="530"/>
              <a:chOff x="22692" y="35958"/>
              <a:chExt cx="3038" cy="530"/>
            </a:xfrm>
          </p:grpSpPr>
          <p:cxnSp>
            <p:nvCxnSpPr>
              <p:cNvPr id="765" name="直接箭头连接符 764"/>
              <p:cNvCxnSpPr/>
              <p:nvPr/>
            </p:nvCxnSpPr>
            <p:spPr>
              <a:xfrm flipV="1">
                <a:off x="22692" y="36220"/>
                <a:ext cx="802" cy="6"/>
              </a:xfrm>
              <a:prstGeom prst="straightConnector1">
                <a:avLst/>
              </a:prstGeom>
              <a:ln w="15875">
                <a:solidFill>
                  <a:srgbClr val="8DC26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66" name="文本框 765"/>
              <p:cNvSpPr txBox="1"/>
              <p:nvPr/>
            </p:nvSpPr>
            <p:spPr>
              <a:xfrm>
                <a:off x="23486" y="35958"/>
                <a:ext cx="22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Downsampling</a:t>
                </a:r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" name="组合 771"/>
            <p:cNvGrpSpPr/>
            <p:nvPr/>
          </p:nvGrpSpPr>
          <p:grpSpPr>
            <a:xfrm rot="0">
              <a:off x="29979" y="33183"/>
              <a:ext cx="5885" cy="531"/>
              <a:chOff x="26795" y="35387"/>
              <a:chExt cx="5885" cy="531"/>
            </a:xfrm>
          </p:grpSpPr>
          <p:sp>
            <p:nvSpPr>
              <p:cNvPr id="767" name="圆角矩形 766"/>
              <p:cNvSpPr/>
              <p:nvPr>
                <p:custDataLst>
                  <p:tags r:id="rId106"/>
                </p:custDataLst>
              </p:nvPr>
            </p:nvSpPr>
            <p:spPr>
              <a:xfrm>
                <a:off x="26795" y="35456"/>
                <a:ext cx="1185" cy="428"/>
              </a:xfrm>
              <a:prstGeom prst="roundRect">
                <a:avLst/>
              </a:prstGeom>
              <a:solidFill>
                <a:srgbClr val="A681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SDFU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" name="文本框 767"/>
              <p:cNvSpPr txBox="1"/>
              <p:nvPr/>
            </p:nvSpPr>
            <p:spPr>
              <a:xfrm>
                <a:off x="27980" y="35387"/>
                <a:ext cx="470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Spectrum dynamic focusing Unit</a:t>
                </a:r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" name="组合 772"/>
            <p:cNvGrpSpPr/>
            <p:nvPr/>
          </p:nvGrpSpPr>
          <p:grpSpPr>
            <a:xfrm rot="0">
              <a:off x="23576" y="33857"/>
              <a:ext cx="6629" cy="531"/>
              <a:chOff x="26373" y="36010"/>
              <a:chExt cx="6629" cy="531"/>
            </a:xfrm>
          </p:grpSpPr>
          <p:sp>
            <p:nvSpPr>
              <p:cNvPr id="769" name="圆角矩形 768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6373" y="36061"/>
                <a:ext cx="1185" cy="428"/>
              </a:xfrm>
              <a:prstGeom prst="round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CSFU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" name="文本框 769"/>
              <p:cNvSpPr txBox="1"/>
              <p:nvPr/>
            </p:nvSpPr>
            <p:spPr>
              <a:xfrm>
                <a:off x="27622" y="36010"/>
                <a:ext cx="538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 Scope Fusion Unit</a:t>
                </a:r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" name="组合 774"/>
            <p:cNvGrpSpPr/>
            <p:nvPr/>
          </p:nvGrpSpPr>
          <p:grpSpPr>
            <a:xfrm rot="0">
              <a:off x="28801" y="33855"/>
              <a:ext cx="7538" cy="531"/>
              <a:chOff x="26373" y="35388"/>
              <a:chExt cx="7538" cy="531"/>
            </a:xfrm>
          </p:grpSpPr>
          <p:sp>
            <p:nvSpPr>
              <p:cNvPr id="776" name="圆角矩形 775"/>
              <p:cNvSpPr/>
              <p:nvPr>
                <p:custDataLst>
                  <p:tags r:id="rId108"/>
                </p:custDataLst>
              </p:nvPr>
            </p:nvSpPr>
            <p:spPr>
              <a:xfrm>
                <a:off x="26373" y="35439"/>
                <a:ext cx="1185" cy="428"/>
              </a:xfrm>
              <a:prstGeom prst="roundRect">
                <a:avLst/>
              </a:prstGeom>
              <a:solidFill>
                <a:srgbClr val="F5B7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CMFFU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" name="文本框 776"/>
              <p:cNvSpPr txBox="1"/>
              <p:nvPr/>
            </p:nvSpPr>
            <p:spPr>
              <a:xfrm>
                <a:off x="27607" y="35388"/>
                <a:ext cx="630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 Multi-Scale Feature Fusion Unit</a:t>
                </a:r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8" name="直接箭头连接符 777"/>
            <p:cNvCxnSpPr>
              <a:stCxn id="193" idx="3"/>
              <a:endCxn id="129" idx="1"/>
            </p:cNvCxnSpPr>
            <p:nvPr/>
          </p:nvCxnSpPr>
          <p:spPr>
            <a:xfrm>
              <a:off x="23576" y="24802"/>
              <a:ext cx="4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9" name="直接箭头连接符 778"/>
            <p:cNvCxnSpPr/>
            <p:nvPr/>
          </p:nvCxnSpPr>
          <p:spPr>
            <a:xfrm>
              <a:off x="30694" y="24802"/>
              <a:ext cx="1496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82" name="圆角矩形 781"/>
            <p:cNvSpPr/>
            <p:nvPr/>
          </p:nvSpPr>
          <p:spPr>
            <a:xfrm>
              <a:off x="26174" y="20958"/>
              <a:ext cx="3640" cy="2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6" name="圆角矩形 785"/>
            <p:cNvSpPr/>
            <p:nvPr/>
          </p:nvSpPr>
          <p:spPr>
            <a:xfrm>
              <a:off x="36021" y="20245"/>
              <a:ext cx="668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Loss→Update Net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4" name="曲线连接符 793"/>
            <p:cNvCxnSpPr>
              <a:endCxn id="782" idx="2"/>
            </p:cNvCxnSpPr>
            <p:nvPr/>
          </p:nvCxnSpPr>
          <p:spPr>
            <a:xfrm flipV="1">
              <a:off x="21133" y="22969"/>
              <a:ext cx="6861" cy="600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9" name="曲线连接符 798"/>
            <p:cNvCxnSpPr>
              <a:endCxn id="782" idx="2"/>
            </p:cNvCxnSpPr>
            <p:nvPr/>
          </p:nvCxnSpPr>
          <p:spPr>
            <a:xfrm rot="10800000">
              <a:off x="27993" y="22969"/>
              <a:ext cx="6879" cy="600"/>
            </a:xfrm>
            <a:prstGeom prst="curvedConnector2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3622" y="22355"/>
              <a:ext cx="25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19894" y="22355"/>
              <a:ext cx="16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16531" y="21662"/>
              <a:ext cx="14" cy="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9932" y="21335"/>
              <a:ext cx="1613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19923" y="20630"/>
              <a:ext cx="1606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1" name="圆角矩形 80"/>
            <p:cNvSpPr/>
            <p:nvPr/>
          </p:nvSpPr>
          <p:spPr>
            <a:xfrm>
              <a:off x="32158" y="20957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ISTFT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29814" y="22355"/>
              <a:ext cx="23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4235" y="22355"/>
              <a:ext cx="1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4242" y="21335"/>
              <a:ext cx="1744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98" name="组合 197"/>
            <p:cNvGrpSpPr/>
            <p:nvPr/>
          </p:nvGrpSpPr>
          <p:grpSpPr>
            <a:xfrm rot="0">
              <a:off x="13224" y="22100"/>
              <a:ext cx="6711" cy="5128"/>
              <a:chOff x="15091" y="24839"/>
              <a:chExt cx="6711" cy="5128"/>
            </a:xfrm>
          </p:grpSpPr>
          <p:pic>
            <p:nvPicPr>
              <p:cNvPr id="750" name="图片 749" descr="noisy_speech"/>
              <p:cNvPicPr>
                <a:picLocks noChangeAspect="1"/>
              </p:cNvPicPr>
              <p:nvPr/>
            </p:nvPicPr>
            <p:blipFill>
              <a:blip r:embed="rId109"/>
              <a:srcRect l="12500" t="11788" r="9826" b="12118"/>
              <a:stretch>
                <a:fillRect/>
              </a:stretch>
            </p:blipFill>
            <p:spPr>
              <a:xfrm>
                <a:off x="15091" y="24839"/>
                <a:ext cx="6711" cy="4383"/>
              </a:xfrm>
              <a:prstGeom prst="rect">
                <a:avLst/>
              </a:prstGeom>
            </p:spPr>
          </p:pic>
          <p:sp>
            <p:nvSpPr>
              <p:cNvPr id="99" name="文本框 98"/>
              <p:cNvSpPr txBox="1"/>
              <p:nvPr/>
            </p:nvSpPr>
            <p:spPr>
              <a:xfrm>
                <a:off x="16991" y="29242"/>
                <a:ext cx="340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Noise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 rot="0">
              <a:off x="13217" y="27221"/>
              <a:ext cx="6785" cy="6722"/>
              <a:chOff x="15645" y="29954"/>
              <a:chExt cx="6785" cy="6722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15645" y="30993"/>
                <a:ext cx="6785" cy="5683"/>
                <a:chOff x="15644" y="30972"/>
                <a:chExt cx="6785" cy="5683"/>
              </a:xfrm>
            </p:grpSpPr>
            <p:pic>
              <p:nvPicPr>
                <p:cNvPr id="4" name="图片 3" descr="noisy (1)"/>
                <p:cNvPicPr>
                  <a:picLocks noChangeAspect="1"/>
                </p:cNvPicPr>
                <p:nvPr/>
              </p:nvPicPr>
              <p:blipFill>
                <a:blip r:embed="rId110"/>
                <a:srcRect l="12576" t="12257" r="25528" b="12315"/>
                <a:stretch>
                  <a:fillRect/>
                </a:stretch>
              </p:blipFill>
              <p:spPr>
                <a:xfrm>
                  <a:off x="15644" y="30972"/>
                  <a:ext cx="6691" cy="4895"/>
                </a:xfrm>
                <a:prstGeom prst="rect">
                  <a:avLst/>
                </a:prstGeom>
              </p:spPr>
            </p:pic>
            <p:sp>
              <p:nvSpPr>
                <p:cNvPr id="111" name="文本框 110"/>
                <p:cNvSpPr txBox="1"/>
                <p:nvPr/>
              </p:nvSpPr>
              <p:spPr>
                <a:xfrm>
                  <a:off x="16287" y="35930"/>
                  <a:ext cx="614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 Noise Spectrogram</a:t>
                  </a:r>
                  <a:endPara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15652" y="29954"/>
                <a:ext cx="6628" cy="1038"/>
                <a:chOff x="15652" y="29954"/>
                <a:chExt cx="6628" cy="1038"/>
              </a:xfrm>
            </p:grpSpPr>
            <p:sp>
              <p:nvSpPr>
                <p:cNvPr id="115" name="任意多边形 114"/>
                <p:cNvSpPr/>
                <p:nvPr/>
              </p:nvSpPr>
              <p:spPr>
                <a:xfrm>
                  <a:off x="15652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任意多边形 117"/>
                <p:cNvSpPr/>
                <p:nvPr/>
              </p:nvSpPr>
              <p:spPr>
                <a:xfrm flipH="1">
                  <a:off x="18966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88" name="组合 187"/>
            <p:cNvGrpSpPr/>
            <p:nvPr/>
          </p:nvGrpSpPr>
          <p:grpSpPr>
            <a:xfrm rot="0">
              <a:off x="35996" y="27110"/>
              <a:ext cx="6668" cy="6745"/>
              <a:chOff x="15589" y="29954"/>
              <a:chExt cx="6668" cy="6745"/>
            </a:xfrm>
          </p:grpSpPr>
          <p:sp>
            <p:nvSpPr>
              <p:cNvPr id="192" name="文本框 191"/>
              <p:cNvSpPr txBox="1"/>
              <p:nvPr/>
            </p:nvSpPr>
            <p:spPr>
              <a:xfrm>
                <a:off x="15589" y="35974"/>
                <a:ext cx="666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Denoised Spectrogram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4" name="组合 193"/>
              <p:cNvGrpSpPr/>
              <p:nvPr/>
            </p:nvGrpSpPr>
            <p:grpSpPr>
              <a:xfrm>
                <a:off x="15589" y="29954"/>
                <a:ext cx="6628" cy="1039"/>
                <a:chOff x="15589" y="29954"/>
                <a:chExt cx="6628" cy="1039"/>
              </a:xfrm>
            </p:grpSpPr>
            <p:sp>
              <p:nvSpPr>
                <p:cNvPr id="195" name="任意多边形 194"/>
                <p:cNvSpPr/>
                <p:nvPr/>
              </p:nvSpPr>
              <p:spPr>
                <a:xfrm>
                  <a:off x="15589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任意多边形 195"/>
                <p:cNvSpPr/>
                <p:nvPr/>
              </p:nvSpPr>
              <p:spPr>
                <a:xfrm flipH="1">
                  <a:off x="18903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751" name="图片 750" descr="denoised_speech"/>
            <p:cNvPicPr>
              <a:picLocks noChangeAspect="1"/>
            </p:cNvPicPr>
            <p:nvPr/>
          </p:nvPicPr>
          <p:blipFill>
            <a:blip r:embed="rId111"/>
            <a:srcRect l="12535" t="12170" r="9780" b="12049"/>
            <a:stretch>
              <a:fillRect/>
            </a:stretch>
          </p:blipFill>
          <p:spPr>
            <a:xfrm>
              <a:off x="35996" y="22060"/>
              <a:ext cx="6712" cy="4365"/>
            </a:xfrm>
            <a:prstGeom prst="rect">
              <a:avLst/>
            </a:prstGeom>
          </p:spPr>
        </p:pic>
        <p:sp>
          <p:nvSpPr>
            <p:cNvPr id="201" name="文本框 200"/>
            <p:cNvSpPr txBox="1"/>
            <p:nvPr/>
          </p:nvSpPr>
          <p:spPr>
            <a:xfrm>
              <a:off x="37434" y="26514"/>
              <a:ext cx="49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Output Denoised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圆角矩形 205"/>
            <p:cNvSpPr/>
            <p:nvPr>
              <p:custDataLst>
                <p:tags r:id="rId112"/>
              </p:custDataLst>
            </p:nvPr>
          </p:nvSpPr>
          <p:spPr>
            <a:xfrm>
              <a:off x="32177" y="23772"/>
              <a:ext cx="2020" cy="5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Masking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7" name="直接连接符 206"/>
            <p:cNvCxnSpPr>
              <a:endCxn id="301" idx="0"/>
            </p:cNvCxnSpPr>
            <p:nvPr/>
          </p:nvCxnSpPr>
          <p:spPr>
            <a:xfrm>
              <a:off x="30693" y="24787"/>
              <a:ext cx="0" cy="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/>
            <p:nvPr/>
          </p:nvCxnSpPr>
          <p:spPr>
            <a:xfrm>
              <a:off x="22533" y="24027"/>
              <a:ext cx="9656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2" name="直接箭头连接符 211"/>
            <p:cNvCxnSpPr/>
            <p:nvPr/>
          </p:nvCxnSpPr>
          <p:spPr>
            <a:xfrm flipH="1" flipV="1">
              <a:off x="33187" y="24282"/>
              <a:ext cx="6" cy="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206" idx="0"/>
              <a:endCxn id="81" idx="2"/>
            </p:cNvCxnSpPr>
            <p:nvPr/>
          </p:nvCxnSpPr>
          <p:spPr>
            <a:xfrm flipV="1">
              <a:off x="33187" y="22969"/>
              <a:ext cx="0" cy="803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endCxn id="193" idx="0"/>
            </p:cNvCxnSpPr>
            <p:nvPr/>
          </p:nvCxnSpPr>
          <p:spPr>
            <a:xfrm>
              <a:off x="22556" y="22986"/>
              <a:ext cx="0" cy="1562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 rot="0">
              <a:off x="23270" y="33183"/>
              <a:ext cx="6629" cy="531"/>
              <a:chOff x="26373" y="36010"/>
              <a:chExt cx="6629" cy="531"/>
            </a:xfrm>
          </p:grpSpPr>
          <p:sp>
            <p:nvSpPr>
              <p:cNvPr id="3" name="圆角矩形 2"/>
              <p:cNvSpPr/>
              <p:nvPr>
                <p:custDataLst>
                  <p:tags r:id="rId113"/>
                </p:custDataLst>
              </p:nvPr>
            </p:nvSpPr>
            <p:spPr>
              <a:xfrm>
                <a:off x="26373" y="36061"/>
                <a:ext cx="1185" cy="428"/>
              </a:xfrm>
              <a:prstGeom prst="roundRect">
                <a:avLst/>
              </a:prstGeom>
              <a:solidFill>
                <a:srgbClr val="EF949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CMA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22" y="36010"/>
                <a:ext cx="538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 Multi-scale attention Module</a:t>
                </a:r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6323" y="21590"/>
                  <a:ext cx="1812" cy="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" y="21590"/>
                  <a:ext cx="1812" cy="582"/>
                </a:xfrm>
                <a:prstGeom prst="rect">
                  <a:avLst/>
                </a:prstGeom>
                <a:blipFill rotWithShape="1">
                  <a:blip r:embed="rId1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8791" y="20729"/>
                  <a:ext cx="3894" cy="6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𝑛𝑜𝑖𝑠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1" y="20729"/>
                  <a:ext cx="3894" cy="619"/>
                </a:xfrm>
                <a:prstGeom prst="rect">
                  <a:avLst/>
                </a:prstGeom>
                <a:blipFill rotWithShape="1">
                  <a:blip r:embed="rId1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9135" y="20031"/>
                  <a:ext cx="3192" cy="6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𝑛𝑜𝑖𝑠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35" y="20031"/>
                  <a:ext cx="3192" cy="619"/>
                </a:xfrm>
                <a:prstGeom prst="rect">
                  <a:avLst/>
                </a:prstGeom>
                <a:blipFill rotWithShape="1">
                  <a:blip r:embed="rId1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33994" y="20673"/>
                  <a:ext cx="2293" cy="6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𝑑𝑒𝑛𝑜𝑖𝑠𝑒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4" y="20673"/>
                  <a:ext cx="2293" cy="619"/>
                </a:xfrm>
                <a:prstGeom prst="rect">
                  <a:avLst/>
                </a:prstGeom>
                <a:blipFill rotWithShape="1">
                  <a:blip r:embed="rId1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33582" y="20031"/>
                  <a:ext cx="3192" cy="6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𝑛𝑜𝑖𝑠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2" y="20031"/>
                  <a:ext cx="3192" cy="619"/>
                </a:xfrm>
                <a:prstGeom prst="rect">
                  <a:avLst/>
                </a:prstGeom>
                <a:blipFill rotWithShape="1">
                  <a:blip r:embed="rId1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COMMONDATA" val="eyJoZGlkIjoiNmIxZmJkMjkzZWUyYzAxNTYzNzc2YjJhMDllMzU4Mjg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WPS 演示</Application>
  <PresentationFormat>自定义</PresentationFormat>
  <Paragraphs>120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等线</vt:lpstr>
      <vt:lpstr>Times New Roman</vt:lpstr>
      <vt:lpstr>Cambria Math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杨承昊</dc:creator>
  <cp:lastModifiedBy>盖ye</cp:lastModifiedBy>
  <cp:revision>54</cp:revision>
  <dcterms:created xsi:type="dcterms:W3CDTF">2023-08-09T12:44:00Z</dcterms:created>
  <dcterms:modified xsi:type="dcterms:W3CDTF">2024-06-01T08:22:23Z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