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36312475" cy="360172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66" userDrawn="1">
          <p15:clr>
            <a:srgbClr val="A4A3A4"/>
          </p15:clr>
        </p15:guide>
        <p15:guide id="2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961"/>
    <a:srgbClr val="F5B7BF"/>
    <a:srgbClr val="FCF7DF"/>
    <a:srgbClr val="E3F2D9"/>
    <a:srgbClr val="ED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-17118" y="-36438"/>
      </p:cViewPr>
      <p:guideLst>
        <p:guide orient="horz" pos="11266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10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3303" y="1143000"/>
            <a:ext cx="31113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9150" y="5894615"/>
            <a:ext cx="27234899" cy="12539600"/>
          </a:xfrm>
        </p:spPr>
        <p:txBody>
          <a:bodyPr anchor="b"/>
          <a:lstStyle>
            <a:lvl1pPr algn="ctr"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9150" y="18917789"/>
            <a:ext cx="27234899" cy="8696010"/>
          </a:xfrm>
        </p:spPr>
        <p:txBody>
          <a:bodyPr/>
          <a:lstStyle>
            <a:lvl1pPr marL="0" indent="0" algn="ctr">
              <a:buNone/>
              <a:defRPr sz="9530"/>
            </a:lvl1pPr>
            <a:lvl2pPr marL="1815465" indent="0" algn="ctr">
              <a:buNone/>
              <a:defRPr sz="7945"/>
            </a:lvl2pPr>
            <a:lvl3pPr marL="3631565" indent="0" algn="ctr">
              <a:buNone/>
              <a:defRPr sz="7150"/>
            </a:lvl3pPr>
            <a:lvl4pPr marL="5447030" indent="0" algn="ctr">
              <a:buNone/>
              <a:defRPr sz="6355"/>
            </a:lvl4pPr>
            <a:lvl5pPr marL="7262495" indent="0" algn="ctr">
              <a:buNone/>
              <a:defRPr sz="6355"/>
            </a:lvl5pPr>
            <a:lvl6pPr marL="9078595" indent="0" algn="ctr">
              <a:buNone/>
              <a:defRPr sz="6355"/>
            </a:lvl6pPr>
            <a:lvl7pPr marL="10894060" indent="0" algn="ctr">
              <a:buNone/>
              <a:defRPr sz="6355"/>
            </a:lvl7pPr>
            <a:lvl8pPr marL="12709525" indent="0" algn="ctr">
              <a:buNone/>
              <a:defRPr sz="6355"/>
            </a:lvl8pPr>
            <a:lvl9pPr marL="14524990" indent="0" algn="ctr">
              <a:buNone/>
              <a:defRPr sz="635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986633" y="1917625"/>
            <a:ext cx="7830034" cy="30523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96532" y="1917625"/>
            <a:ext cx="23036186" cy="30523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619" y="8979490"/>
            <a:ext cx="31320134" cy="14982484"/>
          </a:xfrm>
        </p:spPr>
        <p:txBody>
          <a:bodyPr anchor="b"/>
          <a:lstStyle>
            <a:lvl1pPr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7619" y="24103714"/>
            <a:ext cx="31320134" cy="7878935"/>
          </a:xfrm>
        </p:spPr>
        <p:txBody>
          <a:bodyPr/>
          <a:lstStyle>
            <a:lvl1pPr marL="0" indent="0">
              <a:buNone/>
              <a:defRPr sz="9530">
                <a:solidFill>
                  <a:schemeClr val="tx1">
                    <a:tint val="75000"/>
                  </a:schemeClr>
                </a:solidFill>
              </a:defRPr>
            </a:lvl1pPr>
            <a:lvl2pPr marL="181546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2pPr>
            <a:lvl3pPr marL="3631565" indent="0">
              <a:buNone/>
              <a:defRPr sz="7150">
                <a:solidFill>
                  <a:schemeClr val="tx1">
                    <a:tint val="75000"/>
                  </a:schemeClr>
                </a:solidFill>
              </a:defRPr>
            </a:lvl3pPr>
            <a:lvl4pPr marL="544703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4pPr>
            <a:lvl5pPr marL="72624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5pPr>
            <a:lvl6pPr marL="90785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6pPr>
            <a:lvl7pPr marL="1089406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7pPr>
            <a:lvl8pPr marL="1270952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8pPr>
            <a:lvl9pPr marL="1452499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96532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83557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1917625"/>
            <a:ext cx="31320134" cy="69618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1262" y="8829415"/>
            <a:ext cx="15362184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1262" y="13156575"/>
            <a:ext cx="15362184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383557" y="8829415"/>
            <a:ext cx="15437839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383557" y="13156575"/>
            <a:ext cx="15437839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>
              <a:defRPr sz="12710"/>
            </a:lvl1pPr>
            <a:lvl2pPr>
              <a:defRPr sz="11120"/>
            </a:lvl2pPr>
            <a:lvl3pPr>
              <a:defRPr sz="9530"/>
            </a:lvl3pPr>
            <a:lvl4pPr>
              <a:defRPr sz="7945"/>
            </a:lvl4pPr>
            <a:lvl5pPr>
              <a:defRPr sz="7945"/>
            </a:lvl5pPr>
            <a:lvl6pPr>
              <a:defRPr sz="7945"/>
            </a:lvl6pPr>
            <a:lvl7pPr>
              <a:defRPr sz="7945"/>
            </a:lvl7pPr>
            <a:lvl8pPr>
              <a:defRPr sz="7945"/>
            </a:lvl8pPr>
            <a:lvl9pPr>
              <a:defRPr sz="7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 marL="0" indent="0">
              <a:buNone/>
              <a:defRPr sz="12710"/>
            </a:lvl1pPr>
            <a:lvl2pPr marL="1815465" indent="0">
              <a:buNone/>
              <a:defRPr sz="11120"/>
            </a:lvl2pPr>
            <a:lvl3pPr marL="3631565" indent="0">
              <a:buNone/>
              <a:defRPr sz="9530"/>
            </a:lvl3pPr>
            <a:lvl4pPr marL="5447030" indent="0">
              <a:buNone/>
              <a:defRPr sz="7945"/>
            </a:lvl4pPr>
            <a:lvl5pPr marL="7262495" indent="0">
              <a:buNone/>
              <a:defRPr sz="7945"/>
            </a:lvl5pPr>
            <a:lvl6pPr marL="9078595" indent="0">
              <a:buNone/>
              <a:defRPr sz="7945"/>
            </a:lvl6pPr>
            <a:lvl7pPr marL="10894060" indent="0">
              <a:buNone/>
              <a:defRPr sz="7945"/>
            </a:lvl7pPr>
            <a:lvl8pPr marL="12709525" indent="0">
              <a:buNone/>
              <a:defRPr sz="7945"/>
            </a:lvl8pPr>
            <a:lvl9pPr marL="14524990" indent="0">
              <a:buNone/>
              <a:defRPr sz="79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96532" y="1917625"/>
            <a:ext cx="31320134" cy="696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532" y="9588125"/>
            <a:ext cx="31320134" cy="2285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96532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28747" y="33383349"/>
            <a:ext cx="12255705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646197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31565" rtl="0" eaLnBrk="1" latinLnBrk="0" hangingPunct="1">
        <a:lnSpc>
          <a:spcPct val="90000"/>
        </a:lnSpc>
        <a:spcBef>
          <a:spcPct val="0"/>
        </a:spcBef>
        <a:buNone/>
        <a:defRPr sz="17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8050" indent="-908050" algn="l" defTabSz="3631565" rtl="0" eaLnBrk="1" latinLnBrk="0" hangingPunct="1">
        <a:lnSpc>
          <a:spcPct val="90000"/>
        </a:lnSpc>
        <a:spcBef>
          <a:spcPct val="796000"/>
        </a:spcBef>
        <a:buFont typeface="Arial" panose="020B0604020202020204" pitchFamily="34" charset="0"/>
        <a:buChar char="•"/>
        <a:defRPr sz="1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2351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9530" kern="1200">
          <a:solidFill>
            <a:schemeClr val="tx1"/>
          </a:solidFill>
          <a:latin typeface="+mn-lt"/>
          <a:ea typeface="+mn-ea"/>
          <a:cs typeface="+mn-cs"/>
        </a:defRPr>
      </a:lvl2pPr>
      <a:lvl3pPr marL="45389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3550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817054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98601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18014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36175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304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1pPr>
      <a:lvl2pPr marL="18154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2pPr>
      <a:lvl3pPr marL="36315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3pPr>
      <a:lvl4pPr marL="544703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72624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0785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089406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270952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452499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3.xml"/><Relationship Id="rId98" Type="http://schemas.openxmlformats.org/officeDocument/2006/relationships/tags" Target="../tags/tag92.xml"/><Relationship Id="rId97" Type="http://schemas.openxmlformats.org/officeDocument/2006/relationships/tags" Target="../tags/tag91.xml"/><Relationship Id="rId96" Type="http://schemas.openxmlformats.org/officeDocument/2006/relationships/tags" Target="../tags/tag90.xml"/><Relationship Id="rId95" Type="http://schemas.openxmlformats.org/officeDocument/2006/relationships/tags" Target="../tags/tag89.xml"/><Relationship Id="rId94" Type="http://schemas.openxmlformats.org/officeDocument/2006/relationships/tags" Target="../tags/tag88.xml"/><Relationship Id="rId93" Type="http://schemas.openxmlformats.org/officeDocument/2006/relationships/tags" Target="../tags/tag87.xml"/><Relationship Id="rId92" Type="http://schemas.openxmlformats.org/officeDocument/2006/relationships/tags" Target="../tags/tag86.xml"/><Relationship Id="rId91" Type="http://schemas.openxmlformats.org/officeDocument/2006/relationships/tags" Target="../tags/tag85.xml"/><Relationship Id="rId90" Type="http://schemas.openxmlformats.org/officeDocument/2006/relationships/tags" Target="../tags/tag84.xml"/><Relationship Id="rId9" Type="http://schemas.openxmlformats.org/officeDocument/2006/relationships/tags" Target="../tags/tag9.xml"/><Relationship Id="rId89" Type="http://schemas.openxmlformats.org/officeDocument/2006/relationships/tags" Target="../tags/tag83.xml"/><Relationship Id="rId88" Type="http://schemas.openxmlformats.org/officeDocument/2006/relationships/tags" Target="../tags/tag82.xml"/><Relationship Id="rId87" Type="http://schemas.openxmlformats.org/officeDocument/2006/relationships/tags" Target="../tags/tag81.xml"/><Relationship Id="rId86" Type="http://schemas.openxmlformats.org/officeDocument/2006/relationships/tags" Target="../tags/tag80.xml"/><Relationship Id="rId85" Type="http://schemas.openxmlformats.org/officeDocument/2006/relationships/tags" Target="../tags/tag79.xml"/><Relationship Id="rId84" Type="http://schemas.openxmlformats.org/officeDocument/2006/relationships/tags" Target="../tags/tag78.xml"/><Relationship Id="rId83" Type="http://schemas.openxmlformats.org/officeDocument/2006/relationships/tags" Target="../tags/tag77.xml"/><Relationship Id="rId82" Type="http://schemas.openxmlformats.org/officeDocument/2006/relationships/tags" Target="../tags/tag76.xml"/><Relationship Id="rId81" Type="http://schemas.openxmlformats.org/officeDocument/2006/relationships/tags" Target="../tags/tag75.xml"/><Relationship Id="rId80" Type="http://schemas.openxmlformats.org/officeDocument/2006/relationships/tags" Target="../tags/tag74.xml"/><Relationship Id="rId8" Type="http://schemas.openxmlformats.org/officeDocument/2006/relationships/tags" Target="../tags/tag8.xml"/><Relationship Id="rId79" Type="http://schemas.openxmlformats.org/officeDocument/2006/relationships/tags" Target="../tags/tag73.xml"/><Relationship Id="rId78" Type="http://schemas.openxmlformats.org/officeDocument/2006/relationships/tags" Target="../tags/tag72.xml"/><Relationship Id="rId77" Type="http://schemas.openxmlformats.org/officeDocument/2006/relationships/tags" Target="../tags/tag71.xml"/><Relationship Id="rId76" Type="http://schemas.openxmlformats.org/officeDocument/2006/relationships/tags" Target="../tags/tag70.xml"/><Relationship Id="rId75" Type="http://schemas.openxmlformats.org/officeDocument/2006/relationships/tags" Target="../tags/tag69.xml"/><Relationship Id="rId74" Type="http://schemas.openxmlformats.org/officeDocument/2006/relationships/tags" Target="../tags/tag68.xml"/><Relationship Id="rId73" Type="http://schemas.openxmlformats.org/officeDocument/2006/relationships/tags" Target="../tags/tag67.xml"/><Relationship Id="rId72" Type="http://schemas.openxmlformats.org/officeDocument/2006/relationships/tags" Target="../tags/tag66.xml"/><Relationship Id="rId71" Type="http://schemas.openxmlformats.org/officeDocument/2006/relationships/tags" Target="../tags/tag65.xml"/><Relationship Id="rId70" Type="http://schemas.openxmlformats.org/officeDocument/2006/relationships/tags" Target="../tags/tag64.xml"/><Relationship Id="rId7" Type="http://schemas.openxmlformats.org/officeDocument/2006/relationships/tags" Target="../tags/tag7.xml"/><Relationship Id="rId69" Type="http://schemas.openxmlformats.org/officeDocument/2006/relationships/tags" Target="../tags/tag63.xml"/><Relationship Id="rId68" Type="http://schemas.openxmlformats.org/officeDocument/2006/relationships/tags" Target="../tags/tag62.xml"/><Relationship Id="rId67" Type="http://schemas.openxmlformats.org/officeDocument/2006/relationships/tags" Target="../tags/tag61.xml"/><Relationship Id="rId66" Type="http://schemas.openxmlformats.org/officeDocument/2006/relationships/tags" Target="../tags/tag60.xml"/><Relationship Id="rId65" Type="http://schemas.openxmlformats.org/officeDocument/2006/relationships/oleObject" Target="../embeddings/oleObject2.bin"/><Relationship Id="rId64" Type="http://schemas.openxmlformats.org/officeDocument/2006/relationships/image" Target="../media/image4.wmf"/><Relationship Id="rId63" Type="http://schemas.openxmlformats.org/officeDocument/2006/relationships/oleObject" Target="../embeddings/oleObject1.bin"/><Relationship Id="rId62" Type="http://schemas.openxmlformats.org/officeDocument/2006/relationships/image" Target="../media/image3.png"/><Relationship Id="rId61" Type="http://schemas.openxmlformats.org/officeDocument/2006/relationships/image" Target="../media/image2.png"/><Relationship Id="rId60" Type="http://schemas.openxmlformats.org/officeDocument/2006/relationships/image" Target="../media/image1.png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1" Type="http://schemas.openxmlformats.org/officeDocument/2006/relationships/notesSlide" Target="../notesSlides/notesSlide1.xml"/><Relationship Id="rId120" Type="http://schemas.openxmlformats.org/officeDocument/2006/relationships/vmlDrawing" Target="../drawings/vmlDrawing1.vml"/><Relationship Id="rId12" Type="http://schemas.openxmlformats.org/officeDocument/2006/relationships/tags" Target="../tags/tag12.xml"/><Relationship Id="rId119" Type="http://schemas.openxmlformats.org/officeDocument/2006/relationships/slideLayout" Target="../slideLayouts/slideLayout1.xml"/><Relationship Id="rId118" Type="http://schemas.openxmlformats.org/officeDocument/2006/relationships/oleObject" Target="../embeddings/oleObject5.bin"/><Relationship Id="rId117" Type="http://schemas.openxmlformats.org/officeDocument/2006/relationships/tags" Target="../tags/tag109.xml"/><Relationship Id="rId116" Type="http://schemas.openxmlformats.org/officeDocument/2006/relationships/tags" Target="../tags/tag108.xml"/><Relationship Id="rId115" Type="http://schemas.openxmlformats.org/officeDocument/2006/relationships/oleObject" Target="../embeddings/oleObject4.bin"/><Relationship Id="rId114" Type="http://schemas.openxmlformats.org/officeDocument/2006/relationships/tags" Target="../tags/tag107.xml"/><Relationship Id="rId113" Type="http://schemas.openxmlformats.org/officeDocument/2006/relationships/tags" Target="../tags/tag106.xml"/><Relationship Id="rId112" Type="http://schemas.openxmlformats.org/officeDocument/2006/relationships/oleObject" Target="../embeddings/oleObject3.bin"/><Relationship Id="rId111" Type="http://schemas.openxmlformats.org/officeDocument/2006/relationships/tags" Target="../tags/tag105.xml"/><Relationship Id="rId110" Type="http://schemas.openxmlformats.org/officeDocument/2006/relationships/tags" Target="../tags/tag104.xml"/><Relationship Id="rId11" Type="http://schemas.openxmlformats.org/officeDocument/2006/relationships/tags" Target="../tags/tag11.xml"/><Relationship Id="rId109" Type="http://schemas.openxmlformats.org/officeDocument/2006/relationships/tags" Target="../tags/tag103.xml"/><Relationship Id="rId108" Type="http://schemas.openxmlformats.org/officeDocument/2006/relationships/tags" Target="../tags/tag102.xml"/><Relationship Id="rId107" Type="http://schemas.openxmlformats.org/officeDocument/2006/relationships/tags" Target="../tags/tag101.xml"/><Relationship Id="rId106" Type="http://schemas.openxmlformats.org/officeDocument/2006/relationships/tags" Target="../tags/tag100.xml"/><Relationship Id="rId105" Type="http://schemas.openxmlformats.org/officeDocument/2006/relationships/tags" Target="../tags/tag99.xml"/><Relationship Id="rId104" Type="http://schemas.openxmlformats.org/officeDocument/2006/relationships/tags" Target="../tags/tag98.xml"/><Relationship Id="rId103" Type="http://schemas.openxmlformats.org/officeDocument/2006/relationships/tags" Target="../tags/tag97.xml"/><Relationship Id="rId102" Type="http://schemas.openxmlformats.org/officeDocument/2006/relationships/tags" Target="../tags/tag96.xml"/><Relationship Id="rId101" Type="http://schemas.openxmlformats.org/officeDocument/2006/relationships/tags" Target="../tags/tag95.xml"/><Relationship Id="rId100" Type="http://schemas.openxmlformats.org/officeDocument/2006/relationships/tags" Target="../tags/tag94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右箭头 1013"/>
          <p:cNvSpPr/>
          <p:nvPr/>
        </p:nvSpPr>
        <p:spPr>
          <a:xfrm flipH="1">
            <a:off x="24155400" y="29975175"/>
            <a:ext cx="474980" cy="30353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76" name="组合 575"/>
          <p:cNvGrpSpPr/>
          <p:nvPr/>
        </p:nvGrpSpPr>
        <p:grpSpPr>
          <a:xfrm rot="0">
            <a:off x="11299190" y="27471370"/>
            <a:ext cx="3173095" cy="1602105"/>
            <a:chOff x="24790" y="32212"/>
            <a:chExt cx="3654" cy="1575"/>
          </a:xfrm>
        </p:grpSpPr>
        <p:grpSp>
          <p:nvGrpSpPr>
            <p:cNvPr id="489" name="组合 488"/>
            <p:cNvGrpSpPr/>
            <p:nvPr/>
          </p:nvGrpSpPr>
          <p:grpSpPr>
            <a:xfrm rot="0">
              <a:off x="25274" y="32565"/>
              <a:ext cx="3170" cy="1222"/>
              <a:chOff x="21984" y="31086"/>
              <a:chExt cx="3170" cy="1222"/>
            </a:xfrm>
          </p:grpSpPr>
          <p:sp>
            <p:nvSpPr>
              <p:cNvPr id="490" name="圆角矩形 489"/>
              <p:cNvSpPr/>
              <p:nvPr/>
            </p:nvSpPr>
            <p:spPr>
              <a:xfrm>
                <a:off x="21984" y="31086"/>
                <a:ext cx="2322" cy="122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91" name="组合 490"/>
              <p:cNvGrpSpPr/>
              <p:nvPr/>
            </p:nvGrpSpPr>
            <p:grpSpPr>
              <a:xfrm rot="5400000">
                <a:off x="23131" y="30184"/>
                <a:ext cx="990" cy="3057"/>
                <a:chOff x="29733" y="30673"/>
                <a:chExt cx="990" cy="3057"/>
              </a:xfrm>
            </p:grpSpPr>
            <p:grpSp>
              <p:nvGrpSpPr>
                <p:cNvPr id="492" name="组合 491"/>
                <p:cNvGrpSpPr/>
                <p:nvPr/>
              </p:nvGrpSpPr>
              <p:grpSpPr>
                <a:xfrm rot="0">
                  <a:off x="29733" y="30810"/>
                  <a:ext cx="990" cy="2920"/>
                  <a:chOff x="32092" y="31282"/>
                  <a:chExt cx="990" cy="2920"/>
                </a:xfrm>
              </p:grpSpPr>
              <p:sp>
                <p:nvSpPr>
                  <p:cNvPr id="493" name="矩形 492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32092" y="32099"/>
                    <a:ext cx="316" cy="2103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494" name="文本框 493"/>
                  <p:cNvSpPr txBox="1"/>
                  <p:nvPr>
                    <p:custDataLst>
                      <p:tags r:id="rId2"/>
                    </p:custDataLst>
                  </p:nvPr>
                </p:nvSpPr>
                <p:spPr>
                  <a:xfrm rot="10800000">
                    <a:off x="32178" y="31450"/>
                    <a:ext cx="361" cy="256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x</a:t>
                    </a:r>
                    <a:endParaRPr lang="en-US" altLang="zh-CN" sz="12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495" name="矩形 494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32408" y="32098"/>
                    <a:ext cx="316" cy="210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496" name="矩形 495"/>
                  <p:cNvSpPr/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32724" y="32098"/>
                    <a:ext cx="316" cy="210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497" name="文本框 496"/>
                  <p:cNvSpPr txBox="1"/>
                  <p:nvPr>
                    <p:custDataLst>
                      <p:tags r:id="rId5"/>
                    </p:custDataLst>
                  </p:nvPr>
                </p:nvSpPr>
                <p:spPr>
                  <a:xfrm rot="10800000">
                    <a:off x="32691" y="31282"/>
                    <a:ext cx="391" cy="271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3x3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498" name="文本框 497"/>
                <p:cNvSpPr txBox="1"/>
                <p:nvPr>
                  <p:custDataLst>
                    <p:tags r:id="rId6"/>
                  </p:custDataLst>
                </p:nvPr>
              </p:nvSpPr>
              <p:spPr>
                <a:xfrm rot="10800000">
                  <a:off x="30170" y="30673"/>
                  <a:ext cx="361" cy="287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Features from y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499" name="组合 498"/>
            <p:cNvGrpSpPr/>
            <p:nvPr/>
          </p:nvGrpSpPr>
          <p:grpSpPr>
            <a:xfrm rot="0">
              <a:off x="24790" y="32212"/>
              <a:ext cx="3296" cy="1222"/>
              <a:chOff x="21984" y="31086"/>
              <a:chExt cx="3296" cy="1222"/>
            </a:xfrm>
          </p:grpSpPr>
          <p:sp>
            <p:nvSpPr>
              <p:cNvPr id="500" name="圆角矩形 499"/>
              <p:cNvSpPr/>
              <p:nvPr/>
            </p:nvSpPr>
            <p:spPr>
              <a:xfrm>
                <a:off x="21984" y="31086"/>
                <a:ext cx="2322" cy="122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01" name="组合 500"/>
              <p:cNvGrpSpPr/>
              <p:nvPr/>
            </p:nvGrpSpPr>
            <p:grpSpPr>
              <a:xfrm rot="5400000">
                <a:off x="23174" y="30114"/>
                <a:ext cx="1029" cy="3183"/>
                <a:chOff x="29707" y="30547"/>
                <a:chExt cx="1029" cy="3183"/>
              </a:xfrm>
            </p:grpSpPr>
            <p:grpSp>
              <p:nvGrpSpPr>
                <p:cNvPr id="502" name="组合 501"/>
                <p:cNvGrpSpPr/>
                <p:nvPr/>
              </p:nvGrpSpPr>
              <p:grpSpPr>
                <a:xfrm rot="0">
                  <a:off x="29707" y="30796"/>
                  <a:ext cx="1029" cy="2934"/>
                  <a:chOff x="32066" y="31268"/>
                  <a:chExt cx="1029" cy="2934"/>
                </a:xfrm>
              </p:grpSpPr>
              <p:sp>
                <p:nvSpPr>
                  <p:cNvPr id="503" name="矩形 502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32092" y="32097"/>
                    <a:ext cx="316" cy="21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504" name="文本框 503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 rot="10800000">
                    <a:off x="32066" y="31318"/>
                    <a:ext cx="391" cy="256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x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505" name="矩形 504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32408" y="32098"/>
                    <a:ext cx="316" cy="21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506" name="矩形 505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32724" y="32098"/>
                    <a:ext cx="316" cy="21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507" name="文本框 506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 rot="10800000">
                    <a:off x="32704" y="31268"/>
                    <a:ext cx="391" cy="271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3x3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508" name="文本框 507"/>
                <p:cNvSpPr txBox="1"/>
                <p:nvPr>
                  <p:custDataLst>
                    <p:tags r:id="rId12"/>
                  </p:custDataLst>
                </p:nvPr>
              </p:nvSpPr>
              <p:spPr>
                <a:xfrm rot="10800000">
                  <a:off x="30029" y="30547"/>
                  <a:ext cx="385" cy="287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1400">
                      <a:latin typeface="Times New Roman" panose="02020603050405020304" charset="0"/>
                      <a:cs typeface="Times New Roman" panose="02020603050405020304" charset="0"/>
                    </a:rPr>
                    <a:t>Features from y</a:t>
                  </a:r>
                  <a:endParaRPr lang="en-US" altLang="zh-CN" sz="1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575" name="组合 574"/>
          <p:cNvGrpSpPr/>
          <p:nvPr/>
        </p:nvGrpSpPr>
        <p:grpSpPr>
          <a:xfrm rot="0">
            <a:off x="4364355" y="25041225"/>
            <a:ext cx="3170555" cy="1577340"/>
            <a:chOff x="28699" y="30822"/>
            <a:chExt cx="3651" cy="1550"/>
          </a:xfrm>
        </p:grpSpPr>
        <p:grpSp>
          <p:nvGrpSpPr>
            <p:cNvPr id="302" name="组合 301"/>
            <p:cNvGrpSpPr/>
            <p:nvPr/>
          </p:nvGrpSpPr>
          <p:grpSpPr>
            <a:xfrm rot="0">
              <a:off x="29180" y="31150"/>
              <a:ext cx="3170" cy="1222"/>
              <a:chOff x="21984" y="31086"/>
              <a:chExt cx="3170" cy="1222"/>
            </a:xfrm>
          </p:grpSpPr>
          <p:sp>
            <p:nvSpPr>
              <p:cNvPr id="452" name="圆角矩形 451"/>
              <p:cNvSpPr/>
              <p:nvPr/>
            </p:nvSpPr>
            <p:spPr>
              <a:xfrm>
                <a:off x="21984" y="31086"/>
                <a:ext cx="2322" cy="122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58" name="组合 457"/>
              <p:cNvGrpSpPr/>
              <p:nvPr/>
            </p:nvGrpSpPr>
            <p:grpSpPr>
              <a:xfrm rot="5400000">
                <a:off x="23128" y="30186"/>
                <a:ext cx="995" cy="3057"/>
                <a:chOff x="29733" y="30673"/>
                <a:chExt cx="995" cy="3057"/>
              </a:xfrm>
            </p:grpSpPr>
            <p:grpSp>
              <p:nvGrpSpPr>
                <p:cNvPr id="459" name="组合 458"/>
                <p:cNvGrpSpPr/>
                <p:nvPr/>
              </p:nvGrpSpPr>
              <p:grpSpPr>
                <a:xfrm rot="0">
                  <a:off x="29733" y="30811"/>
                  <a:ext cx="995" cy="2919"/>
                  <a:chOff x="32092" y="31283"/>
                  <a:chExt cx="995" cy="2919"/>
                </a:xfrm>
              </p:grpSpPr>
              <p:sp>
                <p:nvSpPr>
                  <p:cNvPr id="460" name="矩形 459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32092" y="32099"/>
                    <a:ext cx="316" cy="2103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461" name="文本框 460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 rot="10800000">
                    <a:off x="32178" y="31450"/>
                    <a:ext cx="361" cy="256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x</a:t>
                    </a:r>
                    <a:endParaRPr lang="en-US" altLang="zh-CN" sz="12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462" name="矩形 461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32408" y="32098"/>
                    <a:ext cx="316" cy="210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463" name="矩形 462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32724" y="32098"/>
                    <a:ext cx="316" cy="210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468" name="文本框 467"/>
                  <p:cNvSpPr txBox="1"/>
                  <p:nvPr>
                    <p:custDataLst>
                      <p:tags r:id="rId17"/>
                    </p:custDataLst>
                  </p:nvPr>
                </p:nvSpPr>
                <p:spPr>
                  <a:xfrm rot="10800000">
                    <a:off x="32696" y="31283"/>
                    <a:ext cx="391" cy="271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3x3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471" name="文本框 470"/>
                <p:cNvSpPr txBox="1"/>
                <p:nvPr>
                  <p:custDataLst>
                    <p:tags r:id="rId18"/>
                  </p:custDataLst>
                </p:nvPr>
              </p:nvSpPr>
              <p:spPr>
                <a:xfrm rot="10800000">
                  <a:off x="30170" y="30673"/>
                  <a:ext cx="361" cy="287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Features from y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301" name="组合 300"/>
            <p:cNvGrpSpPr/>
            <p:nvPr/>
          </p:nvGrpSpPr>
          <p:grpSpPr>
            <a:xfrm rot="0">
              <a:off x="28699" y="30822"/>
              <a:ext cx="3321" cy="1222"/>
              <a:chOff x="21984" y="31086"/>
              <a:chExt cx="3321" cy="1222"/>
            </a:xfrm>
          </p:grpSpPr>
          <p:sp>
            <p:nvSpPr>
              <p:cNvPr id="299" name="圆角矩形 298"/>
              <p:cNvSpPr/>
              <p:nvPr/>
            </p:nvSpPr>
            <p:spPr>
              <a:xfrm>
                <a:off x="21984" y="31086"/>
                <a:ext cx="2322" cy="122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33" name="组合 232"/>
              <p:cNvGrpSpPr/>
              <p:nvPr/>
            </p:nvGrpSpPr>
            <p:grpSpPr>
              <a:xfrm rot="5400000">
                <a:off x="23199" y="30107"/>
                <a:ext cx="1003" cy="3208"/>
                <a:chOff x="29726" y="30522"/>
                <a:chExt cx="1003" cy="3208"/>
              </a:xfrm>
            </p:grpSpPr>
            <p:grpSp>
              <p:nvGrpSpPr>
                <p:cNvPr id="234" name="组合 233"/>
                <p:cNvGrpSpPr/>
                <p:nvPr/>
              </p:nvGrpSpPr>
              <p:grpSpPr>
                <a:xfrm rot="0">
                  <a:off x="29726" y="30776"/>
                  <a:ext cx="1003" cy="2954"/>
                  <a:chOff x="32085" y="31248"/>
                  <a:chExt cx="1003" cy="2954"/>
                </a:xfrm>
              </p:grpSpPr>
              <p:sp>
                <p:nvSpPr>
                  <p:cNvPr id="235" name="矩形 234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32092" y="32097"/>
                    <a:ext cx="316" cy="210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236" name="文本框 235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 rot="10800000">
                    <a:off x="32085" y="31299"/>
                    <a:ext cx="391" cy="256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x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237" name="矩形 236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32408" y="32098"/>
                    <a:ext cx="316" cy="21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238" name="矩形 237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32724" y="32098"/>
                    <a:ext cx="316" cy="210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288" name="文本框 287"/>
                  <p:cNvSpPr txBox="1"/>
                  <p:nvPr>
                    <p:custDataLst>
                      <p:tags r:id="rId23"/>
                    </p:custDataLst>
                  </p:nvPr>
                </p:nvSpPr>
                <p:spPr>
                  <a:xfrm rot="10800000">
                    <a:off x="32697" y="31248"/>
                    <a:ext cx="391" cy="2710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3x3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289" name="文本框 288"/>
                <p:cNvSpPr txBox="1"/>
                <p:nvPr>
                  <p:custDataLst>
                    <p:tags r:id="rId24"/>
                  </p:custDataLst>
                </p:nvPr>
              </p:nvSpPr>
              <p:spPr>
                <a:xfrm rot="10800000">
                  <a:off x="30047" y="30522"/>
                  <a:ext cx="384" cy="287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1400">
                      <a:latin typeface="Times New Roman" panose="02020603050405020304" charset="0"/>
                      <a:cs typeface="Times New Roman" panose="02020603050405020304" charset="0"/>
                    </a:rPr>
                    <a:t>Features from y</a:t>
                  </a:r>
                  <a:endParaRPr lang="en-US" altLang="zh-CN" sz="1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</p:grpSp>
      <p:sp>
        <p:nvSpPr>
          <p:cNvPr id="588" name="文本框 587"/>
          <p:cNvSpPr txBox="1"/>
          <p:nvPr/>
        </p:nvSpPr>
        <p:spPr>
          <a:xfrm>
            <a:off x="12000865" y="29074110"/>
            <a:ext cx="1884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Chennel</a:t>
            </a:r>
            <a:r>
              <a:rPr lang="zh-CN" altLang="en-US" sz="16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47" name="组合 746"/>
          <p:cNvGrpSpPr/>
          <p:nvPr/>
        </p:nvGrpSpPr>
        <p:grpSpPr>
          <a:xfrm rot="0">
            <a:off x="11299190" y="30321250"/>
            <a:ext cx="3137535" cy="1945005"/>
            <a:chOff x="24774" y="36272"/>
            <a:chExt cx="3613" cy="1911"/>
          </a:xfrm>
        </p:grpSpPr>
        <p:grpSp>
          <p:nvGrpSpPr>
            <p:cNvPr id="586" name="组合 585"/>
            <p:cNvGrpSpPr/>
            <p:nvPr/>
          </p:nvGrpSpPr>
          <p:grpSpPr>
            <a:xfrm>
              <a:off x="24774" y="36272"/>
              <a:ext cx="3613" cy="1578"/>
              <a:chOff x="26241" y="34396"/>
              <a:chExt cx="3613" cy="1578"/>
            </a:xfrm>
          </p:grpSpPr>
          <p:grpSp>
            <p:nvGrpSpPr>
              <p:cNvPr id="515" name="组合 514"/>
              <p:cNvGrpSpPr/>
              <p:nvPr/>
            </p:nvGrpSpPr>
            <p:grpSpPr>
              <a:xfrm rot="0">
                <a:off x="26717" y="34752"/>
                <a:ext cx="3137" cy="1222"/>
                <a:chOff x="21984" y="31086"/>
                <a:chExt cx="3137" cy="1222"/>
              </a:xfrm>
            </p:grpSpPr>
            <p:sp>
              <p:nvSpPr>
                <p:cNvPr id="516" name="圆角矩形 515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17" name="组合 516"/>
                <p:cNvGrpSpPr/>
                <p:nvPr/>
              </p:nvGrpSpPr>
              <p:grpSpPr>
                <a:xfrm rot="5400000">
                  <a:off x="23108" y="30207"/>
                  <a:ext cx="1003" cy="3024"/>
                  <a:chOff x="29733" y="30706"/>
                  <a:chExt cx="1003" cy="3024"/>
                </a:xfrm>
              </p:grpSpPr>
              <p:grpSp>
                <p:nvGrpSpPr>
                  <p:cNvPr id="518" name="组合 517"/>
                  <p:cNvGrpSpPr/>
                  <p:nvPr/>
                </p:nvGrpSpPr>
                <p:grpSpPr>
                  <a:xfrm rot="0">
                    <a:off x="29733" y="30777"/>
                    <a:ext cx="1003" cy="2953"/>
                    <a:chOff x="32092" y="31249"/>
                    <a:chExt cx="1003" cy="2953"/>
                  </a:xfrm>
                </p:grpSpPr>
                <p:sp>
                  <p:nvSpPr>
                    <p:cNvPr id="519" name="矩形 518"/>
                    <p:cNvSpPr/>
                    <p:nvPr>
                      <p:custDataLst>
                        <p:tags r:id="rId25"/>
                      </p:custDataLst>
                    </p:nvPr>
                  </p:nvSpPr>
                  <p:spPr>
                    <a:xfrm>
                      <a:off x="32092" y="32099"/>
                      <a:ext cx="316" cy="21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20" name="文本框 519"/>
                    <p:cNvSpPr txBox="1"/>
                    <p:nvPr>
                      <p:custDataLst>
                        <p:tags r:id="rId26"/>
                      </p:custDataLst>
                    </p:nvPr>
                  </p:nvSpPr>
                  <p:spPr>
                    <a:xfrm rot="10800000">
                      <a:off x="32178" y="31450"/>
                      <a:ext cx="361" cy="256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2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521" name="矩形 520"/>
                    <p:cNvSpPr/>
                    <p:nvPr>
                      <p:custDataLst>
                        <p:tags r:id="rId27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22" name="矩形 521"/>
                    <p:cNvSpPr/>
                    <p:nvPr>
                      <p:custDataLst>
                        <p:tags r:id="rId28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23" name="文本框 522"/>
                    <p:cNvSpPr txBox="1"/>
                    <p:nvPr>
                      <p:custDataLst>
                        <p:tags r:id="rId29"/>
                      </p:custDataLst>
                    </p:nvPr>
                  </p:nvSpPr>
                  <p:spPr>
                    <a:xfrm rot="10800000">
                      <a:off x="32704" y="31249"/>
                      <a:ext cx="391" cy="271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3x3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524" name="文本框 523"/>
                  <p:cNvSpPr txBox="1"/>
                  <p:nvPr>
                    <p:custDataLst>
                      <p:tags r:id="rId30"/>
                    </p:custDataLst>
                  </p:nvPr>
                </p:nvSpPr>
                <p:spPr>
                  <a:xfrm rot="10800000">
                    <a:off x="30169" y="30706"/>
                    <a:ext cx="361" cy="287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2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2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525" name="组合 524"/>
              <p:cNvGrpSpPr/>
              <p:nvPr/>
            </p:nvGrpSpPr>
            <p:grpSpPr>
              <a:xfrm rot="0">
                <a:off x="26241" y="34396"/>
                <a:ext cx="3248" cy="1222"/>
                <a:chOff x="21984" y="31086"/>
                <a:chExt cx="3248" cy="1222"/>
              </a:xfrm>
            </p:grpSpPr>
            <p:sp>
              <p:nvSpPr>
                <p:cNvPr id="526" name="圆角矩形 525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27" name="组合 526"/>
                <p:cNvGrpSpPr/>
                <p:nvPr/>
              </p:nvGrpSpPr>
              <p:grpSpPr>
                <a:xfrm rot="5400000">
                  <a:off x="23157" y="30130"/>
                  <a:ext cx="1015" cy="3135"/>
                  <a:chOff x="29706" y="30595"/>
                  <a:chExt cx="1015" cy="3135"/>
                </a:xfrm>
              </p:grpSpPr>
              <p:grpSp>
                <p:nvGrpSpPr>
                  <p:cNvPr id="528" name="组合 527"/>
                  <p:cNvGrpSpPr/>
                  <p:nvPr/>
                </p:nvGrpSpPr>
                <p:grpSpPr>
                  <a:xfrm rot="0">
                    <a:off x="29706" y="30796"/>
                    <a:ext cx="1015" cy="2934"/>
                    <a:chOff x="32065" y="31268"/>
                    <a:chExt cx="1015" cy="2934"/>
                  </a:xfrm>
                </p:grpSpPr>
                <p:sp>
                  <p:nvSpPr>
                    <p:cNvPr id="529" name="矩形 528"/>
                    <p:cNvSpPr/>
                    <p:nvPr>
                      <p:custDataLst>
                        <p:tags r:id="rId31"/>
                      </p:custDataLst>
                    </p:nvPr>
                  </p:nvSpPr>
                  <p:spPr>
                    <a:xfrm>
                      <a:off x="32092" y="32097"/>
                      <a:ext cx="316" cy="21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30" name="文本框 529"/>
                    <p:cNvSpPr txBox="1"/>
                    <p:nvPr>
                      <p:custDataLst>
                        <p:tags r:id="rId32"/>
                      </p:custDataLst>
                    </p:nvPr>
                  </p:nvSpPr>
                  <p:spPr>
                    <a:xfrm rot="10800000">
                      <a:off x="32065" y="31369"/>
                      <a:ext cx="391" cy="256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531" name="矩形 530"/>
                    <p:cNvSpPr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32" name="矩形 531"/>
                    <p:cNvSpPr/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33" name="文本框 532"/>
                    <p:cNvSpPr txBox="1"/>
                    <p:nvPr>
                      <p:custDataLst>
                        <p:tags r:id="rId35"/>
                      </p:custDataLst>
                    </p:nvPr>
                  </p:nvSpPr>
                  <p:spPr>
                    <a:xfrm rot="10800000">
                      <a:off x="32689" y="31268"/>
                      <a:ext cx="391" cy="271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3x3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534" name="文本框 533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 rot="10800000">
                    <a:off x="30037" y="30595"/>
                    <a:ext cx="384" cy="287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  <p:sp>
          <p:nvSpPr>
            <p:cNvPr id="612" name="文本框 611"/>
            <p:cNvSpPr txBox="1"/>
            <p:nvPr/>
          </p:nvSpPr>
          <p:spPr>
            <a:xfrm>
              <a:off x="25622" y="37852"/>
              <a:ext cx="2171" cy="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latin typeface="Times New Roman" panose="02020603050405020304" charset="0"/>
                  <a:cs typeface="Times New Roman" panose="02020603050405020304" charset="0"/>
                </a:rPr>
                <a:t>Chennel</a:t>
              </a:r>
              <a:r>
                <a:rPr lang="zh-CN" altLang="en-US" sz="1600" b="1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1600" b="1">
                  <a:latin typeface="Times New Roman" panose="02020603050405020304" charset="0"/>
                  <a:cs typeface="Times New Roman" panose="02020603050405020304" charset="0"/>
                </a:rPr>
                <a:t>N</a:t>
              </a:r>
              <a:endParaRPr lang="en-US" altLang="zh-CN" sz="16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746" name="直接连接符 745"/>
          <p:cNvCxnSpPr/>
          <p:nvPr/>
        </p:nvCxnSpPr>
        <p:spPr>
          <a:xfrm>
            <a:off x="12490450" y="29676725"/>
            <a:ext cx="0" cy="539115"/>
          </a:xfrm>
          <a:prstGeom prst="line">
            <a:avLst/>
          </a:prstGeom>
          <a:ln w="5715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667" name="组合 1666"/>
          <p:cNvGrpSpPr/>
          <p:nvPr/>
        </p:nvGrpSpPr>
        <p:grpSpPr>
          <a:xfrm rot="0">
            <a:off x="13047028" y="29563060"/>
            <a:ext cx="5814695" cy="2571115"/>
            <a:chOff x="29701" y="47981"/>
            <a:chExt cx="9157" cy="4049"/>
          </a:xfrm>
        </p:grpSpPr>
        <p:grpSp>
          <p:nvGrpSpPr>
            <p:cNvPr id="1316" name="组合 1315"/>
            <p:cNvGrpSpPr/>
            <p:nvPr/>
          </p:nvGrpSpPr>
          <p:grpSpPr>
            <a:xfrm rot="0">
              <a:off x="29701" y="47981"/>
              <a:ext cx="8040" cy="4049"/>
              <a:chOff x="16650" y="37998"/>
              <a:chExt cx="8040" cy="4049"/>
            </a:xfrm>
          </p:grpSpPr>
          <p:sp>
            <p:nvSpPr>
              <p:cNvPr id="1317" name="圆角矩形 1316"/>
              <p:cNvSpPr/>
              <p:nvPr/>
            </p:nvSpPr>
            <p:spPr>
              <a:xfrm>
                <a:off x="16650" y="38898"/>
                <a:ext cx="8040" cy="314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318" name="组合 1317"/>
              <p:cNvGrpSpPr/>
              <p:nvPr/>
            </p:nvGrpSpPr>
            <p:grpSpPr>
              <a:xfrm>
                <a:off x="16998" y="37998"/>
                <a:ext cx="3321" cy="3307"/>
                <a:chOff x="16998" y="37998"/>
                <a:chExt cx="3321" cy="3307"/>
              </a:xfrm>
            </p:grpSpPr>
            <p:sp>
              <p:nvSpPr>
                <p:cNvPr id="1320" name="矩形 1319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16998" y="39235"/>
                  <a:ext cx="602" cy="207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grpSp>
              <p:nvGrpSpPr>
                <p:cNvPr id="1330" name="组合 1329"/>
                <p:cNvGrpSpPr/>
                <p:nvPr/>
              </p:nvGrpSpPr>
              <p:grpSpPr>
                <a:xfrm>
                  <a:off x="19450" y="38549"/>
                  <a:ext cx="869" cy="2756"/>
                  <a:chOff x="19672" y="38549"/>
                  <a:chExt cx="869" cy="2756"/>
                </a:xfrm>
              </p:grpSpPr>
              <p:sp>
                <p:nvSpPr>
                  <p:cNvPr id="1331" name="矩形 1330"/>
                  <p:cNvSpPr/>
                  <p:nvPr>
                    <p:custDataLst>
                      <p:tags r:id="rId38"/>
                    </p:custDataLst>
                  </p:nvPr>
                </p:nvSpPr>
                <p:spPr>
                  <a:xfrm>
                    <a:off x="19672" y="39235"/>
                    <a:ext cx="605" cy="207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/>
                  </a:p>
                </p:txBody>
              </p:sp>
              <p:sp>
                <p:nvSpPr>
                  <p:cNvPr id="1332" name="文本框 1331"/>
                  <p:cNvSpPr txBox="1"/>
                  <p:nvPr>
                    <p:custDataLst>
                      <p:tags r:id="rId39"/>
                    </p:custDataLst>
                  </p:nvPr>
                </p:nvSpPr>
                <p:spPr>
                  <a:xfrm rot="10800000">
                    <a:off x="19674" y="38549"/>
                    <a:ext cx="867" cy="2687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Conv1x1</a:t>
                    </a:r>
                    <a:endParaRPr lang="en-US" altLang="zh-CN" sz="2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sp>
              <p:nvSpPr>
                <p:cNvPr id="1333" name="矩形 1332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17747" y="39235"/>
                  <a:ext cx="602" cy="207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1336" name="文本框 1335"/>
                <p:cNvSpPr txBox="1"/>
                <p:nvPr>
                  <p:custDataLst>
                    <p:tags r:id="rId41"/>
                  </p:custDataLst>
                </p:nvPr>
              </p:nvSpPr>
              <p:spPr>
                <a:xfrm rot="10800000">
                  <a:off x="17609" y="37998"/>
                  <a:ext cx="871" cy="26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2400">
                      <a:latin typeface="Times New Roman" panose="02020603050405020304" charset="0"/>
                      <a:cs typeface="Times New Roman" panose="02020603050405020304" charset="0"/>
                    </a:rPr>
                    <a:t>GN</a:t>
                  </a:r>
                  <a:endParaRPr lang="en-US" altLang="zh-CN" sz="2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350" name="右箭头 1349"/>
                <p:cNvSpPr/>
                <p:nvPr/>
              </p:nvSpPr>
              <p:spPr>
                <a:xfrm flipH="1">
                  <a:off x="17050" y="40084"/>
                  <a:ext cx="609" cy="287"/>
                </a:xfrm>
                <a:prstGeom prst="rightArrow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51" name="右箭头 1350"/>
                <p:cNvSpPr/>
                <p:nvPr/>
              </p:nvSpPr>
              <p:spPr>
                <a:xfrm flipH="1">
                  <a:off x="18409" y="40084"/>
                  <a:ext cx="609" cy="287"/>
                </a:xfrm>
                <a:prstGeom prst="rightArrow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63" name="文本框 1662"/>
            <p:cNvSpPr txBox="1"/>
            <p:nvPr/>
          </p:nvSpPr>
          <p:spPr>
            <a:xfrm>
              <a:off x="30904" y="51345"/>
              <a:ext cx="55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Multi-view feature fusion strategy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664" name="组合 1663"/>
            <p:cNvGrpSpPr/>
            <p:nvPr/>
          </p:nvGrpSpPr>
          <p:grpSpPr>
            <a:xfrm>
              <a:off x="34118" y="49330"/>
              <a:ext cx="4740" cy="2015"/>
              <a:chOff x="33716" y="52570"/>
              <a:chExt cx="4740" cy="2015"/>
            </a:xfrm>
          </p:grpSpPr>
          <p:grpSp>
            <p:nvGrpSpPr>
              <p:cNvPr id="1408" name="组合 1407"/>
              <p:cNvGrpSpPr/>
              <p:nvPr/>
            </p:nvGrpSpPr>
            <p:grpSpPr>
              <a:xfrm rot="0">
                <a:off x="34014" y="52781"/>
                <a:ext cx="4442" cy="1804"/>
                <a:chOff x="21984" y="31086"/>
                <a:chExt cx="3248" cy="1222"/>
              </a:xfrm>
            </p:grpSpPr>
            <p:sp>
              <p:nvSpPr>
                <p:cNvPr id="1552" name="圆角矩形 1551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569" name="组合 1568"/>
                <p:cNvGrpSpPr/>
                <p:nvPr/>
              </p:nvGrpSpPr>
              <p:grpSpPr>
                <a:xfrm rot="5400000">
                  <a:off x="23140" y="30113"/>
                  <a:ext cx="1049" cy="3135"/>
                  <a:chOff x="29672" y="30595"/>
                  <a:chExt cx="1049" cy="3135"/>
                </a:xfrm>
              </p:grpSpPr>
              <p:grpSp>
                <p:nvGrpSpPr>
                  <p:cNvPr id="1572" name="组合 1571"/>
                  <p:cNvGrpSpPr/>
                  <p:nvPr/>
                </p:nvGrpSpPr>
                <p:grpSpPr>
                  <a:xfrm rot="0">
                    <a:off x="29672" y="30796"/>
                    <a:ext cx="1049" cy="2934"/>
                    <a:chOff x="32031" y="31268"/>
                    <a:chExt cx="1049" cy="2934"/>
                  </a:xfrm>
                </p:grpSpPr>
                <p:sp>
                  <p:nvSpPr>
                    <p:cNvPr id="1577" name="矩形 1576"/>
                    <p:cNvSpPr/>
                    <p:nvPr>
                      <p:custDataLst>
                        <p:tags r:id="rId42"/>
                      </p:custDataLst>
                    </p:nvPr>
                  </p:nvSpPr>
                  <p:spPr>
                    <a:xfrm>
                      <a:off x="32092" y="32097"/>
                      <a:ext cx="316" cy="21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579" name="文本框 1578"/>
                    <p:cNvSpPr txBox="1"/>
                    <p:nvPr>
                      <p:custDataLst>
                        <p:tags r:id="rId43"/>
                      </p:custDataLst>
                    </p:nvPr>
                  </p:nvSpPr>
                  <p:spPr>
                    <a:xfrm rot="10800000">
                      <a:off x="32031" y="31369"/>
                      <a:ext cx="425" cy="256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583" name="矩形 1582"/>
                    <p:cNvSpPr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587" name="矩形 1586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590" name="文本框 1589"/>
                    <p:cNvSpPr txBox="1"/>
                    <p:nvPr>
                      <p:custDataLst>
                        <p:tags r:id="rId46"/>
                      </p:custDataLst>
                    </p:nvPr>
                  </p:nvSpPr>
                  <p:spPr>
                    <a:xfrm rot="10800000">
                      <a:off x="32655" y="31268"/>
                      <a:ext cx="425" cy="271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1x1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1592" name="文本框 1591"/>
                  <p:cNvSpPr txBox="1"/>
                  <p:nvPr>
                    <p:custDataLst>
                      <p:tags r:id="rId47"/>
                    </p:custDataLst>
                  </p:nvPr>
                </p:nvSpPr>
                <p:spPr>
                  <a:xfrm rot="10800000">
                    <a:off x="29986" y="30595"/>
                    <a:ext cx="425" cy="287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1593" name="组合 1592"/>
              <p:cNvGrpSpPr/>
              <p:nvPr/>
            </p:nvGrpSpPr>
            <p:grpSpPr>
              <a:xfrm rot="0">
                <a:off x="33859" y="52678"/>
                <a:ext cx="4442" cy="1804"/>
                <a:chOff x="21984" y="31086"/>
                <a:chExt cx="3248" cy="1222"/>
              </a:xfrm>
            </p:grpSpPr>
            <p:sp>
              <p:nvSpPr>
                <p:cNvPr id="1594" name="圆角矩形 1593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628" name="组合 1627"/>
                <p:cNvGrpSpPr/>
                <p:nvPr/>
              </p:nvGrpSpPr>
              <p:grpSpPr>
                <a:xfrm rot="5400000">
                  <a:off x="23140" y="30113"/>
                  <a:ext cx="1049" cy="3135"/>
                  <a:chOff x="29672" y="30595"/>
                  <a:chExt cx="1049" cy="3135"/>
                </a:xfrm>
              </p:grpSpPr>
              <p:grpSp>
                <p:nvGrpSpPr>
                  <p:cNvPr id="1642" name="组合 1641"/>
                  <p:cNvGrpSpPr/>
                  <p:nvPr/>
                </p:nvGrpSpPr>
                <p:grpSpPr>
                  <a:xfrm rot="0">
                    <a:off x="29672" y="30796"/>
                    <a:ext cx="1049" cy="2934"/>
                    <a:chOff x="32031" y="31268"/>
                    <a:chExt cx="1049" cy="2934"/>
                  </a:xfrm>
                </p:grpSpPr>
                <p:sp>
                  <p:nvSpPr>
                    <p:cNvPr id="1643" name="矩形 1642"/>
                    <p:cNvSpPr/>
                    <p:nvPr>
                      <p:custDataLst>
                        <p:tags r:id="rId48"/>
                      </p:custDataLst>
                    </p:nvPr>
                  </p:nvSpPr>
                  <p:spPr>
                    <a:xfrm>
                      <a:off x="32092" y="32097"/>
                      <a:ext cx="316" cy="21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644" name="文本框 1643"/>
                    <p:cNvSpPr txBox="1"/>
                    <p:nvPr>
                      <p:custDataLst>
                        <p:tags r:id="rId49"/>
                      </p:custDataLst>
                    </p:nvPr>
                  </p:nvSpPr>
                  <p:spPr>
                    <a:xfrm rot="10800000">
                      <a:off x="32031" y="31369"/>
                      <a:ext cx="425" cy="256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646" name="矩形 1645"/>
                    <p:cNvSpPr/>
                    <p:nvPr>
                      <p:custDataLst>
                        <p:tags r:id="rId50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647" name="矩形 1646"/>
                    <p:cNvSpPr/>
                    <p:nvPr>
                      <p:custDataLst>
                        <p:tags r:id="rId51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648" name="文本框 1647"/>
                    <p:cNvSpPr txBox="1"/>
                    <p:nvPr>
                      <p:custDataLst>
                        <p:tags r:id="rId52"/>
                      </p:custDataLst>
                    </p:nvPr>
                  </p:nvSpPr>
                  <p:spPr>
                    <a:xfrm rot="10800000">
                      <a:off x="32655" y="31268"/>
                      <a:ext cx="425" cy="271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1x1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1649" name="文本框 1648"/>
                  <p:cNvSpPr txBox="1"/>
                  <p:nvPr>
                    <p:custDataLst>
                      <p:tags r:id="rId53"/>
                    </p:custDataLst>
                  </p:nvPr>
                </p:nvSpPr>
                <p:spPr>
                  <a:xfrm rot="10800000">
                    <a:off x="29986" y="30595"/>
                    <a:ext cx="425" cy="287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1650" name="组合 1649"/>
              <p:cNvGrpSpPr/>
              <p:nvPr/>
            </p:nvGrpSpPr>
            <p:grpSpPr>
              <a:xfrm rot="0">
                <a:off x="33716" y="52570"/>
                <a:ext cx="4442" cy="1804"/>
                <a:chOff x="21984" y="31086"/>
                <a:chExt cx="3248" cy="1222"/>
              </a:xfrm>
            </p:grpSpPr>
            <p:sp>
              <p:nvSpPr>
                <p:cNvPr id="1651" name="圆角矩形 1650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652" name="组合 1651"/>
                <p:cNvGrpSpPr/>
                <p:nvPr/>
              </p:nvGrpSpPr>
              <p:grpSpPr>
                <a:xfrm rot="5400000">
                  <a:off x="23140" y="30113"/>
                  <a:ext cx="1049" cy="3135"/>
                  <a:chOff x="29672" y="30595"/>
                  <a:chExt cx="1049" cy="3135"/>
                </a:xfrm>
              </p:grpSpPr>
              <p:grpSp>
                <p:nvGrpSpPr>
                  <p:cNvPr id="1653" name="组合 1652"/>
                  <p:cNvGrpSpPr/>
                  <p:nvPr/>
                </p:nvGrpSpPr>
                <p:grpSpPr>
                  <a:xfrm rot="0">
                    <a:off x="29672" y="30796"/>
                    <a:ext cx="1049" cy="2934"/>
                    <a:chOff x="32031" y="31268"/>
                    <a:chExt cx="1049" cy="2934"/>
                  </a:xfrm>
                </p:grpSpPr>
                <p:sp>
                  <p:nvSpPr>
                    <p:cNvPr id="1654" name="矩形 1653"/>
                    <p:cNvSpPr/>
                    <p:nvPr>
                      <p:custDataLst>
                        <p:tags r:id="rId54"/>
                      </p:custDataLst>
                    </p:nvPr>
                  </p:nvSpPr>
                  <p:spPr>
                    <a:xfrm>
                      <a:off x="32092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655" name="文本框 1654"/>
                    <p:cNvSpPr txBox="1"/>
                    <p:nvPr>
                      <p:custDataLst>
                        <p:tags r:id="rId55"/>
                      </p:custDataLst>
                    </p:nvPr>
                  </p:nvSpPr>
                  <p:spPr>
                    <a:xfrm rot="10800000">
                      <a:off x="32031" y="31369"/>
                      <a:ext cx="425" cy="256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656" name="矩形 1655"/>
                    <p:cNvSpPr/>
                    <p:nvPr>
                      <p:custDataLst>
                        <p:tags r:id="rId56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657" name="矩形 1656"/>
                    <p:cNvSpPr/>
                    <p:nvPr>
                      <p:custDataLst>
                        <p:tags r:id="rId57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1658" name="文本框 1657"/>
                    <p:cNvSpPr txBox="1"/>
                    <p:nvPr>
                      <p:custDataLst>
                        <p:tags r:id="rId58"/>
                      </p:custDataLst>
                    </p:nvPr>
                  </p:nvSpPr>
                  <p:spPr>
                    <a:xfrm rot="10800000">
                      <a:off x="32655" y="31268"/>
                      <a:ext cx="425" cy="2710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1x1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1659" name="文本框 1658"/>
                  <p:cNvSpPr txBox="1"/>
                  <p:nvPr>
                    <p:custDataLst>
                      <p:tags r:id="rId59"/>
                    </p:custDataLst>
                  </p:nvPr>
                </p:nvSpPr>
                <p:spPr>
                  <a:xfrm rot="10800000">
                    <a:off x="29986" y="30595"/>
                    <a:ext cx="425" cy="287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</p:grpSp>
      <p:grpSp>
        <p:nvGrpSpPr>
          <p:cNvPr id="917" name="组合 916"/>
          <p:cNvGrpSpPr/>
          <p:nvPr/>
        </p:nvGrpSpPr>
        <p:grpSpPr>
          <a:xfrm>
            <a:off x="10732770" y="14349730"/>
            <a:ext cx="15587980" cy="8853170"/>
            <a:chOff x="12286" y="23419"/>
            <a:chExt cx="24548" cy="13942"/>
          </a:xfrm>
        </p:grpSpPr>
        <p:sp>
          <p:nvSpPr>
            <p:cNvPr id="971" name="矩形 970"/>
            <p:cNvSpPr/>
            <p:nvPr/>
          </p:nvSpPr>
          <p:spPr>
            <a:xfrm>
              <a:off x="12286" y="23419"/>
              <a:ext cx="24548" cy="1278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6" name="右箭头 945"/>
            <p:cNvSpPr/>
            <p:nvPr/>
          </p:nvSpPr>
          <p:spPr>
            <a:xfrm>
              <a:off x="19247" y="25828"/>
              <a:ext cx="720" cy="41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95" name="图片 94" descr="picture"/>
            <p:cNvPicPr>
              <a:picLocks noChangeAspect="1"/>
            </p:cNvPicPr>
            <p:nvPr/>
          </p:nvPicPr>
          <p:blipFill>
            <a:blip r:embed="rId60"/>
            <a:srcRect l="27452" t="38403" r="26481" b="12708"/>
            <a:stretch>
              <a:fillRect/>
            </a:stretch>
          </p:blipFill>
          <p:spPr>
            <a:xfrm>
              <a:off x="12739" y="24105"/>
              <a:ext cx="6367" cy="4054"/>
            </a:xfrm>
            <a:prstGeom prst="rect">
              <a:avLst/>
            </a:prstGeom>
          </p:spPr>
        </p:pic>
        <p:sp>
          <p:nvSpPr>
            <p:cNvPr id="1043" name="文本框 1042"/>
            <p:cNvSpPr txBox="1"/>
            <p:nvPr/>
          </p:nvSpPr>
          <p:spPr>
            <a:xfrm>
              <a:off x="13836" y="28214"/>
              <a:ext cx="574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latin typeface="Times New Roman" panose="02020603050405020304" charset="0"/>
                  <a:cs typeface="Times New Roman" panose="02020603050405020304" charset="0"/>
                </a:rPr>
                <a:t>Net</a:t>
              </a:r>
              <a:r>
                <a:rPr lang="en-US" altLang="zh-CN" sz="2000" b="1">
                  <a:latin typeface="Times New Roman" panose="02020603050405020304" charset="0"/>
                  <a:cs typeface="Times New Roman" panose="02020603050405020304" charset="0"/>
                </a:rPr>
                <a:t>work Input Noise(b)</a:t>
              </a:r>
              <a:endParaRPr lang="en-US" altLang="zh-CN" sz="20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16174" y="29622"/>
              <a:ext cx="35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latin typeface="Times New Roman" panose="02020603050405020304" charset="0"/>
                  <a:cs typeface="Times New Roman" panose="02020603050405020304" charset="0"/>
                </a:rPr>
                <a:t>Overlapping noise</a:t>
              </a:r>
              <a:endParaRPr lang="en-US" altLang="zh-CN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94" name="图片 93" descr="sampling_picture"/>
            <p:cNvPicPr/>
            <p:nvPr/>
          </p:nvPicPr>
          <p:blipFill>
            <a:blip r:embed="rId61"/>
            <a:srcRect l="28043" t="38617" r="25969" b="12176"/>
            <a:stretch>
              <a:fillRect/>
            </a:stretch>
          </p:blipFill>
          <p:spPr>
            <a:xfrm>
              <a:off x="29323" y="31428"/>
              <a:ext cx="6367" cy="4055"/>
            </a:xfrm>
            <a:prstGeom prst="rect">
              <a:avLst/>
            </a:prstGeom>
          </p:spPr>
        </p:pic>
        <p:sp>
          <p:nvSpPr>
            <p:cNvPr id="1044" name="文本框 1043"/>
            <p:cNvSpPr txBox="1"/>
            <p:nvPr/>
          </p:nvSpPr>
          <p:spPr>
            <a:xfrm>
              <a:off x="28640" y="35483"/>
              <a:ext cx="8146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latin typeface="Times New Roman" panose="02020603050405020304" charset="0"/>
                  <a:cs typeface="Times New Roman" panose="02020603050405020304" charset="0"/>
                </a:rPr>
                <a:t>Shape of the convolution kernel with SDFU(c)</a:t>
              </a:r>
              <a:endParaRPr lang="en-US" altLang="zh-CN" sz="20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24" name="组合 223"/>
            <p:cNvGrpSpPr/>
            <p:nvPr/>
          </p:nvGrpSpPr>
          <p:grpSpPr>
            <a:xfrm rot="0">
              <a:off x="12739" y="31428"/>
              <a:ext cx="8363" cy="4683"/>
              <a:chOff x="16549" y="26967"/>
              <a:chExt cx="8363" cy="4683"/>
            </a:xfrm>
          </p:grpSpPr>
          <p:pic>
            <p:nvPicPr>
              <p:cNvPr id="1677" name="图片 1676" descr="clean (1)"/>
              <p:cNvPicPr>
                <a:picLocks noChangeAspect="1"/>
              </p:cNvPicPr>
              <p:nvPr/>
            </p:nvPicPr>
            <p:blipFill>
              <a:blip r:embed="rId62"/>
              <a:srcRect l="29194" t="12009" r="26813" b="12315"/>
              <a:stretch>
                <a:fillRect/>
              </a:stretch>
            </p:blipFill>
            <p:spPr>
              <a:xfrm>
                <a:off x="16549" y="26967"/>
                <a:ext cx="6335" cy="4055"/>
              </a:xfrm>
              <a:prstGeom prst="rect">
                <a:avLst/>
              </a:prstGeom>
            </p:spPr>
          </p:pic>
          <p:sp>
            <p:nvSpPr>
              <p:cNvPr id="1678" name="文本框 1677"/>
              <p:cNvSpPr txBox="1"/>
              <p:nvPr/>
            </p:nvSpPr>
            <p:spPr>
              <a:xfrm>
                <a:off x="18144" y="31022"/>
                <a:ext cx="3522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>
                    <a:latin typeface="Times New Roman" panose="02020603050405020304" charset="0"/>
                    <a:cs typeface="Times New Roman" panose="02020603050405020304" charset="0"/>
                  </a:rPr>
                  <a:t>Clean speech(a)</a:t>
                </a:r>
                <a:endParaRPr lang="en-US" altLang="zh-CN" sz="20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79" name="矩形 1678"/>
              <p:cNvSpPr/>
              <p:nvPr/>
            </p:nvSpPr>
            <p:spPr>
              <a:xfrm>
                <a:off x="19425" y="27122"/>
                <a:ext cx="680" cy="2294"/>
              </a:xfrm>
              <a:prstGeom prst="rect">
                <a:avLst/>
              </a:prstGeom>
              <a:noFill/>
              <a:ln w="41275" cmpd="sng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80" name="文本框 1679"/>
              <p:cNvSpPr txBox="1"/>
              <p:nvPr/>
            </p:nvSpPr>
            <p:spPr>
              <a:xfrm>
                <a:off x="20178" y="28915"/>
                <a:ext cx="4734" cy="1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columnar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structure</a:t>
                </a:r>
                <a:endParaRPr lang="en-US" altLang="zh-CN" sz="2000" b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708" name="圆角矩形 1707"/>
            <p:cNvSpPr/>
            <p:nvPr/>
          </p:nvSpPr>
          <p:spPr>
            <a:xfrm>
              <a:off x="20057" y="23996"/>
              <a:ext cx="7729" cy="6083"/>
            </a:xfrm>
            <a:prstGeom prst="roundRect">
              <a:avLst/>
            </a:prstGeom>
            <a:solidFill>
              <a:srgbClr val="FCF7DF"/>
            </a:solidFill>
            <a:ln w="19050" cap="flat" cmpd="sng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3" name="组合 292"/>
            <p:cNvGrpSpPr/>
            <p:nvPr/>
          </p:nvGrpSpPr>
          <p:grpSpPr>
            <a:xfrm rot="0">
              <a:off x="19928" y="24042"/>
              <a:ext cx="8102" cy="5764"/>
              <a:chOff x="23516" y="25951"/>
              <a:chExt cx="8102" cy="5764"/>
            </a:xfrm>
          </p:grpSpPr>
          <p:sp>
            <p:nvSpPr>
              <p:cNvPr id="1711" name="立方体 1710"/>
              <p:cNvSpPr/>
              <p:nvPr/>
            </p:nvSpPr>
            <p:spPr>
              <a:xfrm>
                <a:off x="24248" y="29578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2" name="立方体 1711"/>
              <p:cNvSpPr/>
              <p:nvPr/>
            </p:nvSpPr>
            <p:spPr>
              <a:xfrm>
                <a:off x="24201" y="29623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3" name="立方体 1712"/>
              <p:cNvSpPr/>
              <p:nvPr/>
            </p:nvSpPr>
            <p:spPr>
              <a:xfrm>
                <a:off x="24154" y="29671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4" name="立方体 1713"/>
              <p:cNvSpPr/>
              <p:nvPr/>
            </p:nvSpPr>
            <p:spPr>
              <a:xfrm>
                <a:off x="24108" y="29714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5" name="立方体 1714"/>
              <p:cNvSpPr/>
              <p:nvPr/>
            </p:nvSpPr>
            <p:spPr>
              <a:xfrm>
                <a:off x="24057" y="29761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6" name="立方体 1715"/>
              <p:cNvSpPr/>
              <p:nvPr/>
            </p:nvSpPr>
            <p:spPr>
              <a:xfrm>
                <a:off x="24010" y="29804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17" name="直接连接符 1716"/>
              <p:cNvCxnSpPr/>
              <p:nvPr/>
            </p:nvCxnSpPr>
            <p:spPr>
              <a:xfrm flipV="1">
                <a:off x="24016" y="30234"/>
                <a:ext cx="1202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18" name="直接连接符 1717"/>
              <p:cNvCxnSpPr/>
              <p:nvPr/>
            </p:nvCxnSpPr>
            <p:spPr>
              <a:xfrm flipV="1">
                <a:off x="24016" y="30632"/>
                <a:ext cx="1202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19" name="直接连接符 1718"/>
              <p:cNvCxnSpPr/>
              <p:nvPr/>
            </p:nvCxnSpPr>
            <p:spPr>
              <a:xfrm rot="16200000" flipV="1">
                <a:off x="23835" y="30441"/>
                <a:ext cx="1179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20" name="直接连接符 1719"/>
              <p:cNvCxnSpPr/>
              <p:nvPr/>
            </p:nvCxnSpPr>
            <p:spPr>
              <a:xfrm flipH="1" flipV="1">
                <a:off x="24831" y="29848"/>
                <a:ext cx="7" cy="119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21" name="右箭头 1720"/>
              <p:cNvSpPr/>
              <p:nvPr/>
            </p:nvSpPr>
            <p:spPr>
              <a:xfrm>
                <a:off x="25694" y="30216"/>
                <a:ext cx="914" cy="278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723" name="组合 1722"/>
              <p:cNvGrpSpPr/>
              <p:nvPr/>
            </p:nvGrpSpPr>
            <p:grpSpPr>
              <a:xfrm rot="0">
                <a:off x="26441" y="28827"/>
                <a:ext cx="2276" cy="2704"/>
                <a:chOff x="14978" y="30114"/>
                <a:chExt cx="1708" cy="2069"/>
              </a:xfrm>
            </p:grpSpPr>
            <p:grpSp>
              <p:nvGrpSpPr>
                <p:cNvPr id="1724" name="组合 1723"/>
                <p:cNvGrpSpPr/>
                <p:nvPr/>
              </p:nvGrpSpPr>
              <p:grpSpPr>
                <a:xfrm>
                  <a:off x="14978" y="30911"/>
                  <a:ext cx="1164" cy="1015"/>
                  <a:chOff x="16413" y="31825"/>
                  <a:chExt cx="1164" cy="1015"/>
                </a:xfrm>
              </p:grpSpPr>
              <p:grpSp>
                <p:nvGrpSpPr>
                  <p:cNvPr id="1725" name="组合 1724"/>
                  <p:cNvGrpSpPr/>
                  <p:nvPr/>
                </p:nvGrpSpPr>
                <p:grpSpPr>
                  <a:xfrm>
                    <a:off x="16699" y="31825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726" name="立方体 172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7" name="立方体 172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8" name="立方体 172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9" name="立方体 172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0" name="立方体 172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1" name="立方体 173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732" name="直接箭头连接符 1731"/>
                  <p:cNvCxnSpPr/>
                  <p:nvPr/>
                </p:nvCxnSpPr>
                <p:spPr>
                  <a:xfrm flipH="1">
                    <a:off x="16575" y="32565"/>
                    <a:ext cx="263" cy="275"/>
                  </a:xfrm>
                  <a:prstGeom prst="straightConnector1">
                    <a:avLst/>
                  </a:prstGeom>
                  <a:ln>
                    <a:solidFill>
                      <a:schemeClr val="accent6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3" name="文本框 1732"/>
                  <p:cNvSpPr txBox="1"/>
                  <p:nvPr/>
                </p:nvSpPr>
                <p:spPr>
                  <a:xfrm>
                    <a:off x="16413" y="32363"/>
                    <a:ext cx="241" cy="2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x</a:t>
                    </a:r>
                    <a:endParaRPr lang="en-US" altLang="zh-CN" sz="1000">
                      <a:solidFill>
                        <a:srgbClr val="FF0000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1734" name="直接连接符 1733"/>
                <p:cNvCxnSpPr/>
                <p:nvPr/>
              </p:nvCxnSpPr>
              <p:spPr>
                <a:xfrm flipV="1">
                  <a:off x="15855" y="31339"/>
                  <a:ext cx="742" cy="4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735" name="组合 1734"/>
                <p:cNvGrpSpPr/>
                <p:nvPr/>
              </p:nvGrpSpPr>
              <p:grpSpPr>
                <a:xfrm>
                  <a:off x="16253" y="30114"/>
                  <a:ext cx="433" cy="2069"/>
                  <a:chOff x="17820" y="31032"/>
                  <a:chExt cx="433" cy="2069"/>
                </a:xfrm>
              </p:grpSpPr>
              <p:grpSp>
                <p:nvGrpSpPr>
                  <p:cNvPr id="1736" name="组合 1735"/>
                  <p:cNvGrpSpPr/>
                  <p:nvPr/>
                </p:nvGrpSpPr>
                <p:grpSpPr>
                  <a:xfrm>
                    <a:off x="17820" y="31369"/>
                    <a:ext cx="390" cy="1732"/>
                    <a:chOff x="19088" y="31954"/>
                    <a:chExt cx="390" cy="1732"/>
                  </a:xfrm>
                </p:grpSpPr>
                <p:sp>
                  <p:nvSpPr>
                    <p:cNvPr id="1737" name="立方体 1736"/>
                    <p:cNvSpPr/>
                    <p:nvPr/>
                  </p:nvSpPr>
                  <p:spPr>
                    <a:xfrm>
                      <a:off x="19088" y="33294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8" name="立方体 1737"/>
                    <p:cNvSpPr/>
                    <p:nvPr/>
                  </p:nvSpPr>
                  <p:spPr>
                    <a:xfrm>
                      <a:off x="19088" y="33029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9" name="立方体 1738"/>
                    <p:cNvSpPr/>
                    <p:nvPr/>
                  </p:nvSpPr>
                  <p:spPr>
                    <a:xfrm>
                      <a:off x="19088" y="32754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0" name="立方体 1739"/>
                    <p:cNvSpPr/>
                    <p:nvPr/>
                  </p:nvSpPr>
                  <p:spPr>
                    <a:xfrm>
                      <a:off x="19088" y="32492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1" name="立方体 1740"/>
                    <p:cNvSpPr/>
                    <p:nvPr/>
                  </p:nvSpPr>
                  <p:spPr>
                    <a:xfrm>
                      <a:off x="19088" y="322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2" name="立方体 1741"/>
                    <p:cNvSpPr/>
                    <p:nvPr/>
                  </p:nvSpPr>
                  <p:spPr>
                    <a:xfrm>
                      <a:off x="19088" y="31954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743" name="直接箭头连接符 1742"/>
                  <p:cNvCxnSpPr/>
                  <p:nvPr/>
                </p:nvCxnSpPr>
                <p:spPr>
                  <a:xfrm flipH="1" flipV="1">
                    <a:off x="18012" y="31080"/>
                    <a:ext cx="1" cy="350"/>
                  </a:xfrm>
                  <a:prstGeom prst="straightConnector1">
                    <a:avLst/>
                  </a:prstGeom>
                  <a:ln>
                    <a:solidFill>
                      <a:schemeClr val="accent6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44" name="文本框 1743"/>
                  <p:cNvSpPr txBox="1"/>
                  <p:nvPr/>
                </p:nvSpPr>
                <p:spPr>
                  <a:xfrm>
                    <a:off x="18012" y="31032"/>
                    <a:ext cx="241" cy="2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y</a:t>
                    </a:r>
                    <a:endParaRPr lang="en-US" altLang="zh-CN" sz="1000">
                      <a:solidFill>
                        <a:srgbClr val="FF0000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cxnSp>
            <p:nvCxnSpPr>
              <p:cNvPr id="1745" name="直接连接符 1744"/>
              <p:cNvCxnSpPr/>
              <p:nvPr/>
            </p:nvCxnSpPr>
            <p:spPr>
              <a:xfrm flipV="1">
                <a:off x="28580" y="30423"/>
                <a:ext cx="753" cy="5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52" name="文本框 1751"/>
              <p:cNvSpPr txBox="1"/>
              <p:nvPr/>
            </p:nvSpPr>
            <p:spPr>
              <a:xfrm>
                <a:off x="30010" y="30631"/>
                <a:ext cx="160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</a:t>
                </a:r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</a:t>
                </a:r>
                <a:r>
                  <a:rPr lang="en-US" altLang="zh-CN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</a:t>
                </a:r>
                <a:endParaRPr lang="en-US" altLang="zh-CN" sz="12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54" name="文本框 1753"/>
              <p:cNvSpPr txBox="1"/>
              <p:nvPr/>
            </p:nvSpPr>
            <p:spPr>
              <a:xfrm>
                <a:off x="26917" y="28308"/>
                <a:ext cx="160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DSCon</a:t>
                </a:r>
                <a:r>
                  <a:rPr lang="en-US" altLang="zh-CN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endParaRPr lang="en-US" altLang="zh-CN" sz="12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56" name="立方体 1755"/>
              <p:cNvSpPr/>
              <p:nvPr/>
            </p:nvSpPr>
            <p:spPr>
              <a:xfrm>
                <a:off x="24254" y="26656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7" name="立方体 1756"/>
              <p:cNvSpPr/>
              <p:nvPr/>
            </p:nvSpPr>
            <p:spPr>
              <a:xfrm>
                <a:off x="24208" y="26701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8" name="立方体 1757"/>
              <p:cNvSpPr/>
              <p:nvPr/>
            </p:nvSpPr>
            <p:spPr>
              <a:xfrm>
                <a:off x="24161" y="26749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9" name="立方体 1758"/>
              <p:cNvSpPr/>
              <p:nvPr/>
            </p:nvSpPr>
            <p:spPr>
              <a:xfrm>
                <a:off x="24114" y="26792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0" name="立方体 1759"/>
              <p:cNvSpPr/>
              <p:nvPr/>
            </p:nvSpPr>
            <p:spPr>
              <a:xfrm>
                <a:off x="24064" y="26839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1" name="立方体 1760"/>
              <p:cNvSpPr/>
              <p:nvPr/>
            </p:nvSpPr>
            <p:spPr>
              <a:xfrm>
                <a:off x="24017" y="26882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62" name="直接连接符 1761"/>
              <p:cNvCxnSpPr/>
              <p:nvPr/>
            </p:nvCxnSpPr>
            <p:spPr>
              <a:xfrm flipV="1">
                <a:off x="24022" y="27312"/>
                <a:ext cx="1202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63" name="直接连接符 1762"/>
              <p:cNvCxnSpPr/>
              <p:nvPr/>
            </p:nvCxnSpPr>
            <p:spPr>
              <a:xfrm flipV="1">
                <a:off x="24022" y="27710"/>
                <a:ext cx="1202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64" name="直接连接符 1763"/>
              <p:cNvCxnSpPr/>
              <p:nvPr/>
            </p:nvCxnSpPr>
            <p:spPr>
              <a:xfrm rot="16200000" flipV="1">
                <a:off x="23842" y="27519"/>
                <a:ext cx="1179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65" name="直接连接符 1764"/>
              <p:cNvCxnSpPr/>
              <p:nvPr/>
            </p:nvCxnSpPr>
            <p:spPr>
              <a:xfrm flipH="1" flipV="1">
                <a:off x="24838" y="26926"/>
                <a:ext cx="7" cy="119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66" name="右箭头 1765"/>
              <p:cNvSpPr/>
              <p:nvPr/>
            </p:nvSpPr>
            <p:spPr>
              <a:xfrm>
                <a:off x="25700" y="27357"/>
                <a:ext cx="914" cy="278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8" name="立方体 1767"/>
              <p:cNvSpPr/>
              <p:nvPr/>
            </p:nvSpPr>
            <p:spPr>
              <a:xfrm>
                <a:off x="27486" y="26993"/>
                <a:ext cx="521" cy="512"/>
              </a:xfrm>
              <a:prstGeom prst="cube">
                <a:avLst>
                  <a:gd name="adj" fmla="val 3169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9" name="立方体 1768"/>
              <p:cNvSpPr/>
              <p:nvPr/>
            </p:nvSpPr>
            <p:spPr>
              <a:xfrm>
                <a:off x="27357" y="27123"/>
                <a:ext cx="521" cy="512"/>
              </a:xfrm>
              <a:prstGeom prst="cube">
                <a:avLst>
                  <a:gd name="adj" fmla="val 3042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0" name="立方体 1769"/>
              <p:cNvSpPr/>
              <p:nvPr/>
            </p:nvSpPr>
            <p:spPr>
              <a:xfrm>
                <a:off x="27232" y="27247"/>
                <a:ext cx="521" cy="512"/>
              </a:xfrm>
              <a:prstGeom prst="cube">
                <a:avLst>
                  <a:gd name="adj" fmla="val 3067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1" name="立方体 1770"/>
              <p:cNvSpPr/>
              <p:nvPr/>
            </p:nvSpPr>
            <p:spPr>
              <a:xfrm>
                <a:off x="27102" y="27378"/>
                <a:ext cx="521" cy="512"/>
              </a:xfrm>
              <a:prstGeom prst="cube">
                <a:avLst>
                  <a:gd name="adj" fmla="val 2990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2" name="立方体 1771"/>
              <p:cNvSpPr/>
              <p:nvPr/>
            </p:nvSpPr>
            <p:spPr>
              <a:xfrm>
                <a:off x="26965" y="27505"/>
                <a:ext cx="521" cy="51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3" name="立方体 1772"/>
              <p:cNvSpPr/>
              <p:nvPr/>
            </p:nvSpPr>
            <p:spPr>
              <a:xfrm>
                <a:off x="26836" y="27635"/>
                <a:ext cx="521" cy="512"/>
              </a:xfrm>
              <a:prstGeom prst="cube">
                <a:avLst>
                  <a:gd name="adj" fmla="val 3093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4" name="直接箭头连接符 1773"/>
              <p:cNvCxnSpPr/>
              <p:nvPr/>
            </p:nvCxnSpPr>
            <p:spPr>
              <a:xfrm flipH="1">
                <a:off x="26671" y="27960"/>
                <a:ext cx="350" cy="35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75" name="文本框 1774"/>
              <p:cNvSpPr txBox="1"/>
              <p:nvPr/>
            </p:nvSpPr>
            <p:spPr>
              <a:xfrm>
                <a:off x="26455" y="27706"/>
                <a:ext cx="32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endParaRPr lang="en-US" altLang="zh-CN" sz="12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776" name="直接连接符 1775"/>
              <p:cNvCxnSpPr/>
              <p:nvPr/>
            </p:nvCxnSpPr>
            <p:spPr>
              <a:xfrm flipV="1">
                <a:off x="27623" y="27552"/>
                <a:ext cx="989" cy="5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777" name="组合 1776"/>
              <p:cNvGrpSpPr/>
              <p:nvPr/>
            </p:nvGrpSpPr>
            <p:grpSpPr>
              <a:xfrm rot="0">
                <a:off x="28154" y="26391"/>
                <a:ext cx="520" cy="2263"/>
                <a:chOff x="19088" y="31954"/>
                <a:chExt cx="390" cy="1732"/>
              </a:xfrm>
            </p:grpSpPr>
            <p:sp>
              <p:nvSpPr>
                <p:cNvPr id="1778" name="立方体 1777"/>
                <p:cNvSpPr/>
                <p:nvPr/>
              </p:nvSpPr>
              <p:spPr>
                <a:xfrm>
                  <a:off x="19088" y="33294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79" name="立方体 1778"/>
                <p:cNvSpPr/>
                <p:nvPr/>
              </p:nvSpPr>
              <p:spPr>
                <a:xfrm>
                  <a:off x="19088" y="33029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0" name="立方体 1779"/>
                <p:cNvSpPr/>
                <p:nvPr/>
              </p:nvSpPr>
              <p:spPr>
                <a:xfrm>
                  <a:off x="19088" y="32754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1" name="立方体 1780"/>
                <p:cNvSpPr/>
                <p:nvPr/>
              </p:nvSpPr>
              <p:spPr>
                <a:xfrm>
                  <a:off x="19088" y="32492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2" name="立方体 1781"/>
                <p:cNvSpPr/>
                <p:nvPr/>
              </p:nvSpPr>
              <p:spPr>
                <a:xfrm>
                  <a:off x="19088" y="3221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3" name="立方体 1782"/>
                <p:cNvSpPr/>
                <p:nvPr/>
              </p:nvSpPr>
              <p:spPr>
                <a:xfrm>
                  <a:off x="19088" y="31954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84" name="直接箭头连接符 1783"/>
              <p:cNvCxnSpPr/>
              <p:nvPr/>
            </p:nvCxnSpPr>
            <p:spPr>
              <a:xfrm flipH="1" flipV="1">
                <a:off x="28409" y="26014"/>
                <a:ext cx="1" cy="457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85" name="文本框 1784"/>
              <p:cNvSpPr txBox="1"/>
              <p:nvPr/>
            </p:nvSpPr>
            <p:spPr>
              <a:xfrm>
                <a:off x="28409" y="25951"/>
                <a:ext cx="321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endParaRPr lang="en-US" altLang="zh-CN" sz="12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786" name="直接连接符 1785"/>
              <p:cNvCxnSpPr/>
              <p:nvPr/>
            </p:nvCxnSpPr>
            <p:spPr>
              <a:xfrm flipV="1">
                <a:off x="28611" y="27552"/>
                <a:ext cx="753" cy="5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793" name="文本框 1792"/>
              <p:cNvSpPr txBox="1"/>
              <p:nvPr/>
            </p:nvSpPr>
            <p:spPr>
              <a:xfrm>
                <a:off x="30010" y="27760"/>
                <a:ext cx="1523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</a:t>
                </a:r>
                <a:r>
                  <a:rPr lang="zh-CN" altLang="en-US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</a:t>
                </a:r>
                <a:r>
                  <a:rPr lang="en-US" altLang="zh-CN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</a:t>
                </a:r>
                <a:endParaRPr lang="en-US" altLang="zh-CN" sz="12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94" name="文本框 1793"/>
              <p:cNvSpPr txBox="1"/>
              <p:nvPr/>
            </p:nvSpPr>
            <p:spPr>
              <a:xfrm>
                <a:off x="23516" y="28069"/>
                <a:ext cx="238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Features Maps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(real part)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95" name="文本框 1794"/>
              <p:cNvSpPr txBox="1"/>
              <p:nvPr/>
            </p:nvSpPr>
            <p:spPr>
              <a:xfrm>
                <a:off x="23529" y="30991"/>
                <a:ext cx="224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Features Maps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(imag part)</a:t>
                </a:r>
                <a:endParaRPr lang="en-US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813" name="组合 1812"/>
              <p:cNvGrpSpPr/>
              <p:nvPr/>
            </p:nvGrpSpPr>
            <p:grpSpPr>
              <a:xfrm rot="0">
                <a:off x="29233" y="26721"/>
                <a:ext cx="818" cy="1491"/>
                <a:chOff x="46257" y="23118"/>
                <a:chExt cx="614" cy="1141"/>
              </a:xfrm>
            </p:grpSpPr>
            <p:sp>
              <p:nvSpPr>
                <p:cNvPr id="1810" name="立方体 1809"/>
                <p:cNvSpPr/>
                <p:nvPr/>
              </p:nvSpPr>
              <p:spPr>
                <a:xfrm>
                  <a:off x="46481" y="23642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1" name="立方体 1810"/>
                <p:cNvSpPr/>
                <p:nvPr/>
              </p:nvSpPr>
              <p:spPr>
                <a:xfrm>
                  <a:off x="46375" y="2374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2" name="立方体 1811"/>
                <p:cNvSpPr/>
                <p:nvPr/>
              </p:nvSpPr>
              <p:spPr>
                <a:xfrm>
                  <a:off x="46257" y="2386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6" name="立方体 1805"/>
                <p:cNvSpPr/>
                <p:nvPr/>
              </p:nvSpPr>
              <p:spPr>
                <a:xfrm>
                  <a:off x="46481" y="23370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4" name="立方体 1803"/>
                <p:cNvSpPr/>
                <p:nvPr/>
              </p:nvSpPr>
              <p:spPr>
                <a:xfrm>
                  <a:off x="46375" y="23475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5" name="立方体 1804"/>
                <p:cNvSpPr/>
                <p:nvPr/>
              </p:nvSpPr>
              <p:spPr>
                <a:xfrm>
                  <a:off x="46257" y="23595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7" name="立方体 1806"/>
                <p:cNvSpPr/>
                <p:nvPr/>
              </p:nvSpPr>
              <p:spPr>
                <a:xfrm>
                  <a:off x="46481" y="23118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8" name="立方体 1807"/>
                <p:cNvSpPr/>
                <p:nvPr/>
              </p:nvSpPr>
              <p:spPr>
                <a:xfrm>
                  <a:off x="46375" y="23223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09" name="立方体 1808"/>
                <p:cNvSpPr/>
                <p:nvPr/>
              </p:nvSpPr>
              <p:spPr>
                <a:xfrm>
                  <a:off x="46257" y="23343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15" name="组合 1814"/>
              <p:cNvGrpSpPr/>
              <p:nvPr/>
            </p:nvGrpSpPr>
            <p:grpSpPr>
              <a:xfrm rot="0">
                <a:off x="29241" y="29585"/>
                <a:ext cx="818" cy="1491"/>
                <a:chOff x="46257" y="23118"/>
                <a:chExt cx="614" cy="1141"/>
              </a:xfrm>
            </p:grpSpPr>
            <p:sp>
              <p:nvSpPr>
                <p:cNvPr id="1816" name="立方体 1815"/>
                <p:cNvSpPr/>
                <p:nvPr/>
              </p:nvSpPr>
              <p:spPr>
                <a:xfrm>
                  <a:off x="46481" y="23642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7" name="立方体 1816"/>
                <p:cNvSpPr/>
                <p:nvPr/>
              </p:nvSpPr>
              <p:spPr>
                <a:xfrm>
                  <a:off x="46375" y="2374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8" name="立方体 1817"/>
                <p:cNvSpPr/>
                <p:nvPr/>
              </p:nvSpPr>
              <p:spPr>
                <a:xfrm>
                  <a:off x="46257" y="23867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19" name="立方体 1818"/>
                <p:cNvSpPr/>
                <p:nvPr/>
              </p:nvSpPr>
              <p:spPr>
                <a:xfrm>
                  <a:off x="46481" y="23370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20" name="立方体 1819"/>
                <p:cNvSpPr/>
                <p:nvPr/>
              </p:nvSpPr>
              <p:spPr>
                <a:xfrm>
                  <a:off x="46375" y="23475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21" name="立方体 1820"/>
                <p:cNvSpPr/>
                <p:nvPr/>
              </p:nvSpPr>
              <p:spPr>
                <a:xfrm>
                  <a:off x="46257" y="23595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22" name="立方体 1821"/>
                <p:cNvSpPr/>
                <p:nvPr/>
              </p:nvSpPr>
              <p:spPr>
                <a:xfrm>
                  <a:off x="46481" y="23118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23" name="立方体 1822"/>
                <p:cNvSpPr/>
                <p:nvPr/>
              </p:nvSpPr>
              <p:spPr>
                <a:xfrm>
                  <a:off x="46375" y="23223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24" name="立方体 1823"/>
                <p:cNvSpPr/>
                <p:nvPr/>
              </p:nvSpPr>
              <p:spPr>
                <a:xfrm>
                  <a:off x="46257" y="23343"/>
                  <a:ext cx="391" cy="392"/>
                </a:xfrm>
                <a:prstGeom prst="cube">
                  <a:avLst>
                    <a:gd name="adj" fmla="val 3093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1" name="文本框 290"/>
              <p:cNvSpPr txBox="1"/>
              <p:nvPr/>
            </p:nvSpPr>
            <p:spPr>
              <a:xfrm>
                <a:off x="26920" y="31215"/>
                <a:ext cx="1608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DSCon</a:t>
                </a:r>
                <a:r>
                  <a:rPr lang="en-US" altLang="zh-CN" sz="12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endParaRPr lang="en-US" altLang="zh-CN" sz="12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90" name="组合 289"/>
            <p:cNvGrpSpPr/>
            <p:nvPr/>
          </p:nvGrpSpPr>
          <p:grpSpPr>
            <a:xfrm rot="0">
              <a:off x="20497" y="29739"/>
              <a:ext cx="7382" cy="6234"/>
              <a:chOff x="23870" y="30238"/>
              <a:chExt cx="7382" cy="6234"/>
            </a:xfrm>
          </p:grpSpPr>
          <p:sp>
            <p:nvSpPr>
              <p:cNvPr id="227" name="文本框 226"/>
              <p:cNvSpPr txBox="1"/>
              <p:nvPr/>
            </p:nvSpPr>
            <p:spPr>
              <a:xfrm>
                <a:off x="23870" y="35941"/>
                <a:ext cx="738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6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DSCon</a:t>
                </a:r>
                <a:r>
                  <a:rPr lang="en-US" altLang="zh-CN" sz="1600">
                    <a:solidFill>
                      <a:srgbClr val="FF0000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v adapt the shape of its convolution kernel</a:t>
                </a:r>
                <a:endParaRPr lang="en-US" altLang="zh-CN" sz="160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223" name="组合 222"/>
              <p:cNvGrpSpPr/>
              <p:nvPr/>
            </p:nvGrpSpPr>
            <p:grpSpPr>
              <a:xfrm rot="0">
                <a:off x="24815" y="30238"/>
                <a:ext cx="5045" cy="5623"/>
                <a:chOff x="25276" y="26397"/>
                <a:chExt cx="5045" cy="5623"/>
              </a:xfrm>
            </p:grpSpPr>
            <p:grpSp>
              <p:nvGrpSpPr>
                <p:cNvPr id="222" name="组合 221"/>
                <p:cNvGrpSpPr/>
                <p:nvPr/>
              </p:nvGrpSpPr>
              <p:grpSpPr>
                <a:xfrm>
                  <a:off x="25276" y="27414"/>
                  <a:ext cx="5045" cy="4606"/>
                  <a:chOff x="25276" y="27414"/>
                  <a:chExt cx="5045" cy="4606"/>
                </a:xfrm>
              </p:grpSpPr>
              <p:sp>
                <p:nvSpPr>
                  <p:cNvPr id="13" name="矩形 12"/>
                  <p:cNvSpPr/>
                  <p:nvPr/>
                </p:nvSpPr>
                <p:spPr>
                  <a:xfrm>
                    <a:off x="25395" y="27414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25906" y="27414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26416" y="27414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26927" y="27414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27438" y="27414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27948" y="27414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28459" y="27414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28970" y="27414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29480" y="27414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25395" y="2792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25906" y="2792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26416" y="2792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26927" y="2792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27438" y="27925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27948" y="2792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28459" y="27937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28970" y="2792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29480" y="2792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25395" y="2843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矩形 34"/>
                  <p:cNvSpPr/>
                  <p:nvPr/>
                </p:nvSpPr>
                <p:spPr>
                  <a:xfrm>
                    <a:off x="25906" y="2843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>
                  <a:xfrm>
                    <a:off x="26416" y="2843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26927" y="28435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27438" y="2843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27948" y="2843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/>
                  <p:cNvSpPr/>
                  <p:nvPr/>
                </p:nvSpPr>
                <p:spPr>
                  <a:xfrm>
                    <a:off x="28459" y="2843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/>
                  <p:cNvSpPr/>
                  <p:nvPr/>
                </p:nvSpPr>
                <p:spPr>
                  <a:xfrm>
                    <a:off x="28970" y="2843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矩形 65"/>
                  <p:cNvSpPr/>
                  <p:nvPr/>
                </p:nvSpPr>
                <p:spPr>
                  <a:xfrm>
                    <a:off x="29480" y="2843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0" name="矩形 79"/>
                  <p:cNvSpPr/>
                  <p:nvPr/>
                </p:nvSpPr>
                <p:spPr>
                  <a:xfrm>
                    <a:off x="25395" y="2895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" name="矩形 80"/>
                  <p:cNvSpPr/>
                  <p:nvPr/>
                </p:nvSpPr>
                <p:spPr>
                  <a:xfrm>
                    <a:off x="25906" y="2895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矩形 82"/>
                  <p:cNvSpPr/>
                  <p:nvPr/>
                </p:nvSpPr>
                <p:spPr>
                  <a:xfrm>
                    <a:off x="26416" y="2895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" name="矩形 83"/>
                  <p:cNvSpPr/>
                  <p:nvPr/>
                </p:nvSpPr>
                <p:spPr>
                  <a:xfrm>
                    <a:off x="26927" y="2895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>
                    <a:off x="27438" y="28955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27948" y="28955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>
                    <a:off x="28459" y="2895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矩形 88"/>
                  <p:cNvSpPr/>
                  <p:nvPr/>
                </p:nvSpPr>
                <p:spPr>
                  <a:xfrm>
                    <a:off x="28970" y="2895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" name="矩形 89"/>
                  <p:cNvSpPr/>
                  <p:nvPr/>
                </p:nvSpPr>
                <p:spPr>
                  <a:xfrm>
                    <a:off x="29480" y="2895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矩形 91"/>
                  <p:cNvSpPr/>
                  <p:nvPr/>
                </p:nvSpPr>
                <p:spPr>
                  <a:xfrm>
                    <a:off x="25395" y="29465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25906" y="29465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9" name="矩形 68"/>
                  <p:cNvSpPr/>
                  <p:nvPr/>
                </p:nvSpPr>
                <p:spPr>
                  <a:xfrm>
                    <a:off x="26416" y="29465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26927" y="2946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" name="矩形 96"/>
                  <p:cNvSpPr/>
                  <p:nvPr/>
                </p:nvSpPr>
                <p:spPr>
                  <a:xfrm>
                    <a:off x="27438" y="29465"/>
                    <a:ext cx="511" cy="511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indent="0" algn="ctr" fontAlgn="auto" latinLnBrk="1"/>
                    <a:endParaRPr lang="en-US" altLang="zh-CN" sz="8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98" name="矩形 97"/>
                  <p:cNvSpPr/>
                  <p:nvPr/>
                </p:nvSpPr>
                <p:spPr>
                  <a:xfrm>
                    <a:off x="27948" y="2946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矩形 98"/>
                  <p:cNvSpPr/>
                  <p:nvPr/>
                </p:nvSpPr>
                <p:spPr>
                  <a:xfrm>
                    <a:off x="28459" y="29465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矩形 100"/>
                  <p:cNvSpPr/>
                  <p:nvPr/>
                </p:nvSpPr>
                <p:spPr>
                  <a:xfrm>
                    <a:off x="28970" y="29465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矩形 101"/>
                  <p:cNvSpPr/>
                  <p:nvPr/>
                </p:nvSpPr>
                <p:spPr>
                  <a:xfrm>
                    <a:off x="29480" y="29465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" name="矩形 103"/>
                  <p:cNvSpPr/>
                  <p:nvPr/>
                </p:nvSpPr>
                <p:spPr>
                  <a:xfrm>
                    <a:off x="25395" y="29976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 104"/>
                  <p:cNvSpPr/>
                  <p:nvPr/>
                </p:nvSpPr>
                <p:spPr>
                  <a:xfrm>
                    <a:off x="25906" y="29976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矩形 106"/>
                  <p:cNvSpPr/>
                  <p:nvPr/>
                </p:nvSpPr>
                <p:spPr>
                  <a:xfrm>
                    <a:off x="26416" y="29976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" name="矩形 107"/>
                  <p:cNvSpPr/>
                  <p:nvPr/>
                </p:nvSpPr>
                <p:spPr>
                  <a:xfrm>
                    <a:off x="26927" y="29976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" name="矩形 108"/>
                  <p:cNvSpPr/>
                  <p:nvPr/>
                </p:nvSpPr>
                <p:spPr>
                  <a:xfrm>
                    <a:off x="27438" y="29976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矩形 109"/>
                  <p:cNvSpPr/>
                  <p:nvPr/>
                </p:nvSpPr>
                <p:spPr>
                  <a:xfrm>
                    <a:off x="27948" y="29976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矩形 110"/>
                  <p:cNvSpPr/>
                  <p:nvPr/>
                </p:nvSpPr>
                <p:spPr>
                  <a:xfrm>
                    <a:off x="28459" y="29976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>
                  <a:xfrm>
                    <a:off x="28970" y="29976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" name="矩形 113"/>
                  <p:cNvSpPr/>
                  <p:nvPr/>
                </p:nvSpPr>
                <p:spPr>
                  <a:xfrm>
                    <a:off x="29480" y="29976"/>
                    <a:ext cx="511" cy="51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" name="矩形 115"/>
                  <p:cNvSpPr/>
                  <p:nvPr/>
                </p:nvSpPr>
                <p:spPr>
                  <a:xfrm>
                    <a:off x="25395" y="30489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25906" y="30489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" name="矩形 118"/>
                  <p:cNvSpPr/>
                  <p:nvPr/>
                </p:nvSpPr>
                <p:spPr>
                  <a:xfrm>
                    <a:off x="26416" y="30489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矩形 119"/>
                  <p:cNvSpPr/>
                  <p:nvPr/>
                </p:nvSpPr>
                <p:spPr>
                  <a:xfrm>
                    <a:off x="26927" y="30489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27438" y="30489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矩形 121"/>
                  <p:cNvSpPr/>
                  <p:nvPr/>
                </p:nvSpPr>
                <p:spPr>
                  <a:xfrm>
                    <a:off x="27948" y="30489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矩形 122"/>
                  <p:cNvSpPr/>
                  <p:nvPr/>
                </p:nvSpPr>
                <p:spPr>
                  <a:xfrm>
                    <a:off x="28459" y="30489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28970" y="30489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" name="矩形 125"/>
                  <p:cNvSpPr/>
                  <p:nvPr/>
                </p:nvSpPr>
                <p:spPr>
                  <a:xfrm>
                    <a:off x="29480" y="30489"/>
                    <a:ext cx="511" cy="51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矩形 127"/>
                  <p:cNvSpPr/>
                  <p:nvPr/>
                </p:nvSpPr>
                <p:spPr>
                  <a:xfrm>
                    <a:off x="25395" y="3100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" name="矩形 128"/>
                  <p:cNvSpPr/>
                  <p:nvPr/>
                </p:nvSpPr>
                <p:spPr>
                  <a:xfrm>
                    <a:off x="25906" y="3100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0" name="矩形 69"/>
                  <p:cNvSpPr/>
                  <p:nvPr/>
                </p:nvSpPr>
                <p:spPr>
                  <a:xfrm>
                    <a:off x="26416" y="3100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矩形 70"/>
                  <p:cNvSpPr/>
                  <p:nvPr/>
                </p:nvSpPr>
                <p:spPr>
                  <a:xfrm>
                    <a:off x="26927" y="3100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矩形 71"/>
                  <p:cNvSpPr/>
                  <p:nvPr/>
                </p:nvSpPr>
                <p:spPr>
                  <a:xfrm>
                    <a:off x="27438" y="31000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3" name="矩形 72"/>
                  <p:cNvSpPr/>
                  <p:nvPr/>
                </p:nvSpPr>
                <p:spPr>
                  <a:xfrm>
                    <a:off x="27948" y="3100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28459" y="3100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28970" y="3100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8" name="矩形 137"/>
                  <p:cNvSpPr/>
                  <p:nvPr/>
                </p:nvSpPr>
                <p:spPr>
                  <a:xfrm>
                    <a:off x="29480" y="31000"/>
                    <a:ext cx="511" cy="51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25395" y="3151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1" name="矩形 140"/>
                  <p:cNvSpPr/>
                  <p:nvPr/>
                </p:nvSpPr>
                <p:spPr>
                  <a:xfrm>
                    <a:off x="25906" y="3151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3" name="矩形 142"/>
                  <p:cNvSpPr/>
                  <p:nvPr/>
                </p:nvSpPr>
                <p:spPr>
                  <a:xfrm>
                    <a:off x="26416" y="3151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4" name="矩形 143"/>
                  <p:cNvSpPr/>
                  <p:nvPr/>
                </p:nvSpPr>
                <p:spPr>
                  <a:xfrm>
                    <a:off x="26927" y="3151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矩形 74"/>
                  <p:cNvSpPr/>
                  <p:nvPr/>
                </p:nvSpPr>
                <p:spPr>
                  <a:xfrm>
                    <a:off x="27438" y="31510"/>
                    <a:ext cx="511" cy="511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/>
                  <p:cNvSpPr/>
                  <p:nvPr/>
                </p:nvSpPr>
                <p:spPr>
                  <a:xfrm>
                    <a:off x="27948" y="3151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28459" y="3151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28970" y="3151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29480" y="31510"/>
                    <a:ext cx="511" cy="51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文本框 81"/>
                  <p:cNvSpPr txBox="1"/>
                  <p:nvPr/>
                </p:nvSpPr>
                <p:spPr>
                  <a:xfrm>
                    <a:off x="27376" y="29465"/>
                    <a:ext cx="76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ij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27812" y="28943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i+1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91" name="文本框 90"/>
                  <p:cNvSpPr txBox="1"/>
                  <p:nvPr/>
                </p:nvSpPr>
                <p:spPr>
                  <a:xfrm>
                    <a:off x="25276" y="29465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i-4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00" name="文本框 99"/>
                  <p:cNvSpPr txBox="1"/>
                  <p:nvPr/>
                </p:nvSpPr>
                <p:spPr>
                  <a:xfrm>
                    <a:off x="28309" y="29454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i+2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03" name="文本框 102"/>
                  <p:cNvSpPr txBox="1"/>
                  <p:nvPr/>
                </p:nvSpPr>
                <p:spPr>
                  <a:xfrm>
                    <a:off x="28842" y="29976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i+3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06" name="文本框 105"/>
                  <p:cNvSpPr txBox="1"/>
                  <p:nvPr/>
                </p:nvSpPr>
                <p:spPr>
                  <a:xfrm>
                    <a:off x="29363" y="29465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i+4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25776" y="29465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i-3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26296" y="29465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i-2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18" name="文本框 117"/>
                  <p:cNvSpPr txBox="1"/>
                  <p:nvPr/>
                </p:nvSpPr>
                <p:spPr>
                  <a:xfrm>
                    <a:off x="26855" y="29976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i-1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24" name="文本框 123"/>
                  <p:cNvSpPr txBox="1"/>
                  <p:nvPr/>
                </p:nvSpPr>
                <p:spPr>
                  <a:xfrm>
                    <a:off x="27812" y="30477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j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-2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27" name="文本框 126"/>
                  <p:cNvSpPr txBox="1"/>
                  <p:nvPr/>
                </p:nvSpPr>
                <p:spPr>
                  <a:xfrm>
                    <a:off x="27351" y="29988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j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-1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27351" y="30988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j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-3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27351" y="31498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j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-4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88" name="文本框 187"/>
                  <p:cNvSpPr txBox="1"/>
                  <p:nvPr/>
                </p:nvSpPr>
                <p:spPr>
                  <a:xfrm>
                    <a:off x="27282" y="27414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j+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4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89" name="文本框 188"/>
                  <p:cNvSpPr txBox="1"/>
                  <p:nvPr/>
                </p:nvSpPr>
                <p:spPr>
                  <a:xfrm>
                    <a:off x="27282" y="27913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j+3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90" name="文本框 189"/>
                  <p:cNvSpPr txBox="1"/>
                  <p:nvPr/>
                </p:nvSpPr>
                <p:spPr>
                  <a:xfrm>
                    <a:off x="26772" y="28420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j+2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92" name="文本框 191"/>
                  <p:cNvSpPr txBox="1"/>
                  <p:nvPr/>
                </p:nvSpPr>
                <p:spPr>
                  <a:xfrm>
                    <a:off x="27282" y="28931"/>
                    <a:ext cx="958" cy="4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K</a:t>
                    </a:r>
                    <a:r>
                      <a:rPr lang="en-US" altLang="zh-CN" sz="140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j+1</a:t>
                    </a:r>
                    <a:endParaRPr lang="en-US" altLang="zh-CN" sz="140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93" name="矩形 192"/>
                  <p:cNvSpPr/>
                  <p:nvPr/>
                </p:nvSpPr>
                <p:spPr>
                  <a:xfrm>
                    <a:off x="29480" y="29976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矩形 193"/>
                  <p:cNvSpPr/>
                  <p:nvPr/>
                </p:nvSpPr>
                <p:spPr>
                  <a:xfrm>
                    <a:off x="29480" y="30489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矩形 194"/>
                  <p:cNvSpPr/>
                  <p:nvPr/>
                </p:nvSpPr>
                <p:spPr>
                  <a:xfrm>
                    <a:off x="29480" y="3100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6" name="矩形 195"/>
                  <p:cNvSpPr/>
                  <p:nvPr/>
                </p:nvSpPr>
                <p:spPr>
                  <a:xfrm>
                    <a:off x="29480" y="31510"/>
                    <a:ext cx="511" cy="5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7" name="直接连接符 196"/>
                  <p:cNvCxnSpPr/>
                  <p:nvPr/>
                </p:nvCxnSpPr>
                <p:spPr>
                  <a:xfrm flipH="1" flipV="1">
                    <a:off x="27676" y="29222"/>
                    <a:ext cx="6" cy="526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直接连接符 197"/>
                  <p:cNvCxnSpPr/>
                  <p:nvPr/>
                </p:nvCxnSpPr>
                <p:spPr>
                  <a:xfrm flipH="1" flipV="1">
                    <a:off x="27182" y="28644"/>
                    <a:ext cx="493" cy="573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直接连接符 198"/>
                  <p:cNvCxnSpPr/>
                  <p:nvPr/>
                </p:nvCxnSpPr>
                <p:spPr>
                  <a:xfrm flipH="1">
                    <a:off x="27176" y="28211"/>
                    <a:ext cx="506" cy="435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直接连接符 199"/>
                  <p:cNvCxnSpPr/>
                  <p:nvPr/>
                </p:nvCxnSpPr>
                <p:spPr>
                  <a:xfrm>
                    <a:off x="27669" y="27686"/>
                    <a:ext cx="6" cy="5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直接连接符 200"/>
                  <p:cNvCxnSpPr/>
                  <p:nvPr/>
                </p:nvCxnSpPr>
                <p:spPr>
                  <a:xfrm flipV="1">
                    <a:off x="27676" y="29193"/>
                    <a:ext cx="564" cy="54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直接连接符 201"/>
                  <p:cNvCxnSpPr/>
                  <p:nvPr/>
                </p:nvCxnSpPr>
                <p:spPr>
                  <a:xfrm>
                    <a:off x="28239" y="29193"/>
                    <a:ext cx="468" cy="52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直接连接符 202"/>
                  <p:cNvCxnSpPr/>
                  <p:nvPr/>
                </p:nvCxnSpPr>
                <p:spPr>
                  <a:xfrm>
                    <a:off x="28708" y="29722"/>
                    <a:ext cx="519" cy="519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直接连接符 203"/>
                  <p:cNvCxnSpPr/>
                  <p:nvPr/>
                </p:nvCxnSpPr>
                <p:spPr>
                  <a:xfrm flipH="1">
                    <a:off x="29234" y="29709"/>
                    <a:ext cx="500" cy="53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直接连接符 204"/>
                  <p:cNvCxnSpPr/>
                  <p:nvPr/>
                </p:nvCxnSpPr>
                <p:spPr>
                  <a:xfrm flipH="1" flipV="1">
                    <a:off x="27682" y="29741"/>
                    <a:ext cx="6" cy="493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05"/>
                  <p:cNvCxnSpPr/>
                  <p:nvPr/>
                </p:nvCxnSpPr>
                <p:spPr>
                  <a:xfrm flipH="1" flipV="1">
                    <a:off x="27689" y="30241"/>
                    <a:ext cx="513" cy="5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/>
                  <p:cNvCxnSpPr/>
                  <p:nvPr/>
                </p:nvCxnSpPr>
                <p:spPr>
                  <a:xfrm flipH="1">
                    <a:off x="27676" y="30735"/>
                    <a:ext cx="519" cy="5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/>
                  <p:cNvCxnSpPr/>
                  <p:nvPr/>
                </p:nvCxnSpPr>
                <p:spPr>
                  <a:xfrm flipH="1" flipV="1">
                    <a:off x="27676" y="31234"/>
                    <a:ext cx="6" cy="552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连接符 208"/>
                  <p:cNvCxnSpPr/>
                  <p:nvPr/>
                </p:nvCxnSpPr>
                <p:spPr>
                  <a:xfrm flipV="1">
                    <a:off x="27176" y="29693"/>
                    <a:ext cx="554" cy="536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26663" y="29709"/>
                    <a:ext cx="506" cy="506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>
                    <a:off x="25644" y="29722"/>
                    <a:ext cx="1019" cy="6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2" name="任意多边形 211"/>
                <p:cNvSpPr/>
                <p:nvPr/>
              </p:nvSpPr>
              <p:spPr>
                <a:xfrm>
                  <a:off x="25394" y="26397"/>
                  <a:ext cx="2253" cy="1017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3" name="任意多边形 212"/>
                <p:cNvSpPr/>
                <p:nvPr/>
              </p:nvSpPr>
              <p:spPr>
                <a:xfrm flipH="1">
                  <a:off x="27647" y="26399"/>
                  <a:ext cx="2344" cy="1015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975" name="矩形 974"/>
            <p:cNvSpPr/>
            <p:nvPr/>
          </p:nvSpPr>
          <p:spPr>
            <a:xfrm>
              <a:off x="12286" y="36419"/>
              <a:ext cx="24549" cy="94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96" name="组合 995"/>
            <p:cNvGrpSpPr/>
            <p:nvPr/>
          </p:nvGrpSpPr>
          <p:grpSpPr>
            <a:xfrm rot="0">
              <a:off x="12597" y="36601"/>
              <a:ext cx="5749" cy="580"/>
              <a:chOff x="25976" y="39976"/>
              <a:chExt cx="4709" cy="580"/>
            </a:xfrm>
          </p:grpSpPr>
          <p:grpSp>
            <p:nvGrpSpPr>
              <p:cNvPr id="997" name="组合 996"/>
              <p:cNvGrpSpPr/>
              <p:nvPr/>
            </p:nvGrpSpPr>
            <p:grpSpPr>
              <a:xfrm>
                <a:off x="25976" y="39976"/>
                <a:ext cx="4709" cy="580"/>
                <a:chOff x="26182" y="40053"/>
                <a:chExt cx="4709" cy="580"/>
              </a:xfrm>
            </p:grpSpPr>
            <p:sp>
              <p:nvSpPr>
                <p:cNvPr id="998" name="流程图: 可选过程 997"/>
                <p:cNvSpPr/>
                <p:nvPr/>
              </p:nvSpPr>
              <p:spPr>
                <a:xfrm>
                  <a:off x="26182" y="40120"/>
                  <a:ext cx="738" cy="42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999" name="文本框 998"/>
                <p:cNvSpPr txBox="1"/>
                <p:nvPr/>
              </p:nvSpPr>
              <p:spPr>
                <a:xfrm>
                  <a:off x="26871" y="40053"/>
                  <a:ext cx="4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Real part Feature 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aphicFrame>
            <p:nvGraphicFramePr>
              <p:cNvPr id="1000" name="对象 99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6212" y="39991"/>
              <a:ext cx="290" cy="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1" name="" r:id="rId63" imgW="114300" imgH="215900" progId="Equation.KSEE3">
                      <p:embed/>
                    </p:oleObj>
                  </mc:Choice>
                  <mc:Fallback>
                    <p:oleObj name="" r:id="rId63" imgW="114300" imgH="2159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26212" y="39991"/>
                            <a:ext cx="290" cy="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02" name="组合 1001"/>
            <p:cNvGrpSpPr/>
            <p:nvPr/>
          </p:nvGrpSpPr>
          <p:grpSpPr>
            <a:xfrm rot="0">
              <a:off x="16260" y="36613"/>
              <a:ext cx="6656" cy="580"/>
              <a:chOff x="33505" y="39988"/>
              <a:chExt cx="5452" cy="580"/>
            </a:xfrm>
          </p:grpSpPr>
          <p:grpSp>
            <p:nvGrpSpPr>
              <p:cNvPr id="1003" name="组合 1002"/>
              <p:cNvGrpSpPr/>
              <p:nvPr/>
            </p:nvGrpSpPr>
            <p:grpSpPr>
              <a:xfrm>
                <a:off x="33505" y="39988"/>
                <a:ext cx="5452" cy="580"/>
                <a:chOff x="25997" y="40065"/>
                <a:chExt cx="5452" cy="580"/>
              </a:xfrm>
            </p:grpSpPr>
            <p:sp>
              <p:nvSpPr>
                <p:cNvPr id="1004" name="流程图: 可选过程 1003"/>
                <p:cNvSpPr/>
                <p:nvPr/>
              </p:nvSpPr>
              <p:spPr>
                <a:xfrm>
                  <a:off x="25997" y="40120"/>
                  <a:ext cx="738" cy="42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005" name="文本框 1004"/>
                <p:cNvSpPr txBox="1"/>
                <p:nvPr/>
              </p:nvSpPr>
              <p:spPr>
                <a:xfrm>
                  <a:off x="26726" y="40065"/>
                  <a:ext cx="4723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Imaginary part Feature 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aphicFrame>
            <p:nvGraphicFramePr>
              <p:cNvPr id="1006" name="对象 1005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922" y="39991"/>
              <a:ext cx="290" cy="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7" name="" r:id="rId65" imgW="114300" imgH="215900" progId="Equation.KSEE3">
                      <p:embed/>
                    </p:oleObj>
                  </mc:Choice>
                  <mc:Fallback>
                    <p:oleObj name="" r:id="rId65" imgW="114300" imgH="2159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33922" y="39991"/>
                            <a:ext cx="290" cy="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9" name="右箭头 228"/>
            <p:cNvSpPr/>
            <p:nvPr/>
          </p:nvSpPr>
          <p:spPr>
            <a:xfrm rot="16200000">
              <a:off x="14949" y="29804"/>
              <a:ext cx="2101" cy="34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4" name="圆角矩形 943"/>
            <p:cNvSpPr/>
            <p:nvPr/>
          </p:nvSpPr>
          <p:spPr>
            <a:xfrm>
              <a:off x="28779" y="23863"/>
              <a:ext cx="7730" cy="693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9" name="右箭头 938"/>
            <p:cNvSpPr/>
            <p:nvPr/>
          </p:nvSpPr>
          <p:spPr>
            <a:xfrm rot="5400000">
              <a:off x="34161" y="27515"/>
              <a:ext cx="580" cy="292"/>
            </a:xfrm>
            <a:prstGeom prst="rightArrow">
              <a:avLst/>
            </a:prstGeom>
            <a:solidFill>
              <a:srgbClr val="E3F2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8" name="右箭头 937"/>
            <p:cNvSpPr/>
            <p:nvPr/>
          </p:nvSpPr>
          <p:spPr>
            <a:xfrm rot="5400000">
              <a:off x="30357" y="27503"/>
              <a:ext cx="580" cy="292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6" name="组合 295"/>
            <p:cNvGrpSpPr/>
            <p:nvPr/>
          </p:nvGrpSpPr>
          <p:grpSpPr>
            <a:xfrm rot="0">
              <a:off x="28565" y="24381"/>
              <a:ext cx="5200" cy="2977"/>
              <a:chOff x="35776" y="27127"/>
              <a:chExt cx="5200" cy="2977"/>
            </a:xfrm>
          </p:grpSpPr>
          <p:sp>
            <p:nvSpPr>
              <p:cNvPr id="587" name="文本框 586"/>
              <p:cNvSpPr txBox="1"/>
              <p:nvPr/>
            </p:nvSpPr>
            <p:spPr>
              <a:xfrm>
                <a:off x="35776" y="29185"/>
                <a:ext cx="4164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sz="1600" b="1">
                    <a:latin typeface="Times New Roman" panose="02020603050405020304" charset="0"/>
                    <a:cs typeface="Times New Roman" panose="02020603050405020304" charset="0"/>
                  </a:rPr>
                  <a:t>Channel</a:t>
                </a:r>
                <a:r>
                  <a:rPr lang="zh-CN" altLang="en-US" sz="1600" b="1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en-US" altLang="zh-CN" sz="1600" b="1">
                    <a:latin typeface="Times New Roman" panose="02020603050405020304" charset="0"/>
                    <a:cs typeface="Times New Roman" panose="02020603050405020304" charset="0"/>
                  </a:rPr>
                  <a:t>1 ~ </a:t>
                </a:r>
                <a:r>
                  <a:rPr lang="en-US" sz="16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Channel</a:t>
                </a:r>
                <a:r>
                  <a:rPr lang="zh-CN" altLang="en-US" sz="16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</a:t>
                </a:r>
                <a:r>
                  <a:rPr lang="en-US" altLang="zh-CN" sz="16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endParaRPr lang="en-US" altLang="zh-CN" sz="1600" b="1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algn="ctr"/>
                <a:r>
                  <a:rPr lang="en-US" sz="16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(real part)</a:t>
                </a:r>
                <a:endParaRPr lang="en-US" altLang="zh-CN" sz="16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212" name="组合 1211"/>
              <p:cNvGrpSpPr/>
              <p:nvPr/>
            </p:nvGrpSpPr>
            <p:grpSpPr>
              <a:xfrm rot="0">
                <a:off x="36236" y="27127"/>
                <a:ext cx="4740" cy="2015"/>
                <a:chOff x="43015" y="41276"/>
                <a:chExt cx="4740" cy="2015"/>
              </a:xfrm>
            </p:grpSpPr>
            <p:grpSp>
              <p:nvGrpSpPr>
                <p:cNvPr id="1121" name="组合 1120"/>
                <p:cNvGrpSpPr/>
                <p:nvPr/>
              </p:nvGrpSpPr>
              <p:grpSpPr>
                <a:xfrm rot="0">
                  <a:off x="43313" y="41487"/>
                  <a:ext cx="4442" cy="1804"/>
                  <a:chOff x="21984" y="31086"/>
                  <a:chExt cx="3248" cy="1222"/>
                </a:xfrm>
              </p:grpSpPr>
              <p:sp>
                <p:nvSpPr>
                  <p:cNvPr id="1122" name="圆角矩形 1121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123" name="组合 1122"/>
                  <p:cNvGrpSpPr/>
                  <p:nvPr/>
                </p:nvGrpSpPr>
                <p:grpSpPr>
                  <a:xfrm rot="5400000">
                    <a:off x="23140" y="30113"/>
                    <a:ext cx="1049" cy="3135"/>
                    <a:chOff x="29672" y="30595"/>
                    <a:chExt cx="1049" cy="3135"/>
                  </a:xfrm>
                </p:grpSpPr>
                <p:grpSp>
                  <p:nvGrpSpPr>
                    <p:cNvPr id="1124" name="组合 1123"/>
                    <p:cNvGrpSpPr/>
                    <p:nvPr/>
                  </p:nvGrpSpPr>
                  <p:grpSpPr>
                    <a:xfrm rot="0">
                      <a:off x="29672" y="30796"/>
                      <a:ext cx="1049" cy="2934"/>
                      <a:chOff x="32031" y="31268"/>
                      <a:chExt cx="1049" cy="2934"/>
                    </a:xfrm>
                  </p:grpSpPr>
                  <p:sp>
                    <p:nvSpPr>
                      <p:cNvPr id="1125" name="矩形 1124"/>
                      <p:cNvSpPr/>
                      <p:nvPr>
                        <p:custDataLst>
                          <p:tags r:id="rId66"/>
                        </p:custDataLst>
                      </p:nvPr>
                    </p:nvSpPr>
                    <p:spPr>
                      <a:xfrm>
                        <a:off x="32092" y="32097"/>
                        <a:ext cx="316" cy="21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26" name="文本框 1125"/>
                      <p:cNvSpPr txBox="1"/>
                      <p:nvPr>
                        <p:custDataLst>
                          <p:tags r:id="rId67"/>
                        </p:custDataLst>
                      </p:nvPr>
                    </p:nvSpPr>
                    <p:spPr>
                      <a:xfrm rot="10800000">
                        <a:off x="32031" y="31369"/>
                        <a:ext cx="425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1127" name="矩形 1126"/>
                      <p:cNvSpPr/>
                      <p:nvPr>
                        <p:custDataLst>
                          <p:tags r:id="rId68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4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28" name="矩形 1127"/>
                      <p:cNvSpPr/>
                      <p:nvPr>
                        <p:custDataLst>
                          <p:tags r:id="rId69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29" name="文本框 1128"/>
                      <p:cNvSpPr txBox="1"/>
                      <p:nvPr>
                        <p:custDataLst>
                          <p:tags r:id="rId70"/>
                        </p:custDataLst>
                      </p:nvPr>
                    </p:nvSpPr>
                    <p:spPr>
                      <a:xfrm rot="10800000">
                        <a:off x="32655" y="31268"/>
                        <a:ext cx="425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1x1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1130" name="文本框 1129"/>
                    <p:cNvSpPr txBox="1"/>
                    <p:nvPr>
                      <p:custDataLst>
                        <p:tags r:id="rId71"/>
                      </p:custDataLst>
                    </p:nvPr>
                  </p:nvSpPr>
                  <p:spPr>
                    <a:xfrm rot="10800000">
                      <a:off x="29986" y="30595"/>
                      <a:ext cx="425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  <p:grpSp>
              <p:nvGrpSpPr>
                <p:cNvPr id="1109" name="组合 1108"/>
                <p:cNvGrpSpPr/>
                <p:nvPr/>
              </p:nvGrpSpPr>
              <p:grpSpPr>
                <a:xfrm rot="0">
                  <a:off x="43158" y="41384"/>
                  <a:ext cx="4442" cy="1804"/>
                  <a:chOff x="21984" y="31086"/>
                  <a:chExt cx="3248" cy="1222"/>
                </a:xfrm>
              </p:grpSpPr>
              <p:sp>
                <p:nvSpPr>
                  <p:cNvPr id="1110" name="圆角矩形 1109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111" name="组合 1110"/>
                  <p:cNvGrpSpPr/>
                  <p:nvPr/>
                </p:nvGrpSpPr>
                <p:grpSpPr>
                  <a:xfrm rot="5400000">
                    <a:off x="23140" y="30113"/>
                    <a:ext cx="1049" cy="3135"/>
                    <a:chOff x="29672" y="30595"/>
                    <a:chExt cx="1049" cy="3135"/>
                  </a:xfrm>
                </p:grpSpPr>
                <p:grpSp>
                  <p:nvGrpSpPr>
                    <p:cNvPr id="1112" name="组合 1111"/>
                    <p:cNvGrpSpPr/>
                    <p:nvPr/>
                  </p:nvGrpSpPr>
                  <p:grpSpPr>
                    <a:xfrm rot="0">
                      <a:off x="29672" y="30796"/>
                      <a:ext cx="1049" cy="2934"/>
                      <a:chOff x="32031" y="31268"/>
                      <a:chExt cx="1049" cy="2934"/>
                    </a:xfrm>
                  </p:grpSpPr>
                  <p:sp>
                    <p:nvSpPr>
                      <p:cNvPr id="1113" name="矩形 1112"/>
                      <p:cNvSpPr/>
                      <p:nvPr>
                        <p:custDataLst>
                          <p:tags r:id="rId72"/>
                        </p:custDataLst>
                      </p:nvPr>
                    </p:nvSpPr>
                    <p:spPr>
                      <a:xfrm>
                        <a:off x="32092" y="32097"/>
                        <a:ext cx="316" cy="210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14" name="文本框 1113"/>
                      <p:cNvSpPr txBox="1"/>
                      <p:nvPr>
                        <p:custDataLst>
                          <p:tags r:id="rId73"/>
                        </p:custDataLst>
                      </p:nvPr>
                    </p:nvSpPr>
                    <p:spPr>
                      <a:xfrm rot="10800000">
                        <a:off x="32031" y="31369"/>
                        <a:ext cx="425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1115" name="矩形 1114"/>
                      <p:cNvSpPr/>
                      <p:nvPr>
                        <p:custDataLst>
                          <p:tags r:id="rId74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4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16" name="矩形 1115"/>
                      <p:cNvSpPr/>
                      <p:nvPr>
                        <p:custDataLst>
                          <p:tags r:id="rId75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17" name="文本框 1116"/>
                      <p:cNvSpPr txBox="1"/>
                      <p:nvPr>
                        <p:custDataLst>
                          <p:tags r:id="rId76"/>
                        </p:custDataLst>
                      </p:nvPr>
                    </p:nvSpPr>
                    <p:spPr>
                      <a:xfrm rot="10800000">
                        <a:off x="32655" y="31268"/>
                        <a:ext cx="425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1x1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1118" name="文本框 1117"/>
                    <p:cNvSpPr txBox="1"/>
                    <p:nvPr>
                      <p:custDataLst>
                        <p:tags r:id="rId77"/>
                      </p:custDataLst>
                    </p:nvPr>
                  </p:nvSpPr>
                  <p:spPr>
                    <a:xfrm rot="10800000">
                      <a:off x="29986" y="30595"/>
                      <a:ext cx="425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  <p:grpSp>
              <p:nvGrpSpPr>
                <p:cNvPr id="1131" name="组合 1130"/>
                <p:cNvGrpSpPr/>
                <p:nvPr/>
              </p:nvGrpSpPr>
              <p:grpSpPr>
                <a:xfrm rot="0">
                  <a:off x="43015" y="41276"/>
                  <a:ext cx="4442" cy="1804"/>
                  <a:chOff x="21984" y="31086"/>
                  <a:chExt cx="3248" cy="1222"/>
                </a:xfrm>
              </p:grpSpPr>
              <p:sp>
                <p:nvSpPr>
                  <p:cNvPr id="1132" name="圆角矩形 1131"/>
                  <p:cNvSpPr/>
                  <p:nvPr/>
                </p:nvSpPr>
                <p:spPr>
                  <a:xfrm>
                    <a:off x="21984" y="31086"/>
                    <a:ext cx="2322" cy="1222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 cmpd="sng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133" name="组合 1132"/>
                  <p:cNvGrpSpPr/>
                  <p:nvPr/>
                </p:nvGrpSpPr>
                <p:grpSpPr>
                  <a:xfrm rot="5400000">
                    <a:off x="23140" y="30113"/>
                    <a:ext cx="1049" cy="3135"/>
                    <a:chOff x="29672" y="30595"/>
                    <a:chExt cx="1049" cy="3135"/>
                  </a:xfrm>
                </p:grpSpPr>
                <p:grpSp>
                  <p:nvGrpSpPr>
                    <p:cNvPr id="1134" name="组合 1133"/>
                    <p:cNvGrpSpPr/>
                    <p:nvPr/>
                  </p:nvGrpSpPr>
                  <p:grpSpPr>
                    <a:xfrm rot="0">
                      <a:off x="29672" y="30796"/>
                      <a:ext cx="1049" cy="2934"/>
                      <a:chOff x="32031" y="31268"/>
                      <a:chExt cx="1049" cy="2934"/>
                    </a:xfrm>
                  </p:grpSpPr>
                  <p:sp>
                    <p:nvSpPr>
                      <p:cNvPr id="1135" name="矩形 1134"/>
                      <p:cNvSpPr/>
                      <p:nvPr>
                        <p:custDataLst>
                          <p:tags r:id="rId78"/>
                        </p:custDataLst>
                      </p:nvPr>
                    </p:nvSpPr>
                    <p:spPr>
                      <a:xfrm>
                        <a:off x="32092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36" name="文本框 1135"/>
                      <p:cNvSpPr txBox="1"/>
                      <p:nvPr>
                        <p:custDataLst>
                          <p:tags r:id="rId79"/>
                        </p:custDataLst>
                      </p:nvPr>
                    </p:nvSpPr>
                    <p:spPr>
                      <a:xfrm rot="10800000">
                        <a:off x="32031" y="31369"/>
                        <a:ext cx="425" cy="25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x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  <p:sp>
                    <p:nvSpPr>
                      <p:cNvPr id="1137" name="矩形 1136"/>
                      <p:cNvSpPr/>
                      <p:nvPr>
                        <p:custDataLst>
                          <p:tags r:id="rId80"/>
                        </p:custDataLst>
                      </p:nvPr>
                    </p:nvSpPr>
                    <p:spPr>
                      <a:xfrm>
                        <a:off x="32408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38" name="矩形 1137"/>
                      <p:cNvSpPr/>
                      <p:nvPr>
                        <p:custDataLst>
                          <p:tags r:id="rId81"/>
                        </p:custDataLst>
                      </p:nvPr>
                    </p:nvSpPr>
                    <p:spPr>
                      <a:xfrm>
                        <a:off x="32724" y="32098"/>
                        <a:ext cx="316" cy="21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4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139" name="文本框 1138"/>
                      <p:cNvSpPr txBox="1"/>
                      <p:nvPr>
                        <p:custDataLst>
                          <p:tags r:id="rId82"/>
                        </p:custDataLst>
                      </p:nvPr>
                    </p:nvSpPr>
                    <p:spPr>
                      <a:xfrm rot="10800000">
                        <a:off x="32655" y="31268"/>
                        <a:ext cx="425" cy="27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p>
                        <a:r>
                          <a:rPr lang="en-US" altLang="zh-CN" sz="1400">
                            <a:latin typeface="Times New Roman" panose="02020603050405020304" charset="0"/>
                            <a:cs typeface="Times New Roman" panose="02020603050405020304" charset="0"/>
                          </a:rPr>
                          <a:t>Features from 3x3</a:t>
                        </a:r>
                        <a:endPara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endParaRPr>
                      </a:p>
                    </p:txBody>
                  </p:sp>
                </p:grpSp>
                <p:sp>
                  <p:nvSpPr>
                    <p:cNvPr id="1161" name="文本框 1160"/>
                    <p:cNvSpPr txBox="1"/>
                    <p:nvPr>
                      <p:custDataLst>
                        <p:tags r:id="rId83"/>
                      </p:custDataLst>
                    </p:nvPr>
                  </p:nvSpPr>
                  <p:spPr>
                    <a:xfrm rot="10800000">
                      <a:off x="29986" y="30595"/>
                      <a:ext cx="425" cy="287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y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242" name="文本框 1241"/>
            <p:cNvSpPr txBox="1"/>
            <p:nvPr/>
          </p:nvSpPr>
          <p:spPr>
            <a:xfrm>
              <a:off x="30028" y="23801"/>
              <a:ext cx="55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Multi-view Feature Fusion Strategy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582" name="组合 581"/>
            <p:cNvGrpSpPr/>
            <p:nvPr/>
          </p:nvGrpSpPr>
          <p:grpSpPr>
            <a:xfrm rot="0">
              <a:off x="32657" y="24372"/>
              <a:ext cx="3511" cy="2969"/>
              <a:chOff x="36410" y="26455"/>
              <a:chExt cx="3511" cy="2969"/>
            </a:xfrm>
          </p:grpSpPr>
          <p:grpSp>
            <p:nvGrpSpPr>
              <p:cNvPr id="477" name="组合 476"/>
              <p:cNvGrpSpPr/>
              <p:nvPr/>
            </p:nvGrpSpPr>
            <p:grpSpPr>
              <a:xfrm rot="0">
                <a:off x="36744" y="26666"/>
                <a:ext cx="3177" cy="1804"/>
                <a:chOff x="21984" y="31086"/>
                <a:chExt cx="2323" cy="1222"/>
              </a:xfrm>
            </p:grpSpPr>
            <p:sp>
              <p:nvSpPr>
                <p:cNvPr id="480" name="圆角矩形 479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481" name="组合 480"/>
                <p:cNvGrpSpPr/>
                <p:nvPr/>
              </p:nvGrpSpPr>
              <p:grpSpPr>
                <a:xfrm rot="5400000">
                  <a:off x="22677" y="30576"/>
                  <a:ext cx="1050" cy="2210"/>
                  <a:chOff x="29672" y="31520"/>
                  <a:chExt cx="1050" cy="2210"/>
                </a:xfrm>
              </p:grpSpPr>
              <p:grpSp>
                <p:nvGrpSpPr>
                  <p:cNvPr id="482" name="组合 481"/>
                  <p:cNvGrpSpPr/>
                  <p:nvPr/>
                </p:nvGrpSpPr>
                <p:grpSpPr>
                  <a:xfrm rot="0">
                    <a:off x="29672" y="31520"/>
                    <a:ext cx="1050" cy="2210"/>
                    <a:chOff x="32031" y="31992"/>
                    <a:chExt cx="1050" cy="2210"/>
                  </a:xfrm>
                </p:grpSpPr>
                <p:sp>
                  <p:nvSpPr>
                    <p:cNvPr id="483" name="矩形 482"/>
                    <p:cNvSpPr/>
                    <p:nvPr>
                      <p:custDataLst>
                        <p:tags r:id="rId84"/>
                      </p:custDataLst>
                    </p:nvPr>
                  </p:nvSpPr>
                  <p:spPr>
                    <a:xfrm>
                      <a:off x="32092" y="32097"/>
                      <a:ext cx="316" cy="21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484" name="文本框 483"/>
                    <p:cNvSpPr txBox="1"/>
                    <p:nvPr>
                      <p:custDataLst>
                        <p:tags r:id="rId85"/>
                      </p:custDataLst>
                    </p:nvPr>
                  </p:nvSpPr>
                  <p:spPr>
                    <a:xfrm rot="10800000">
                      <a:off x="32031" y="32021"/>
                      <a:ext cx="425" cy="1917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485" name="矩形 484"/>
                    <p:cNvSpPr/>
                    <p:nvPr>
                      <p:custDataLst>
                        <p:tags r:id="rId86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486" name="矩形 485"/>
                    <p:cNvSpPr/>
                    <p:nvPr>
                      <p:custDataLst>
                        <p:tags r:id="rId87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487" name="文本框 486"/>
                    <p:cNvSpPr txBox="1"/>
                    <p:nvPr>
                      <p:custDataLst>
                        <p:tags r:id="rId88"/>
                      </p:custDataLst>
                    </p:nvPr>
                  </p:nvSpPr>
                  <p:spPr>
                    <a:xfrm rot="10800000">
                      <a:off x="32656" y="31992"/>
                      <a:ext cx="425" cy="198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1x1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488" name="文本框 487"/>
                  <p:cNvSpPr txBox="1"/>
                  <p:nvPr>
                    <p:custDataLst>
                      <p:tags r:id="rId89"/>
                    </p:custDataLst>
                  </p:nvPr>
                </p:nvSpPr>
                <p:spPr>
                  <a:xfrm rot="10800000">
                    <a:off x="29986" y="31521"/>
                    <a:ext cx="425" cy="194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509" name="组合 508"/>
              <p:cNvGrpSpPr/>
              <p:nvPr/>
            </p:nvGrpSpPr>
            <p:grpSpPr>
              <a:xfrm rot="0">
                <a:off x="36589" y="26563"/>
                <a:ext cx="3293" cy="1804"/>
                <a:chOff x="21984" y="31086"/>
                <a:chExt cx="2408" cy="1222"/>
              </a:xfrm>
            </p:grpSpPr>
            <p:sp>
              <p:nvSpPr>
                <p:cNvPr id="510" name="圆角矩形 509"/>
                <p:cNvSpPr/>
                <p:nvPr/>
              </p:nvSpPr>
              <p:spPr>
                <a:xfrm>
                  <a:off x="21984" y="31086"/>
                  <a:ext cx="2322" cy="122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511" name="组合 510"/>
                <p:cNvGrpSpPr/>
                <p:nvPr/>
              </p:nvGrpSpPr>
              <p:grpSpPr>
                <a:xfrm rot="5400000">
                  <a:off x="22720" y="30534"/>
                  <a:ext cx="1050" cy="2295"/>
                  <a:chOff x="29672" y="31435"/>
                  <a:chExt cx="1050" cy="2295"/>
                </a:xfrm>
              </p:grpSpPr>
              <p:grpSp>
                <p:nvGrpSpPr>
                  <p:cNvPr id="512" name="组合 511"/>
                  <p:cNvGrpSpPr/>
                  <p:nvPr/>
                </p:nvGrpSpPr>
                <p:grpSpPr>
                  <a:xfrm rot="0">
                    <a:off x="29672" y="31435"/>
                    <a:ext cx="1050" cy="2295"/>
                    <a:chOff x="32031" y="31907"/>
                    <a:chExt cx="1050" cy="2295"/>
                  </a:xfrm>
                </p:grpSpPr>
                <p:sp>
                  <p:nvSpPr>
                    <p:cNvPr id="513" name="矩形 512"/>
                    <p:cNvSpPr/>
                    <p:nvPr>
                      <p:custDataLst>
                        <p:tags r:id="rId90"/>
                      </p:custDataLst>
                    </p:nvPr>
                  </p:nvSpPr>
                  <p:spPr>
                    <a:xfrm>
                      <a:off x="32092" y="32097"/>
                      <a:ext cx="316" cy="210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14" name="文本框 513"/>
                    <p:cNvSpPr txBox="1"/>
                    <p:nvPr>
                      <p:custDataLst>
                        <p:tags r:id="rId91"/>
                      </p:custDataLst>
                    </p:nvPr>
                  </p:nvSpPr>
                  <p:spPr>
                    <a:xfrm rot="10800000">
                      <a:off x="32031" y="31907"/>
                      <a:ext cx="425" cy="2031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535" name="矩形 534"/>
                    <p:cNvSpPr/>
                    <p:nvPr>
                      <p:custDataLst>
                        <p:tags r:id="rId92"/>
                      </p:custDataLst>
                    </p:nvPr>
                  </p:nvSpPr>
                  <p:spPr>
                    <a:xfrm>
                      <a:off x="32408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62" name="矩形 561"/>
                    <p:cNvSpPr/>
                    <p:nvPr>
                      <p:custDataLst>
                        <p:tags r:id="rId93"/>
                      </p:custDataLst>
                    </p:nvPr>
                  </p:nvSpPr>
                  <p:spPr>
                    <a:xfrm>
                      <a:off x="32724" y="32098"/>
                      <a:ext cx="316" cy="2104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63" name="文本框 562"/>
                    <p:cNvSpPr txBox="1"/>
                    <p:nvPr>
                      <p:custDataLst>
                        <p:tags r:id="rId94"/>
                      </p:custDataLst>
                    </p:nvPr>
                  </p:nvSpPr>
                  <p:spPr>
                    <a:xfrm rot="10800000">
                      <a:off x="32656" y="31993"/>
                      <a:ext cx="425" cy="198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1x1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564" name="文本框 563"/>
                  <p:cNvSpPr txBox="1"/>
                  <p:nvPr>
                    <p:custDataLst>
                      <p:tags r:id="rId95"/>
                    </p:custDataLst>
                  </p:nvPr>
                </p:nvSpPr>
                <p:spPr>
                  <a:xfrm rot="10800000">
                    <a:off x="29986" y="31435"/>
                    <a:ext cx="425" cy="2034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581" name="组合 580"/>
              <p:cNvGrpSpPr/>
              <p:nvPr/>
            </p:nvGrpSpPr>
            <p:grpSpPr>
              <a:xfrm>
                <a:off x="36410" y="26455"/>
                <a:ext cx="3510" cy="2969"/>
                <a:chOff x="36410" y="26455"/>
                <a:chExt cx="3510" cy="2969"/>
              </a:xfrm>
            </p:grpSpPr>
            <p:sp>
              <p:nvSpPr>
                <p:cNvPr id="298" name="文本框 297"/>
                <p:cNvSpPr txBox="1"/>
                <p:nvPr/>
              </p:nvSpPr>
              <p:spPr>
                <a:xfrm>
                  <a:off x="36410" y="28505"/>
                  <a:ext cx="3510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1600" b="1">
                      <a:latin typeface="Times New Roman" panose="02020603050405020304" charset="0"/>
                      <a:cs typeface="Times New Roman" panose="02020603050405020304" charset="0"/>
                    </a:rPr>
                    <a:t>Channel</a:t>
                  </a:r>
                  <a:r>
                    <a:rPr lang="zh-CN" altLang="en-US" sz="1600" b="1">
                      <a:latin typeface="Times New Roman" panose="02020603050405020304" charset="0"/>
                      <a:cs typeface="Times New Roman" panose="02020603050405020304" charset="0"/>
                    </a:rPr>
                    <a:t> </a:t>
                  </a:r>
                  <a:r>
                    <a:rPr lang="en-US" altLang="zh-CN" sz="1600" b="1">
                      <a:latin typeface="Times New Roman" panose="02020603050405020304" charset="0"/>
                      <a:cs typeface="Times New Roman" panose="02020603050405020304" charset="0"/>
                    </a:rPr>
                    <a:t>1 ~ </a:t>
                  </a:r>
                  <a:r>
                    <a:rPr lang="en-US" sz="1600" b="1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r>
                    <a:rPr lang="zh-CN" altLang="en-US" sz="1600" b="1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 </a:t>
                  </a:r>
                  <a:r>
                    <a:rPr lang="en-US" altLang="zh-CN" sz="1600" b="1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</a:t>
                  </a:r>
                  <a:endParaRPr lang="en-US" altLang="zh-CN" sz="1600" b="1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/>
                  <a:r>
                    <a:rPr lang="en-US" sz="1600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(imag part)</a:t>
                  </a:r>
                  <a:endParaRPr lang="en-US" altLang="zh-CN" sz="16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580" name="组合 579"/>
                <p:cNvGrpSpPr/>
                <p:nvPr/>
              </p:nvGrpSpPr>
              <p:grpSpPr>
                <a:xfrm>
                  <a:off x="36446" y="26455"/>
                  <a:ext cx="3177" cy="1804"/>
                  <a:chOff x="36446" y="26455"/>
                  <a:chExt cx="3177" cy="1804"/>
                </a:xfrm>
              </p:grpSpPr>
              <p:grpSp>
                <p:nvGrpSpPr>
                  <p:cNvPr id="577" name="组合 576"/>
                  <p:cNvGrpSpPr/>
                  <p:nvPr/>
                </p:nvGrpSpPr>
                <p:grpSpPr>
                  <a:xfrm rot="0">
                    <a:off x="36446" y="26455"/>
                    <a:ext cx="3177" cy="1804"/>
                    <a:chOff x="36446" y="26455"/>
                    <a:chExt cx="3177" cy="1804"/>
                  </a:xfrm>
                </p:grpSpPr>
                <p:sp>
                  <p:nvSpPr>
                    <p:cNvPr id="566" name="圆角矩形 565"/>
                    <p:cNvSpPr/>
                    <p:nvPr/>
                  </p:nvSpPr>
                  <p:spPr>
                    <a:xfrm>
                      <a:off x="36446" y="26455"/>
                      <a:ext cx="3176" cy="1804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 cmpd="sng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矩形 568"/>
                    <p:cNvSpPr/>
                    <p:nvPr>
                      <p:custDataLst>
                        <p:tags r:id="rId96"/>
                      </p:custDataLst>
                    </p:nvPr>
                  </p:nvSpPr>
                  <p:spPr>
                    <a:xfrm rot="5400000">
                      <a:off x="37807" y="25442"/>
                      <a:ext cx="467" cy="2877"/>
                    </a:xfrm>
                    <a:prstGeom prst="rect">
                      <a:avLst/>
                    </a:prstGeom>
                    <a:solidFill>
                      <a:srgbClr val="E3F2D9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70" name="文本框 569"/>
                    <p:cNvSpPr txBox="1"/>
                    <p:nvPr>
                      <p:custDataLst>
                        <p:tags r:id="rId97"/>
                      </p:custDataLst>
                    </p:nvPr>
                  </p:nvSpPr>
                  <p:spPr>
                    <a:xfrm rot="16200000">
                      <a:off x="37980" y="25543"/>
                      <a:ext cx="627" cy="2659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x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571" name="矩形 570"/>
                    <p:cNvSpPr/>
                    <p:nvPr>
                      <p:custDataLst>
                        <p:tags r:id="rId98"/>
                      </p:custDataLst>
                    </p:nvPr>
                  </p:nvSpPr>
                  <p:spPr>
                    <a:xfrm rot="5400000">
                      <a:off x="37807" y="25909"/>
                      <a:ext cx="467" cy="2877"/>
                    </a:xfrm>
                    <a:prstGeom prst="rect">
                      <a:avLst/>
                    </a:prstGeom>
                    <a:solidFill>
                      <a:srgbClr val="E3F2D9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72" name="矩形 571"/>
                    <p:cNvSpPr/>
                    <p:nvPr>
                      <p:custDataLst>
                        <p:tags r:id="rId99"/>
                      </p:custDataLst>
                    </p:nvPr>
                  </p:nvSpPr>
                  <p:spPr>
                    <a:xfrm rot="5400000">
                      <a:off x="37807" y="26376"/>
                      <a:ext cx="467" cy="2877"/>
                    </a:xfrm>
                    <a:prstGeom prst="rect">
                      <a:avLst/>
                    </a:prstGeom>
                    <a:solidFill>
                      <a:srgbClr val="E3F2D9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573" name="文本框 572"/>
                    <p:cNvSpPr txBox="1"/>
                    <p:nvPr>
                      <p:custDataLst>
                        <p:tags r:id="rId100"/>
                      </p:custDataLst>
                    </p:nvPr>
                  </p:nvSpPr>
                  <p:spPr>
                    <a:xfrm rot="16200000">
                      <a:off x="37861" y="26527"/>
                      <a:ext cx="627" cy="2532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Features from 3x3</a:t>
                      </a:r>
                      <a:endParaRPr lang="en-US" altLang="zh-CN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574" name="文本框 573"/>
                  <p:cNvSpPr txBox="1"/>
                  <p:nvPr>
                    <p:custDataLst>
                      <p:tags r:id="rId101"/>
                    </p:custDataLst>
                  </p:nvPr>
                </p:nvSpPr>
                <p:spPr>
                  <a:xfrm rot="16200000">
                    <a:off x="37905" y="26076"/>
                    <a:ext cx="627" cy="2519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1400">
                        <a:latin typeface="Times New Roman" panose="02020603050405020304" charset="0"/>
                        <a:cs typeface="Times New Roman" panose="02020603050405020304" charset="0"/>
                      </a:rPr>
                      <a:t>Features from y</a:t>
                    </a:r>
                    <a:endParaRPr lang="en-US" altLang="zh-CN" sz="14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  <p:grpSp>
          <p:nvGrpSpPr>
            <p:cNvPr id="1202" name="组合 1201"/>
            <p:cNvGrpSpPr/>
            <p:nvPr/>
          </p:nvGrpSpPr>
          <p:grpSpPr>
            <a:xfrm rot="5400000">
              <a:off x="32103" y="27363"/>
              <a:ext cx="724" cy="4610"/>
              <a:chOff x="16284" y="37129"/>
              <a:chExt cx="968" cy="5076"/>
            </a:xfrm>
          </p:grpSpPr>
          <p:sp>
            <p:nvSpPr>
              <p:cNvPr id="1203" name="矩形 1202"/>
              <p:cNvSpPr/>
              <p:nvPr>
                <p:custDataLst>
                  <p:tags r:id="rId102"/>
                </p:custDataLst>
              </p:nvPr>
            </p:nvSpPr>
            <p:spPr>
              <a:xfrm>
                <a:off x="16478" y="37129"/>
                <a:ext cx="602" cy="50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1204" name="文本框 1203"/>
              <p:cNvSpPr txBox="1"/>
              <p:nvPr>
                <p:custDataLst>
                  <p:tags r:id="rId103"/>
                </p:custDataLst>
              </p:nvPr>
            </p:nvSpPr>
            <p:spPr>
              <a:xfrm rot="10800000">
                <a:off x="16284" y="37314"/>
                <a:ext cx="968" cy="26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SE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205" name="组合 1204"/>
            <p:cNvGrpSpPr/>
            <p:nvPr/>
          </p:nvGrpSpPr>
          <p:grpSpPr>
            <a:xfrm rot="5400000">
              <a:off x="32785" y="25180"/>
              <a:ext cx="724" cy="5975"/>
              <a:chOff x="19796" y="38046"/>
              <a:chExt cx="968" cy="3792"/>
            </a:xfrm>
          </p:grpSpPr>
          <p:sp>
            <p:nvSpPr>
              <p:cNvPr id="1206" name="矩形 1205"/>
              <p:cNvSpPr/>
              <p:nvPr>
                <p:custDataLst>
                  <p:tags r:id="rId104"/>
                </p:custDataLst>
              </p:nvPr>
            </p:nvSpPr>
            <p:spPr>
              <a:xfrm>
                <a:off x="20019" y="38913"/>
                <a:ext cx="605" cy="292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1207" name="文本框 1206"/>
              <p:cNvSpPr txBox="1"/>
              <p:nvPr>
                <p:custDataLst>
                  <p:tags r:id="rId105"/>
                </p:custDataLst>
              </p:nvPr>
            </p:nvSpPr>
            <p:spPr>
              <a:xfrm rot="10800000">
                <a:off x="19796" y="38046"/>
                <a:ext cx="968" cy="26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Concat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  <p:grpSp>
          <p:nvGrpSpPr>
            <p:cNvPr id="828" name="组合 827"/>
            <p:cNvGrpSpPr/>
            <p:nvPr/>
          </p:nvGrpSpPr>
          <p:grpSpPr>
            <a:xfrm rot="0">
              <a:off x="30161" y="30078"/>
              <a:ext cx="4609" cy="724"/>
              <a:chOff x="32912" y="33168"/>
              <a:chExt cx="5075" cy="968"/>
            </a:xfrm>
          </p:grpSpPr>
          <p:sp>
            <p:nvSpPr>
              <p:cNvPr id="1208" name="矩形 1207"/>
              <p:cNvSpPr/>
              <p:nvPr>
                <p:custDataLst>
                  <p:tags r:id="rId106"/>
                </p:custDataLst>
              </p:nvPr>
            </p:nvSpPr>
            <p:spPr>
              <a:xfrm rot="5400000">
                <a:off x="35148" y="31082"/>
                <a:ext cx="602" cy="50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1209" name="文本框 1208"/>
              <p:cNvSpPr txBox="1"/>
              <p:nvPr>
                <p:custDataLst>
                  <p:tags r:id="rId107"/>
                </p:custDataLst>
              </p:nvPr>
            </p:nvSpPr>
            <p:spPr>
              <a:xfrm rot="16200000">
                <a:off x="35939" y="32308"/>
                <a:ext cx="968" cy="26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GN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584" name="组合 583"/>
            <p:cNvGrpSpPr/>
            <p:nvPr/>
          </p:nvGrpSpPr>
          <p:grpSpPr>
            <a:xfrm rot="5400000">
              <a:off x="32740" y="25970"/>
              <a:ext cx="724" cy="5889"/>
              <a:chOff x="19816" y="38102"/>
              <a:chExt cx="968" cy="3737"/>
            </a:xfrm>
          </p:grpSpPr>
          <p:sp>
            <p:nvSpPr>
              <p:cNvPr id="585" name="矩形 584"/>
              <p:cNvSpPr/>
              <p:nvPr>
                <p:custDataLst>
                  <p:tags r:id="rId108"/>
                </p:custDataLst>
              </p:nvPr>
            </p:nvSpPr>
            <p:spPr>
              <a:xfrm>
                <a:off x="20019" y="38913"/>
                <a:ext cx="605" cy="29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/>
              </a:p>
            </p:txBody>
          </p:sp>
          <p:sp>
            <p:nvSpPr>
              <p:cNvPr id="771" name="文本框 770"/>
              <p:cNvSpPr txBox="1"/>
              <p:nvPr>
                <p:custDataLst>
                  <p:tags r:id="rId109"/>
                </p:custDataLst>
              </p:nvPr>
            </p:nvSpPr>
            <p:spPr>
              <a:xfrm rot="10800000">
                <a:off x="19816" y="38102"/>
                <a:ext cx="968" cy="26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Conv1x1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  <p:cxnSp>
          <p:nvCxnSpPr>
            <p:cNvPr id="823" name="直接箭头连接符 822"/>
            <p:cNvCxnSpPr/>
            <p:nvPr/>
          </p:nvCxnSpPr>
          <p:spPr>
            <a:xfrm>
              <a:off x="32463" y="28425"/>
              <a:ext cx="0" cy="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5" name="直接箭头连接符 824"/>
            <p:cNvCxnSpPr/>
            <p:nvPr/>
          </p:nvCxnSpPr>
          <p:spPr>
            <a:xfrm>
              <a:off x="32463" y="29157"/>
              <a:ext cx="0" cy="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7" name="直接箭头连接符 826"/>
            <p:cNvCxnSpPr/>
            <p:nvPr/>
          </p:nvCxnSpPr>
          <p:spPr>
            <a:xfrm>
              <a:off x="32463" y="29901"/>
              <a:ext cx="0" cy="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30" name="右箭头 829"/>
            <p:cNvSpPr/>
            <p:nvPr/>
          </p:nvSpPr>
          <p:spPr>
            <a:xfrm rot="5400000">
              <a:off x="32110" y="30809"/>
              <a:ext cx="710" cy="47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1" name="右箭头 830"/>
            <p:cNvSpPr/>
            <p:nvPr/>
          </p:nvSpPr>
          <p:spPr>
            <a:xfrm>
              <a:off x="27945" y="25850"/>
              <a:ext cx="720" cy="410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79" name="组合 878"/>
            <p:cNvGrpSpPr/>
            <p:nvPr/>
          </p:nvGrpSpPr>
          <p:grpSpPr>
            <a:xfrm rot="0">
              <a:off x="20839" y="36527"/>
              <a:ext cx="7555" cy="724"/>
              <a:chOff x="22539" y="40800"/>
              <a:chExt cx="7555" cy="724"/>
            </a:xfrm>
          </p:grpSpPr>
          <p:grpSp>
            <p:nvGrpSpPr>
              <p:cNvPr id="845" name="组合 844"/>
              <p:cNvGrpSpPr/>
              <p:nvPr/>
            </p:nvGrpSpPr>
            <p:grpSpPr>
              <a:xfrm rot="5400000">
                <a:off x="22921" y="40417"/>
                <a:ext cx="724" cy="1490"/>
                <a:chOff x="19837" y="38912"/>
                <a:chExt cx="968" cy="2926"/>
              </a:xfrm>
            </p:grpSpPr>
            <p:sp>
              <p:nvSpPr>
                <p:cNvPr id="846" name="矩形 845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20019" y="38913"/>
                  <a:ext cx="605" cy="292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847" name="文本框 846"/>
                <p:cNvSpPr txBox="1"/>
                <p:nvPr>
                  <p:custDataLst>
                    <p:tags r:id="rId111"/>
                  </p:custDataLst>
                </p:nvPr>
              </p:nvSpPr>
              <p:spPr>
                <a:xfrm rot="10800000">
                  <a:off x="19837" y="38912"/>
                  <a:ext cx="968" cy="26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Concat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</p:grpSp>
          <p:grpSp>
            <p:nvGrpSpPr>
              <p:cNvPr id="848" name="组合 847"/>
              <p:cNvGrpSpPr/>
              <p:nvPr/>
            </p:nvGrpSpPr>
            <p:grpSpPr>
              <a:xfrm rot="0">
                <a:off x="23470" y="40871"/>
                <a:ext cx="6624" cy="580"/>
                <a:chOff x="33922" y="39976"/>
                <a:chExt cx="5426" cy="580"/>
              </a:xfrm>
            </p:grpSpPr>
            <p:sp>
              <p:nvSpPr>
                <p:cNvPr id="851" name="文本框 850"/>
                <p:cNvSpPr txBox="1"/>
                <p:nvPr/>
              </p:nvSpPr>
              <p:spPr>
                <a:xfrm>
                  <a:off x="34379" y="39976"/>
                  <a:ext cx="496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Concatenate along the last dimension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852" name="对象 851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922" y="39991"/>
                <a:ext cx="290" cy="5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53" name="" r:id="rId112" imgW="114300" imgH="215900" progId="Equation.KSEE3">
                        <p:embed/>
                      </p:oleObj>
                    </mc:Choice>
                    <mc:Fallback>
                      <p:oleObj name="" r:id="rId112" imgW="114300" imgH="215900" progId="Equation.KSEE3">
                        <p:embed/>
                        <p:pic>
                          <p:nvPicPr>
                            <p:cNvPr id="0" name="图片 1987"/>
                            <p:cNvPicPr/>
                            <p:nvPr/>
                          </p:nvPicPr>
                          <p:blipFill>
                            <a:blip r:embed="rId6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22" y="39991"/>
                              <a:ext cx="290" cy="5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882" name="组合 881"/>
            <p:cNvGrpSpPr/>
            <p:nvPr/>
          </p:nvGrpSpPr>
          <p:grpSpPr>
            <a:xfrm rot="0">
              <a:off x="32226" y="36527"/>
              <a:ext cx="4559" cy="724"/>
              <a:chOff x="22876" y="40800"/>
              <a:chExt cx="4716" cy="724"/>
            </a:xfrm>
          </p:grpSpPr>
          <p:grpSp>
            <p:nvGrpSpPr>
              <p:cNvPr id="884" name="组合 883"/>
              <p:cNvGrpSpPr/>
              <p:nvPr/>
            </p:nvGrpSpPr>
            <p:grpSpPr>
              <a:xfrm rot="5400000">
                <a:off x="23243" y="40433"/>
                <a:ext cx="724" cy="1458"/>
                <a:chOff x="19837" y="38311"/>
                <a:chExt cx="968" cy="2864"/>
              </a:xfrm>
            </p:grpSpPr>
            <p:sp>
              <p:nvSpPr>
                <p:cNvPr id="885" name="矩形 884"/>
                <p:cNvSpPr/>
                <p:nvPr>
                  <p:custDataLst>
                    <p:tags r:id="rId113"/>
                  </p:custDataLst>
                </p:nvPr>
              </p:nvSpPr>
              <p:spPr>
                <a:xfrm>
                  <a:off x="20019" y="39566"/>
                  <a:ext cx="604" cy="1609"/>
                </a:xfrm>
                <a:prstGeom prst="rect">
                  <a:avLst/>
                </a:prstGeom>
                <a:solidFill>
                  <a:srgbClr val="F5B7BF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887" name="文本框 886"/>
                <p:cNvSpPr txBox="1"/>
                <p:nvPr>
                  <p:custDataLst>
                    <p:tags r:id="rId114"/>
                  </p:custDataLst>
                </p:nvPr>
              </p:nvSpPr>
              <p:spPr>
                <a:xfrm rot="10800000">
                  <a:off x="19837" y="38311"/>
                  <a:ext cx="968" cy="26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SE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</p:grpSp>
          <p:grpSp>
            <p:nvGrpSpPr>
              <p:cNvPr id="888" name="组合 887"/>
              <p:cNvGrpSpPr/>
              <p:nvPr/>
            </p:nvGrpSpPr>
            <p:grpSpPr>
              <a:xfrm rot="0">
                <a:off x="23470" y="40857"/>
                <a:ext cx="4122" cy="580"/>
                <a:chOff x="33922" y="39962"/>
                <a:chExt cx="3376" cy="580"/>
              </a:xfrm>
            </p:grpSpPr>
            <p:sp>
              <p:nvSpPr>
                <p:cNvPr id="889" name="文本框 888"/>
                <p:cNvSpPr txBox="1"/>
                <p:nvPr/>
              </p:nvSpPr>
              <p:spPr>
                <a:xfrm>
                  <a:off x="34106" y="39962"/>
                  <a:ext cx="319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Squeeze-and-Excitation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900" name="对象 899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922" y="39991"/>
                <a:ext cx="290" cy="5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02" name="" r:id="rId115" imgW="114300" imgH="215900" progId="Equation.KSEE3">
                        <p:embed/>
                      </p:oleObj>
                    </mc:Choice>
                    <mc:Fallback>
                      <p:oleObj name="" r:id="rId115" imgW="114300" imgH="215900" progId="Equation.KSEE3">
                        <p:embed/>
                        <p:pic>
                          <p:nvPicPr>
                            <p:cNvPr id="0" name="图片 1987"/>
                            <p:cNvPicPr/>
                            <p:nvPr/>
                          </p:nvPicPr>
                          <p:blipFill>
                            <a:blip r:embed="rId6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22" y="39991"/>
                              <a:ext cx="290" cy="5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03" name="组合 902"/>
            <p:cNvGrpSpPr/>
            <p:nvPr/>
          </p:nvGrpSpPr>
          <p:grpSpPr>
            <a:xfrm rot="0">
              <a:off x="27959" y="36527"/>
              <a:ext cx="4242" cy="724"/>
              <a:chOff x="22837" y="40800"/>
              <a:chExt cx="6148" cy="724"/>
            </a:xfrm>
          </p:grpSpPr>
          <p:grpSp>
            <p:nvGrpSpPr>
              <p:cNvPr id="905" name="组合 904"/>
              <p:cNvGrpSpPr/>
              <p:nvPr/>
            </p:nvGrpSpPr>
            <p:grpSpPr>
              <a:xfrm rot="5400000">
                <a:off x="23210" y="40427"/>
                <a:ext cx="724" cy="1469"/>
                <a:chOff x="19837" y="38365"/>
                <a:chExt cx="968" cy="2885"/>
              </a:xfrm>
            </p:grpSpPr>
            <p:sp>
              <p:nvSpPr>
                <p:cNvPr id="908" name="矩形 907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20019" y="38914"/>
                  <a:ext cx="604" cy="2336"/>
                </a:xfrm>
                <a:prstGeom prst="rect">
                  <a:avLst/>
                </a:prstGeom>
                <a:solidFill>
                  <a:srgbClr val="FED961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/>
                </a:p>
              </p:txBody>
            </p:sp>
            <p:sp>
              <p:nvSpPr>
                <p:cNvPr id="909" name="文本框 908"/>
                <p:cNvSpPr txBox="1"/>
                <p:nvPr>
                  <p:custDataLst>
                    <p:tags r:id="rId117"/>
                  </p:custDataLst>
                </p:nvPr>
              </p:nvSpPr>
              <p:spPr>
                <a:xfrm rot="10800000">
                  <a:off x="19837" y="38365"/>
                  <a:ext cx="968" cy="26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GN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</p:grpSp>
          <p:grpSp>
            <p:nvGrpSpPr>
              <p:cNvPr id="910" name="组合 909"/>
              <p:cNvGrpSpPr/>
              <p:nvPr/>
            </p:nvGrpSpPr>
            <p:grpSpPr>
              <a:xfrm rot="0">
                <a:off x="23470" y="40871"/>
                <a:ext cx="5515" cy="580"/>
                <a:chOff x="33922" y="39976"/>
                <a:chExt cx="4517" cy="580"/>
              </a:xfrm>
            </p:grpSpPr>
            <p:sp>
              <p:nvSpPr>
                <p:cNvPr id="911" name="文本框 910"/>
                <p:cNvSpPr txBox="1"/>
                <p:nvPr/>
              </p:nvSpPr>
              <p:spPr>
                <a:xfrm>
                  <a:off x="34379" y="39976"/>
                  <a:ext cx="406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Group Normalization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912" name="对象 911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922" y="39991"/>
                <a:ext cx="290" cy="5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13" name="" r:id="rId118" imgW="114300" imgH="215900" progId="Equation.KSEE3">
                        <p:embed/>
                      </p:oleObj>
                    </mc:Choice>
                    <mc:Fallback>
                      <p:oleObj name="" r:id="rId118" imgW="114300" imgH="215900" progId="Equation.KSEE3">
                        <p:embed/>
                        <p:pic>
                          <p:nvPicPr>
                            <p:cNvPr id="0" name="图片 1987"/>
                            <p:cNvPicPr/>
                            <p:nvPr/>
                          </p:nvPicPr>
                          <p:blipFill>
                            <a:blip r:embed="rId6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22" y="39991"/>
                              <a:ext cx="290" cy="5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76" name="图片 1675" descr="DSConv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3860" y="18281650"/>
            <a:ext cx="6155690" cy="2479040"/>
          </a:xfrm>
          <a:prstGeom prst="rect">
            <a:avLst/>
          </a:prstGeom>
        </p:spPr>
      </p:pic>
      <p:sp>
        <p:nvSpPr>
          <p:cNvPr id="152" name="文本框 151"/>
          <p:cNvSpPr txBox="1"/>
          <p:nvPr/>
        </p:nvSpPr>
        <p:spPr>
          <a:xfrm>
            <a:off x="21745575" y="2047875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aseline="-25000">
                <a:latin typeface="Times New Roman" panose="02020603050405020304" charset="0"/>
                <a:cs typeface="Times New Roman" panose="02020603050405020304" charset="0"/>
              </a:rPr>
              <a:t>ij</a:t>
            </a:r>
            <a:endParaRPr lang="en-US" altLang="zh-CN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4" name="直接箭头连接符 173"/>
          <p:cNvCxnSpPr/>
          <p:nvPr/>
        </p:nvCxnSpPr>
        <p:spPr>
          <a:xfrm>
            <a:off x="16106140" y="22565995"/>
            <a:ext cx="293370" cy="674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91" name="组合 190"/>
          <p:cNvGrpSpPr/>
          <p:nvPr/>
        </p:nvGrpSpPr>
        <p:grpSpPr>
          <a:xfrm>
            <a:off x="17482820" y="21638260"/>
            <a:ext cx="2960370" cy="2703830"/>
            <a:chOff x="27532" y="34076"/>
            <a:chExt cx="4662" cy="4258"/>
          </a:xfrm>
        </p:grpSpPr>
        <p:sp>
          <p:nvSpPr>
            <p:cNvPr id="3" name="矩形 2"/>
            <p:cNvSpPr/>
            <p:nvPr/>
          </p:nvSpPr>
          <p:spPr>
            <a:xfrm>
              <a:off x="27642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8114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586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9058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530" y="34076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0002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0474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0946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1418" y="34076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7642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8114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8586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9058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9530" y="34548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0002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0474" y="34559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0946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1418" y="3454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7642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8114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28586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9058" y="3502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530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0002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0474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0946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1418" y="3502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27642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28114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28586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29058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9530" y="3550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30002" y="3550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30474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30946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31418" y="3550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27642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28114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28586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9058" y="3597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29530" y="35972"/>
              <a:ext cx="472" cy="4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indent="0" algn="ctr" fontAlgn="auto" latinLnBrk="1"/>
              <a:endParaRPr lang="en-US" altLang="zh-CN" sz="8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0002" y="3597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30474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30946" y="3597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31418" y="3597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27642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28114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28586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9058" y="36444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530" y="36444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0002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0474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946" y="36444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31418" y="36444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27642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28114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28586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29058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29530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30002" y="36918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0474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30946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31418" y="36918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7642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8114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28586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29058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29530" y="37390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矩形 133"/>
            <p:cNvSpPr/>
            <p:nvPr/>
          </p:nvSpPr>
          <p:spPr>
            <a:xfrm>
              <a:off x="30002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矩形 134"/>
            <p:cNvSpPr/>
            <p:nvPr/>
          </p:nvSpPr>
          <p:spPr>
            <a:xfrm>
              <a:off x="30474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30946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31418" y="37390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27642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>
              <a:off x="28114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>
              <a:off x="28586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矩形 143"/>
            <p:cNvSpPr/>
            <p:nvPr/>
          </p:nvSpPr>
          <p:spPr>
            <a:xfrm>
              <a:off x="29058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29530" y="37862"/>
              <a:ext cx="472" cy="4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30002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30474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30946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1418" y="37862"/>
              <a:ext cx="472" cy="4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29473" y="35972"/>
              <a:ext cx="71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ij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29876" y="35489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27532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30335" y="35961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30828" y="36444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31310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i+4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27994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9" name="文本框 158"/>
            <p:cNvSpPr txBox="1"/>
            <p:nvPr/>
          </p:nvSpPr>
          <p:spPr>
            <a:xfrm>
              <a:off x="28475" y="35972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28991" y="36444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i-1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9876" y="36907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29450" y="36455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29450" y="37379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9450" y="37851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-4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5" name="文本框 164"/>
            <p:cNvSpPr txBox="1"/>
            <p:nvPr/>
          </p:nvSpPr>
          <p:spPr>
            <a:xfrm>
              <a:off x="29386" y="34076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6" name="文本框 165"/>
            <p:cNvSpPr txBox="1"/>
            <p:nvPr/>
          </p:nvSpPr>
          <p:spPr>
            <a:xfrm>
              <a:off x="29386" y="34537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j+3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28915" y="35006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j+2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29386" y="35478"/>
              <a:ext cx="88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K</a:t>
              </a:r>
              <a:r>
                <a:rPr lang="en-US" altLang="zh-CN" sz="1400" baseline="-25000">
                  <a:latin typeface="Times New Roman" panose="02020603050405020304" charset="0"/>
                  <a:cs typeface="Times New Roman" panose="02020603050405020304" charset="0"/>
                </a:rPr>
                <a:t>j+1</a:t>
              </a:r>
              <a:endParaRPr lang="en-US" altLang="zh-CN" sz="14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31418" y="36444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31418" y="36918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31418" y="37390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>
              <a:off x="31418" y="37862"/>
              <a:ext cx="472" cy="4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6" name="直接连接符 175"/>
            <p:cNvCxnSpPr/>
            <p:nvPr/>
          </p:nvCxnSpPr>
          <p:spPr>
            <a:xfrm flipH="1" flipV="1">
              <a:off x="29750" y="35747"/>
              <a:ext cx="6" cy="48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H="1" flipV="1">
              <a:off x="29294" y="35213"/>
              <a:ext cx="456" cy="53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H="1">
              <a:off x="29288" y="34813"/>
              <a:ext cx="468" cy="40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9744" y="34327"/>
              <a:ext cx="6" cy="49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29750" y="35720"/>
              <a:ext cx="521" cy="507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30271" y="35720"/>
              <a:ext cx="433" cy="489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30704" y="36209"/>
              <a:ext cx="480" cy="48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H="1">
              <a:off x="31190" y="36197"/>
              <a:ext cx="462" cy="49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H="1" flipV="1">
              <a:off x="29756" y="36227"/>
              <a:ext cx="6" cy="45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H="1" flipV="1">
              <a:off x="29762" y="36689"/>
              <a:ext cx="474" cy="46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H="1">
              <a:off x="29750" y="37145"/>
              <a:ext cx="480" cy="462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 flipV="1">
              <a:off x="29750" y="37607"/>
              <a:ext cx="6" cy="51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29288" y="36182"/>
              <a:ext cx="512" cy="495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8814" y="36197"/>
              <a:ext cx="468" cy="468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7872" y="36209"/>
              <a:ext cx="942" cy="6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COMMONDATA" val="eyJoZGlkIjoiODJlYjdlMTZmYjU1MjI0MGVhYTAyMzdjNjM0NjQyNGYifQ=="/>
  <p:tag name="commondata" val="eyJoZGlkIjoiNmIxZmJkMjkzZWUyYzAxNTYzNzc2YjJhMDllMzU4Mjg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1387</Words>
  <Application>WPS 演示</Application>
  <PresentationFormat>自定义</PresentationFormat>
  <Paragraphs>237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杨承昊</dc:creator>
  <cp:lastModifiedBy>盖ye</cp:lastModifiedBy>
  <cp:revision>88</cp:revision>
  <dcterms:created xsi:type="dcterms:W3CDTF">2023-08-09T12:44:00Z</dcterms:created>
  <dcterms:modified xsi:type="dcterms:W3CDTF">2024-06-02T05:03:03Z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