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7" r:id="rId3"/>
    <p:sldId id="261" r:id="rId4"/>
    <p:sldId id="274" r:id="rId5"/>
    <p:sldId id="275" r:id="rId6"/>
    <p:sldId id="276" r:id="rId7"/>
    <p:sldId id="27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198"/>
    <a:srgbClr val="D7CEBF"/>
    <a:srgbClr val="C2966E"/>
    <a:srgbClr val="D0C6B4"/>
    <a:srgbClr val="B4A486"/>
    <a:srgbClr val="FFD664"/>
    <a:srgbClr val="A79471"/>
    <a:srgbClr val="A99673"/>
    <a:srgbClr val="9E8962"/>
    <a:srgbClr val="C6B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988-03B4-4052-9F17-A5EF05F7883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10650" y="6356350"/>
            <a:ext cx="2743200" cy="365125"/>
          </a:xfrm>
        </p:spPr>
        <p:txBody>
          <a:bodyPr/>
          <a:lstStyle/>
          <a:p>
            <a:fld id="{E50C8418-4D2E-413C-92F3-725898A0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0A988-03B4-4052-9F17-A5EF05F7883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8418-4D2E-413C-92F3-725898A0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4276725" y="1262062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76725" y="5595937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5398476" y="1608025"/>
            <a:ext cx="1395047" cy="1129488"/>
            <a:chOff x="3477358" y="3739317"/>
            <a:chExt cx="2206018" cy="1786085"/>
          </a:xfrm>
        </p:grpSpPr>
        <p:sp>
          <p:nvSpPr>
            <p:cNvPr id="2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02738" y="2925703"/>
            <a:ext cx="894668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스크립트언어 최종발표</a:t>
            </a:r>
            <a:endParaRPr lang="en-US" altLang="ko-KR" sz="66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2014180030 </a:t>
            </a:r>
            <a:r>
              <a:rPr lang="ko-KR" altLang="en-US" sz="3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윤영섭</a:t>
            </a:r>
          </a:p>
        </p:txBody>
      </p:sp>
      <p:sp>
        <p:nvSpPr>
          <p:cNvPr id="26" name="양쪽 모서리가 둥근 사각형 25"/>
          <p:cNvSpPr/>
          <p:nvPr/>
        </p:nvSpPr>
        <p:spPr>
          <a:xfrm rot="10800000">
            <a:off x="4238625" y="1259926"/>
            <a:ext cx="3715276" cy="31026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29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양쪽 모서리가 둥근 사각형 16"/>
          <p:cNvSpPr/>
          <p:nvPr/>
        </p:nvSpPr>
        <p:spPr>
          <a:xfrm rot="10800000">
            <a:off x="3240504" y="656065"/>
            <a:ext cx="5936733" cy="73959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45" name="모서리가 둥근 직사각형 4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18145350">
            <a:off x="3060737" y="781971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29" name="모서리가 둥근 직사각형 28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186198" y="687033"/>
            <a:ext cx="401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주제 및 기능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893346F-665F-4A88-9A61-25158392C29F}"/>
              </a:ext>
            </a:extLst>
          </p:cNvPr>
          <p:cNvGrpSpPr/>
          <p:nvPr/>
        </p:nvGrpSpPr>
        <p:grpSpPr>
          <a:xfrm>
            <a:off x="1380961" y="0"/>
            <a:ext cx="9430077" cy="2546973"/>
            <a:chOff x="2394833" y="2198192"/>
            <a:chExt cx="7402333" cy="198431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E53FA95-4E14-4946-82CB-30D563DAE4C2}"/>
                </a:ext>
              </a:extLst>
            </p:cNvPr>
            <p:cNvGrpSpPr/>
            <p:nvPr/>
          </p:nvGrpSpPr>
          <p:grpSpPr>
            <a:xfrm>
              <a:off x="2394833" y="2198192"/>
              <a:ext cx="7402333" cy="1984314"/>
              <a:chOff x="2394833" y="2198192"/>
              <a:chExt cx="7402333" cy="1984314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2394833" y="3458606"/>
                <a:ext cx="7402333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600" dirty="0">
                    <a:solidFill>
                      <a:schemeClr val="bg2">
                        <a:lumMod val="2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통합 유기동물 검색 시스템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454364" y="2198192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129" name="자유형 128"/>
            <p:cNvSpPr/>
            <p:nvPr/>
          </p:nvSpPr>
          <p:spPr>
            <a:xfrm>
              <a:off x="2549151" y="2329968"/>
              <a:ext cx="487563" cy="502179"/>
            </a:xfrm>
            <a:custGeom>
              <a:avLst/>
              <a:gdLst>
                <a:gd name="connsiteX0" fmla="*/ 537601 w 607199"/>
                <a:gd name="connsiteY0" fmla="*/ 271599 h 625402"/>
                <a:gd name="connsiteX1" fmla="*/ 606588 w 607199"/>
                <a:gd name="connsiteY1" fmla="*/ 311939 h 625402"/>
                <a:gd name="connsiteX2" fmla="*/ 520747 w 607199"/>
                <a:gd name="connsiteY2" fmla="*/ 386672 h 625402"/>
                <a:gd name="connsiteX3" fmla="*/ 413290 w 607199"/>
                <a:gd name="connsiteY3" fmla="*/ 349167 h 625402"/>
                <a:gd name="connsiteX4" fmla="*/ 499131 w 607199"/>
                <a:gd name="connsiteY4" fmla="*/ 274434 h 625402"/>
                <a:gd name="connsiteX5" fmla="*/ 537601 w 607199"/>
                <a:gd name="connsiteY5" fmla="*/ 271599 h 625402"/>
                <a:gd name="connsiteX6" fmla="*/ 234284 w 607199"/>
                <a:gd name="connsiteY6" fmla="*/ 229392 h 625402"/>
                <a:gd name="connsiteX7" fmla="*/ 382427 w 607199"/>
                <a:gd name="connsiteY7" fmla="*/ 378343 h 625402"/>
                <a:gd name="connsiteX8" fmla="*/ 379180 w 607199"/>
                <a:gd name="connsiteY8" fmla="*/ 394513 h 625402"/>
                <a:gd name="connsiteX9" fmla="*/ 394001 w 607199"/>
                <a:gd name="connsiteY9" fmla="*/ 416143 h 625402"/>
                <a:gd name="connsiteX10" fmla="*/ 404661 w 607199"/>
                <a:gd name="connsiteY10" fmla="*/ 468094 h 625402"/>
                <a:gd name="connsiteX11" fmla="*/ 321813 w 607199"/>
                <a:gd name="connsiteY11" fmla="*/ 591074 h 625402"/>
                <a:gd name="connsiteX12" fmla="*/ 277074 w 607199"/>
                <a:gd name="connsiteY12" fmla="*/ 599961 h 625402"/>
                <a:gd name="connsiteX13" fmla="*/ 254534 w 607199"/>
                <a:gd name="connsiteY13" fmla="*/ 614914 h 625402"/>
                <a:gd name="connsiteX14" fmla="*/ 201734 w 607199"/>
                <a:gd name="connsiteY14" fmla="*/ 625402 h 625402"/>
                <a:gd name="connsiteX15" fmla="*/ 105816 w 607199"/>
                <a:gd name="connsiteY15" fmla="*/ 586310 h 625402"/>
                <a:gd name="connsiteX16" fmla="*/ 79815 w 607199"/>
                <a:gd name="connsiteY16" fmla="*/ 548365 h 625402"/>
                <a:gd name="connsiteX17" fmla="*/ 39730 w 607199"/>
                <a:gd name="connsiteY17" fmla="*/ 521773 h 625402"/>
                <a:gd name="connsiteX18" fmla="*/ 0 w 607199"/>
                <a:gd name="connsiteY18" fmla="*/ 427397 h 625402"/>
                <a:gd name="connsiteX19" fmla="*/ 82848 w 607199"/>
                <a:gd name="connsiteY19" fmla="*/ 304418 h 625402"/>
                <a:gd name="connsiteX20" fmla="*/ 112415 w 607199"/>
                <a:gd name="connsiteY20" fmla="*/ 298544 h 625402"/>
                <a:gd name="connsiteX21" fmla="*/ 129531 w 607199"/>
                <a:gd name="connsiteY21" fmla="*/ 273019 h 625402"/>
                <a:gd name="connsiteX22" fmla="*/ 234284 w 607199"/>
                <a:gd name="connsiteY22" fmla="*/ 229392 h 625402"/>
                <a:gd name="connsiteX23" fmla="*/ 470009 w 607199"/>
                <a:gd name="connsiteY23" fmla="*/ 100346 h 625402"/>
                <a:gd name="connsiteX24" fmla="*/ 491704 w 607199"/>
                <a:gd name="connsiteY24" fmla="*/ 109510 h 625402"/>
                <a:gd name="connsiteX25" fmla="*/ 468177 w 607199"/>
                <a:gd name="connsiteY25" fmla="*/ 220866 h 625402"/>
                <a:gd name="connsiteX26" fmla="*/ 359804 w 607199"/>
                <a:gd name="connsiteY26" fmla="*/ 255634 h 625402"/>
                <a:gd name="connsiteX27" fmla="*/ 383331 w 607199"/>
                <a:gd name="connsiteY27" fmla="*/ 144278 h 625402"/>
                <a:gd name="connsiteX28" fmla="*/ 470009 w 607199"/>
                <a:gd name="connsiteY28" fmla="*/ 100346 h 625402"/>
                <a:gd name="connsiteX29" fmla="*/ 119388 w 607199"/>
                <a:gd name="connsiteY29" fmla="*/ 31433 h 625402"/>
                <a:gd name="connsiteX30" fmla="*/ 176538 w 607199"/>
                <a:gd name="connsiteY30" fmla="*/ 129858 h 625402"/>
                <a:gd name="connsiteX31" fmla="*/ 119388 w 607199"/>
                <a:gd name="connsiteY31" fmla="*/ 228283 h 625402"/>
                <a:gd name="connsiteX32" fmla="*/ 62238 w 607199"/>
                <a:gd name="connsiteY32" fmla="*/ 129858 h 625402"/>
                <a:gd name="connsiteX33" fmla="*/ 119388 w 607199"/>
                <a:gd name="connsiteY33" fmla="*/ 31433 h 625402"/>
                <a:gd name="connsiteX34" fmla="*/ 314052 w 607199"/>
                <a:gd name="connsiteY34" fmla="*/ 1075 h 625402"/>
                <a:gd name="connsiteX35" fmla="*/ 344809 w 607199"/>
                <a:gd name="connsiteY35" fmla="*/ 110654 h 625402"/>
                <a:gd name="connsiteX36" fmla="*/ 264889 w 607199"/>
                <a:gd name="connsiteY36" fmla="*/ 191687 h 625402"/>
                <a:gd name="connsiteX37" fmla="*/ 234131 w 607199"/>
                <a:gd name="connsiteY37" fmla="*/ 82108 h 625402"/>
                <a:gd name="connsiteX38" fmla="*/ 314052 w 607199"/>
                <a:gd name="connsiteY38" fmla="*/ 1075 h 62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199" h="625402">
                  <a:moveTo>
                    <a:pt x="537601" y="271599"/>
                  </a:moveTo>
                  <a:cubicBezTo>
                    <a:pt x="573930" y="273438"/>
                    <a:pt x="602111" y="288694"/>
                    <a:pt x="606588" y="311939"/>
                  </a:cubicBezTo>
                  <a:cubicBezTo>
                    <a:pt x="612557" y="342933"/>
                    <a:pt x="574125" y="376392"/>
                    <a:pt x="520747" y="386672"/>
                  </a:cubicBezTo>
                  <a:cubicBezTo>
                    <a:pt x="467369" y="396952"/>
                    <a:pt x="419259" y="380160"/>
                    <a:pt x="413290" y="349167"/>
                  </a:cubicBezTo>
                  <a:cubicBezTo>
                    <a:pt x="407321" y="318173"/>
                    <a:pt x="445753" y="284715"/>
                    <a:pt x="499131" y="274434"/>
                  </a:cubicBezTo>
                  <a:cubicBezTo>
                    <a:pt x="512476" y="271864"/>
                    <a:pt x="525491" y="270986"/>
                    <a:pt x="537601" y="271599"/>
                  </a:cubicBezTo>
                  <a:close/>
                  <a:moveTo>
                    <a:pt x="234284" y="229392"/>
                  </a:moveTo>
                  <a:cubicBezTo>
                    <a:pt x="316101" y="229392"/>
                    <a:pt x="382427" y="296080"/>
                    <a:pt x="382427" y="378343"/>
                  </a:cubicBezTo>
                  <a:lnTo>
                    <a:pt x="379180" y="394513"/>
                  </a:lnTo>
                  <a:lnTo>
                    <a:pt x="394001" y="416143"/>
                  </a:lnTo>
                  <a:cubicBezTo>
                    <a:pt x="400865" y="432110"/>
                    <a:pt x="404661" y="449666"/>
                    <a:pt x="404661" y="468094"/>
                  </a:cubicBezTo>
                  <a:cubicBezTo>
                    <a:pt x="404661" y="523378"/>
                    <a:pt x="370499" y="570812"/>
                    <a:pt x="321813" y="591074"/>
                  </a:cubicBezTo>
                  <a:lnTo>
                    <a:pt x="277074" y="599961"/>
                  </a:lnTo>
                  <a:lnTo>
                    <a:pt x="254534" y="614914"/>
                  </a:lnTo>
                  <a:cubicBezTo>
                    <a:pt x="238306" y="621667"/>
                    <a:pt x="220463" y="625402"/>
                    <a:pt x="201734" y="625402"/>
                  </a:cubicBezTo>
                  <a:cubicBezTo>
                    <a:pt x="164276" y="625402"/>
                    <a:pt x="130364" y="610463"/>
                    <a:pt x="105816" y="586310"/>
                  </a:cubicBezTo>
                  <a:lnTo>
                    <a:pt x="79815" y="548365"/>
                  </a:lnTo>
                  <a:lnTo>
                    <a:pt x="39730" y="521773"/>
                  </a:lnTo>
                  <a:cubicBezTo>
                    <a:pt x="15183" y="497620"/>
                    <a:pt x="0" y="464253"/>
                    <a:pt x="0" y="427397"/>
                  </a:cubicBezTo>
                  <a:cubicBezTo>
                    <a:pt x="0" y="372113"/>
                    <a:pt x="34162" y="324679"/>
                    <a:pt x="82848" y="304418"/>
                  </a:cubicBezTo>
                  <a:lnTo>
                    <a:pt x="112415" y="298544"/>
                  </a:lnTo>
                  <a:lnTo>
                    <a:pt x="129531" y="273019"/>
                  </a:lnTo>
                  <a:cubicBezTo>
                    <a:pt x="156340" y="246064"/>
                    <a:pt x="193376" y="229392"/>
                    <a:pt x="234284" y="229392"/>
                  </a:cubicBezTo>
                  <a:close/>
                  <a:moveTo>
                    <a:pt x="470009" y="100346"/>
                  </a:moveTo>
                  <a:cubicBezTo>
                    <a:pt x="478421" y="101230"/>
                    <a:pt x="485847" y="104223"/>
                    <a:pt x="491704" y="109510"/>
                  </a:cubicBezTo>
                  <a:cubicBezTo>
                    <a:pt x="515134" y="130659"/>
                    <a:pt x="504601" y="180514"/>
                    <a:pt x="468177" y="220866"/>
                  </a:cubicBezTo>
                  <a:cubicBezTo>
                    <a:pt x="431754" y="261217"/>
                    <a:pt x="383234" y="276783"/>
                    <a:pt x="359804" y="255634"/>
                  </a:cubicBezTo>
                  <a:cubicBezTo>
                    <a:pt x="336375" y="234485"/>
                    <a:pt x="346908" y="184630"/>
                    <a:pt x="383331" y="144278"/>
                  </a:cubicBezTo>
                  <a:cubicBezTo>
                    <a:pt x="410649" y="114015"/>
                    <a:pt x="444771" y="97693"/>
                    <a:pt x="470009" y="100346"/>
                  </a:cubicBezTo>
                  <a:close/>
                  <a:moveTo>
                    <a:pt x="119388" y="31433"/>
                  </a:moveTo>
                  <a:cubicBezTo>
                    <a:pt x="150951" y="31433"/>
                    <a:pt x="176538" y="75499"/>
                    <a:pt x="176538" y="129858"/>
                  </a:cubicBezTo>
                  <a:cubicBezTo>
                    <a:pt x="176538" y="184217"/>
                    <a:pt x="150951" y="228283"/>
                    <a:pt x="119388" y="228283"/>
                  </a:cubicBezTo>
                  <a:cubicBezTo>
                    <a:pt x="87825" y="228283"/>
                    <a:pt x="62238" y="184217"/>
                    <a:pt x="62238" y="129858"/>
                  </a:cubicBezTo>
                  <a:cubicBezTo>
                    <a:pt x="62238" y="75499"/>
                    <a:pt x="87825" y="31433"/>
                    <a:pt x="119388" y="31433"/>
                  </a:cubicBezTo>
                  <a:close/>
                  <a:moveTo>
                    <a:pt x="314052" y="1075"/>
                  </a:moveTo>
                  <a:cubicBezTo>
                    <a:pt x="344614" y="8958"/>
                    <a:pt x="358385" y="58017"/>
                    <a:pt x="344809" y="110654"/>
                  </a:cubicBezTo>
                  <a:cubicBezTo>
                    <a:pt x="331233" y="163290"/>
                    <a:pt x="295452" y="199570"/>
                    <a:pt x="264889" y="191687"/>
                  </a:cubicBezTo>
                  <a:cubicBezTo>
                    <a:pt x="234326" y="183804"/>
                    <a:pt x="220555" y="134744"/>
                    <a:pt x="234131" y="82108"/>
                  </a:cubicBezTo>
                  <a:cubicBezTo>
                    <a:pt x="247707" y="29471"/>
                    <a:pt x="283489" y="-6808"/>
                    <a:pt x="314052" y="1075"/>
                  </a:cubicBezTo>
                  <a:close/>
                </a:path>
              </a:pathLst>
            </a:cu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모서리가 둥근 직사각형 1">
            <a:extLst>
              <a:ext uri="{FF2B5EF4-FFF2-40B4-BE49-F238E27FC236}">
                <a16:creationId xmlns:a16="http://schemas.microsoft.com/office/drawing/2014/main" id="{F9323049-91F2-4803-986E-4EFBFDF5783C}"/>
              </a:ext>
            </a:extLst>
          </p:cNvPr>
          <p:cNvSpPr/>
          <p:nvPr/>
        </p:nvSpPr>
        <p:spPr>
          <a:xfrm>
            <a:off x="3240504" y="2847489"/>
            <a:ext cx="5364245" cy="522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1.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지역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날짜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종류 별로 검색기능</a:t>
            </a:r>
          </a:p>
        </p:txBody>
      </p:sp>
      <p:grpSp>
        <p:nvGrpSpPr>
          <p:cNvPr id="23" name="그룹 22"/>
          <p:cNvGrpSpPr/>
          <p:nvPr/>
        </p:nvGrpSpPr>
        <p:grpSpPr>
          <a:xfrm rot="19800000">
            <a:off x="3069196" y="2665344"/>
            <a:ext cx="449938" cy="364288"/>
            <a:chOff x="3477358" y="3739317"/>
            <a:chExt cx="2206018" cy="1786085"/>
          </a:xfrm>
        </p:grpSpPr>
        <p:sp>
          <p:nvSpPr>
            <p:cNvPr id="24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모서리가 둥근 직사각형 1">
            <a:extLst>
              <a:ext uri="{FF2B5EF4-FFF2-40B4-BE49-F238E27FC236}">
                <a16:creationId xmlns:a16="http://schemas.microsoft.com/office/drawing/2014/main" id="{1EA42A3D-DB09-4DB1-8A19-2C1D7E246D09}"/>
              </a:ext>
            </a:extLst>
          </p:cNvPr>
          <p:cNvSpPr/>
          <p:nvPr/>
        </p:nvSpPr>
        <p:spPr>
          <a:xfrm>
            <a:off x="3239210" y="3581886"/>
            <a:ext cx="5364245" cy="522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2.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지도연동을 통한 위치확인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AF25C9D-D435-4DD2-97FC-E49A77746FF5}"/>
              </a:ext>
            </a:extLst>
          </p:cNvPr>
          <p:cNvGrpSpPr/>
          <p:nvPr/>
        </p:nvGrpSpPr>
        <p:grpSpPr>
          <a:xfrm rot="19800000">
            <a:off x="3067902" y="3399741"/>
            <a:ext cx="449938" cy="364288"/>
            <a:chOff x="3477358" y="3739317"/>
            <a:chExt cx="2206018" cy="1786085"/>
          </a:xfrm>
        </p:grpSpPr>
        <p:sp>
          <p:nvSpPr>
            <p:cNvPr id="78" name="모서리가 둥근 직사각형 2">
              <a:extLst>
                <a:ext uri="{FF2B5EF4-FFF2-40B4-BE49-F238E27FC236}">
                  <a16:creationId xmlns:a16="http://schemas.microsoft.com/office/drawing/2014/main" id="{BB60C658-7FF4-497D-8006-7F5B4E0E4D6F}"/>
                </a:ext>
              </a:extLst>
            </p:cNvPr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2">
              <a:extLst>
                <a:ext uri="{FF2B5EF4-FFF2-40B4-BE49-F238E27FC236}">
                  <a16:creationId xmlns:a16="http://schemas.microsoft.com/office/drawing/2014/main" id="{FCACAB0D-9C72-49E5-A71F-AD5674032517}"/>
                </a:ext>
              </a:extLst>
            </p:cNvPr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2">
              <a:extLst>
                <a:ext uri="{FF2B5EF4-FFF2-40B4-BE49-F238E27FC236}">
                  <a16:creationId xmlns:a16="http://schemas.microsoft.com/office/drawing/2014/main" id="{FAD8FD15-FAA7-4556-B11D-CA69C08B2C36}"/>
                </a:ext>
              </a:extLst>
            </p:cNvPr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 26">
              <a:extLst>
                <a:ext uri="{FF2B5EF4-FFF2-40B4-BE49-F238E27FC236}">
                  <a16:creationId xmlns:a16="http://schemas.microsoft.com/office/drawing/2014/main" id="{446DC86A-0920-4EB3-BEA8-E7CFA43CD6A1}"/>
                </a:ext>
              </a:extLst>
            </p:cNvPr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모서리가 둥근 직사각형 2">
              <a:extLst>
                <a:ext uri="{FF2B5EF4-FFF2-40B4-BE49-F238E27FC236}">
                  <a16:creationId xmlns:a16="http://schemas.microsoft.com/office/drawing/2014/main" id="{FD6C8D7A-7C7D-4D21-8392-D89F2DCDA3A3}"/>
                </a:ext>
              </a:extLst>
            </p:cNvPr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모서리가 둥근 직사각형 2">
              <a:extLst>
                <a:ext uri="{FF2B5EF4-FFF2-40B4-BE49-F238E27FC236}">
                  <a16:creationId xmlns:a16="http://schemas.microsoft.com/office/drawing/2014/main" id="{BABAE0AB-3875-4EB4-97EC-BD9E0F799D25}"/>
                </a:ext>
              </a:extLst>
            </p:cNvPr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2">
              <a:extLst>
                <a:ext uri="{FF2B5EF4-FFF2-40B4-BE49-F238E27FC236}">
                  <a16:creationId xmlns:a16="http://schemas.microsoft.com/office/drawing/2014/main" id="{BFEB6392-81DD-4EF8-8063-C3B1888637C8}"/>
                </a:ext>
              </a:extLst>
            </p:cNvPr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4D54DEC0-6A18-42EE-A107-75EA82D4477D}"/>
                </a:ext>
              </a:extLst>
            </p:cNvPr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18FFF80-89CE-4C71-9B6E-78E4A126006D}"/>
                </a:ext>
              </a:extLst>
            </p:cNvPr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모서리가 둥근 직사각형 1">
            <a:extLst>
              <a:ext uri="{FF2B5EF4-FFF2-40B4-BE49-F238E27FC236}">
                <a16:creationId xmlns:a16="http://schemas.microsoft.com/office/drawing/2014/main" id="{941C0096-326A-4B7B-B9B6-B12191FAC2F8}"/>
              </a:ext>
            </a:extLst>
          </p:cNvPr>
          <p:cNvSpPr/>
          <p:nvPr/>
        </p:nvSpPr>
        <p:spPr>
          <a:xfrm>
            <a:off x="3239210" y="4355535"/>
            <a:ext cx="5364245" cy="522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3.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원하는 정보 이메일 송신기능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9EBB73A-24A0-4D60-B4D3-7119EB360628}"/>
              </a:ext>
            </a:extLst>
          </p:cNvPr>
          <p:cNvGrpSpPr/>
          <p:nvPr/>
        </p:nvGrpSpPr>
        <p:grpSpPr>
          <a:xfrm rot="19800000">
            <a:off x="3076508" y="4144729"/>
            <a:ext cx="449938" cy="364288"/>
            <a:chOff x="3477358" y="3739317"/>
            <a:chExt cx="2206018" cy="1786085"/>
          </a:xfrm>
        </p:grpSpPr>
        <p:sp>
          <p:nvSpPr>
            <p:cNvPr id="89" name="모서리가 둥근 직사각형 2">
              <a:extLst>
                <a:ext uri="{FF2B5EF4-FFF2-40B4-BE49-F238E27FC236}">
                  <a16:creationId xmlns:a16="http://schemas.microsoft.com/office/drawing/2014/main" id="{69047228-D0CD-4D3B-966F-92BAFB23B8E2}"/>
                </a:ext>
              </a:extLst>
            </p:cNvPr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2">
              <a:extLst>
                <a:ext uri="{FF2B5EF4-FFF2-40B4-BE49-F238E27FC236}">
                  <a16:creationId xmlns:a16="http://schemas.microsoft.com/office/drawing/2014/main" id="{203D8AFD-CE5D-436B-A023-C5A495E1BE63}"/>
                </a:ext>
              </a:extLst>
            </p:cNvPr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모서리가 둥근 직사각형 2">
              <a:extLst>
                <a:ext uri="{FF2B5EF4-FFF2-40B4-BE49-F238E27FC236}">
                  <a16:creationId xmlns:a16="http://schemas.microsoft.com/office/drawing/2014/main" id="{E0B79686-996D-443A-9D47-6A3D18AC53F3}"/>
                </a:ext>
              </a:extLst>
            </p:cNvPr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자유형 26">
              <a:extLst>
                <a:ext uri="{FF2B5EF4-FFF2-40B4-BE49-F238E27FC236}">
                  <a16:creationId xmlns:a16="http://schemas.microsoft.com/office/drawing/2014/main" id="{D450D680-4F39-4D5B-B000-887D6D5EE15B}"/>
                </a:ext>
              </a:extLst>
            </p:cNvPr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모서리가 둥근 직사각형 2">
              <a:extLst>
                <a:ext uri="{FF2B5EF4-FFF2-40B4-BE49-F238E27FC236}">
                  <a16:creationId xmlns:a16="http://schemas.microsoft.com/office/drawing/2014/main" id="{39D58CC1-733A-41CE-AF7E-37ABCC0C46D3}"/>
                </a:ext>
              </a:extLst>
            </p:cNvPr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모서리가 둥근 직사각형 2">
              <a:extLst>
                <a:ext uri="{FF2B5EF4-FFF2-40B4-BE49-F238E27FC236}">
                  <a16:creationId xmlns:a16="http://schemas.microsoft.com/office/drawing/2014/main" id="{69483C41-1E98-48AA-AEF8-F6A81C1040D0}"/>
                </a:ext>
              </a:extLst>
            </p:cNvPr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2">
              <a:extLst>
                <a:ext uri="{FF2B5EF4-FFF2-40B4-BE49-F238E27FC236}">
                  <a16:creationId xmlns:a16="http://schemas.microsoft.com/office/drawing/2014/main" id="{74CBC77D-F907-4370-995F-E9AA81A657D4}"/>
                </a:ext>
              </a:extLst>
            </p:cNvPr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EE8AD88-FBA6-4EB6-B5E8-C1B29F5CAFD6}"/>
                </a:ext>
              </a:extLst>
            </p:cNvPr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35569F6-C406-40CF-B47D-13CA4BAEC6C3}"/>
                </a:ext>
              </a:extLst>
            </p:cNvPr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모서리가 둥근 직사각형 1">
            <a:extLst>
              <a:ext uri="{FF2B5EF4-FFF2-40B4-BE49-F238E27FC236}">
                <a16:creationId xmlns:a16="http://schemas.microsoft.com/office/drawing/2014/main" id="{DC03A78A-6C51-43F6-94F0-8ABF94FEDA68}"/>
              </a:ext>
            </a:extLst>
          </p:cNvPr>
          <p:cNvSpPr/>
          <p:nvPr/>
        </p:nvSpPr>
        <p:spPr>
          <a:xfrm>
            <a:off x="3204676" y="5118593"/>
            <a:ext cx="5364245" cy="522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4.GUI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제작 및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이미지출력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2D51D26-6380-480C-8574-0D9A655B0FBC}"/>
              </a:ext>
            </a:extLst>
          </p:cNvPr>
          <p:cNvGrpSpPr/>
          <p:nvPr/>
        </p:nvGrpSpPr>
        <p:grpSpPr>
          <a:xfrm rot="19800000">
            <a:off x="3041974" y="4907787"/>
            <a:ext cx="449938" cy="364288"/>
            <a:chOff x="3477358" y="3739317"/>
            <a:chExt cx="2206018" cy="1786085"/>
          </a:xfrm>
        </p:grpSpPr>
        <p:sp>
          <p:nvSpPr>
            <p:cNvPr id="100" name="모서리가 둥근 직사각형 2">
              <a:extLst>
                <a:ext uri="{FF2B5EF4-FFF2-40B4-BE49-F238E27FC236}">
                  <a16:creationId xmlns:a16="http://schemas.microsoft.com/office/drawing/2014/main" id="{478BF07E-61AE-4589-A0AB-D4C20C106DE6}"/>
                </a:ext>
              </a:extLst>
            </p:cNvPr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모서리가 둥근 직사각형 2">
              <a:extLst>
                <a:ext uri="{FF2B5EF4-FFF2-40B4-BE49-F238E27FC236}">
                  <a16:creationId xmlns:a16="http://schemas.microsoft.com/office/drawing/2014/main" id="{D7099248-D4C7-44B7-AD29-114BBDAC2425}"/>
                </a:ext>
              </a:extLst>
            </p:cNvPr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모서리가 둥근 직사각형 2">
              <a:extLst>
                <a:ext uri="{FF2B5EF4-FFF2-40B4-BE49-F238E27FC236}">
                  <a16:creationId xmlns:a16="http://schemas.microsoft.com/office/drawing/2014/main" id="{126F657A-87F2-483A-8CE8-79F9DD0877A2}"/>
                </a:ext>
              </a:extLst>
            </p:cNvPr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자유형 26">
              <a:extLst>
                <a:ext uri="{FF2B5EF4-FFF2-40B4-BE49-F238E27FC236}">
                  <a16:creationId xmlns:a16="http://schemas.microsoft.com/office/drawing/2014/main" id="{6A6765AE-E356-4AC7-8695-7EF77AFD2C6B}"/>
                </a:ext>
              </a:extLst>
            </p:cNvPr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모서리가 둥근 직사각형 2">
              <a:extLst>
                <a:ext uri="{FF2B5EF4-FFF2-40B4-BE49-F238E27FC236}">
                  <a16:creationId xmlns:a16="http://schemas.microsoft.com/office/drawing/2014/main" id="{BA334EFE-C0DA-431A-A3B4-1DF30D4D2A60}"/>
                </a:ext>
              </a:extLst>
            </p:cNvPr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모서리가 둥근 직사각형 2">
              <a:extLst>
                <a:ext uri="{FF2B5EF4-FFF2-40B4-BE49-F238E27FC236}">
                  <a16:creationId xmlns:a16="http://schemas.microsoft.com/office/drawing/2014/main" id="{C5A761A6-DDD1-4147-9D6B-B69C8C73C062}"/>
                </a:ext>
              </a:extLst>
            </p:cNvPr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2">
              <a:extLst>
                <a:ext uri="{FF2B5EF4-FFF2-40B4-BE49-F238E27FC236}">
                  <a16:creationId xmlns:a16="http://schemas.microsoft.com/office/drawing/2014/main" id="{464E1274-1975-4F20-9359-1374F1284641}"/>
                </a:ext>
              </a:extLst>
            </p:cNvPr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3077EA75-3593-4346-9048-53F6FCA3046E}"/>
                </a:ext>
              </a:extLst>
            </p:cNvPr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716C6B35-6441-485B-957B-B4704053AFAB}"/>
                </a:ext>
              </a:extLst>
            </p:cNvPr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225AE6A-9FCC-4A8D-9D84-0A58D6CCF732}"/>
              </a:ext>
            </a:extLst>
          </p:cNvPr>
          <p:cNvGrpSpPr/>
          <p:nvPr/>
        </p:nvGrpSpPr>
        <p:grpSpPr>
          <a:xfrm rot="19800000">
            <a:off x="3075978" y="443456"/>
            <a:ext cx="449938" cy="364288"/>
            <a:chOff x="3477358" y="3739317"/>
            <a:chExt cx="2206018" cy="1786085"/>
          </a:xfrm>
        </p:grpSpPr>
        <p:sp>
          <p:nvSpPr>
            <p:cNvPr id="110" name="모서리가 둥근 직사각형 2">
              <a:extLst>
                <a:ext uri="{FF2B5EF4-FFF2-40B4-BE49-F238E27FC236}">
                  <a16:creationId xmlns:a16="http://schemas.microsoft.com/office/drawing/2014/main" id="{FE2F0E7F-AE03-4B55-BF1B-59EBA0927FF9}"/>
                </a:ext>
              </a:extLst>
            </p:cNvPr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2">
              <a:extLst>
                <a:ext uri="{FF2B5EF4-FFF2-40B4-BE49-F238E27FC236}">
                  <a16:creationId xmlns:a16="http://schemas.microsoft.com/office/drawing/2014/main" id="{0632CEEB-97DD-4683-B558-75575F23A41A}"/>
                </a:ext>
              </a:extLst>
            </p:cNvPr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모서리가 둥근 직사각형 2">
              <a:extLst>
                <a:ext uri="{FF2B5EF4-FFF2-40B4-BE49-F238E27FC236}">
                  <a16:creationId xmlns:a16="http://schemas.microsoft.com/office/drawing/2014/main" id="{DBD55911-BAD0-4712-ACDD-DD45E6724A80}"/>
                </a:ext>
              </a:extLst>
            </p:cNvPr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 26">
              <a:extLst>
                <a:ext uri="{FF2B5EF4-FFF2-40B4-BE49-F238E27FC236}">
                  <a16:creationId xmlns:a16="http://schemas.microsoft.com/office/drawing/2014/main" id="{2C409A4D-79FC-4C46-9E3C-7089E661E40C}"/>
                </a:ext>
              </a:extLst>
            </p:cNvPr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모서리가 둥근 직사각형 2">
              <a:extLst>
                <a:ext uri="{FF2B5EF4-FFF2-40B4-BE49-F238E27FC236}">
                  <a16:creationId xmlns:a16="http://schemas.microsoft.com/office/drawing/2014/main" id="{13832C78-0F32-4C2B-ACEB-886AB6A30785}"/>
                </a:ext>
              </a:extLst>
            </p:cNvPr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모서리가 둥근 직사각형 2">
              <a:extLst>
                <a:ext uri="{FF2B5EF4-FFF2-40B4-BE49-F238E27FC236}">
                  <a16:creationId xmlns:a16="http://schemas.microsoft.com/office/drawing/2014/main" id="{A2F8A83F-5114-4161-9A21-8F28AB8510AA}"/>
                </a:ext>
              </a:extLst>
            </p:cNvPr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2">
              <a:extLst>
                <a:ext uri="{FF2B5EF4-FFF2-40B4-BE49-F238E27FC236}">
                  <a16:creationId xmlns:a16="http://schemas.microsoft.com/office/drawing/2014/main" id="{890FE55B-318E-4622-B95B-A92EAC936A94}"/>
                </a:ext>
              </a:extLst>
            </p:cNvPr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E3C7643B-5F4F-4635-A583-75F66656B145}"/>
                </a:ext>
              </a:extLst>
            </p:cNvPr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DAFC23E2-38D3-4167-A71F-AFEFF3DB9828}"/>
                </a:ext>
              </a:extLst>
            </p:cNvPr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00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53018" y="456079"/>
            <a:ext cx="5579866" cy="849566"/>
            <a:chOff x="1978786" y="1398851"/>
            <a:chExt cx="11118373" cy="406482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978786" y="1398851"/>
              <a:ext cx="11118373" cy="4060299"/>
            </a:xfrm>
            <a:prstGeom prst="roundRect">
              <a:avLst>
                <a:gd name="adj" fmla="val 59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>
                  <a:solidFill>
                    <a:schemeClr val="bg2">
                      <a:lumMod val="2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계획 및 진행현황</a:t>
              </a:r>
              <a:endParaRPr lang="ko-KR" altLang="en-US" sz="54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>
              <a:off x="4918519" y="1403378"/>
              <a:ext cx="5294693" cy="4060298"/>
            </a:xfrm>
            <a:custGeom>
              <a:avLst/>
              <a:gdLst>
                <a:gd name="connsiteX0" fmla="*/ 2344214 w 5294693"/>
                <a:gd name="connsiteY0" fmla="*/ 0 h 4060298"/>
                <a:gd name="connsiteX1" fmla="*/ 5052618 w 5294693"/>
                <a:gd name="connsiteY1" fmla="*/ 0 h 4060298"/>
                <a:gd name="connsiteX2" fmla="*/ 5294693 w 5294693"/>
                <a:gd name="connsiteY2" fmla="*/ 242075 h 4060298"/>
                <a:gd name="connsiteX3" fmla="*/ 5294693 w 5294693"/>
                <a:gd name="connsiteY3" fmla="*/ 3818223 h 4060298"/>
                <a:gd name="connsiteX4" fmla="*/ 5052618 w 5294693"/>
                <a:gd name="connsiteY4" fmla="*/ 4060298 h 4060298"/>
                <a:gd name="connsiteX5" fmla="*/ 0 w 5294693"/>
                <a:gd name="connsiteY5" fmla="*/ 4060298 h 406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4693" h="4060298">
                  <a:moveTo>
                    <a:pt x="2344214" y="0"/>
                  </a:moveTo>
                  <a:lnTo>
                    <a:pt x="5052618" y="0"/>
                  </a:lnTo>
                  <a:cubicBezTo>
                    <a:pt x="5186312" y="0"/>
                    <a:pt x="5294693" y="108381"/>
                    <a:pt x="5294693" y="242075"/>
                  </a:cubicBezTo>
                  <a:lnTo>
                    <a:pt x="5294693" y="3818223"/>
                  </a:lnTo>
                  <a:cubicBezTo>
                    <a:pt x="5294693" y="3951917"/>
                    <a:pt x="5186312" y="4060298"/>
                    <a:pt x="5052618" y="4060298"/>
                  </a:cubicBezTo>
                  <a:lnTo>
                    <a:pt x="0" y="4060298"/>
                  </a:lnTo>
                  <a:close/>
                </a:path>
              </a:pathLst>
            </a:custGeom>
            <a:solidFill>
              <a:srgbClr val="BFB198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48CFD62-F19C-46E6-9347-B394F34CDB24}"/>
              </a:ext>
            </a:extLst>
          </p:cNvPr>
          <p:cNvGrpSpPr/>
          <p:nvPr/>
        </p:nvGrpSpPr>
        <p:grpSpPr>
          <a:xfrm>
            <a:off x="719220" y="41558"/>
            <a:ext cx="1074822" cy="589063"/>
            <a:chOff x="2700606" y="0"/>
            <a:chExt cx="1687608" cy="1129488"/>
          </a:xfrm>
        </p:grpSpPr>
        <p:grpSp>
          <p:nvGrpSpPr>
            <p:cNvPr id="43" name="그룹 42"/>
            <p:cNvGrpSpPr/>
            <p:nvPr/>
          </p:nvGrpSpPr>
          <p:grpSpPr>
            <a:xfrm>
              <a:off x="4110553" y="564744"/>
              <a:ext cx="277661" cy="284357"/>
              <a:chOff x="7838808" y="2409264"/>
              <a:chExt cx="1390918" cy="1424461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자유형 40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2700606" y="564744"/>
              <a:ext cx="277661" cy="284357"/>
              <a:chOff x="7838808" y="2409264"/>
              <a:chExt cx="1390918" cy="1424461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 47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2867822" y="0"/>
              <a:ext cx="1395047" cy="1129488"/>
              <a:chOff x="3477358" y="3739317"/>
              <a:chExt cx="2206018" cy="1786085"/>
            </a:xfrm>
          </p:grpSpPr>
          <p:sp>
            <p:nvSpPr>
              <p:cNvPr id="24" name="모서리가 둥근 직사각형 2"/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"/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"/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자유형 26"/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"/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"/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모서리가 둥근 직사각형 2"/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270E5E1-4A7F-4C33-A6DE-B30A6B957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9179"/>
              </p:ext>
            </p:extLst>
          </p:nvPr>
        </p:nvGraphicFramePr>
        <p:xfrm>
          <a:off x="552078" y="1358025"/>
          <a:ext cx="10903323" cy="4809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0722">
                  <a:extLst>
                    <a:ext uri="{9D8B030D-6E8A-4147-A177-3AD203B41FA5}">
                      <a16:colId xmlns:a16="http://schemas.microsoft.com/office/drawing/2014/main" val="869785336"/>
                    </a:ext>
                  </a:extLst>
                </a:gridCol>
                <a:gridCol w="4041163">
                  <a:extLst>
                    <a:ext uri="{9D8B030D-6E8A-4147-A177-3AD203B41FA5}">
                      <a16:colId xmlns:a16="http://schemas.microsoft.com/office/drawing/2014/main" val="3519323369"/>
                    </a:ext>
                  </a:extLst>
                </a:gridCol>
                <a:gridCol w="1627465">
                  <a:extLst>
                    <a:ext uri="{9D8B030D-6E8A-4147-A177-3AD203B41FA5}">
                      <a16:colId xmlns:a16="http://schemas.microsoft.com/office/drawing/2014/main" val="918766064"/>
                    </a:ext>
                  </a:extLst>
                </a:gridCol>
                <a:gridCol w="3703973">
                  <a:extLst>
                    <a:ext uri="{9D8B030D-6E8A-4147-A177-3AD203B41FA5}">
                      <a16:colId xmlns:a16="http://schemas.microsoft.com/office/drawing/2014/main" val="244283335"/>
                    </a:ext>
                  </a:extLst>
                </a:gridCol>
              </a:tblGrid>
              <a:tr h="330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진행 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902644"/>
                  </a:ext>
                </a:extLst>
              </a:tr>
              <a:tr h="6438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(5.6 ~ 5.12)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동일 데이터 활용 사례 조사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Open API </a:t>
                      </a:r>
                      <a:r>
                        <a:rPr lang="ko-KR" altLang="en-US" sz="1400" dirty="0"/>
                        <a:t>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국가공공데이터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동물보호관리시스템 유기동물 조회 서비스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03847"/>
                  </a:ext>
                </a:extLst>
              </a:tr>
              <a:tr h="6108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(5.13 ~ 5.19)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OpenAPI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 err="1"/>
                        <a:t>파이썬</a:t>
                      </a:r>
                      <a:r>
                        <a:rPr lang="ko-KR" altLang="en-US" sz="1400" baseline="0" dirty="0"/>
                        <a:t> 연동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구현</a:t>
                      </a:r>
                      <a:endParaRPr lang="en-US" altLang="ko-KR" sz="1400" baseline="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Python XML </a:t>
                      </a:r>
                      <a:r>
                        <a:rPr lang="ko-KR" altLang="en-US" sz="1200" dirty="0" err="1"/>
                        <a:t>파싱완료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301214"/>
                  </a:ext>
                </a:extLst>
              </a:tr>
              <a:tr h="821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(5.20. ~ 5.26)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/>
                        <a:t>검색 </a:t>
                      </a:r>
                      <a:r>
                        <a:rPr lang="en-US" altLang="ko-KR" sz="1400" baseline="0" dirty="0"/>
                        <a:t>,</a:t>
                      </a:r>
                      <a:r>
                        <a:rPr lang="ko-KR" altLang="en-US" sz="1400" strike="sngStrike" baseline="0" dirty="0">
                          <a:solidFill>
                            <a:schemeClr val="tx1"/>
                          </a:solidFill>
                        </a:rPr>
                        <a:t>정렬 기능 </a:t>
                      </a:r>
                      <a:r>
                        <a:rPr lang="ko-KR" altLang="en-US" sz="1400" baseline="0" dirty="0"/>
                        <a:t>구현</a:t>
                      </a:r>
                      <a:endParaRPr lang="ko-KR" altLang="en-US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지역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날짜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동물의 종류 별로 검색기능 구현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80%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trike="sngStrike" dirty="0"/>
                        <a:t>정렬기능은 생각보다 데이터가 많아서 보류</a:t>
                      </a:r>
                      <a:endParaRPr lang="en-US" altLang="ko-KR" sz="1200" strike="sngStrike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trike="noStrike" dirty="0">
                          <a:solidFill>
                            <a:srgbClr val="FF0000"/>
                          </a:solidFill>
                        </a:rPr>
                        <a:t>정보 </a:t>
                      </a:r>
                      <a:r>
                        <a:rPr lang="ko-KR" altLang="en-US" sz="1200" strike="noStrike" dirty="0" err="1">
                          <a:solidFill>
                            <a:srgbClr val="FF0000"/>
                          </a:solidFill>
                        </a:rPr>
                        <a:t>다루는법에</a:t>
                      </a:r>
                      <a:r>
                        <a:rPr lang="ko-KR" altLang="en-US" sz="1200" strike="noStrike" dirty="0">
                          <a:solidFill>
                            <a:srgbClr val="FF0000"/>
                          </a:solidFill>
                        </a:rPr>
                        <a:t> 미흡</a:t>
                      </a:r>
                      <a:r>
                        <a:rPr lang="en-US" altLang="ko-KR" sz="1200" strike="noStrike" dirty="0">
                          <a:solidFill>
                            <a:srgbClr val="FF0000"/>
                          </a:solidFill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6589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(5.27 ~ 6.2)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tkinter</a:t>
                      </a:r>
                      <a:r>
                        <a:rPr lang="en-US" altLang="ko-KR" sz="1400" dirty="0"/>
                        <a:t> GUI </a:t>
                      </a:r>
                      <a:r>
                        <a:rPr lang="ko-KR" altLang="en-US" sz="1400" dirty="0"/>
                        <a:t>구현</a:t>
                      </a:r>
                      <a:endParaRPr lang="en-US" altLang="ko-KR" sz="14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224447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(6.3 ~ 6.9)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aseline="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aseline="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/>
                        <a:t>메일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지도 연동</a:t>
                      </a:r>
                      <a:endParaRPr lang="en-US" altLang="ko-KR" sz="1400" baseline="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 출력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sngStrike" dirty="0">
                          <a:solidFill>
                            <a:schemeClr val="tx1"/>
                          </a:solidFill>
                        </a:rPr>
                        <a:t>C/C++</a:t>
                      </a:r>
                      <a:r>
                        <a:rPr lang="ko-KR" altLang="en-US" sz="1400" u="none" strike="sngStrike" dirty="0">
                          <a:solidFill>
                            <a:schemeClr val="tx1"/>
                          </a:solidFill>
                        </a:rPr>
                        <a:t>연동</a:t>
                      </a:r>
                      <a:r>
                        <a:rPr lang="en-US" altLang="ko-KR" sz="1400" u="none" strike="sng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u="none" strike="sngStrike" baseline="0" dirty="0">
                          <a:solidFill>
                            <a:schemeClr val="tx1"/>
                          </a:solidFill>
                        </a:rPr>
                        <a:t>배포 파일제작</a:t>
                      </a:r>
                      <a:endParaRPr lang="ko-KR" altLang="en-US" sz="1400" u="none" strike="sngStrik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80%</a:t>
                      </a:r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지도와 이미지를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GUI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내에 출력되게 하려 했으나 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구현하지 못하고 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FF0000"/>
                          </a:solidFill>
                        </a:rPr>
                        <a:t>웹브라우저에서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볼 수 있도록 구현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28248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(6.10 ~ 6.16)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7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59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5">
            <a:extLst>
              <a:ext uri="{FF2B5EF4-FFF2-40B4-BE49-F238E27FC236}">
                <a16:creationId xmlns:a16="http://schemas.microsoft.com/office/drawing/2014/main" id="{47EBEA50-D9C7-4CDD-AB65-CC7E29D11BC1}"/>
              </a:ext>
            </a:extLst>
          </p:cNvPr>
          <p:cNvSpPr/>
          <p:nvPr/>
        </p:nvSpPr>
        <p:spPr>
          <a:xfrm>
            <a:off x="853018" y="456079"/>
            <a:ext cx="5579866" cy="848620"/>
          </a:xfrm>
          <a:prstGeom prst="roundRect">
            <a:avLst>
              <a:gd name="adj" fmla="val 5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실행화면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DE262A-EC64-414F-8FD2-7BED23683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61" y="1478264"/>
            <a:ext cx="10304477" cy="467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5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9E4C82-D41A-4638-AECA-A55398C61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8" y="2003031"/>
            <a:ext cx="6668431" cy="3000794"/>
          </a:xfrm>
          <a:prstGeom prst="rect">
            <a:avLst/>
          </a:prstGeom>
        </p:spPr>
      </p:pic>
      <p:sp>
        <p:nvSpPr>
          <p:cNvPr id="4" name="모서리가 둥근 직사각형 15">
            <a:extLst>
              <a:ext uri="{FF2B5EF4-FFF2-40B4-BE49-F238E27FC236}">
                <a16:creationId xmlns:a16="http://schemas.microsoft.com/office/drawing/2014/main" id="{7284E34F-FB5B-41F0-828B-4622A2E9F532}"/>
              </a:ext>
            </a:extLst>
          </p:cNvPr>
          <p:cNvSpPr/>
          <p:nvPr/>
        </p:nvSpPr>
        <p:spPr>
          <a:xfrm>
            <a:off x="853018" y="456079"/>
            <a:ext cx="5579866" cy="848620"/>
          </a:xfrm>
          <a:prstGeom prst="roundRect">
            <a:avLst>
              <a:gd name="adj" fmla="val 5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Git </a:t>
            </a:r>
            <a:r>
              <a:rPr lang="ko-KR" altLang="en-US" sz="54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통계</a:t>
            </a:r>
          </a:p>
        </p:txBody>
      </p:sp>
      <p:sp>
        <p:nvSpPr>
          <p:cNvPr id="5" name="모서리가 둥근 직사각형 15">
            <a:extLst>
              <a:ext uri="{FF2B5EF4-FFF2-40B4-BE49-F238E27FC236}">
                <a16:creationId xmlns:a16="http://schemas.microsoft.com/office/drawing/2014/main" id="{9A2E96DE-68E2-4254-99F8-C928C095D9FF}"/>
              </a:ext>
            </a:extLst>
          </p:cNvPr>
          <p:cNvSpPr/>
          <p:nvPr/>
        </p:nvSpPr>
        <p:spPr>
          <a:xfrm>
            <a:off x="1397300" y="5277847"/>
            <a:ext cx="5579866" cy="848620"/>
          </a:xfrm>
          <a:prstGeom prst="roundRect">
            <a:avLst>
              <a:gd name="adj" fmla="val 5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총 </a:t>
            </a:r>
            <a:r>
              <a:rPr lang="en-US" altLang="ko-KR" sz="54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7</a:t>
            </a:r>
            <a:r>
              <a:rPr lang="ko-KR" altLang="en-US" sz="54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</a:t>
            </a:r>
            <a:r>
              <a:rPr lang="en-US" altLang="ko-KR" sz="54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commit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82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5">
            <a:extLst>
              <a:ext uri="{FF2B5EF4-FFF2-40B4-BE49-F238E27FC236}">
                <a16:creationId xmlns:a16="http://schemas.microsoft.com/office/drawing/2014/main" id="{5D815CC5-6ACE-4FD7-82FD-7884E12D5306}"/>
              </a:ext>
            </a:extLst>
          </p:cNvPr>
          <p:cNvSpPr/>
          <p:nvPr/>
        </p:nvSpPr>
        <p:spPr>
          <a:xfrm>
            <a:off x="968115" y="509242"/>
            <a:ext cx="3548862" cy="848620"/>
          </a:xfrm>
          <a:prstGeom prst="roundRect">
            <a:avLst>
              <a:gd name="adj" fmla="val 5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아쉬운 점</a:t>
            </a:r>
          </a:p>
        </p:txBody>
      </p:sp>
      <p:sp>
        <p:nvSpPr>
          <p:cNvPr id="3" name="모서리가 둥근 직사각형 1">
            <a:extLst>
              <a:ext uri="{FF2B5EF4-FFF2-40B4-BE49-F238E27FC236}">
                <a16:creationId xmlns:a16="http://schemas.microsoft.com/office/drawing/2014/main" id="{D4FBA05F-B7E6-4860-97B5-9D7E9B305ED3}"/>
              </a:ext>
            </a:extLst>
          </p:cNvPr>
          <p:cNvSpPr/>
          <p:nvPr/>
        </p:nvSpPr>
        <p:spPr>
          <a:xfrm>
            <a:off x="968115" y="1798144"/>
            <a:ext cx="5364245" cy="522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검색결과의 가독성이 좋지 못하다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B9466905-B386-4DA8-8476-5E811C5E8118}"/>
              </a:ext>
            </a:extLst>
          </p:cNvPr>
          <p:cNvSpPr/>
          <p:nvPr/>
        </p:nvSpPr>
        <p:spPr>
          <a:xfrm>
            <a:off x="968115" y="2922449"/>
            <a:ext cx="9413534" cy="522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사용자에게 좀더 편리한 인터페이스 제공 필요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사진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지도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등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모서리가 둥근 직사각형 1">
            <a:extLst>
              <a:ext uri="{FF2B5EF4-FFF2-40B4-BE49-F238E27FC236}">
                <a16:creationId xmlns:a16="http://schemas.microsoft.com/office/drawing/2014/main" id="{411FA068-5B51-40B6-997D-95989794D392}"/>
              </a:ext>
            </a:extLst>
          </p:cNvPr>
          <p:cNvSpPr/>
          <p:nvPr/>
        </p:nvSpPr>
        <p:spPr>
          <a:xfrm>
            <a:off x="968115" y="4046754"/>
            <a:ext cx="6404520" cy="522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세부적인 검색기능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개나 고양이의 종류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2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5FE0C9B-52F1-448F-ADB6-1FF1FB408D65}"/>
              </a:ext>
            </a:extLst>
          </p:cNvPr>
          <p:cNvCxnSpPr/>
          <p:nvPr/>
        </p:nvCxnSpPr>
        <p:spPr>
          <a:xfrm>
            <a:off x="4276725" y="1262062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BFCB1A-0255-4150-AA05-9AF8728C585A}"/>
              </a:ext>
            </a:extLst>
          </p:cNvPr>
          <p:cNvCxnSpPr/>
          <p:nvPr/>
        </p:nvCxnSpPr>
        <p:spPr>
          <a:xfrm>
            <a:off x="4276725" y="5595937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342F9852-A611-4915-8702-87235DCDEC2C}"/>
              </a:ext>
            </a:extLst>
          </p:cNvPr>
          <p:cNvGrpSpPr/>
          <p:nvPr/>
        </p:nvGrpSpPr>
        <p:grpSpPr>
          <a:xfrm>
            <a:off x="5398476" y="1796215"/>
            <a:ext cx="1395047" cy="1129488"/>
            <a:chOff x="3477358" y="3739317"/>
            <a:chExt cx="2206018" cy="1786085"/>
          </a:xfrm>
        </p:grpSpPr>
        <p:sp>
          <p:nvSpPr>
            <p:cNvPr id="5" name="모서리가 둥근 직사각형 2">
              <a:extLst>
                <a:ext uri="{FF2B5EF4-FFF2-40B4-BE49-F238E27FC236}">
                  <a16:creationId xmlns:a16="http://schemas.microsoft.com/office/drawing/2014/main" id="{88F12C46-DBB2-4AF9-B6D1-69325F4E457F}"/>
                </a:ext>
              </a:extLst>
            </p:cNvPr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2">
              <a:extLst>
                <a:ext uri="{FF2B5EF4-FFF2-40B4-BE49-F238E27FC236}">
                  <a16:creationId xmlns:a16="http://schemas.microsoft.com/office/drawing/2014/main" id="{43733A53-5341-4402-855B-4A5417A8A83A}"/>
                </a:ext>
              </a:extLst>
            </p:cNvPr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2">
              <a:extLst>
                <a:ext uri="{FF2B5EF4-FFF2-40B4-BE49-F238E27FC236}">
                  <a16:creationId xmlns:a16="http://schemas.microsoft.com/office/drawing/2014/main" id="{56FF5254-505D-4892-851A-46443D0579DB}"/>
                </a:ext>
              </a:extLst>
            </p:cNvPr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4">
              <a:extLst>
                <a:ext uri="{FF2B5EF4-FFF2-40B4-BE49-F238E27FC236}">
                  <a16:creationId xmlns:a16="http://schemas.microsoft.com/office/drawing/2014/main" id="{1FF68107-A38F-440D-9E1F-DB9C1FFFB16E}"/>
                </a:ext>
              </a:extLst>
            </p:cNvPr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2">
              <a:extLst>
                <a:ext uri="{FF2B5EF4-FFF2-40B4-BE49-F238E27FC236}">
                  <a16:creationId xmlns:a16="http://schemas.microsoft.com/office/drawing/2014/main" id="{8E4DAF4A-212F-44EB-AB54-74070C51A69B}"/>
                </a:ext>
              </a:extLst>
            </p:cNvPr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2">
              <a:extLst>
                <a:ext uri="{FF2B5EF4-FFF2-40B4-BE49-F238E27FC236}">
                  <a16:creationId xmlns:a16="http://schemas.microsoft.com/office/drawing/2014/main" id="{83D81DC5-E604-4F1E-9785-D4F1C4F2A799}"/>
                </a:ext>
              </a:extLst>
            </p:cNvPr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2">
              <a:extLst>
                <a:ext uri="{FF2B5EF4-FFF2-40B4-BE49-F238E27FC236}">
                  <a16:creationId xmlns:a16="http://schemas.microsoft.com/office/drawing/2014/main" id="{4D29FDF1-2386-4AD4-884C-FACBC971A430}"/>
                </a:ext>
              </a:extLst>
            </p:cNvPr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401C0-224D-45DB-A3B2-1A8EEB504A3C}"/>
                </a:ext>
              </a:extLst>
            </p:cNvPr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54EC519-DB8D-42D1-B58A-DB196B63A48F}"/>
                </a:ext>
              </a:extLst>
            </p:cNvPr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E12159-DD03-46C5-85F0-44883C332A9D}"/>
              </a:ext>
            </a:extLst>
          </p:cNvPr>
          <p:cNvSpPr txBox="1"/>
          <p:nvPr/>
        </p:nvSpPr>
        <p:spPr>
          <a:xfrm>
            <a:off x="4367919" y="2925703"/>
            <a:ext cx="34163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THANKS</a:t>
            </a:r>
            <a:endParaRPr lang="ko-KR" altLang="en-US" sz="3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91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211</Words>
  <Application>Microsoft Office PowerPoint</Application>
  <PresentationFormat>와이드스크린</PresentationFormat>
  <Paragraphs>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 Sans CJK KR Bold</vt:lpstr>
      <vt:lpstr>Noto Sans CJK KR Light</vt:lpstr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canonnam</dc:creator>
  <cp:lastModifiedBy>윤영섭</cp:lastModifiedBy>
  <cp:revision>47</cp:revision>
  <dcterms:created xsi:type="dcterms:W3CDTF">2017-12-29T02:19:49Z</dcterms:created>
  <dcterms:modified xsi:type="dcterms:W3CDTF">2018-06-13T21:23:54Z</dcterms:modified>
</cp:coreProperties>
</file>