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Roboto" charset="0"/>
      <p:regular r:id="rId14"/>
      <p:bold r:id="rId15"/>
      <p:italic r:id="rId16"/>
      <p:boldItalic r:id="rId17"/>
    </p:embeddedFont>
    <p:embeddedFont>
      <p:font typeface="Raavi" pitchFamily="34" charset="0"/>
      <p:regular r:id="rId18"/>
      <p:bold r:id="rId19"/>
    </p:embeddedFont>
    <p:embeddedFont>
      <p:font typeface="SimSun" pitchFamily="2" charset="-122"/>
      <p:regular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F2D4101-C5F8-4FD2-A69B-E25ED77C5A21}">
  <a:tblStyle styleId="{EF2D4101-C5F8-4FD2-A69B-E25ED77C5A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202" autoAdjust="0"/>
  </p:normalViewPr>
  <p:slideViewPr>
    <p:cSldViewPr snapToGrid="0">
      <p:cViewPr varScale="1">
        <p:scale>
          <a:sx n="53" d="100"/>
          <a:sy n="53" d="100"/>
        </p:scale>
        <p:origin x="-1080" y="-6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2312a67a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2312a67a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2312a67af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2312a67a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312a67a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312a67a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2312a67a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2312a67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2312a67a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2312a67a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Calibri"/>
              <a:buChar char="●"/>
            </a:pPr>
            <a:r>
              <a:rPr lang="en-GB" sz="1400">
                <a:latin typeface="Roboto"/>
                <a:ea typeface="Roboto"/>
                <a:cs typeface="Roboto"/>
                <a:sym typeface="Roboto"/>
              </a:rPr>
              <a:t>Décrivez la valeur unique que vous fournissez</a:t>
            </a:r>
            <a:endParaRPr sz="1400">
              <a:latin typeface="Roboto"/>
              <a:ea typeface="Roboto"/>
              <a:cs typeface="Roboto"/>
              <a:sym typeface="Roboto"/>
            </a:endParaRPr>
          </a:p>
          <a:p>
            <a:pPr marL="457200" lvl="0" indent="-317500" algn="l" rtl="0">
              <a:lnSpc>
                <a:spcPct val="115000"/>
              </a:lnSpc>
              <a:spcBef>
                <a:spcPts val="1600"/>
              </a:spcBef>
              <a:spcAft>
                <a:spcPts val="1600"/>
              </a:spcAft>
              <a:buClr>
                <a:srgbClr val="000000"/>
              </a:buClr>
              <a:buSzPts val="1400"/>
              <a:buFont typeface="Calibri"/>
              <a:buChar char="●"/>
            </a:pPr>
            <a:r>
              <a:rPr lang="en-GB" sz="1400">
                <a:latin typeface="Roboto"/>
                <a:ea typeface="Roboto"/>
                <a:cs typeface="Roboto"/>
                <a:sym typeface="Roboto"/>
              </a:rPr>
              <a:t>Qu'est-ce qui sera différent quand le problème sera résolu (par vous)?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2312a67a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2312a67a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La solution technique est de faire une assistance</a:t>
            </a:r>
            <a:r>
              <a:rPr lang="fr-FR" baseline="0" dirty="0" smtClean="0"/>
              <a:t> vocale connecté à un fichier d’observation sous forme de </a:t>
            </a:r>
            <a:r>
              <a:rPr lang="fr-FR" baseline="0" dirty="0" err="1" smtClean="0"/>
              <a:t>google</a:t>
            </a:r>
            <a:r>
              <a:rPr lang="fr-FR" baseline="0" dirty="0" smtClean="0"/>
              <a:t> </a:t>
            </a:r>
            <a:r>
              <a:rPr lang="fr-FR" baseline="0" dirty="0" err="1" smtClean="0"/>
              <a:t>sheet</a:t>
            </a:r>
            <a:r>
              <a:rPr lang="fr-FR" baseline="0" dirty="0" smtClean="0"/>
              <a:t> .</a:t>
            </a:r>
          </a:p>
          <a:p>
            <a:pPr marL="0" lvl="0" indent="0" algn="l" rtl="0">
              <a:spcBef>
                <a:spcPts val="0"/>
              </a:spcBef>
              <a:spcAft>
                <a:spcPts val="0"/>
              </a:spcAft>
              <a:buNone/>
            </a:pPr>
            <a:r>
              <a:rPr lang="fr-FR" baseline="0" dirty="0" smtClean="0"/>
              <a:t>Les colonnes de ce fichiers sont : date , heure , nom </a:t>
            </a:r>
            <a:r>
              <a:rPr lang="fr-FR" baseline="0" dirty="0" err="1" smtClean="0"/>
              <a:t>medicament</a:t>
            </a:r>
            <a:r>
              <a:rPr lang="fr-FR" baseline="0" dirty="0" smtClean="0"/>
              <a:t> la quantité </a:t>
            </a:r>
            <a:r>
              <a:rPr lang="fr-FR" dirty="0" smtClean="0"/>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2312a67a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2312a67a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dirty="0" smtClean="0"/>
              <a:t>Si </a:t>
            </a:r>
            <a:r>
              <a:rPr lang="fr-FR" baseline="0" dirty="0" smtClean="0"/>
              <a:t> le patient a des </a:t>
            </a:r>
            <a:r>
              <a:rPr lang="fr-FR" baseline="0" dirty="0" err="1" smtClean="0"/>
              <a:t>medicament</a:t>
            </a:r>
            <a:r>
              <a:rPr lang="fr-FR" baseline="0" dirty="0" smtClean="0"/>
              <a:t> a prendre il sera averti à 7h00 et 7h20.</a:t>
            </a:r>
          </a:p>
          <a:p>
            <a:r>
              <a:rPr lang="fr-FR" sz="1100" b="0" i="0" u="none" strike="noStrike" kern="1200" cap="none" baseline="0" dirty="0" smtClean="0">
                <a:solidFill>
                  <a:schemeClr val="tx1"/>
                </a:solidFill>
                <a:latin typeface="Arial"/>
                <a:ea typeface="Arial"/>
                <a:cs typeface="Arial"/>
                <a:sym typeface="Arial"/>
              </a:rPr>
              <a:t>Si heure de prise d’un médicament est arrivé. L’assistance vocale indique qu’il médicament a prendre et a quelle manière et quelle dose. Le patient confirme la prise de médicament en disant ‘ok’  qui s’écrit dans le tableau de d’observance et le médecin  peut vérifie le traitement de patient.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2312a67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2312a67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fr-FR" sz="1100" b="0" i="0" u="none" strike="noStrike" kern="1200" cap="none" baseline="0" dirty="0" smtClean="0">
              <a:solidFill>
                <a:schemeClr val="tx1"/>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2312a67a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2312a67a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Ce</a:t>
            </a:r>
            <a:r>
              <a:rPr lang="fr-FR" baseline="0" dirty="0" smtClean="0"/>
              <a:t> projet est faite par </a:t>
            </a:r>
            <a:r>
              <a:rPr lang="fr-FR" baseline="0" dirty="0" err="1" smtClean="0"/>
              <a:t>younes</a:t>
            </a:r>
            <a:r>
              <a:rPr lang="fr-FR" baseline="0" dirty="0" smtClean="0"/>
              <a:t> </a:t>
            </a:r>
            <a:r>
              <a:rPr lang="fr-FR" baseline="0" dirty="0" err="1" smtClean="0"/>
              <a:t>bahous</a:t>
            </a:r>
            <a:r>
              <a:rPr lang="fr-FR" baseline="0" dirty="0" smtClean="0"/>
              <a:t>. J ai choisit ce  projet afin de rendre cette solution a la  porté de tous les utilisateurs a un prix </a:t>
            </a:r>
            <a:r>
              <a:rPr lang="fr-FR" baseline="0" dirty="0" err="1" smtClean="0"/>
              <a:t>competitve</a:t>
            </a:r>
            <a:r>
              <a:rPr lang="fr-FR" baseline="0" dirty="0" smtClean="0"/>
              <a:t> . Par exemple , j ai ma grand </a:t>
            </a:r>
            <a:r>
              <a:rPr lang="fr-FR" baseline="0" dirty="0" err="1" smtClean="0"/>
              <a:t>mére</a:t>
            </a:r>
            <a:r>
              <a:rPr lang="fr-FR" baseline="0" dirty="0" smtClean="0"/>
              <a:t> 89ans  qui souffre de </a:t>
            </a:r>
            <a:r>
              <a:rPr lang="fr-FR" baseline="0" dirty="0" err="1" smtClean="0"/>
              <a:t>diabéte</a:t>
            </a:r>
            <a:r>
              <a:rPr lang="fr-FR" baseline="0" dirty="0" smtClean="0"/>
              <a:t>  on paye 300euro pour une </a:t>
            </a:r>
            <a:r>
              <a:rPr lang="fr-FR" baseline="0" dirty="0" err="1" smtClean="0"/>
              <a:t>inférmiére</a:t>
            </a:r>
            <a:r>
              <a:rPr lang="fr-FR" baseline="0" dirty="0" smtClean="0"/>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2312a67a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2312a67a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2" name="Google Shape;62;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 name="Google Shape;67;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3" name="Google Shape;73;p17"/>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0" name="Google Shape;80;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1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86" name="Google Shape;86;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89" name="Google Shape;89;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94" name="Google Shape;94;p2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01" name="Google Shape;101;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02"/>
        <p:cNvGrpSpPr/>
        <p:nvPr/>
      </p:nvGrpSpPr>
      <p:grpSpPr>
        <a:xfrm>
          <a:off x="0" y="0"/>
          <a:ext cx="0" cy="0"/>
          <a:chOff x="0" y="0"/>
          <a:chExt cx="0" cy="0"/>
        </a:xfrm>
      </p:grpSpPr>
      <p:sp>
        <p:nvSpPr>
          <p:cNvPr id="103" name="Google Shape;103;p23"/>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5" name="Google Shape;105;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3" name="Rectangle 2"/>
          <p:cNvSpPr/>
          <p:nvPr/>
        </p:nvSpPr>
        <p:spPr>
          <a:xfrm>
            <a:off x="385764" y="2267278"/>
            <a:ext cx="8058150" cy="1077218"/>
          </a:xfrm>
          <a:prstGeom prst="rect">
            <a:avLst/>
          </a:prstGeom>
        </p:spPr>
        <p:txBody>
          <a:bodyPr wrap="square">
            <a:spAutoFit/>
          </a:bodyPr>
          <a:lstStyle/>
          <a:p>
            <a:pPr algn="ctr"/>
            <a:r>
              <a:rPr lang="fr-FR" sz="3200" dirty="0" smtClean="0">
                <a:solidFill>
                  <a:schemeClr val="lt1"/>
                </a:solidFill>
                <a:latin typeface="Roboto"/>
                <a:ea typeface="Roboto"/>
                <a:cs typeface="Roboto"/>
                <a:sym typeface="Roboto"/>
              </a:rPr>
              <a:t>Assistance vocale pour </a:t>
            </a:r>
            <a:r>
              <a:rPr lang="fr-FR" sz="3200" dirty="0" smtClean="0">
                <a:solidFill>
                  <a:schemeClr val="lt1"/>
                </a:solidFill>
                <a:latin typeface="Roboto"/>
                <a:ea typeface="Roboto"/>
                <a:cs typeface="Roboto"/>
                <a:sym typeface="Roboto"/>
              </a:rPr>
              <a:t>les traitements      médicaux </a:t>
            </a:r>
            <a:endParaRPr lang="fr-FR" sz="3200" dirty="0">
              <a:solidFill>
                <a:schemeClr val="lt1"/>
              </a:solidFill>
              <a:latin typeface="Roboto"/>
              <a:ea typeface="Roboto"/>
              <a:cs typeface="Roboto"/>
              <a:sym typeface="Roboto"/>
            </a:endParaRPr>
          </a:p>
        </p:txBody>
      </p:sp>
      <p:sp>
        <p:nvSpPr>
          <p:cNvPr id="10" name="Rectangle 9"/>
          <p:cNvSpPr/>
          <p:nvPr/>
        </p:nvSpPr>
        <p:spPr>
          <a:xfrm>
            <a:off x="4805361" y="3986537"/>
            <a:ext cx="3548063" cy="707886"/>
          </a:xfrm>
          <a:prstGeom prst="rect">
            <a:avLst/>
          </a:prstGeom>
        </p:spPr>
        <p:txBody>
          <a:bodyPr wrap="square">
            <a:spAutoFit/>
          </a:bodyPr>
          <a:lstStyle/>
          <a:p>
            <a:r>
              <a:rPr lang="fr-FR" sz="2000" i="1" dirty="0" smtClean="0">
                <a:solidFill>
                  <a:schemeClr val="bg2">
                    <a:lumMod val="50000"/>
                  </a:schemeClr>
                </a:solidFill>
                <a:latin typeface="Raavi" pitchFamily="34" charset="0"/>
                <a:ea typeface="Roboto"/>
                <a:cs typeface="Raavi" pitchFamily="34" charset="0"/>
                <a:sym typeface="Roboto"/>
              </a:rPr>
              <a:t>Présenté  par:</a:t>
            </a:r>
          </a:p>
          <a:p>
            <a:r>
              <a:rPr lang="fr-FR" sz="2000" i="1" dirty="0" smtClean="0">
                <a:solidFill>
                  <a:schemeClr val="bg2">
                    <a:lumMod val="50000"/>
                  </a:schemeClr>
                </a:solidFill>
                <a:latin typeface="Raavi" pitchFamily="34" charset="0"/>
                <a:ea typeface="Roboto"/>
                <a:cs typeface="Raavi" pitchFamily="34" charset="0"/>
                <a:sym typeface="Roboto"/>
              </a:rPr>
              <a:t>	 </a:t>
            </a:r>
            <a:r>
              <a:rPr lang="fr-FR" sz="2000" i="1" dirty="0" smtClean="0">
                <a:solidFill>
                  <a:schemeClr val="bg2">
                    <a:lumMod val="50000"/>
                  </a:schemeClr>
                </a:solidFill>
                <a:latin typeface="Raavi" pitchFamily="34" charset="0"/>
                <a:ea typeface="Roboto"/>
                <a:cs typeface="Raavi" pitchFamily="34" charset="0"/>
                <a:sym typeface="Roboto"/>
              </a:rPr>
              <a:t>   </a:t>
            </a:r>
            <a:r>
              <a:rPr lang="fr-FR" sz="2000" dirty="0" smtClean="0">
                <a:solidFill>
                  <a:schemeClr val="bg2">
                    <a:lumMod val="50000"/>
                  </a:schemeClr>
                </a:solidFill>
                <a:latin typeface="SimSun" pitchFamily="2" charset="-122"/>
                <a:ea typeface="SimSun" pitchFamily="2" charset="-122"/>
                <a:cs typeface="Roboto"/>
                <a:sym typeface="Roboto"/>
              </a:rPr>
              <a:t>Younes </a:t>
            </a:r>
            <a:r>
              <a:rPr lang="fr-FR" sz="2000" dirty="0" err="1" smtClean="0">
                <a:solidFill>
                  <a:schemeClr val="bg2">
                    <a:lumMod val="50000"/>
                  </a:schemeClr>
                </a:solidFill>
                <a:latin typeface="SimSun" pitchFamily="2" charset="-122"/>
                <a:ea typeface="SimSun" pitchFamily="2" charset="-122"/>
                <a:cs typeface="Roboto"/>
                <a:sym typeface="Roboto"/>
              </a:rPr>
              <a:t>Bahous</a:t>
            </a:r>
            <a:endParaRPr lang="fr-FR" sz="2000" dirty="0" smtClean="0">
              <a:solidFill>
                <a:schemeClr val="bg2">
                  <a:lumMod val="50000"/>
                </a:schemeClr>
              </a:solidFill>
              <a:latin typeface="SimSun" pitchFamily="2" charset="-122"/>
              <a:ea typeface="SimSun" pitchFamily="2" charset="-122"/>
              <a:cs typeface="Roboto"/>
              <a:sym typeface="Roboto"/>
            </a:endParaRPr>
          </a:p>
        </p:txBody>
      </p:sp>
      <p:pic>
        <p:nvPicPr>
          <p:cNvPr id="18439" name="Picture 7" descr="Image associÃ©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970712" y="0"/>
            <a:ext cx="1987550" cy="1987550"/>
          </a:xfrm>
          <a:prstGeom prst="rect">
            <a:avLst/>
          </a:prstGeom>
          <a:noFill/>
        </p:spPr>
      </p:pic>
      <p:pic>
        <p:nvPicPr>
          <p:cNvPr id="18441" name="Picture 9" descr="RÃ©sultat de recherche d'images pour &quot;paris saclay&quot;"/>
          <p:cNvPicPr>
            <a:picLocks noChangeAspect="1" noChangeArrowheads="1"/>
          </p:cNvPicPr>
          <p:nvPr/>
        </p:nvPicPr>
        <p:blipFill>
          <a:blip r:embed="rId4"/>
          <a:srcRect/>
          <a:stretch>
            <a:fillRect/>
          </a:stretch>
        </p:blipFill>
        <p:spPr bwMode="auto">
          <a:xfrm>
            <a:off x="327025" y="0"/>
            <a:ext cx="4316413" cy="145679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3361025" y="975800"/>
            <a:ext cx="2211139" cy="1760550"/>
          </a:xfrm>
          <a:prstGeom prst="rect">
            <a:avLst/>
          </a:prstGeom>
          <a:noFill/>
          <a:ln>
            <a:noFill/>
          </a:ln>
        </p:spPr>
      </p:pic>
      <p:sp>
        <p:nvSpPr>
          <p:cNvPr id="206" name="Google Shape;206;p34"/>
          <p:cNvSpPr txBox="1">
            <a:spLocks noGrp="1"/>
          </p:cNvSpPr>
          <p:nvPr>
            <p:ph type="title"/>
          </p:nvPr>
        </p:nvSpPr>
        <p:spPr>
          <a:xfrm>
            <a:off x="2296550" y="2736350"/>
            <a:ext cx="48198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La démonstration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latin typeface="Calibri"/>
                <a:ea typeface="Calibri"/>
                <a:cs typeface="Calibri"/>
                <a:sym typeface="Calibri"/>
              </a:rPr>
              <a:t>Le problème</a:t>
            </a:r>
            <a:endParaRPr sz="3400">
              <a:latin typeface="Calibri"/>
              <a:ea typeface="Calibri"/>
              <a:cs typeface="Calibri"/>
              <a:sym typeface="Calibri"/>
            </a:endParaRPr>
          </a:p>
        </p:txBody>
      </p:sp>
      <p:pic>
        <p:nvPicPr>
          <p:cNvPr id="118" name="Google Shape;118;p26"/>
          <p:cNvPicPr preferRelativeResize="0"/>
          <p:nvPr/>
        </p:nvPicPr>
        <p:blipFill>
          <a:blip r:embed="rId3">
            <a:alphaModFix/>
          </a:blip>
          <a:stretch>
            <a:fillRect/>
          </a:stretch>
        </p:blipFill>
        <p:spPr>
          <a:xfrm>
            <a:off x="7565025" y="200225"/>
            <a:ext cx="1306200" cy="1306200"/>
          </a:xfrm>
          <a:prstGeom prst="rect">
            <a:avLst/>
          </a:prstGeom>
          <a:noFill/>
          <a:ln>
            <a:noFill/>
          </a:ln>
        </p:spPr>
      </p:pic>
      <p:graphicFrame>
        <p:nvGraphicFramePr>
          <p:cNvPr id="119" name="Google Shape;119;p26"/>
          <p:cNvGraphicFramePr/>
          <p:nvPr/>
        </p:nvGraphicFramePr>
        <p:xfrm>
          <a:off x="891450" y="1920225"/>
          <a:ext cx="7383002" cy="2994250"/>
        </p:xfrm>
        <a:graphic>
          <a:graphicData uri="http://schemas.openxmlformats.org/drawingml/2006/table">
            <a:tbl>
              <a:tblPr>
                <a:noFill/>
                <a:tableStyleId>{EF2D4101-C5F8-4FD2-A69B-E25ED77C5A21}</a:tableStyleId>
              </a:tblPr>
              <a:tblGrid>
                <a:gridCol w="2523263"/>
                <a:gridCol w="2398739"/>
                <a:gridCol w="2461000"/>
              </a:tblGrid>
              <a:tr h="2994250">
                <a:tc>
                  <a:txBody>
                    <a:bodyPr/>
                    <a:lstStyle/>
                    <a:p>
                      <a:pPr marL="0" lvl="0" indent="0" algn="ctr" rtl="0">
                        <a:spcBef>
                          <a:spcPts val="0"/>
                        </a:spcBef>
                        <a:spcAft>
                          <a:spcPts val="0"/>
                        </a:spcAft>
                        <a:buNone/>
                      </a:pPr>
                      <a:r>
                        <a:rPr lang="en-GB" sz="1700" dirty="0">
                          <a:solidFill>
                            <a:schemeClr val="dk1"/>
                          </a:solidFill>
                          <a:latin typeface="Roboto"/>
                          <a:ea typeface="Roboto"/>
                          <a:cs typeface="Roboto"/>
                          <a:sym typeface="Roboto"/>
                        </a:rPr>
                        <a:t>Situation </a:t>
                      </a:r>
                      <a:r>
                        <a:rPr lang="fr-FR" sz="1700" noProof="0" dirty="0" smtClean="0">
                          <a:solidFill>
                            <a:schemeClr val="dk1"/>
                          </a:solidFill>
                          <a:latin typeface="Roboto"/>
                          <a:ea typeface="Roboto"/>
                          <a:cs typeface="Roboto"/>
                          <a:sym typeface="Roboto"/>
                        </a:rPr>
                        <a:t>actuelle</a:t>
                      </a:r>
                      <a:endParaRPr lang="fr-FR" noProof="0" dirty="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700" dirty="0">
                          <a:solidFill>
                            <a:schemeClr val="dk1"/>
                          </a:solidFill>
                          <a:latin typeface="Roboto"/>
                          <a:ea typeface="Roboto"/>
                          <a:cs typeface="Roboto"/>
                          <a:sym typeface="Roboto"/>
                        </a:rPr>
                        <a:t>Estimation </a:t>
                      </a:r>
                      <a:r>
                        <a:rPr lang="fr-FR" sz="1700" noProof="0" dirty="0" smtClean="0">
                          <a:solidFill>
                            <a:schemeClr val="dk1"/>
                          </a:solidFill>
                          <a:latin typeface="Roboto"/>
                          <a:ea typeface="Roboto"/>
                          <a:cs typeface="Roboto"/>
                          <a:sym typeface="Roboto"/>
                        </a:rPr>
                        <a:t>officielle</a:t>
                      </a:r>
                      <a:endParaRPr lang="fr-FR" noProof="0" dirty="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700" b="0" i="0" u="none" strike="noStrike" cap="none" dirty="0" smtClean="0">
                          <a:solidFill>
                            <a:schemeClr val="dk1"/>
                          </a:solidFill>
                          <a:latin typeface="Roboto"/>
                          <a:ea typeface="Roboto"/>
                          <a:cs typeface="Roboto"/>
                          <a:sym typeface="Roboto"/>
                        </a:rPr>
                        <a:t>Solution  actuelle </a:t>
                      </a:r>
                      <a:endParaRPr lang="en-GB" sz="1700" b="0" i="0" u="none" strike="noStrike" cap="none" dirty="0">
                        <a:solidFill>
                          <a:schemeClr val="dk1"/>
                        </a:solidFill>
                        <a:latin typeface="Roboto"/>
                        <a:ea typeface="Roboto"/>
                        <a:cs typeface="Roboto"/>
                        <a:sym typeface="Roboto"/>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bl>
          </a:graphicData>
        </a:graphic>
      </p:graphicFrame>
      <p:sp>
        <p:nvSpPr>
          <p:cNvPr id="120" name="Google Shape;120;p26"/>
          <p:cNvSpPr txBox="1"/>
          <p:nvPr/>
        </p:nvSpPr>
        <p:spPr>
          <a:xfrm>
            <a:off x="1289300" y="2592325"/>
            <a:ext cx="1673400" cy="117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endParaRPr>
              <a:latin typeface="Roboto"/>
              <a:ea typeface="Roboto"/>
              <a:cs typeface="Roboto"/>
              <a:sym typeface="Roboto"/>
            </a:endParaRPr>
          </a:p>
          <a:p>
            <a:pPr marL="457200" lvl="0" indent="-317500" algn="l" rtl="0">
              <a:spcBef>
                <a:spcPts val="0"/>
              </a:spcBef>
              <a:spcAft>
                <a:spcPts val="0"/>
              </a:spcAft>
              <a:buSzPts val="1400"/>
              <a:buFont typeface="Roboto"/>
              <a:buChar char="➔"/>
            </a:pPr>
            <a:endParaRPr>
              <a:latin typeface="Roboto"/>
              <a:ea typeface="Roboto"/>
              <a:cs typeface="Roboto"/>
              <a:sym typeface="Roboto"/>
            </a:endParaRPr>
          </a:p>
          <a:p>
            <a:pPr marL="457200" lvl="0" indent="-317500" algn="l" rtl="0">
              <a:spcBef>
                <a:spcPts val="0"/>
              </a:spcBef>
              <a:spcAft>
                <a:spcPts val="0"/>
              </a:spcAft>
              <a:buSzPts val="1400"/>
              <a:buFont typeface="Roboto"/>
              <a:buChar char="➔"/>
            </a:pPr>
            <a:endParaRPr>
              <a:latin typeface="Roboto"/>
              <a:ea typeface="Roboto"/>
              <a:cs typeface="Roboto"/>
              <a:sym typeface="Roboto"/>
            </a:endParaRPr>
          </a:p>
        </p:txBody>
      </p:sp>
      <p:sp>
        <p:nvSpPr>
          <p:cNvPr id="122" name="Google Shape;122;p26"/>
          <p:cNvSpPr txBox="1"/>
          <p:nvPr/>
        </p:nvSpPr>
        <p:spPr>
          <a:xfrm>
            <a:off x="3529013" y="2720912"/>
            <a:ext cx="2158350" cy="1179600"/>
          </a:xfrm>
          <a:prstGeom prst="rect">
            <a:avLst/>
          </a:prstGeom>
          <a:noFill/>
          <a:ln>
            <a:noFill/>
          </a:ln>
        </p:spPr>
        <p:txBody>
          <a:bodyPr spcFirstLastPara="1" wrap="square" lIns="91425" tIns="91425" rIns="91425" bIns="91425" anchor="t" anchorCtr="0">
            <a:noAutofit/>
          </a:bodyPr>
          <a:lstStyle/>
          <a:p>
            <a:pPr marL="457200" lvl="0" indent="-317500">
              <a:buSzPts val="1400"/>
              <a:buFont typeface="Roboto"/>
              <a:buChar char="➔"/>
            </a:pPr>
            <a:r>
              <a:rPr lang="fr-FR" dirty="0" smtClean="0"/>
              <a:t>40% des </a:t>
            </a:r>
            <a:r>
              <a:rPr lang="fr-FR" dirty="0" smtClean="0"/>
              <a:t>patients</a:t>
            </a:r>
          </a:p>
          <a:p>
            <a:pPr marL="457200" lvl="0" indent="-317500">
              <a:buSzPts val="1400"/>
              <a:buFont typeface="Roboto"/>
              <a:buChar char="➔"/>
            </a:pPr>
            <a:r>
              <a:rPr lang="fr-FR" dirty="0" smtClean="0"/>
              <a:t> 9 </a:t>
            </a:r>
            <a:r>
              <a:rPr lang="fr-FR" dirty="0" smtClean="0"/>
              <a:t>milliard  euro  </a:t>
            </a:r>
          </a:p>
          <a:p>
            <a:pPr marL="457200" lvl="0" indent="-317500">
              <a:buSzPts val="1400"/>
              <a:buFont typeface="Roboto"/>
              <a:buChar char="➔"/>
            </a:pPr>
            <a:r>
              <a:rPr lang="fr-FR" dirty="0" smtClean="0"/>
              <a:t>25</a:t>
            </a:r>
            <a:r>
              <a:rPr lang="fr-FR" dirty="0" smtClean="0"/>
              <a:t>% temps de </a:t>
            </a:r>
            <a:r>
              <a:rPr lang="fr-FR" dirty="0" smtClean="0"/>
              <a:t>traitement</a:t>
            </a:r>
            <a:endParaRPr>
              <a:latin typeface="Roboto"/>
              <a:ea typeface="Roboto"/>
              <a:cs typeface="Roboto"/>
              <a:sym typeface="Roboto"/>
            </a:endParaRPr>
          </a:p>
        </p:txBody>
      </p:sp>
      <p:sp>
        <p:nvSpPr>
          <p:cNvPr id="8" name="Google Shape;122;p26"/>
          <p:cNvSpPr txBox="1"/>
          <p:nvPr/>
        </p:nvSpPr>
        <p:spPr>
          <a:xfrm>
            <a:off x="871538" y="2720012"/>
            <a:ext cx="2600325" cy="1523376"/>
          </a:xfrm>
          <a:prstGeom prst="rect">
            <a:avLst/>
          </a:prstGeom>
          <a:noFill/>
          <a:ln>
            <a:noFill/>
          </a:ln>
        </p:spPr>
        <p:txBody>
          <a:bodyPr spcFirstLastPara="1" wrap="square" lIns="91425" tIns="91425" rIns="91425" bIns="91425" anchor="t" anchorCtr="0">
            <a:noAutofit/>
          </a:bodyPr>
          <a:lstStyle/>
          <a:p>
            <a:pPr marL="457200" lvl="0" indent="-317500">
              <a:buSzPts val="1400"/>
              <a:buFont typeface="Roboto"/>
              <a:buChar char="➔"/>
            </a:pPr>
            <a:r>
              <a:rPr lang="fr-FR" dirty="0" smtClean="0"/>
              <a:t>Ordonnancement non </a:t>
            </a:r>
            <a:r>
              <a:rPr lang="fr-FR" dirty="0" smtClean="0"/>
              <a:t>respecte</a:t>
            </a:r>
            <a:endParaRPr lang="en-GB" dirty="0" smtClean="0">
              <a:latin typeface="Roboto"/>
              <a:ea typeface="Roboto"/>
              <a:cs typeface="Roboto"/>
              <a:sym typeface="Roboto"/>
            </a:endParaRPr>
          </a:p>
          <a:p>
            <a:pPr marL="457200" lvl="0" indent="-317500">
              <a:buSzPts val="1400"/>
              <a:buFont typeface="Roboto"/>
              <a:buChar char="➔"/>
            </a:pPr>
            <a:r>
              <a:rPr lang="fr-FR" dirty="0" smtClean="0"/>
              <a:t>sous estimation</a:t>
            </a:r>
            <a:endParaRPr lang="en-GB" dirty="0" smtClean="0">
              <a:latin typeface="Roboto"/>
              <a:ea typeface="Roboto"/>
              <a:cs typeface="Roboto"/>
              <a:sym typeface="Roboto"/>
            </a:endParaRPr>
          </a:p>
          <a:p>
            <a:pPr marL="457200" lvl="0" indent="-317500">
              <a:buSzPts val="1400"/>
              <a:buFont typeface="Roboto"/>
              <a:buChar char="➔"/>
            </a:pPr>
            <a:r>
              <a:rPr lang="fr-FR" dirty="0" smtClean="0"/>
              <a:t>complications médicales </a:t>
            </a:r>
            <a:endParaRPr>
              <a:latin typeface="Roboto"/>
              <a:ea typeface="Roboto"/>
              <a:cs typeface="Roboto"/>
              <a:sym typeface="Roboto"/>
            </a:endParaRPr>
          </a:p>
        </p:txBody>
      </p:sp>
      <p:sp>
        <p:nvSpPr>
          <p:cNvPr id="9" name="Google Shape;122;p26"/>
          <p:cNvSpPr txBox="1"/>
          <p:nvPr/>
        </p:nvSpPr>
        <p:spPr>
          <a:xfrm>
            <a:off x="5967413" y="2801874"/>
            <a:ext cx="2158350" cy="1179600"/>
          </a:xfrm>
          <a:prstGeom prst="rect">
            <a:avLst/>
          </a:prstGeom>
          <a:noFill/>
          <a:ln>
            <a:noFill/>
          </a:ln>
        </p:spPr>
        <p:txBody>
          <a:bodyPr spcFirstLastPara="1" wrap="square" lIns="91425" tIns="91425" rIns="91425" bIns="91425" anchor="t" anchorCtr="0">
            <a:noAutofit/>
          </a:bodyPr>
          <a:lstStyle/>
          <a:p>
            <a:pPr marL="457200" lvl="0" indent="-317500">
              <a:buSzPts val="1400"/>
              <a:buFont typeface="Roboto"/>
              <a:buChar char="➔"/>
            </a:pPr>
            <a:r>
              <a:rPr lang="fr-FR" dirty="0" smtClean="0"/>
              <a:t>Assistance Yuri</a:t>
            </a:r>
          </a:p>
          <a:p>
            <a:pPr marL="457200" lvl="0" indent="-317500">
              <a:buSzPts val="1400"/>
              <a:buFont typeface="Roboto"/>
              <a:buChar char="➔"/>
            </a:pPr>
            <a:r>
              <a:rPr lang="fr-FR" dirty="0" smtClean="0"/>
              <a:t>Assistance dragon practice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latin typeface="Calibri"/>
                <a:ea typeface="Calibri"/>
                <a:cs typeface="Calibri"/>
                <a:sym typeface="Calibri"/>
              </a:rPr>
              <a:t>Le public</a:t>
            </a:r>
            <a:endParaRPr sz="3400">
              <a:latin typeface="Calibri"/>
              <a:ea typeface="Calibri"/>
              <a:cs typeface="Calibri"/>
              <a:sym typeface="Calibri"/>
            </a:endParaRPr>
          </a:p>
        </p:txBody>
      </p:sp>
      <p:pic>
        <p:nvPicPr>
          <p:cNvPr id="128" name="Google Shape;128;p27"/>
          <p:cNvPicPr preferRelativeResize="0"/>
          <p:nvPr/>
        </p:nvPicPr>
        <p:blipFill>
          <a:blip r:embed="rId3">
            <a:alphaModFix/>
          </a:blip>
          <a:stretch>
            <a:fillRect/>
          </a:stretch>
        </p:blipFill>
        <p:spPr>
          <a:xfrm>
            <a:off x="7212150" y="0"/>
            <a:ext cx="1882025" cy="1882000"/>
          </a:xfrm>
          <a:prstGeom prst="rect">
            <a:avLst/>
          </a:prstGeom>
          <a:noFill/>
          <a:ln>
            <a:noFill/>
          </a:ln>
        </p:spPr>
      </p:pic>
      <p:graphicFrame>
        <p:nvGraphicFramePr>
          <p:cNvPr id="129" name="Google Shape;129;p27"/>
          <p:cNvGraphicFramePr/>
          <p:nvPr/>
        </p:nvGraphicFramePr>
        <p:xfrm>
          <a:off x="891450" y="1920225"/>
          <a:ext cx="7383000" cy="2994250"/>
        </p:xfrm>
        <a:graphic>
          <a:graphicData uri="http://schemas.openxmlformats.org/drawingml/2006/table">
            <a:tbl>
              <a:tblPr>
                <a:noFill/>
                <a:tableStyleId>{EF2D4101-C5F8-4FD2-A69B-E25ED77C5A21}</a:tableStyleId>
              </a:tblPr>
              <a:tblGrid>
                <a:gridCol w="2461000"/>
                <a:gridCol w="2461000"/>
                <a:gridCol w="2461000"/>
              </a:tblGrid>
              <a:tr h="2994250">
                <a:tc>
                  <a:txBody>
                    <a:bodyPr/>
                    <a:lstStyle/>
                    <a:p>
                      <a:pPr marL="0" lvl="0" indent="0" algn="ctr" rtl="0">
                        <a:spcBef>
                          <a:spcPts val="0"/>
                        </a:spcBef>
                        <a:spcAft>
                          <a:spcPts val="0"/>
                        </a:spcAft>
                        <a:buNone/>
                      </a:pPr>
                      <a:r>
                        <a:rPr lang="fr-FR" sz="1600" b="0" i="0" u="none" strike="noStrike" kern="1200" cap="none" baseline="0" dirty="0" smtClean="0">
                          <a:solidFill>
                            <a:schemeClr val="tx1"/>
                          </a:solidFill>
                          <a:latin typeface="Arial"/>
                          <a:ea typeface="Arial"/>
                          <a:cs typeface="Arial"/>
                          <a:sym typeface="Arial"/>
                        </a:rPr>
                        <a:t>Malades graves</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700" dirty="0" smtClean="0">
                          <a:solidFill>
                            <a:schemeClr val="dk1"/>
                          </a:solidFill>
                          <a:latin typeface="Roboto"/>
                          <a:ea typeface="Roboto"/>
                          <a:cs typeface="Roboto"/>
                          <a:sym typeface="Roboto"/>
                        </a:rPr>
                        <a:t>Personnes</a:t>
                      </a:r>
                      <a:r>
                        <a:rPr lang="en-GB" sz="1700" baseline="0" dirty="0" smtClean="0">
                          <a:solidFill>
                            <a:schemeClr val="dk1"/>
                          </a:solidFill>
                          <a:latin typeface="Roboto"/>
                          <a:ea typeface="Roboto"/>
                          <a:cs typeface="Roboto"/>
                          <a:sym typeface="Roboto"/>
                        </a:rPr>
                        <a:t> </a:t>
                      </a:r>
                      <a:r>
                        <a:rPr lang="en-GB" sz="1700" dirty="0" err="1" smtClean="0">
                          <a:solidFill>
                            <a:schemeClr val="dk1"/>
                          </a:solidFill>
                          <a:latin typeface="Roboto"/>
                          <a:ea typeface="Roboto"/>
                          <a:cs typeface="Roboto"/>
                          <a:sym typeface="Roboto"/>
                        </a:rPr>
                        <a:t>agées</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FR" sz="1600" b="0" i="0" u="none" strike="noStrike" kern="1200" cap="none" baseline="0" dirty="0" smtClean="0">
                          <a:solidFill>
                            <a:schemeClr val="tx1"/>
                          </a:solidFill>
                          <a:latin typeface="Arial"/>
                          <a:ea typeface="Arial"/>
                          <a:cs typeface="Arial"/>
                          <a:sym typeface="Arial"/>
                        </a:rPr>
                        <a:t>Hôpital</a:t>
                      </a:r>
                      <a:endParaRPr lang="fr-FR" sz="1600" b="0" i="0" u="none" strike="noStrike" kern="1200" cap="none" baseline="0" dirty="0">
                        <a:solidFill>
                          <a:schemeClr val="tx1"/>
                        </a:solidFill>
                        <a:latin typeface="Arial"/>
                        <a:ea typeface="Arial"/>
                        <a:cs typeface="Arial"/>
                        <a:sym typeface="Aria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bl>
          </a:graphicData>
        </a:graphic>
      </p:graphicFrame>
      <p:sp>
        <p:nvSpPr>
          <p:cNvPr id="130" name="Google Shape;130;p27"/>
          <p:cNvSpPr txBox="1"/>
          <p:nvPr/>
        </p:nvSpPr>
        <p:spPr>
          <a:xfrm>
            <a:off x="971551" y="2592325"/>
            <a:ext cx="2357438" cy="117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endParaRPr lang="en-GB" dirty="0" smtClean="0">
              <a:latin typeface="Roboto"/>
              <a:ea typeface="Roboto"/>
              <a:cs typeface="Roboto"/>
              <a:sym typeface="Roboto"/>
            </a:endParaRPr>
          </a:p>
          <a:p>
            <a:pPr marL="457200" lvl="0" indent="-317500" algn="l" rtl="0">
              <a:spcBef>
                <a:spcPts val="0"/>
              </a:spcBef>
              <a:spcAft>
                <a:spcPts val="0"/>
              </a:spcAft>
              <a:buSzPts val="1400"/>
              <a:buFont typeface="Roboto"/>
              <a:buChar char="➔"/>
            </a:pPr>
            <a:r>
              <a:rPr lang="fr-FR" dirty="0" smtClean="0">
                <a:latin typeface="Roboto"/>
                <a:ea typeface="Roboto"/>
                <a:cs typeface="Roboto"/>
                <a:sym typeface="Roboto"/>
              </a:rPr>
              <a:t>Sida</a:t>
            </a:r>
          </a:p>
          <a:p>
            <a:pPr marL="457200" lvl="0" indent="-317500" algn="l" rtl="0">
              <a:spcBef>
                <a:spcPts val="0"/>
              </a:spcBef>
              <a:spcAft>
                <a:spcPts val="0"/>
              </a:spcAft>
              <a:buSzPts val="1400"/>
              <a:buFont typeface="Roboto"/>
              <a:buChar char="➔"/>
            </a:pPr>
            <a:r>
              <a:rPr lang="fr-FR" dirty="0" smtClean="0">
                <a:latin typeface="Roboto"/>
                <a:ea typeface="Roboto"/>
                <a:cs typeface="Roboto"/>
                <a:sym typeface="Roboto"/>
              </a:rPr>
              <a:t>Diabète</a:t>
            </a:r>
          </a:p>
          <a:p>
            <a:pPr marL="457200" lvl="0" indent="-317500" algn="l" rtl="0">
              <a:spcBef>
                <a:spcPts val="0"/>
              </a:spcBef>
              <a:spcAft>
                <a:spcPts val="0"/>
              </a:spcAft>
              <a:buSzPts val="1400"/>
              <a:buFont typeface="Roboto"/>
              <a:buChar char="➔"/>
            </a:pPr>
            <a:r>
              <a:rPr lang="fr-FR" dirty="0" smtClean="0">
                <a:latin typeface="Roboto"/>
                <a:ea typeface="Roboto"/>
                <a:cs typeface="Roboto"/>
                <a:sym typeface="Roboto"/>
              </a:rPr>
              <a:t>Problème cardiaque </a:t>
            </a:r>
            <a:endParaRPr>
              <a:latin typeface="Roboto"/>
              <a:ea typeface="Roboto"/>
              <a:cs typeface="Roboto"/>
              <a:sym typeface="Roboto"/>
            </a:endParaRPr>
          </a:p>
        </p:txBody>
      </p:sp>
      <p:sp>
        <p:nvSpPr>
          <p:cNvPr id="131" name="Google Shape;131;p27"/>
          <p:cNvSpPr txBox="1"/>
          <p:nvPr/>
        </p:nvSpPr>
        <p:spPr>
          <a:xfrm>
            <a:off x="5874588" y="2627375"/>
            <a:ext cx="2069262" cy="117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endParaRPr lang="en-GB" dirty="0" smtClean="0">
              <a:latin typeface="Roboto"/>
              <a:ea typeface="Roboto"/>
              <a:cs typeface="Roboto"/>
              <a:sym typeface="Roboto"/>
            </a:endParaRPr>
          </a:p>
          <a:p>
            <a:pPr marL="457200" lvl="0" indent="-317500" algn="l" rtl="0">
              <a:spcBef>
                <a:spcPts val="0"/>
              </a:spcBef>
              <a:spcAft>
                <a:spcPts val="0"/>
              </a:spcAft>
              <a:buSzPts val="1400"/>
              <a:buFont typeface="Roboto"/>
              <a:buChar char="➔"/>
            </a:pPr>
            <a:r>
              <a:rPr lang="fr-FR" dirty="0" smtClean="0">
                <a:latin typeface="Roboto"/>
                <a:ea typeface="Roboto"/>
                <a:cs typeface="Roboto"/>
                <a:sym typeface="Roboto"/>
              </a:rPr>
              <a:t>10 000 organisation</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fr-FR" dirty="0" smtClean="0">
                <a:latin typeface="Roboto"/>
                <a:ea typeface="Roboto"/>
                <a:cs typeface="Roboto"/>
                <a:sym typeface="Roboto"/>
              </a:rPr>
              <a:t>500 000 médecin</a:t>
            </a:r>
            <a:endParaRPr>
              <a:latin typeface="Roboto"/>
              <a:ea typeface="Roboto"/>
              <a:cs typeface="Roboto"/>
              <a:sym typeface="Roboto"/>
            </a:endParaRPr>
          </a:p>
          <a:p>
            <a:pPr marL="457200" lvl="0" indent="-317500" algn="l" rtl="0">
              <a:spcBef>
                <a:spcPts val="0"/>
              </a:spcBef>
              <a:spcAft>
                <a:spcPts val="0"/>
              </a:spcAft>
              <a:buSzPts val="1400"/>
              <a:buFont typeface="Roboto"/>
              <a:buChar char="➔"/>
            </a:pPr>
            <a:endParaRPr>
              <a:latin typeface="Roboto"/>
              <a:ea typeface="Roboto"/>
              <a:cs typeface="Roboto"/>
              <a:sym typeface="Roboto"/>
            </a:endParaRPr>
          </a:p>
        </p:txBody>
      </p:sp>
      <p:sp>
        <p:nvSpPr>
          <p:cNvPr id="132" name="Google Shape;132;p27"/>
          <p:cNvSpPr txBox="1"/>
          <p:nvPr/>
        </p:nvSpPr>
        <p:spPr>
          <a:xfrm>
            <a:off x="3431925" y="2820925"/>
            <a:ext cx="2240212" cy="117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GB" dirty="0" smtClean="0">
                <a:latin typeface="Roboto"/>
                <a:ea typeface="Roboto"/>
                <a:cs typeface="Roboto"/>
                <a:sym typeface="Roboto"/>
              </a:rPr>
              <a:t> Seniors </a:t>
            </a:r>
            <a:r>
              <a:rPr lang="en-GB" dirty="0" err="1" smtClean="0">
                <a:latin typeface="Roboto"/>
                <a:ea typeface="Roboto"/>
                <a:cs typeface="Roboto"/>
                <a:sym typeface="Roboto"/>
              </a:rPr>
              <a:t>prennent</a:t>
            </a:r>
            <a:r>
              <a:rPr lang="en-GB" dirty="0" smtClean="0">
                <a:latin typeface="Roboto"/>
                <a:ea typeface="Roboto"/>
                <a:cs typeface="Roboto"/>
                <a:sym typeface="Roboto"/>
              </a:rPr>
              <a:t>  7 à 14 medicament, par jour </a:t>
            </a:r>
            <a:endParaRPr>
              <a:latin typeface="Roboto"/>
              <a:ea typeface="Roboto"/>
              <a:cs typeface="Roboto"/>
              <a:sym typeface="Roboto"/>
            </a:endParaRPr>
          </a:p>
          <a:p>
            <a:pPr marL="457200" lvl="0" indent="-317500" algn="l" rtl="0">
              <a:spcBef>
                <a:spcPts val="0"/>
              </a:spcBef>
              <a:spcAft>
                <a:spcPts val="0"/>
              </a:spcAft>
              <a:buSzPts val="1400"/>
            </a:pP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a:latin typeface="Calibri"/>
                <a:ea typeface="Calibri"/>
                <a:cs typeface="Calibri"/>
                <a:sym typeface="Calibri"/>
              </a:rPr>
              <a:t>La valeur</a:t>
            </a:r>
            <a:endParaRPr sz="3400">
              <a:latin typeface="Calibri"/>
              <a:ea typeface="Calibri"/>
              <a:cs typeface="Calibri"/>
              <a:sym typeface="Calibri"/>
            </a:endParaRPr>
          </a:p>
        </p:txBody>
      </p:sp>
      <p:pic>
        <p:nvPicPr>
          <p:cNvPr id="138" name="Google Shape;138;p28"/>
          <p:cNvPicPr preferRelativeResize="0"/>
          <p:nvPr/>
        </p:nvPicPr>
        <p:blipFill>
          <a:blip r:embed="rId3">
            <a:alphaModFix/>
          </a:blip>
          <a:stretch>
            <a:fillRect/>
          </a:stretch>
        </p:blipFill>
        <p:spPr>
          <a:xfrm>
            <a:off x="7576275" y="190175"/>
            <a:ext cx="1316250" cy="1316250"/>
          </a:xfrm>
          <a:prstGeom prst="rect">
            <a:avLst/>
          </a:prstGeom>
          <a:noFill/>
          <a:ln>
            <a:noFill/>
          </a:ln>
        </p:spPr>
      </p:pic>
      <p:graphicFrame>
        <p:nvGraphicFramePr>
          <p:cNvPr id="139" name="Google Shape;139;p28"/>
          <p:cNvGraphicFramePr/>
          <p:nvPr/>
        </p:nvGraphicFramePr>
        <p:xfrm>
          <a:off x="891450" y="1920225"/>
          <a:ext cx="7383000" cy="2994250"/>
        </p:xfrm>
        <a:graphic>
          <a:graphicData uri="http://schemas.openxmlformats.org/drawingml/2006/table">
            <a:tbl>
              <a:tblPr>
                <a:noFill/>
                <a:tableStyleId>{EF2D4101-C5F8-4FD2-A69B-E25ED77C5A21}</a:tableStyleId>
              </a:tblPr>
              <a:tblGrid>
                <a:gridCol w="2461000"/>
                <a:gridCol w="2461000"/>
                <a:gridCol w="2461000"/>
              </a:tblGrid>
              <a:tr h="2994250">
                <a:tc>
                  <a:txBody>
                    <a:bodyPr/>
                    <a:lstStyle/>
                    <a:p>
                      <a:pPr marL="0" lvl="0" indent="0" algn="ctr" rtl="0">
                        <a:spcBef>
                          <a:spcPts val="0"/>
                        </a:spcBef>
                        <a:spcAft>
                          <a:spcPts val="0"/>
                        </a:spcAft>
                        <a:buNone/>
                      </a:pPr>
                      <a:r>
                        <a:rPr lang="en-GB" sz="1700" b="0" i="0" u="none" strike="noStrike" cap="none" dirty="0" err="1" smtClean="0">
                          <a:solidFill>
                            <a:schemeClr val="dk1"/>
                          </a:solidFill>
                          <a:latin typeface="Roboto"/>
                          <a:ea typeface="Roboto"/>
                          <a:cs typeface="Roboto"/>
                          <a:sym typeface="Roboto"/>
                        </a:rPr>
                        <a:t>Utilisateur</a:t>
                      </a:r>
                      <a:endParaRPr lang="en-GB" sz="1700" b="0" i="0" u="none" strike="noStrike" cap="none" dirty="0">
                        <a:solidFill>
                          <a:schemeClr val="dk1"/>
                        </a:solidFill>
                        <a:latin typeface="Roboto"/>
                        <a:ea typeface="Roboto"/>
                        <a:cs typeface="Roboto"/>
                        <a:sym typeface="Roboto"/>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b="1" kern="1200" dirty="0" smtClean="0">
                          <a:solidFill>
                            <a:schemeClr val="dk1"/>
                          </a:solidFill>
                          <a:latin typeface="Roboto"/>
                          <a:ea typeface="Roboto"/>
                          <a:cs typeface="Roboto"/>
                          <a:sym typeface="Roboto"/>
                        </a:rPr>
                        <a:t> </a:t>
                      </a:r>
                      <a:r>
                        <a:rPr lang="fr-FR" sz="1700" b="0" i="0" u="none" strike="noStrike" cap="none" noProof="0" dirty="0" smtClean="0">
                          <a:solidFill>
                            <a:schemeClr val="dk1"/>
                          </a:solidFill>
                          <a:latin typeface="Roboto"/>
                          <a:ea typeface="Roboto"/>
                          <a:cs typeface="Roboto"/>
                          <a:sym typeface="Roboto"/>
                        </a:rPr>
                        <a:t>Médecin</a:t>
                      </a:r>
                      <a:endParaRPr lang="fr-FR" sz="1700" b="0" i="0" u="none" strike="noStrike" cap="none" noProof="0" dirty="0">
                        <a:solidFill>
                          <a:schemeClr val="dk1"/>
                        </a:solidFill>
                        <a:latin typeface="Roboto"/>
                        <a:ea typeface="Roboto"/>
                        <a:cs typeface="Roboto"/>
                        <a:sym typeface="Roboto"/>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700" dirty="0" smtClean="0">
                          <a:solidFill>
                            <a:schemeClr val="dk1"/>
                          </a:solidFill>
                          <a:latin typeface="Roboto"/>
                          <a:ea typeface="Roboto"/>
                          <a:sym typeface="Roboto"/>
                        </a:rPr>
                        <a:t>Hospital</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bl>
          </a:graphicData>
        </a:graphic>
      </p:graphicFrame>
      <p:sp>
        <p:nvSpPr>
          <p:cNvPr id="140" name="Google Shape;140;p28"/>
          <p:cNvSpPr txBox="1"/>
          <p:nvPr/>
        </p:nvSpPr>
        <p:spPr>
          <a:xfrm>
            <a:off x="1071562" y="2720912"/>
            <a:ext cx="2271713" cy="1336738"/>
          </a:xfrm>
          <a:prstGeom prst="rect">
            <a:avLst/>
          </a:prstGeom>
          <a:noFill/>
          <a:ln>
            <a:noFill/>
          </a:ln>
        </p:spPr>
        <p:txBody>
          <a:bodyPr spcFirstLastPara="1" wrap="square" lIns="91425" tIns="91425" rIns="91425" bIns="91425" anchor="t" anchorCtr="0">
            <a:noAutofit/>
          </a:bodyPr>
          <a:lstStyle/>
          <a:p>
            <a:pPr marL="457200" lvl="0" indent="-317500">
              <a:buSzPts val="1400"/>
              <a:buFont typeface="Roboto"/>
              <a:buChar char="➔"/>
            </a:pPr>
            <a:r>
              <a:rPr lang="en-GB" dirty="0" smtClean="0">
                <a:latin typeface="Roboto"/>
                <a:ea typeface="Roboto"/>
                <a:cs typeface="Roboto"/>
                <a:sym typeface="Roboto"/>
              </a:rPr>
              <a:t> </a:t>
            </a:r>
            <a:r>
              <a:rPr lang="fr-FR" dirty="0" smtClean="0">
                <a:latin typeface="Roboto"/>
                <a:ea typeface="Roboto"/>
                <a:cs typeface="Roboto"/>
                <a:sym typeface="Roboto"/>
              </a:rPr>
              <a:t>Effets secondaire</a:t>
            </a:r>
            <a:endParaRPr lang="en-GB" dirty="0" smtClean="0">
              <a:latin typeface="Roboto"/>
              <a:ea typeface="Roboto"/>
              <a:cs typeface="Roboto"/>
              <a:sym typeface="Roboto"/>
            </a:endParaRPr>
          </a:p>
          <a:p>
            <a:pPr marL="457200" lvl="0" indent="-317500" algn="l" rtl="0">
              <a:spcBef>
                <a:spcPts val="0"/>
              </a:spcBef>
              <a:spcAft>
                <a:spcPts val="0"/>
              </a:spcAft>
              <a:buSzPts val="1400"/>
              <a:buFont typeface="Roboto"/>
              <a:buChar char="➔"/>
            </a:pPr>
            <a:r>
              <a:rPr lang="en-GB" dirty="0" err="1" smtClean="0">
                <a:latin typeface="Roboto"/>
                <a:ea typeface="Roboto"/>
                <a:cs typeface="Roboto"/>
                <a:sym typeface="Roboto"/>
              </a:rPr>
              <a:t>Traitement</a:t>
            </a:r>
            <a:r>
              <a:rPr lang="en-GB" dirty="0" smtClean="0">
                <a:latin typeface="Roboto"/>
                <a:ea typeface="Roboto"/>
                <a:cs typeface="Roboto"/>
                <a:sym typeface="Roboto"/>
              </a:rPr>
              <a:t> </a:t>
            </a:r>
            <a:r>
              <a:rPr lang="en-GB" dirty="0" err="1" smtClean="0">
                <a:latin typeface="Roboto"/>
                <a:ea typeface="Roboto"/>
                <a:cs typeface="Roboto"/>
                <a:sym typeface="Roboto"/>
              </a:rPr>
              <a:t>fiable</a:t>
            </a:r>
            <a:endParaRPr lang="en-GB" dirty="0" smtClean="0">
              <a:latin typeface="Roboto"/>
              <a:ea typeface="Roboto"/>
              <a:cs typeface="Roboto"/>
              <a:sym typeface="Roboto"/>
            </a:endParaRPr>
          </a:p>
          <a:p>
            <a:pPr marL="457200" lvl="0" indent="-317500" algn="l" rtl="0">
              <a:spcBef>
                <a:spcPts val="0"/>
              </a:spcBef>
              <a:spcAft>
                <a:spcPts val="0"/>
              </a:spcAft>
              <a:buSzPts val="1400"/>
              <a:buFont typeface="Roboto"/>
              <a:buChar char="➔"/>
            </a:pPr>
            <a:r>
              <a:rPr lang="en-GB" dirty="0" err="1" smtClean="0">
                <a:latin typeface="Roboto"/>
                <a:ea typeface="Roboto"/>
                <a:cs typeface="Roboto"/>
                <a:sym typeface="Roboto"/>
              </a:rPr>
              <a:t>Réduire</a:t>
            </a:r>
            <a:r>
              <a:rPr lang="en-GB" dirty="0" smtClean="0">
                <a:latin typeface="Roboto"/>
                <a:ea typeface="Roboto"/>
                <a:cs typeface="Roboto"/>
                <a:sym typeface="Roboto"/>
              </a:rPr>
              <a:t> les </a:t>
            </a:r>
            <a:r>
              <a:rPr lang="en-GB" dirty="0" err="1" smtClean="0">
                <a:latin typeface="Roboto"/>
                <a:ea typeface="Roboto"/>
                <a:cs typeface="Roboto"/>
                <a:sym typeface="Roboto"/>
              </a:rPr>
              <a:t>couts</a:t>
            </a:r>
            <a:r>
              <a:rPr lang="en-GB" dirty="0" smtClean="0">
                <a:latin typeface="Roboto"/>
                <a:ea typeface="Roboto"/>
                <a:cs typeface="Roboto"/>
                <a:sym typeface="Roboto"/>
              </a:rPr>
              <a:t> non </a:t>
            </a:r>
            <a:r>
              <a:rPr lang="en-GB" dirty="0" err="1" smtClean="0">
                <a:latin typeface="Roboto"/>
                <a:ea typeface="Roboto"/>
                <a:cs typeface="Roboto"/>
                <a:sym typeface="Roboto"/>
              </a:rPr>
              <a:t>respecté</a:t>
            </a:r>
            <a:r>
              <a:rPr lang="en-GB" dirty="0" smtClean="0">
                <a:latin typeface="Roboto"/>
                <a:ea typeface="Roboto"/>
                <a:cs typeface="Roboto"/>
                <a:sym typeface="Roboto"/>
              </a:rPr>
              <a:t>  </a:t>
            </a:r>
            <a:endParaRPr>
              <a:latin typeface="Roboto"/>
              <a:ea typeface="Roboto"/>
              <a:cs typeface="Roboto"/>
              <a:sym typeface="Roboto"/>
            </a:endParaRPr>
          </a:p>
          <a:p>
            <a:pPr marL="457200" lvl="0" indent="-317500" algn="l" rtl="0">
              <a:spcBef>
                <a:spcPts val="0"/>
              </a:spcBef>
              <a:spcAft>
                <a:spcPts val="0"/>
              </a:spcAft>
              <a:buSzPts val="1400"/>
            </a:pPr>
            <a:endParaRPr>
              <a:latin typeface="Roboto"/>
              <a:ea typeface="Roboto"/>
              <a:cs typeface="Roboto"/>
              <a:sym typeface="Roboto"/>
            </a:endParaRPr>
          </a:p>
        </p:txBody>
      </p:sp>
      <p:sp>
        <p:nvSpPr>
          <p:cNvPr id="141" name="Google Shape;141;p28"/>
          <p:cNvSpPr txBox="1"/>
          <p:nvPr/>
        </p:nvSpPr>
        <p:spPr>
          <a:xfrm>
            <a:off x="5974599" y="2727387"/>
            <a:ext cx="2054976" cy="1179600"/>
          </a:xfrm>
          <a:prstGeom prst="rect">
            <a:avLst/>
          </a:prstGeom>
          <a:noFill/>
          <a:ln>
            <a:noFill/>
          </a:ln>
        </p:spPr>
        <p:txBody>
          <a:bodyPr spcFirstLastPara="1" wrap="square" lIns="91425" tIns="91425" rIns="91425" bIns="91425" anchor="t" anchorCtr="0">
            <a:noAutofit/>
          </a:bodyPr>
          <a:lstStyle/>
          <a:p>
            <a:pPr marL="457200" lvl="0" indent="-317500">
              <a:buSzPts val="1400"/>
              <a:buFont typeface="Roboto"/>
              <a:buChar char="➔"/>
            </a:pPr>
            <a:r>
              <a:rPr lang="fr-FR" dirty="0" smtClean="0"/>
              <a:t>R</a:t>
            </a:r>
            <a:r>
              <a:rPr lang="fr-FR" dirty="0" smtClean="0"/>
              <a:t>églementation</a:t>
            </a:r>
            <a:r>
              <a:rPr lang="en-GB" dirty="0" smtClean="0">
                <a:latin typeface="Roboto"/>
                <a:ea typeface="Roboto"/>
                <a:cs typeface="Roboto"/>
                <a:sym typeface="Roboto"/>
              </a:rPr>
              <a:t>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fr-FR" dirty="0" smtClean="0">
                <a:latin typeface="Roboto"/>
                <a:ea typeface="Roboto"/>
                <a:cs typeface="Roboto"/>
                <a:sym typeface="Roboto"/>
              </a:rPr>
              <a:t>Fiable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dirty="0" smtClean="0">
                <a:latin typeface="Roboto"/>
                <a:ea typeface="Roboto"/>
                <a:cs typeface="Roboto"/>
                <a:sym typeface="Roboto"/>
              </a:rPr>
              <a:t>temps</a:t>
            </a:r>
            <a:endParaRPr>
              <a:latin typeface="Roboto"/>
              <a:ea typeface="Roboto"/>
              <a:cs typeface="Roboto"/>
              <a:sym typeface="Roboto"/>
            </a:endParaRPr>
          </a:p>
        </p:txBody>
      </p:sp>
      <p:sp>
        <p:nvSpPr>
          <p:cNvPr id="142" name="Google Shape;142;p28"/>
          <p:cNvSpPr txBox="1"/>
          <p:nvPr/>
        </p:nvSpPr>
        <p:spPr>
          <a:xfrm>
            <a:off x="3514726" y="2735200"/>
            <a:ext cx="2171700" cy="117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fr-FR" dirty="0" smtClean="0">
                <a:latin typeface="Roboto"/>
                <a:ea typeface="Roboto"/>
                <a:cs typeface="Roboto"/>
                <a:sym typeface="Roboto"/>
              </a:rPr>
              <a:t>Suivi de patient </a:t>
            </a:r>
          </a:p>
          <a:p>
            <a:pPr marL="457200" lvl="0" indent="-317500" algn="l" rtl="0">
              <a:spcBef>
                <a:spcPts val="0"/>
              </a:spcBef>
              <a:spcAft>
                <a:spcPts val="0"/>
              </a:spcAft>
              <a:buSzPts val="1400"/>
              <a:buFont typeface="Roboto"/>
              <a:buChar char="➔"/>
            </a:pPr>
            <a:r>
              <a:rPr lang="en-GB" dirty="0" err="1" smtClean="0">
                <a:latin typeface="Roboto"/>
                <a:ea typeface="Roboto"/>
                <a:cs typeface="Roboto"/>
                <a:sym typeface="Roboto"/>
              </a:rPr>
              <a:t>Erreur</a:t>
            </a:r>
            <a:r>
              <a:rPr lang="en-GB" dirty="0" smtClean="0">
                <a:latin typeface="Roboto"/>
                <a:ea typeface="Roboto"/>
                <a:cs typeface="Roboto"/>
                <a:sym typeface="Roboto"/>
              </a:rPr>
              <a:t> </a:t>
            </a:r>
            <a:r>
              <a:rPr lang="en-GB" dirty="0" err="1" smtClean="0">
                <a:latin typeface="Roboto"/>
                <a:ea typeface="Roboto"/>
                <a:cs typeface="Roboto"/>
                <a:sym typeface="Roboto"/>
              </a:rPr>
              <a:t>Orthographe</a:t>
            </a:r>
            <a:endParaRPr lang="en-GB" dirty="0" smtClean="0">
              <a:latin typeface="Roboto"/>
              <a:ea typeface="Roboto"/>
              <a:cs typeface="Roboto"/>
              <a:sym typeface="Roboto"/>
            </a:endParaRPr>
          </a:p>
          <a:p>
            <a:pPr marL="457200" lvl="0" indent="-317500" algn="l" rtl="0">
              <a:spcBef>
                <a:spcPts val="0"/>
              </a:spcBef>
              <a:spcAft>
                <a:spcPts val="0"/>
              </a:spcAft>
              <a:buSzPts val="1400"/>
              <a:buFont typeface="Roboto"/>
              <a:buChar char="➔"/>
            </a:pP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8" name="Google Shape;148;p29"/>
          <p:cNvSpPr txBox="1">
            <a:spLocks noGrp="1"/>
          </p:cNvSpPr>
          <p:nvPr>
            <p:ph type="title"/>
          </p:nvPr>
        </p:nvSpPr>
        <p:spPr>
          <a:xfrm>
            <a:off x="584350" y="6406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b="1" dirty="0"/>
              <a:t>La solution technique:</a:t>
            </a:r>
            <a:endParaRPr sz="3600" b="1"/>
          </a:p>
          <a:p>
            <a:pPr marL="0" lvl="0" indent="0" algn="l" rtl="0">
              <a:spcBef>
                <a:spcPts val="0"/>
              </a:spcBef>
              <a:spcAft>
                <a:spcPts val="0"/>
              </a:spcAft>
              <a:buNone/>
            </a:pPr>
            <a:r>
              <a:rPr lang="en-GB" sz="2800" dirty="0" smtClean="0"/>
              <a:t>Assistance </a:t>
            </a:r>
            <a:r>
              <a:rPr lang="en-GB" sz="2800" dirty="0" err="1" smtClean="0"/>
              <a:t>vocale</a:t>
            </a:r>
            <a:r>
              <a:rPr lang="en-GB" sz="2800" dirty="0" smtClean="0"/>
              <a:t> </a:t>
            </a:r>
            <a:r>
              <a:rPr lang="en-GB" sz="2800" dirty="0" err="1" smtClean="0"/>
              <a:t>connectée</a:t>
            </a:r>
            <a:r>
              <a:rPr lang="en-GB" sz="2800" dirty="0" smtClean="0"/>
              <a:t> au </a:t>
            </a:r>
            <a:r>
              <a:rPr lang="fr-FR" sz="2800" dirty="0" smtClean="0"/>
              <a:t>fichier</a:t>
            </a:r>
            <a:r>
              <a:rPr lang="en-GB" sz="2800" dirty="0" smtClean="0"/>
              <a:t> </a:t>
            </a:r>
            <a:r>
              <a:rPr lang="en-GB" sz="2800" dirty="0" err="1" smtClean="0"/>
              <a:t>partagé</a:t>
            </a:r>
            <a:r>
              <a:rPr lang="en-GB" sz="2800" dirty="0" smtClean="0"/>
              <a:t> </a:t>
            </a:r>
            <a:r>
              <a:rPr lang="en-GB" sz="2800" dirty="0" err="1" smtClean="0"/>
              <a:t>d’observance</a:t>
            </a:r>
            <a:endParaRPr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t>La solution technique</a:t>
            </a:r>
            <a:endParaRPr sz="2800" b="1"/>
          </a:p>
        </p:txBody>
      </p:sp>
      <p:sp>
        <p:nvSpPr>
          <p:cNvPr id="154" name="Google Shape;154;p3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spcAft>
                <a:spcPts val="1600"/>
              </a:spcAft>
              <a:buNone/>
            </a:pPr>
            <a:r>
              <a:rPr lang="fr-FR" sz="1600" dirty="0" smtClean="0"/>
              <a:t>L’observance   est enregistré sous forme d’un fichier Google </a:t>
            </a:r>
            <a:r>
              <a:rPr lang="fr-FR" sz="1600" dirty="0" err="1" smtClean="0"/>
              <a:t>sheet</a:t>
            </a:r>
            <a:r>
              <a:rPr lang="fr-FR" sz="1600" dirty="0" smtClean="0"/>
              <a:t>.</a:t>
            </a:r>
          </a:p>
          <a:p>
            <a:pPr marL="0" indent="0">
              <a:spcAft>
                <a:spcPts val="1600"/>
              </a:spcAft>
              <a:buNone/>
            </a:pPr>
            <a:r>
              <a:rPr lang="fr-FR" sz="1600" dirty="0" smtClean="0"/>
              <a:t>Le patient averti à deux moment au matin.</a:t>
            </a:r>
          </a:p>
          <a:p>
            <a:pPr marL="0" indent="0">
              <a:spcAft>
                <a:spcPts val="1600"/>
              </a:spcAft>
              <a:buNone/>
            </a:pPr>
            <a:r>
              <a:rPr lang="fr-FR" sz="1600" dirty="0" smtClean="0"/>
              <a:t>L’utilisation </a:t>
            </a:r>
            <a:r>
              <a:rPr lang="fr-FR" sz="1600" dirty="0" smtClean="0"/>
              <a:t>de la synthèse vocale de </a:t>
            </a:r>
            <a:r>
              <a:rPr lang="fr-FR" sz="1600" dirty="0" err="1" smtClean="0"/>
              <a:t>google</a:t>
            </a:r>
            <a:r>
              <a:rPr lang="fr-FR" sz="1600" dirty="0" smtClean="0"/>
              <a:t>.</a:t>
            </a:r>
            <a:endParaRPr lang="fr-FR" sz="1600" dirty="0" smtClean="0"/>
          </a:p>
          <a:p>
            <a:pPr marL="0" lvl="0" indent="0">
              <a:spcAft>
                <a:spcPts val="1600"/>
              </a:spcAft>
              <a:buNone/>
            </a:pPr>
            <a:endParaRPr lang="fr-FR" sz="1600" dirty="0" smtClean="0"/>
          </a:p>
          <a:p>
            <a:pPr marL="0" lvl="0" indent="0">
              <a:spcAft>
                <a:spcPts val="1600"/>
              </a:spcAft>
              <a:buNone/>
            </a:pPr>
            <a:endParaRPr lang="fr-FR" sz="1600" dirty="0" smtClean="0"/>
          </a:p>
          <a:p>
            <a:pPr marL="0" indent="0">
              <a:spcAft>
                <a:spcPts val="1600"/>
              </a:spcAft>
              <a:buNone/>
            </a:pPr>
            <a:endParaRPr lang="fr-FR" sz="1600" dirty="0" smtClean="0"/>
          </a:p>
          <a:p>
            <a:pPr marL="0" lvl="0" indent="0" algn="l" rtl="0">
              <a:spcBef>
                <a:spcPts val="0"/>
              </a:spcBef>
              <a:spcAft>
                <a:spcPts val="1600"/>
              </a:spcAft>
              <a:buNone/>
            </a:pPr>
            <a:endParaRPr/>
          </a:p>
        </p:txBody>
      </p:sp>
      <p:sp>
        <p:nvSpPr>
          <p:cNvPr id="155" name="Google Shape;155;p30"/>
          <p:cNvSpPr txBox="1">
            <a:spLocks noGrp="1"/>
          </p:cNvSpPr>
          <p:nvPr>
            <p:ph type="title"/>
          </p:nvPr>
        </p:nvSpPr>
        <p:spPr>
          <a:xfrm>
            <a:off x="4337500" y="514150"/>
            <a:ext cx="3753900" cy="962100"/>
          </a:xfrm>
          <a:prstGeom prst="rect">
            <a:avLst/>
          </a:prstGeom>
          <a:solidFill>
            <a:schemeClr val="accent5"/>
          </a:solidFill>
        </p:spPr>
        <p:txBody>
          <a:bodyPr spcFirstLastPara="1" wrap="square" lIns="91425" tIns="91425" rIns="91425" bIns="91425" anchor="ctr" anchorCtr="0">
            <a:noAutofit/>
          </a:bodyPr>
          <a:lstStyle/>
          <a:p>
            <a:pPr lvl="0" algn="ctr"/>
            <a:r>
              <a:rPr lang="en-GB" dirty="0" smtClean="0"/>
              <a:t>Raspberry et Python  </a:t>
            </a:r>
            <a:endParaRPr/>
          </a:p>
        </p:txBody>
      </p:sp>
      <p:cxnSp>
        <p:nvCxnSpPr>
          <p:cNvPr id="156" name="Google Shape;156;p30"/>
          <p:cNvCxnSpPr>
            <a:stCxn id="155" idx="2"/>
            <a:endCxn id="157" idx="0"/>
          </p:cNvCxnSpPr>
          <p:nvPr/>
        </p:nvCxnSpPr>
        <p:spPr>
          <a:xfrm>
            <a:off x="6214450" y="1476250"/>
            <a:ext cx="0" cy="6144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30"/>
          <p:cNvSpPr txBox="1">
            <a:spLocks noGrp="1"/>
          </p:cNvSpPr>
          <p:nvPr>
            <p:ph type="title"/>
          </p:nvPr>
        </p:nvSpPr>
        <p:spPr>
          <a:xfrm>
            <a:off x="4337500" y="2090676"/>
            <a:ext cx="3753900" cy="962100"/>
          </a:xfrm>
          <a:prstGeom prst="rect">
            <a:avLst/>
          </a:prstGeom>
          <a:solidFill>
            <a:schemeClr val="dk1"/>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Google API</a:t>
            </a:r>
            <a:endParaRPr/>
          </a:p>
        </p:txBody>
      </p:sp>
      <p:cxnSp>
        <p:nvCxnSpPr>
          <p:cNvPr id="158" name="Google Shape;158;p30"/>
          <p:cNvCxnSpPr>
            <a:stCxn id="157" idx="2"/>
            <a:endCxn id="159" idx="0"/>
          </p:cNvCxnSpPr>
          <p:nvPr/>
        </p:nvCxnSpPr>
        <p:spPr>
          <a:xfrm>
            <a:off x="6214450" y="3052776"/>
            <a:ext cx="0" cy="614400"/>
          </a:xfrm>
          <a:prstGeom prst="straightConnector1">
            <a:avLst/>
          </a:prstGeom>
          <a:noFill/>
          <a:ln w="9525" cap="flat" cmpd="sng">
            <a:solidFill>
              <a:schemeClr val="dk2"/>
            </a:solidFill>
            <a:prstDash val="solid"/>
            <a:round/>
            <a:headEnd type="none" w="med" len="med"/>
            <a:tailEnd type="none" w="med" len="med"/>
          </a:ln>
        </p:spPr>
      </p:cxnSp>
      <p:sp>
        <p:nvSpPr>
          <p:cNvPr id="159" name="Google Shape;159;p30"/>
          <p:cNvSpPr txBox="1">
            <a:spLocks noGrp="1"/>
          </p:cNvSpPr>
          <p:nvPr>
            <p:ph type="title"/>
          </p:nvPr>
        </p:nvSpPr>
        <p:spPr>
          <a:xfrm>
            <a:off x="4337501" y="3667157"/>
            <a:ext cx="3753900" cy="9621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fr-FR" dirty="0" smtClean="0"/>
              <a:t>Google </a:t>
            </a:r>
            <a:r>
              <a:rPr lang="fr-FR" dirty="0" err="1" smtClean="0"/>
              <a:t>sheet</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t>L’objectif</a:t>
            </a:r>
            <a:endParaRPr/>
          </a:p>
        </p:txBody>
      </p:sp>
      <p:cxnSp>
        <p:nvCxnSpPr>
          <p:cNvPr id="165" name="Google Shape;165;p31"/>
          <p:cNvCxnSpPr/>
          <p:nvPr/>
        </p:nvCxnSpPr>
        <p:spPr>
          <a:xfrm>
            <a:off x="929038" y="2507950"/>
            <a:ext cx="0" cy="1038600"/>
          </a:xfrm>
          <a:prstGeom prst="straightConnector1">
            <a:avLst/>
          </a:prstGeom>
          <a:noFill/>
          <a:ln w="9525" cap="flat" cmpd="sng">
            <a:solidFill>
              <a:srgbClr val="B7B7B7"/>
            </a:solidFill>
            <a:prstDash val="solid"/>
            <a:round/>
            <a:headEnd type="none" w="med" len="med"/>
            <a:tailEnd type="none" w="med" len="med"/>
          </a:ln>
        </p:spPr>
      </p:cxnSp>
      <p:sp>
        <p:nvSpPr>
          <p:cNvPr id="166" name="Google Shape;166;p31"/>
          <p:cNvSpPr txBox="1">
            <a:spLocks noGrp="1"/>
          </p:cNvSpPr>
          <p:nvPr>
            <p:ph type="title"/>
          </p:nvPr>
        </p:nvSpPr>
        <p:spPr>
          <a:xfrm>
            <a:off x="976112" y="2384687"/>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dk1"/>
                </a:solidFill>
              </a:rPr>
              <a:t>Position actuelle</a:t>
            </a:r>
            <a:endParaRPr sz="1700">
              <a:solidFill>
                <a:schemeClr val="dk1"/>
              </a:solidFill>
            </a:endParaRPr>
          </a:p>
        </p:txBody>
      </p:sp>
      <p:sp>
        <p:nvSpPr>
          <p:cNvPr id="167" name="Google Shape;167;p31"/>
          <p:cNvSpPr txBox="1">
            <a:spLocks noGrp="1"/>
          </p:cNvSpPr>
          <p:nvPr>
            <p:ph type="body" idx="1"/>
          </p:nvPr>
        </p:nvSpPr>
        <p:spPr>
          <a:xfrm>
            <a:off x="976112" y="2674712"/>
            <a:ext cx="2009976" cy="1125763"/>
          </a:xfrm>
          <a:prstGeom prst="rect">
            <a:avLst/>
          </a:prstGeom>
        </p:spPr>
        <p:txBody>
          <a:bodyPr spcFirstLastPara="1" wrap="square" lIns="91425" tIns="91425" rIns="91425" bIns="91425" anchor="t" anchorCtr="0">
            <a:noAutofit/>
          </a:bodyPr>
          <a:lstStyle/>
          <a:p>
            <a:pPr marL="0" lvl="0" indent="0">
              <a:lnSpc>
                <a:spcPct val="94000"/>
              </a:lnSpc>
              <a:spcAft>
                <a:spcPts val="1600"/>
              </a:spcAft>
              <a:buClrTx/>
              <a:buSzTx/>
              <a:buNone/>
              <a:defRPr/>
            </a:pPr>
            <a:r>
              <a:rPr lang="fr-FR" sz="1200" kern="1200" dirty="0" smtClean="0">
                <a:solidFill>
                  <a:schemeClr val="dk2"/>
                </a:solidFill>
              </a:rPr>
              <a:t>Assistance vocale médicale </a:t>
            </a:r>
            <a:r>
              <a:rPr lang="fr-FR" sz="1200" dirty="0" smtClean="0">
                <a:solidFill>
                  <a:schemeClr val="dk2"/>
                </a:solidFill>
              </a:rPr>
              <a:t>détecte </a:t>
            </a:r>
            <a:r>
              <a:rPr lang="fr-FR" sz="1200" dirty="0" smtClean="0">
                <a:solidFill>
                  <a:schemeClr val="dk2"/>
                </a:solidFill>
              </a:rPr>
              <a:t>l’observance </a:t>
            </a:r>
            <a:r>
              <a:rPr lang="fr-FR" sz="1200" dirty="0" smtClean="0">
                <a:solidFill>
                  <a:schemeClr val="dk2"/>
                </a:solidFill>
              </a:rPr>
              <a:t>et indique si le médicament  est pris</a:t>
            </a:r>
            <a:endParaRPr lang="fr-FR" sz="1200" kern="1200" dirty="0">
              <a:solidFill>
                <a:schemeClr val="dk2"/>
              </a:solidFill>
            </a:endParaRPr>
          </a:p>
        </p:txBody>
      </p:sp>
      <p:cxnSp>
        <p:nvCxnSpPr>
          <p:cNvPr id="168" name="Google Shape;168;p31"/>
          <p:cNvCxnSpPr/>
          <p:nvPr/>
        </p:nvCxnSpPr>
        <p:spPr>
          <a:xfrm>
            <a:off x="3395738" y="2355550"/>
            <a:ext cx="0" cy="1038600"/>
          </a:xfrm>
          <a:prstGeom prst="straightConnector1">
            <a:avLst/>
          </a:prstGeom>
          <a:noFill/>
          <a:ln w="9525" cap="flat" cmpd="sng">
            <a:solidFill>
              <a:srgbClr val="B7B7B7"/>
            </a:solidFill>
            <a:prstDash val="solid"/>
            <a:round/>
            <a:headEnd type="none" w="med" len="med"/>
            <a:tailEnd type="none" w="med" len="med"/>
          </a:ln>
        </p:spPr>
      </p:cxnSp>
      <p:sp>
        <p:nvSpPr>
          <p:cNvPr id="169" name="Google Shape;169;p31"/>
          <p:cNvSpPr txBox="1">
            <a:spLocks noGrp="1"/>
          </p:cNvSpPr>
          <p:nvPr>
            <p:ph type="title"/>
          </p:nvPr>
        </p:nvSpPr>
        <p:spPr>
          <a:xfrm>
            <a:off x="3442812" y="2241076"/>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err="1">
                <a:solidFill>
                  <a:schemeClr val="dk1"/>
                </a:solidFill>
              </a:rPr>
              <a:t>Dans</a:t>
            </a:r>
            <a:r>
              <a:rPr lang="en-GB" sz="1700" dirty="0">
                <a:solidFill>
                  <a:schemeClr val="dk1"/>
                </a:solidFill>
              </a:rPr>
              <a:t> 1 </a:t>
            </a:r>
            <a:r>
              <a:rPr lang="en-GB" sz="1700" dirty="0" err="1">
                <a:solidFill>
                  <a:schemeClr val="dk1"/>
                </a:solidFill>
              </a:rPr>
              <a:t>mois</a:t>
            </a:r>
            <a:endParaRPr sz="1700">
              <a:solidFill>
                <a:schemeClr val="dk1"/>
              </a:solidFill>
            </a:endParaRPr>
          </a:p>
        </p:txBody>
      </p:sp>
      <p:sp>
        <p:nvSpPr>
          <p:cNvPr id="170" name="Google Shape;170;p31"/>
          <p:cNvSpPr txBox="1">
            <a:spLocks noGrp="1"/>
          </p:cNvSpPr>
          <p:nvPr>
            <p:ph type="body" idx="1"/>
          </p:nvPr>
        </p:nvSpPr>
        <p:spPr>
          <a:xfrm>
            <a:off x="3442812" y="2531101"/>
            <a:ext cx="18141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sz="1200" dirty="0" smtClean="0">
                <a:solidFill>
                  <a:schemeClr val="dk2"/>
                </a:solidFill>
              </a:rPr>
              <a:t>Assistance vocale réagit avec le patient </a:t>
            </a:r>
            <a:endParaRPr sz="1200">
              <a:solidFill>
                <a:schemeClr val="dk2"/>
              </a:solidFill>
            </a:endParaRPr>
          </a:p>
        </p:txBody>
      </p:sp>
      <p:cxnSp>
        <p:nvCxnSpPr>
          <p:cNvPr id="171" name="Google Shape;171;p31"/>
          <p:cNvCxnSpPr/>
          <p:nvPr/>
        </p:nvCxnSpPr>
        <p:spPr>
          <a:xfrm>
            <a:off x="6457563" y="2053100"/>
            <a:ext cx="0" cy="1038600"/>
          </a:xfrm>
          <a:prstGeom prst="straightConnector1">
            <a:avLst/>
          </a:prstGeom>
          <a:noFill/>
          <a:ln w="9525" cap="flat" cmpd="sng">
            <a:solidFill>
              <a:srgbClr val="B7B7B7"/>
            </a:solidFill>
            <a:prstDash val="solid"/>
            <a:round/>
            <a:headEnd type="none" w="med" len="med"/>
            <a:tailEnd type="none" w="med" len="med"/>
          </a:ln>
        </p:spPr>
      </p:cxnSp>
      <p:sp>
        <p:nvSpPr>
          <p:cNvPr id="172" name="Google Shape;172;p31"/>
          <p:cNvSpPr txBox="1">
            <a:spLocks noGrp="1"/>
          </p:cNvSpPr>
          <p:nvPr>
            <p:ph type="title"/>
          </p:nvPr>
        </p:nvSpPr>
        <p:spPr>
          <a:xfrm>
            <a:off x="6504637" y="1929945"/>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700" dirty="0" err="1">
                <a:solidFill>
                  <a:schemeClr val="dk1"/>
                </a:solidFill>
              </a:rPr>
              <a:t>Dans</a:t>
            </a:r>
            <a:r>
              <a:rPr lang="en-GB" sz="1700" dirty="0">
                <a:solidFill>
                  <a:schemeClr val="dk1"/>
                </a:solidFill>
              </a:rPr>
              <a:t> 5 </a:t>
            </a:r>
            <a:r>
              <a:rPr lang="en-GB" sz="1700" dirty="0" err="1">
                <a:solidFill>
                  <a:schemeClr val="dk1"/>
                </a:solidFill>
              </a:rPr>
              <a:t>ans</a:t>
            </a:r>
            <a:endParaRPr sz="1700">
              <a:solidFill>
                <a:schemeClr val="dk1"/>
              </a:solidFill>
            </a:endParaRPr>
          </a:p>
        </p:txBody>
      </p:sp>
      <p:sp>
        <p:nvSpPr>
          <p:cNvPr id="173" name="Google Shape;173;p31"/>
          <p:cNvSpPr txBox="1">
            <a:spLocks noGrp="1"/>
          </p:cNvSpPr>
          <p:nvPr>
            <p:ph type="body" idx="1"/>
          </p:nvPr>
        </p:nvSpPr>
        <p:spPr>
          <a:xfrm>
            <a:off x="6461774" y="2319984"/>
            <a:ext cx="1814100" cy="1066926"/>
          </a:xfrm>
          <a:prstGeom prst="rect">
            <a:avLst/>
          </a:prstGeom>
        </p:spPr>
        <p:txBody>
          <a:bodyPr spcFirstLastPara="1" wrap="square" lIns="91425" tIns="91425" rIns="91425" bIns="91425" anchor="t" anchorCtr="0">
            <a:noAutofit/>
          </a:bodyPr>
          <a:lstStyle/>
          <a:p>
            <a:pPr marL="0" indent="0">
              <a:spcAft>
                <a:spcPts val="1600"/>
              </a:spcAft>
              <a:buNone/>
            </a:pPr>
            <a:r>
              <a:rPr lang="fr-FR" sz="1200" kern="1200" dirty="0" smtClean="0">
                <a:solidFill>
                  <a:schemeClr val="dk2"/>
                </a:solidFill>
              </a:rPr>
              <a:t>Assistance à </a:t>
            </a:r>
            <a:r>
              <a:rPr lang="fr-FR" sz="1200" kern="1200" dirty="0" smtClean="0">
                <a:solidFill>
                  <a:schemeClr val="dk2"/>
                </a:solidFill>
              </a:rPr>
              <a:t>prix </a:t>
            </a:r>
            <a:r>
              <a:rPr lang="fr-FR" sz="1200" kern="1200" dirty="0" smtClean="0">
                <a:solidFill>
                  <a:schemeClr val="dk2"/>
                </a:solidFill>
              </a:rPr>
              <a:t>compétitive.</a:t>
            </a:r>
          </a:p>
          <a:p>
            <a:pPr marL="0" indent="0">
              <a:spcAft>
                <a:spcPts val="1600"/>
              </a:spcAft>
              <a:buNone/>
            </a:pPr>
            <a:endParaRPr lang="fr-FR" sz="1200" kern="1200" dirty="0" smtClean="0">
              <a:solidFill>
                <a:schemeClr val="dk2"/>
              </a:solidFill>
            </a:endParaRPr>
          </a:p>
          <a:p>
            <a:pPr marL="0" indent="0">
              <a:spcAft>
                <a:spcPts val="1600"/>
              </a:spcAft>
              <a:buNone/>
            </a:pPr>
            <a:endParaRPr lang="fr-FR" sz="1200" kern="1200" dirty="0" smtClean="0">
              <a:solidFill>
                <a:schemeClr val="dk2"/>
              </a:solidFill>
            </a:endParaRPr>
          </a:p>
          <a:p>
            <a:pPr marL="0" indent="0">
              <a:spcAft>
                <a:spcPts val="1600"/>
              </a:spcAft>
              <a:buNone/>
            </a:pPr>
            <a:endParaRPr lang="fr-FR" sz="1200" kern="1200" dirty="0" smtClean="0">
              <a:solidFill>
                <a:schemeClr val="dk2"/>
              </a:solidFill>
            </a:endParaRPr>
          </a:p>
          <a:p>
            <a:pPr marL="0" indent="0">
              <a:spcAft>
                <a:spcPts val="1600"/>
              </a:spcAft>
              <a:buNone/>
            </a:pPr>
            <a:endParaRPr lang="fr-FR" sz="1200" kern="1200" dirty="0" smtClean="0">
              <a:solidFill>
                <a:schemeClr val="dk2"/>
              </a:solidFill>
            </a:endParaRPr>
          </a:p>
          <a:p>
            <a:pPr marL="0" indent="0">
              <a:spcAft>
                <a:spcPts val="1600"/>
              </a:spcAft>
              <a:buNone/>
            </a:pPr>
            <a:endParaRPr lang="fr-FR" sz="1200" kern="1200" dirty="0" smtClean="0">
              <a:solidFill>
                <a:schemeClr val="dk2"/>
              </a:solidFill>
            </a:endParaRPr>
          </a:p>
          <a:p>
            <a:pPr marL="0" indent="0">
              <a:spcAft>
                <a:spcPts val="1600"/>
              </a:spcAft>
              <a:buNone/>
            </a:pPr>
            <a:endParaRPr lang="fr-FR" sz="1200" kern="1200" dirty="0" smtClean="0">
              <a:solidFill>
                <a:schemeClr val="dk2"/>
              </a:solidFill>
            </a:endParaRPr>
          </a:p>
          <a:p>
            <a:pPr marL="0" indent="0">
              <a:spcAft>
                <a:spcPts val="1600"/>
              </a:spcAft>
              <a:buNone/>
            </a:pPr>
            <a:endParaRPr lang="fr-FR" sz="1200" kern="1200" dirty="0" smtClean="0">
              <a:solidFill>
                <a:schemeClr val="dk2"/>
              </a:solidFill>
            </a:endParaRPr>
          </a:p>
          <a:p>
            <a:pPr marL="0" lvl="0" indent="0" algn="l" rtl="0">
              <a:spcBef>
                <a:spcPts val="0"/>
              </a:spcBef>
              <a:spcAft>
                <a:spcPts val="1600"/>
              </a:spcAft>
              <a:buNone/>
            </a:pPr>
            <a:endParaRPr sz="1200">
              <a:solidFill>
                <a:schemeClr val="dk2"/>
              </a:solidFill>
            </a:endParaRPr>
          </a:p>
        </p:txBody>
      </p:sp>
      <p:grpSp>
        <p:nvGrpSpPr>
          <p:cNvPr id="174" name="Google Shape;174;p31"/>
          <p:cNvGrpSpPr/>
          <p:nvPr/>
        </p:nvGrpSpPr>
        <p:grpSpPr>
          <a:xfrm>
            <a:off x="929030" y="3219673"/>
            <a:ext cx="6993309" cy="1520400"/>
            <a:chOff x="929030" y="3219673"/>
            <a:chExt cx="6993309" cy="1520400"/>
          </a:xfrm>
        </p:grpSpPr>
        <p:cxnSp>
          <p:nvCxnSpPr>
            <p:cNvPr id="175" name="Google Shape;175;p31"/>
            <p:cNvCxnSpPr>
              <a:stCxn id="176" idx="6"/>
              <a:endCxn id="177" idx="2"/>
            </p:cNvCxnSpPr>
            <p:nvPr/>
          </p:nvCxnSpPr>
          <p:spPr>
            <a:xfrm>
              <a:off x="1537730" y="3979907"/>
              <a:ext cx="4864200" cy="0"/>
            </a:xfrm>
            <a:prstGeom prst="straightConnector1">
              <a:avLst/>
            </a:prstGeom>
            <a:noFill/>
            <a:ln w="19050" cap="flat" cmpd="sng">
              <a:solidFill>
                <a:schemeClr val="dk1"/>
              </a:solidFill>
              <a:prstDash val="dot"/>
              <a:round/>
              <a:headEnd type="none" w="med" len="med"/>
              <a:tailEnd type="none" w="med" len="med"/>
            </a:ln>
          </p:spPr>
        </p:cxnSp>
        <p:sp>
          <p:nvSpPr>
            <p:cNvPr id="176" name="Google Shape;176;p31"/>
            <p:cNvSpPr/>
            <p:nvPr/>
          </p:nvSpPr>
          <p:spPr>
            <a:xfrm>
              <a:off x="929030" y="3675557"/>
              <a:ext cx="608700" cy="60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1"/>
            <p:cNvSpPr/>
            <p:nvPr/>
          </p:nvSpPr>
          <p:spPr>
            <a:xfrm>
              <a:off x="3421283" y="3431305"/>
              <a:ext cx="1097100" cy="1097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1"/>
            <p:cNvSpPr/>
            <p:nvPr/>
          </p:nvSpPr>
          <p:spPr>
            <a:xfrm>
              <a:off x="6401939" y="3219673"/>
              <a:ext cx="1520400" cy="152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txBox="1">
            <a:spLocks noGrp="1"/>
          </p:cNvSpPr>
          <p:nvPr>
            <p:ph type="title" idx="4294967295"/>
          </p:nvPr>
        </p:nvSpPr>
        <p:spPr>
          <a:xfrm>
            <a:off x="311700" y="406725"/>
            <a:ext cx="8520600" cy="1012200"/>
          </a:xfrm>
          <a:prstGeom prst="rect">
            <a:avLst/>
          </a:prstGeom>
        </p:spPr>
        <p:txBody>
          <a:bodyPr spcFirstLastPara="1" wrap="square" lIns="91425" tIns="91425" rIns="91425" bIns="91425" anchor="t" anchorCtr="0">
            <a:noAutofit/>
          </a:bodyPr>
          <a:lstStyle/>
          <a:p>
            <a:pPr marL="0" lvl="0" indent="0" algn="ctr" rtl="0">
              <a:spcBef>
                <a:spcPts val="0"/>
              </a:spcBef>
              <a:spcAft>
                <a:spcPts val="400"/>
              </a:spcAft>
              <a:buNone/>
            </a:pPr>
            <a:r>
              <a:rPr lang="en-GB"/>
              <a:t>L’equipe</a:t>
            </a:r>
            <a:endParaRPr sz="1600" i="1"/>
          </a:p>
        </p:txBody>
      </p:sp>
      <p:pic>
        <p:nvPicPr>
          <p:cNvPr id="185" name="Google Shape;185;p32" descr="Corporate headshot of a woman"/>
          <p:cNvPicPr preferRelativeResize="0"/>
          <p:nvPr/>
        </p:nvPicPr>
        <p:blipFill>
          <a:blip r:embed="rId3"/>
          <a:stretch>
            <a:fillRect/>
          </a:stretch>
        </p:blipFill>
        <p:spPr>
          <a:xfrm>
            <a:off x="3936824" y="1267770"/>
            <a:ext cx="1287451" cy="1644300"/>
          </a:xfrm>
          <a:prstGeom prst="ellipse">
            <a:avLst/>
          </a:prstGeom>
          <a:noFill/>
          <a:ln>
            <a:noFill/>
          </a:ln>
        </p:spPr>
      </p:pic>
      <p:sp>
        <p:nvSpPr>
          <p:cNvPr id="186" name="Google Shape;186;p32"/>
          <p:cNvSpPr txBox="1">
            <a:spLocks noGrp="1"/>
          </p:cNvSpPr>
          <p:nvPr>
            <p:ph type="title" idx="4294967295"/>
          </p:nvPr>
        </p:nvSpPr>
        <p:spPr>
          <a:xfrm>
            <a:off x="3569400" y="2952544"/>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dirty="0" err="1" smtClean="0">
                <a:solidFill>
                  <a:schemeClr val="dk1"/>
                </a:solidFill>
              </a:rPr>
              <a:t>Bahous</a:t>
            </a:r>
            <a:r>
              <a:rPr lang="en-GB" sz="1800" dirty="0" smtClean="0">
                <a:solidFill>
                  <a:schemeClr val="dk1"/>
                </a:solidFill>
              </a:rPr>
              <a:t> </a:t>
            </a:r>
            <a:r>
              <a:rPr lang="en-GB" sz="1800" dirty="0" err="1" smtClean="0">
                <a:solidFill>
                  <a:schemeClr val="dk1"/>
                </a:solidFill>
              </a:rPr>
              <a:t>younes</a:t>
            </a:r>
            <a:endParaRPr sz="1800">
              <a:solidFill>
                <a:schemeClr val="dk1"/>
              </a:solidFill>
            </a:endParaRPr>
          </a:p>
        </p:txBody>
      </p:sp>
      <p:sp>
        <p:nvSpPr>
          <p:cNvPr id="187" name="Google Shape;187;p32"/>
          <p:cNvSpPr txBox="1">
            <a:spLocks noGrp="1"/>
          </p:cNvSpPr>
          <p:nvPr>
            <p:ph type="body" idx="4294967295"/>
          </p:nvPr>
        </p:nvSpPr>
        <p:spPr>
          <a:xfrm>
            <a:off x="3569400" y="3477163"/>
            <a:ext cx="2022300" cy="115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smtClean="0">
                <a:solidFill>
                  <a:schemeClr val="dk2"/>
                </a:solidFill>
              </a:rPr>
              <a:t>Etudiant </a:t>
            </a:r>
            <a:endParaRPr sz="1200">
              <a:solidFill>
                <a:schemeClr val="dk2"/>
              </a:solidFill>
            </a:endParaRPr>
          </a:p>
          <a:p>
            <a:pPr marL="0" lvl="0" indent="0" algn="ctr" rtl="0">
              <a:spcBef>
                <a:spcPts val="1600"/>
              </a:spcBef>
              <a:spcAft>
                <a:spcPts val="0"/>
              </a:spcAft>
              <a:buNone/>
            </a:pPr>
            <a:r>
              <a:rPr lang="fr-FR" sz="1200" dirty="0" smtClean="0">
                <a:solidFill>
                  <a:schemeClr val="dk2"/>
                </a:solidFill>
              </a:rPr>
              <a:t>Master 2: SETI</a:t>
            </a:r>
            <a:endParaRPr sz="1200">
              <a:solidFill>
                <a:schemeClr val="dk2"/>
              </a:solidFill>
            </a:endParaRPr>
          </a:p>
          <a:p>
            <a:pPr marL="0" lvl="0" indent="0" algn="ctr" rtl="0">
              <a:spcBef>
                <a:spcPts val="1600"/>
              </a:spcBef>
              <a:spcAft>
                <a:spcPts val="1600"/>
              </a:spcAft>
              <a:buNone/>
            </a:pPr>
            <a:endParaRPr sz="1200">
              <a:solidFill>
                <a:schemeClr val="dk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n-GB" sz="3000"/>
              <a:t>Ce que vous demandez</a:t>
            </a:r>
            <a:endParaRPr/>
          </a:p>
        </p:txBody>
      </p:sp>
      <p:pic>
        <p:nvPicPr>
          <p:cNvPr id="193" name="Google Shape;193;p33"/>
          <p:cNvPicPr preferRelativeResize="0"/>
          <p:nvPr/>
        </p:nvPicPr>
        <p:blipFill>
          <a:blip r:embed="rId3">
            <a:alphaModFix/>
          </a:blip>
          <a:stretch>
            <a:fillRect/>
          </a:stretch>
        </p:blipFill>
        <p:spPr>
          <a:xfrm>
            <a:off x="7111315" y="1970100"/>
            <a:ext cx="1389035" cy="1350460"/>
          </a:xfrm>
          <a:prstGeom prst="rect">
            <a:avLst/>
          </a:prstGeom>
          <a:noFill/>
          <a:ln>
            <a:noFill/>
          </a:ln>
        </p:spPr>
      </p:pic>
      <p:pic>
        <p:nvPicPr>
          <p:cNvPr id="194" name="Google Shape;194;p33"/>
          <p:cNvPicPr preferRelativeResize="0"/>
          <p:nvPr/>
        </p:nvPicPr>
        <p:blipFill>
          <a:blip r:embed="rId4">
            <a:alphaModFix/>
          </a:blip>
          <a:stretch>
            <a:fillRect/>
          </a:stretch>
        </p:blipFill>
        <p:spPr>
          <a:xfrm>
            <a:off x="1347300" y="2140210"/>
            <a:ext cx="1389035" cy="1356213"/>
          </a:xfrm>
          <a:prstGeom prst="rect">
            <a:avLst/>
          </a:prstGeom>
          <a:noFill/>
          <a:ln>
            <a:noFill/>
          </a:ln>
        </p:spPr>
      </p:pic>
      <p:pic>
        <p:nvPicPr>
          <p:cNvPr id="196" name="Google Shape;196;p33"/>
          <p:cNvPicPr preferRelativeResize="0"/>
          <p:nvPr/>
        </p:nvPicPr>
        <p:blipFill>
          <a:blip r:embed="rId5">
            <a:alphaModFix/>
          </a:blip>
          <a:stretch>
            <a:fillRect/>
          </a:stretch>
        </p:blipFill>
        <p:spPr>
          <a:xfrm>
            <a:off x="4194235" y="2037298"/>
            <a:ext cx="1389050" cy="1389050"/>
          </a:xfrm>
          <a:prstGeom prst="rect">
            <a:avLst/>
          </a:prstGeom>
          <a:noFill/>
          <a:ln>
            <a:noFill/>
          </a:ln>
        </p:spPr>
      </p:pic>
      <p:sp>
        <p:nvSpPr>
          <p:cNvPr id="198" name="Google Shape;198;p33"/>
          <p:cNvSpPr txBox="1"/>
          <p:nvPr/>
        </p:nvSpPr>
        <p:spPr>
          <a:xfrm>
            <a:off x="931721" y="3786019"/>
            <a:ext cx="2082942" cy="100029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600" b="1" dirty="0" smtClean="0">
                <a:solidFill>
                  <a:schemeClr val="dk1"/>
                </a:solidFill>
                <a:latin typeface="Roboto"/>
                <a:ea typeface="Roboto"/>
                <a:cs typeface="Roboto"/>
                <a:sym typeface="Roboto"/>
              </a:rPr>
              <a:t>Recontre</a:t>
            </a:r>
            <a:r>
              <a:rPr lang="en-GB" sz="1600" b="1" dirty="0" smtClean="0">
                <a:solidFill>
                  <a:schemeClr val="dk1"/>
                </a:solidFill>
                <a:latin typeface="Roboto"/>
                <a:ea typeface="Roboto"/>
                <a:cs typeface="Roboto"/>
                <a:sym typeface="Roboto"/>
              </a:rPr>
              <a:t> avec des </a:t>
            </a:r>
            <a:r>
              <a:rPr lang="en-GB" sz="1600" b="1" dirty="0" err="1" smtClean="0">
                <a:solidFill>
                  <a:schemeClr val="dk1"/>
                </a:solidFill>
                <a:latin typeface="Roboto"/>
                <a:ea typeface="Roboto"/>
                <a:cs typeface="Roboto"/>
                <a:sym typeface="Roboto"/>
              </a:rPr>
              <a:t>malades</a:t>
            </a:r>
            <a:r>
              <a:rPr lang="en-GB" sz="1600" b="1" dirty="0" smtClean="0">
                <a:solidFill>
                  <a:schemeClr val="dk1"/>
                </a:solidFill>
                <a:latin typeface="Roboto"/>
                <a:ea typeface="Roboto"/>
                <a:cs typeface="Roboto"/>
                <a:sym typeface="Roboto"/>
              </a:rPr>
              <a:t> graves </a:t>
            </a:r>
            <a:endParaRPr sz="1600">
              <a:solidFill>
                <a:schemeClr val="dk1"/>
              </a:solidFill>
              <a:latin typeface="Roboto"/>
              <a:ea typeface="Roboto"/>
              <a:cs typeface="Roboto"/>
              <a:sym typeface="Roboto"/>
            </a:endParaRPr>
          </a:p>
        </p:txBody>
      </p:sp>
      <p:sp>
        <p:nvSpPr>
          <p:cNvPr id="199" name="Google Shape;199;p33"/>
          <p:cNvSpPr txBox="1"/>
          <p:nvPr/>
        </p:nvSpPr>
        <p:spPr>
          <a:xfrm>
            <a:off x="3892378" y="3584450"/>
            <a:ext cx="2137719" cy="66627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800" b="1" dirty="0" smtClean="0">
                <a:solidFill>
                  <a:schemeClr val="dk1"/>
                </a:solidFill>
                <a:latin typeface="Roboto"/>
                <a:ea typeface="Roboto"/>
                <a:cs typeface="Roboto"/>
                <a:sym typeface="Roboto"/>
              </a:rPr>
              <a:t>Recontre</a:t>
            </a:r>
            <a:r>
              <a:rPr lang="en-GB" sz="1800" b="1" dirty="0" smtClean="0">
                <a:solidFill>
                  <a:schemeClr val="dk1"/>
                </a:solidFill>
                <a:latin typeface="Roboto"/>
                <a:ea typeface="Roboto"/>
                <a:cs typeface="Roboto"/>
                <a:sym typeface="Roboto"/>
              </a:rPr>
              <a:t> avec des </a:t>
            </a:r>
            <a:r>
              <a:rPr lang="en-GB" sz="1800" b="1" dirty="0" err="1" smtClean="0">
                <a:solidFill>
                  <a:schemeClr val="dk1"/>
                </a:solidFill>
                <a:latin typeface="Roboto"/>
                <a:ea typeface="Roboto"/>
                <a:cs typeface="Roboto"/>
                <a:sym typeface="Roboto"/>
              </a:rPr>
              <a:t>équipes</a:t>
            </a:r>
            <a:r>
              <a:rPr lang="en-GB" sz="1800" b="1" dirty="0" smtClean="0">
                <a:solidFill>
                  <a:schemeClr val="dk1"/>
                </a:solidFill>
                <a:latin typeface="Roboto"/>
                <a:ea typeface="Roboto"/>
                <a:cs typeface="Roboto"/>
                <a:sym typeface="Roboto"/>
              </a:rPr>
              <a:t> </a:t>
            </a:r>
            <a:r>
              <a:rPr lang="en-GB" sz="1800" b="1" dirty="0" err="1" smtClean="0">
                <a:solidFill>
                  <a:schemeClr val="dk1"/>
                </a:solidFill>
                <a:latin typeface="Roboto"/>
                <a:ea typeface="Roboto"/>
                <a:cs typeface="Roboto"/>
                <a:sym typeface="Roboto"/>
              </a:rPr>
              <a:t>médicales</a:t>
            </a:r>
            <a:endParaRPr sz="1800">
              <a:solidFill>
                <a:schemeClr val="dk1"/>
              </a:solidFill>
              <a:latin typeface="Roboto"/>
              <a:ea typeface="Roboto"/>
              <a:cs typeface="Roboto"/>
              <a:sym typeface="Roboto"/>
            </a:endParaRPr>
          </a:p>
        </p:txBody>
      </p:sp>
      <p:sp>
        <p:nvSpPr>
          <p:cNvPr id="200" name="Google Shape;200;p33"/>
          <p:cNvSpPr txBox="1"/>
          <p:nvPr/>
        </p:nvSpPr>
        <p:spPr>
          <a:xfrm>
            <a:off x="6954851" y="3655886"/>
            <a:ext cx="1673400" cy="687513"/>
          </a:xfrm>
          <a:prstGeom prst="rect">
            <a:avLst/>
          </a:prstGeom>
          <a:noFill/>
          <a:ln>
            <a:noFill/>
          </a:ln>
        </p:spPr>
        <p:txBody>
          <a:bodyPr spcFirstLastPara="1" wrap="square" lIns="91425" tIns="91425" rIns="91425" bIns="91425" anchor="t" anchorCtr="0">
            <a:noAutofit/>
          </a:bodyPr>
          <a:lstStyle/>
          <a:p>
            <a:pPr lvl="0" algn="ctr"/>
            <a:r>
              <a:rPr lang="fr-FR" sz="1800" b="1" dirty="0" smtClean="0">
                <a:solidFill>
                  <a:schemeClr val="dk1"/>
                </a:solidFill>
                <a:latin typeface="Roboto"/>
                <a:ea typeface="Roboto"/>
                <a:cs typeface="Roboto"/>
                <a:sym typeface="Roboto"/>
              </a:rPr>
              <a:t>investisseurs</a:t>
            </a:r>
            <a:endParaRPr lang="en-GB" sz="1800" b="1"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372</Words>
  <PresentationFormat>Affichage à l'écran (16:9)</PresentationFormat>
  <Paragraphs>80</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10</vt:i4>
      </vt:variant>
    </vt:vector>
  </HeadingPairs>
  <TitlesOfParts>
    <vt:vector size="17" baseType="lpstr">
      <vt:lpstr>Arial</vt:lpstr>
      <vt:lpstr>Roboto</vt:lpstr>
      <vt:lpstr>Raavi</vt:lpstr>
      <vt:lpstr>SimSun</vt:lpstr>
      <vt:lpstr>Calibri</vt:lpstr>
      <vt:lpstr>Simple Light</vt:lpstr>
      <vt:lpstr>Material</vt:lpstr>
      <vt:lpstr>Diapositive 1</vt:lpstr>
      <vt:lpstr>Le problème</vt:lpstr>
      <vt:lpstr>Le public</vt:lpstr>
      <vt:lpstr>La valeur</vt:lpstr>
      <vt:lpstr>La solution technique: Assistance vocale connectée au fichier partagé d’observance</vt:lpstr>
      <vt:lpstr>La solution technique</vt:lpstr>
      <vt:lpstr>L’objectif</vt:lpstr>
      <vt:lpstr>L’equipe</vt:lpstr>
      <vt:lpstr>Ce que vous demandez</vt:lpstr>
      <vt:lpstr>La démonstration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 du projet (avec logotype)</dc:title>
  <dc:creator>Android_AP</dc:creator>
  <cp:lastModifiedBy>Android_AP</cp:lastModifiedBy>
  <cp:revision>47</cp:revision>
  <dcterms:modified xsi:type="dcterms:W3CDTF">2019-03-15T20:28:27Z</dcterms:modified>
</cp:coreProperties>
</file>