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3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C7E7E-AC4C-4853-9B2B-64D689F3B2EE}" type="datetimeFigureOut">
              <a:rPr lang="en-US" smtClean="0"/>
              <a:t>2/15/2022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03885-0EFA-4A77-8C25-E1FFA1464060}" type="slidenum">
              <a:rPr lang="en-US" smtClean="0"/>
              <a:t>‹N°›</a:t>
            </a:fld>
            <a:endParaRPr lang="en-US"/>
          </a:p>
        </p:txBody>
      </p:sp>
    </p:spTree>
    <p:extLst>
      <p:ext uri="{BB962C8B-B14F-4D97-AF65-F5344CB8AC3E}">
        <p14:creationId xmlns:p14="http://schemas.microsoft.com/office/powerpoint/2010/main" val="1953567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4BB03885-0EFA-4A77-8C25-E1FFA1464060}" type="slidenum">
              <a:rPr lang="en-US" smtClean="0"/>
              <a:t>5</a:t>
            </a:fld>
            <a:endParaRPr lang="en-US"/>
          </a:p>
        </p:txBody>
      </p:sp>
    </p:spTree>
    <p:extLst>
      <p:ext uri="{BB962C8B-B14F-4D97-AF65-F5344CB8AC3E}">
        <p14:creationId xmlns:p14="http://schemas.microsoft.com/office/powerpoint/2010/main" val="4057753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4"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3"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0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1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Autofit/>
          </a:bodyPr>
          <a:lstStyle/>
          <a:p>
            <a:r>
              <a:rPr lang="en-IN"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85CB800C-2A34-4A1E-820A-1186C3529C80}" type="slidenum">
              <a:rPr lang="en" sz="1000" b="0" strike="noStrike" spc="-1">
                <a:solidFill>
                  <a:srgbClr val="595959"/>
                </a:solidFill>
                <a:latin typeface="Arial"/>
                <a:ea typeface="Arial"/>
              </a:rPr>
              <a:t>‹N°›</a:t>
            </a:fld>
            <a:endParaRPr lang="en-IN"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lstStyle/>
          <a:p>
            <a:r>
              <a:rPr lang="en-IN"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3999600" cy="341604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41" name="PlaceHolder 3"/>
          <p:cNvSpPr>
            <a:spLocks noGrp="1"/>
          </p:cNvSpPr>
          <p:nvPr>
            <p:ph type="body"/>
          </p:nvPr>
        </p:nvSpPr>
        <p:spPr>
          <a:xfrm>
            <a:off x="4832280" y="1152360"/>
            <a:ext cx="3999600" cy="341604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400" b="0" strike="noStrike" spc="-1">
                <a:solidFill>
                  <a:srgbClr val="000000"/>
                </a:solidFill>
                <a:latin typeface="Arial"/>
              </a:rPr>
              <a:t>Seventh Outline Level</a:t>
            </a:r>
          </a:p>
        </p:txBody>
      </p:sp>
      <p:sp>
        <p:nvSpPr>
          <p:cNvPr id="42" name="PlaceHolder 4"/>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4D83F0A4-FF1A-498C-9163-EC0CF5CCD11C}" type="slidenum">
              <a:rPr lang="en" sz="1000" b="0" strike="noStrike" spc="-1">
                <a:solidFill>
                  <a:srgbClr val="595959"/>
                </a:solidFill>
                <a:latin typeface="Arial"/>
                <a:ea typeface="Arial"/>
              </a:rPr>
              <a:t>‹N°›</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p:spPr>
        <p:txBody>
          <a:bodyPr tIns="91440" bIns="91440">
            <a:noAutofit/>
          </a:bodyPr>
          <a:lstStyle/>
          <a:p>
            <a:r>
              <a:rPr lang="en-IN" sz="2800" b="0" strike="noStrike" spc="-1">
                <a:solidFill>
                  <a:srgbClr val="000000"/>
                </a:solidFill>
                <a:latin typeface="Arial"/>
              </a:rPr>
              <a:t>Click to edit the title text format</a:t>
            </a:r>
          </a:p>
        </p:txBody>
      </p:sp>
      <p:sp>
        <p:nvSpPr>
          <p:cNvPr id="80"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81" name="PlaceHolder 3"/>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6F7AEE80-318A-4495-A68A-24523E33B19A}" type="slidenum">
              <a:rPr lang="en" sz="1000" b="0" strike="noStrike" spc="-1">
                <a:solidFill>
                  <a:srgbClr val="595959"/>
                </a:solidFill>
                <a:latin typeface="Arial"/>
                <a:ea typeface="Arial"/>
              </a:rPr>
              <a:t>‹N°›</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11760" y="230400"/>
            <a:ext cx="8520120" cy="2052360"/>
          </a:xfrm>
          <a:prstGeom prst="rect">
            <a:avLst/>
          </a:prstGeom>
          <a:noFill/>
          <a:ln>
            <a:noFill/>
          </a:ln>
        </p:spPr>
        <p:txBody>
          <a:bodyPr tIns="91440" bIns="91440" anchor="b">
            <a:noAutofit/>
          </a:bodyPr>
          <a:lstStyle/>
          <a:p>
            <a:pPr algn="ctr">
              <a:lnSpc>
                <a:spcPct val="100000"/>
              </a:lnSpc>
              <a:tabLst>
                <a:tab pos="0" algn="l"/>
              </a:tabLst>
            </a:pPr>
            <a:r>
              <a:rPr lang="en" sz="5200" b="0" strike="noStrike" spc="-1">
                <a:solidFill>
                  <a:srgbClr val="000000"/>
                </a:solidFill>
                <a:latin typeface="Arial"/>
                <a:ea typeface="Arial"/>
              </a:rPr>
              <a:t>CS 4476 PS2</a:t>
            </a:r>
            <a:endParaRPr lang="en-IN" sz="5200" b="0" strike="noStrike" spc="-1">
              <a:solidFill>
                <a:srgbClr val="000000"/>
              </a:solidFill>
              <a:latin typeface="Arial"/>
            </a:endParaRPr>
          </a:p>
        </p:txBody>
      </p:sp>
      <p:sp>
        <p:nvSpPr>
          <p:cNvPr id="119" name="TextShape 2"/>
          <p:cNvSpPr txBox="1"/>
          <p:nvPr/>
        </p:nvSpPr>
        <p:spPr>
          <a:xfrm>
            <a:off x="311760" y="2320200"/>
            <a:ext cx="8520120" cy="1797120"/>
          </a:xfrm>
          <a:prstGeom prst="rect">
            <a:avLst/>
          </a:prstGeom>
          <a:noFill/>
          <a:ln>
            <a:noFill/>
          </a:ln>
        </p:spPr>
        <p:txBody>
          <a:bodyPr tIns="91440" bIns="91440">
            <a:noAutofit/>
          </a:bodyPr>
          <a:lstStyle/>
          <a:p>
            <a:pPr algn="ctr">
              <a:lnSpc>
                <a:spcPct val="100000"/>
              </a:lnSpc>
              <a:tabLst>
                <a:tab pos="0" algn="l"/>
              </a:tabLst>
            </a:pPr>
            <a:r>
              <a:rPr lang="en" sz="2800" b="0" strike="noStrike" spc="-1" dirty="0" smtClean="0">
                <a:solidFill>
                  <a:srgbClr val="595959"/>
                </a:solidFill>
                <a:latin typeface="Arial"/>
                <a:ea typeface="Arial"/>
              </a:rPr>
              <a:t>&lt;Younes Djemmal&gt;</a:t>
            </a:r>
            <a:endParaRPr lang="en-IN" sz="2800" b="0" strike="noStrike" spc="-1" dirty="0">
              <a:latin typeface="Arial"/>
            </a:endParaRPr>
          </a:p>
          <a:p>
            <a:pPr algn="ctr">
              <a:lnSpc>
                <a:spcPct val="100000"/>
              </a:lnSpc>
              <a:tabLst>
                <a:tab pos="0" algn="l"/>
              </a:tabLst>
            </a:pPr>
            <a:r>
              <a:rPr lang="en" sz="2800" b="0" strike="noStrike" spc="-1" dirty="0" smtClean="0">
                <a:solidFill>
                  <a:srgbClr val="595959"/>
                </a:solidFill>
                <a:latin typeface="Arial"/>
                <a:ea typeface="Arial"/>
              </a:rPr>
              <a:t>&lt;</a:t>
            </a:r>
            <a:r>
              <a:rPr lang="en" sz="2800" spc="-1" dirty="0" smtClean="0">
                <a:solidFill>
                  <a:srgbClr val="595959"/>
                </a:solidFill>
                <a:latin typeface="Arial"/>
                <a:ea typeface="Arial"/>
              </a:rPr>
              <a:t>ydjemmal3@gatech.edu</a:t>
            </a:r>
            <a:r>
              <a:rPr lang="en" sz="2800" b="0" strike="noStrike" spc="-1" dirty="0" smtClean="0">
                <a:solidFill>
                  <a:srgbClr val="595959"/>
                </a:solidFill>
                <a:latin typeface="Arial"/>
                <a:ea typeface="Arial"/>
              </a:rPr>
              <a:t>&gt;</a:t>
            </a:r>
            <a:endParaRPr lang="en-IN" sz="2800" b="0" strike="noStrike" spc="-1" dirty="0">
              <a:latin typeface="Arial"/>
            </a:endParaRPr>
          </a:p>
          <a:p>
            <a:pPr algn="ctr">
              <a:lnSpc>
                <a:spcPct val="100000"/>
              </a:lnSpc>
              <a:tabLst>
                <a:tab pos="0" algn="l"/>
              </a:tabLst>
            </a:pPr>
            <a:r>
              <a:rPr lang="en" sz="2800" b="0" strike="noStrike" spc="-1" dirty="0" smtClean="0">
                <a:solidFill>
                  <a:srgbClr val="595959"/>
                </a:solidFill>
                <a:latin typeface="Arial"/>
                <a:ea typeface="Arial"/>
              </a:rPr>
              <a:t>&lt;</a:t>
            </a:r>
            <a:r>
              <a:rPr lang="en" sz="2800" spc="-1" dirty="0" smtClean="0">
                <a:solidFill>
                  <a:srgbClr val="595959"/>
                </a:solidFill>
                <a:latin typeface="Arial"/>
                <a:ea typeface="Arial"/>
              </a:rPr>
              <a:t>ydjemmal3</a:t>
            </a:r>
            <a:r>
              <a:rPr lang="en" sz="2800" b="0" strike="noStrike" spc="-1" dirty="0" smtClean="0">
                <a:solidFill>
                  <a:srgbClr val="595959"/>
                </a:solidFill>
                <a:latin typeface="Arial"/>
                <a:ea typeface="Arial"/>
              </a:rPr>
              <a:t>&gt;</a:t>
            </a:r>
            <a:endParaRPr lang="en-IN" sz="2800" b="0" strike="noStrike" spc="-1" dirty="0">
              <a:latin typeface="Arial"/>
            </a:endParaRPr>
          </a:p>
          <a:p>
            <a:pPr algn="ctr">
              <a:lnSpc>
                <a:spcPct val="100000"/>
              </a:lnSpc>
              <a:tabLst>
                <a:tab pos="0" algn="l"/>
              </a:tabLst>
            </a:pPr>
            <a:r>
              <a:rPr lang="en" sz="2800" b="0" strike="noStrike" spc="-1" dirty="0" smtClean="0">
                <a:solidFill>
                  <a:srgbClr val="595959"/>
                </a:solidFill>
                <a:latin typeface="Arial"/>
                <a:ea typeface="Arial"/>
              </a:rPr>
              <a:t>&lt;903794219&gt;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335" y="2895484"/>
            <a:ext cx="3046739" cy="2790536"/>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4413" y="592685"/>
            <a:ext cx="3094584" cy="2603051"/>
          </a:xfrm>
          <a:prstGeom prst="rect">
            <a:avLst/>
          </a:prstGeom>
        </p:spPr>
      </p:pic>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2400"/>
            <a:ext cx="3314700" cy="2788204"/>
          </a:xfrm>
          <a:prstGeom prst="rect">
            <a:avLst/>
          </a:prstGeom>
        </p:spPr>
      </p:pic>
      <p:sp>
        <p:nvSpPr>
          <p:cNvPr id="142" name="TextShape 1"/>
          <p:cNvSpPr txBox="1"/>
          <p:nvPr/>
        </p:nvSpPr>
        <p:spPr>
          <a:xfrm>
            <a:off x="311760" y="0"/>
            <a:ext cx="8520120" cy="572400"/>
          </a:xfrm>
          <a:prstGeom prst="rect">
            <a:avLst/>
          </a:prstGeom>
          <a:noFill/>
          <a:ln>
            <a:noFill/>
          </a:ln>
        </p:spPr>
        <p:txBody>
          <a:bodyPr tIns="91440" bIns="91440">
            <a:noAutofit/>
          </a:bodyPr>
          <a:lstStyle/>
          <a:p>
            <a:pPr>
              <a:lnSpc>
                <a:spcPct val="100000"/>
              </a:lnSpc>
            </a:pPr>
            <a:r>
              <a:rPr lang="en" sz="2800" b="0" strike="noStrike" spc="-1" dirty="0">
                <a:solidFill>
                  <a:srgbClr val="000000"/>
                </a:solidFill>
                <a:latin typeface="Arial"/>
                <a:ea typeface="Arial"/>
              </a:rPr>
              <a:t>1.4(a): Hyperparameter Tuning part 2 [Extra credit]</a:t>
            </a:r>
            <a:endParaRPr lang="en-IN" sz="2800" b="0" strike="noStrike" spc="-1" dirty="0">
              <a:solidFill>
                <a:srgbClr val="000000"/>
              </a:solidFill>
              <a:latin typeface="Arial"/>
            </a:endParaRPr>
          </a:p>
        </p:txBody>
      </p:sp>
      <p:sp>
        <p:nvSpPr>
          <p:cNvPr id="143" name="TextShape 2"/>
          <p:cNvSpPr txBox="1"/>
          <p:nvPr/>
        </p:nvSpPr>
        <p:spPr>
          <a:xfrm>
            <a:off x="1537005" y="1184360"/>
            <a:ext cx="240690" cy="523875"/>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smtClean="0">
                <a:solidFill>
                  <a:srgbClr val="595959"/>
                </a:solidFill>
                <a:latin typeface="Arial"/>
                <a:ea typeface="Arial"/>
              </a:rPr>
              <a:t>8</a:t>
            </a:r>
            <a:endParaRPr lang="en-IN" sz="1800" b="0" strike="noStrike" spc="-1" dirty="0">
              <a:solidFill>
                <a:srgbClr val="000000"/>
              </a:solidFill>
              <a:latin typeface="Arial"/>
            </a:endParaRPr>
          </a:p>
        </p:txBody>
      </p:sp>
      <p:sp>
        <p:nvSpPr>
          <p:cNvPr id="144" name="CustomShape 3"/>
          <p:cNvSpPr/>
          <p:nvPr/>
        </p:nvSpPr>
        <p:spPr>
          <a:xfrm>
            <a:off x="6696075" y="860687"/>
            <a:ext cx="2316780" cy="332253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400" b="1" strike="noStrike" spc="-1" dirty="0">
                <a:solidFill>
                  <a:srgbClr val="000000"/>
                </a:solidFill>
                <a:latin typeface="Arial"/>
                <a:ea typeface="Arial"/>
              </a:rPr>
              <a:t>What is the significance of changing the feature width in SIFT? </a:t>
            </a:r>
            <a:r>
              <a:rPr lang="en-US" sz="1400" b="1" strike="noStrike" spc="-1" dirty="0">
                <a:solidFill>
                  <a:srgbClr val="C9211E"/>
                </a:solidFill>
                <a:latin typeface="Arial"/>
                <a:ea typeface="Arial"/>
              </a:rPr>
              <a:t>[0.5 pts</a:t>
            </a:r>
            <a:r>
              <a:rPr lang="en-US" sz="1400" b="1" strike="noStrike" spc="-1" dirty="0" smtClean="0">
                <a:solidFill>
                  <a:srgbClr val="C9211E"/>
                </a:solidFill>
                <a:latin typeface="Arial"/>
                <a:ea typeface="Arial"/>
              </a:rPr>
              <a:t>]</a:t>
            </a:r>
          </a:p>
          <a:p>
            <a:pPr>
              <a:lnSpc>
                <a:spcPct val="100000"/>
              </a:lnSpc>
            </a:pPr>
            <a:r>
              <a:rPr lang="en-IN" sz="1400" spc="-1" dirty="0" smtClean="0">
                <a:solidFill>
                  <a:srgbClr val="2A6099"/>
                </a:solidFill>
                <a:latin typeface="Arial"/>
              </a:rPr>
              <a:t>The feature width determines the precision of your matching depending on the types of objects you want to match. If you want to match smaller features then you would go for a smaller feature width to be more precise, but you will lose any big details in the matching. And the other way around works as well.</a:t>
            </a:r>
            <a:endParaRPr lang="en-IN" sz="1400" b="0" strike="noStrike" spc="-1" dirty="0">
              <a:solidFill>
                <a:srgbClr val="2A6099"/>
              </a:solidFill>
              <a:latin typeface="Aria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 y="2895484"/>
            <a:ext cx="3133725" cy="2870207"/>
          </a:xfrm>
          <a:prstGeom prst="rect">
            <a:avLst/>
          </a:prstGeom>
        </p:spPr>
      </p:pic>
      <p:sp>
        <p:nvSpPr>
          <p:cNvPr id="7" name="TextShape 2"/>
          <p:cNvSpPr txBox="1"/>
          <p:nvPr/>
        </p:nvSpPr>
        <p:spPr>
          <a:xfrm>
            <a:off x="1537005" y="3507444"/>
            <a:ext cx="520395" cy="523875"/>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smtClean="0">
                <a:solidFill>
                  <a:srgbClr val="595959"/>
                </a:solidFill>
                <a:latin typeface="Arial"/>
                <a:ea typeface="Arial"/>
              </a:rPr>
              <a:t>16</a:t>
            </a:r>
            <a:endParaRPr lang="en-IN" sz="1800" b="0" strike="noStrike" spc="-1" dirty="0">
              <a:solidFill>
                <a:srgbClr val="000000"/>
              </a:solidFill>
              <a:latin typeface="Arial"/>
            </a:endParaRPr>
          </a:p>
        </p:txBody>
      </p:sp>
      <p:sp>
        <p:nvSpPr>
          <p:cNvPr id="8" name="TextShape 2"/>
          <p:cNvSpPr txBox="1"/>
          <p:nvPr/>
        </p:nvSpPr>
        <p:spPr>
          <a:xfrm>
            <a:off x="4571820" y="1210066"/>
            <a:ext cx="520395" cy="523875"/>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smtClean="0">
                <a:solidFill>
                  <a:srgbClr val="595959"/>
                </a:solidFill>
                <a:latin typeface="Arial"/>
                <a:ea typeface="Arial"/>
              </a:rPr>
              <a:t>24</a:t>
            </a:r>
            <a:endParaRPr lang="en-IN" sz="1800" b="0" strike="noStrike" spc="-1" dirty="0">
              <a:solidFill>
                <a:srgbClr val="000000"/>
              </a:solidFill>
              <a:latin typeface="Arial"/>
            </a:endParaRPr>
          </a:p>
        </p:txBody>
      </p:sp>
      <p:sp>
        <p:nvSpPr>
          <p:cNvPr id="9" name="TextShape 2"/>
          <p:cNvSpPr txBox="1"/>
          <p:nvPr/>
        </p:nvSpPr>
        <p:spPr>
          <a:xfrm>
            <a:off x="4591506" y="3551179"/>
            <a:ext cx="520395" cy="523875"/>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smtClean="0">
                <a:solidFill>
                  <a:srgbClr val="595959"/>
                </a:solidFill>
                <a:latin typeface="Arial"/>
                <a:ea typeface="Arial"/>
              </a:rPr>
              <a:t>32</a:t>
            </a:r>
            <a:endParaRPr lang="en-IN"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pPr>
            <a:r>
              <a:rPr lang="en" sz="2800" b="0" strike="noStrike" spc="-1">
                <a:solidFill>
                  <a:srgbClr val="000000"/>
                </a:solidFill>
                <a:latin typeface="Arial"/>
                <a:ea typeface="Arial"/>
              </a:rPr>
              <a:t>1.4(c): Accelerated Matching [Extra credit]</a:t>
            </a:r>
            <a:endParaRPr lang="en-IN" sz="2800" b="0" strike="noStrike" spc="-1">
              <a:solidFill>
                <a:srgbClr val="000000"/>
              </a:solidFill>
              <a:latin typeface="Arial"/>
            </a:endParaRPr>
          </a:p>
        </p:txBody>
      </p:sp>
      <p:sp>
        <p:nvSpPr>
          <p:cNvPr id="146" name="TextShape 2"/>
          <p:cNvSpPr txBox="1"/>
          <p:nvPr/>
        </p:nvSpPr>
        <p:spPr>
          <a:xfrm>
            <a:off x="311760" y="1152360"/>
            <a:ext cx="8520120" cy="3416040"/>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a:solidFill>
                  <a:srgbClr val="595959"/>
                </a:solidFill>
                <a:latin typeface="Arial"/>
                <a:ea typeface="Arial"/>
              </a:rPr>
              <a:t>&lt;Insert Runtime/Accuracy of your faster matching implementation. What did you try and why is it faster?&gt; </a:t>
            </a:r>
            <a:r>
              <a:rPr lang="en-US" sz="1800" b="0" strike="noStrike" spc="-1" dirty="0">
                <a:solidFill>
                  <a:srgbClr val="C9211E"/>
                </a:solidFill>
                <a:latin typeface="Arial"/>
                <a:ea typeface="Arial"/>
              </a:rPr>
              <a:t>[2 pts</a:t>
            </a:r>
            <a:r>
              <a:rPr lang="en-US" sz="1800" b="0" strike="noStrike" spc="-1" dirty="0" smtClean="0">
                <a:solidFill>
                  <a:srgbClr val="C9211E"/>
                </a:solidFill>
                <a:latin typeface="Arial"/>
                <a:ea typeface="Arial"/>
              </a:rPr>
              <a:t>]</a:t>
            </a:r>
          </a:p>
          <a:p>
            <a:pPr>
              <a:lnSpc>
                <a:spcPct val="115000"/>
              </a:lnSpc>
              <a:spcAft>
                <a:spcPts val="1599"/>
              </a:spcAft>
              <a:tabLst>
                <a:tab pos="0" algn="l"/>
              </a:tabLst>
            </a:pPr>
            <a:r>
              <a:rPr lang="en-IN" spc="-1" dirty="0" smtClean="0">
                <a:solidFill>
                  <a:srgbClr val="000000"/>
                </a:solidFill>
                <a:latin typeface="Arial"/>
              </a:rPr>
              <a:t>Runtime: </a:t>
            </a:r>
            <a:r>
              <a:rPr kumimoji="0" lang="en-US" altLang="en-US"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0.44919466972351074</a:t>
            </a:r>
            <a:r>
              <a:rPr lang="en-US" altLang="en-US" sz="1400" dirty="0"/>
              <a:t> </a:t>
            </a:r>
            <a:r>
              <a:rPr lang="en-US" altLang="en-US" sz="1400" dirty="0" smtClean="0"/>
              <a:t>seconds and accuracy was </a:t>
            </a:r>
            <a:r>
              <a:rPr kumimoji="0" lang="en-US" altLang="en-US"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0.760000</a:t>
            </a:r>
            <a:r>
              <a:rPr lang="en-US" altLang="en-US" sz="1300" dirty="0" smtClean="0"/>
              <a:t>.</a:t>
            </a:r>
          </a:p>
          <a:p>
            <a:pPr>
              <a:lnSpc>
                <a:spcPct val="115000"/>
              </a:lnSpc>
              <a:spcAft>
                <a:spcPts val="1599"/>
              </a:spcAft>
              <a:tabLst>
                <a:tab pos="0" algn="l"/>
              </a:tabLst>
            </a:pPr>
            <a:r>
              <a:rPr kumimoji="0" lang="en-US" altLang="en-US" sz="1300" b="0" i="0" u="none" strike="noStrike" cap="none" normalizeH="0" baseline="0" dirty="0" smtClean="0">
                <a:ln>
                  <a:noFill/>
                </a:ln>
                <a:solidFill>
                  <a:schemeClr val="tx1"/>
                </a:solidFill>
                <a:effectLst/>
                <a:latin typeface="Arial" panose="020B0604020202020204" pitchFamily="34" charset="0"/>
              </a:rPr>
              <a:t>For</a:t>
            </a:r>
            <a:r>
              <a:rPr kumimoji="0" lang="en-US" altLang="en-US" sz="1300" b="0" i="0" u="none" strike="noStrike" cap="none" normalizeH="0" dirty="0" smtClean="0">
                <a:ln>
                  <a:noFill/>
                </a:ln>
                <a:solidFill>
                  <a:schemeClr val="tx1"/>
                </a:solidFill>
                <a:effectLst/>
                <a:latin typeface="Arial" panose="020B0604020202020204" pitchFamily="34" charset="0"/>
              </a:rPr>
              <a:t> my implementation I used the </a:t>
            </a:r>
            <a:r>
              <a:rPr lang="en-US" sz="1400" dirty="0" err="1" smtClean="0"/>
              <a:t>sklearn.neighbors.NearestNeighbors</a:t>
            </a:r>
            <a:r>
              <a:rPr lang="en-US" sz="1400" dirty="0" smtClean="0"/>
              <a:t> package with the algorithm ‘</a:t>
            </a:r>
            <a:r>
              <a:rPr lang="en-US" sz="1400" dirty="0" err="1" smtClean="0"/>
              <a:t>kd_tree</a:t>
            </a:r>
            <a:r>
              <a:rPr lang="en-US" sz="1400" dirty="0" smtClean="0"/>
              <a:t>’.</a:t>
            </a:r>
          </a:p>
          <a:p>
            <a:pPr>
              <a:lnSpc>
                <a:spcPct val="115000"/>
              </a:lnSpc>
              <a:spcAft>
                <a:spcPts val="1599"/>
              </a:spcAft>
              <a:tabLst>
                <a:tab pos="0" algn="l"/>
              </a:tabLst>
            </a:pPr>
            <a:r>
              <a:rPr lang="en-US" sz="1400" dirty="0" smtClean="0"/>
              <a:t>It’s faster because the </a:t>
            </a:r>
            <a:r>
              <a:rPr lang="en-US" sz="1400" dirty="0" err="1" smtClean="0"/>
              <a:t>Kd_tree</a:t>
            </a:r>
            <a:r>
              <a:rPr lang="en-US" sz="1400" dirty="0" smtClean="0"/>
              <a:t> algorithm it runs in </a:t>
            </a:r>
            <a:r>
              <a:rPr lang="en-US" sz="1400" dirty="0"/>
              <a:t>O[N log(N</a:t>
            </a:r>
            <a:r>
              <a:rPr lang="en-US" sz="1400" dirty="0" smtClean="0"/>
              <a:t>)] instead of my previous implementation that ran in </a:t>
            </a:r>
            <a:r>
              <a:rPr lang="en-US" sz="1400" dirty="0" smtClean="0"/>
              <a:t>O[</a:t>
            </a:r>
            <a:r>
              <a:rPr lang="en-US" sz="1400" dirty="0" err="1" smtClean="0"/>
              <a:t>NxM</a:t>
            </a:r>
            <a:r>
              <a:rPr lang="en-US" sz="1400" dirty="0" smtClean="0"/>
              <a:t>].</a:t>
            </a:r>
            <a:endParaRPr kumimoji="0" lang="en-US" altLang="en-US" sz="1300" b="0" i="0" u="none" strike="noStrike" cap="none" normalizeH="0" baseline="0" dirty="0" smtClean="0">
              <a:ln>
                <a:noFill/>
              </a:ln>
              <a:solidFill>
                <a:schemeClr val="tx1"/>
              </a:solidFill>
              <a:effectLst/>
              <a:latin typeface="Arial" panose="020B0604020202020204" pitchFamily="34" charset="0"/>
            </a:endParaRPr>
          </a:p>
          <a:p>
            <a:pPr>
              <a:lnSpc>
                <a:spcPct val="115000"/>
              </a:lnSpc>
              <a:spcAft>
                <a:spcPts val="1599"/>
              </a:spcAft>
              <a:tabLst>
                <a:tab pos="0" algn="l"/>
              </a:tabLst>
            </a:pP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pPr>
              <a:lnSpc>
                <a:spcPct val="115000"/>
              </a:lnSpc>
              <a:spcAft>
                <a:spcPts val="1599"/>
              </a:spcAft>
              <a:tabLst>
                <a:tab pos="0" algn="l"/>
              </a:tabLst>
            </a:pPr>
            <a:endParaRPr lang="en-IN" sz="1800" b="0" strike="noStrike" spc="-1" dirty="0">
              <a:solidFill>
                <a:srgbClr val="000000"/>
              </a:solidFill>
              <a:latin typeface="Arial"/>
            </a:endParaRPr>
          </a:p>
          <a:p>
            <a:pPr>
              <a:lnSpc>
                <a:spcPct val="115000"/>
              </a:lnSpc>
              <a:tabLst>
                <a:tab pos="0" algn="l"/>
              </a:tabLst>
            </a:pPr>
            <a:endParaRPr lang="en-IN"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0" y="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dirty="0">
                <a:solidFill>
                  <a:srgbClr val="000000"/>
                </a:solidFill>
                <a:latin typeface="Arial"/>
                <a:ea typeface="Arial"/>
              </a:rPr>
              <a:t>1.1: </a:t>
            </a:r>
            <a:r>
              <a:rPr lang="en-US" sz="2800" b="0" strike="noStrike" spc="-1" dirty="0">
                <a:solidFill>
                  <a:srgbClr val="000000"/>
                </a:solidFill>
                <a:latin typeface="Arial"/>
                <a:ea typeface="Arial"/>
              </a:rPr>
              <a:t>Harris Corner Detector</a:t>
            </a:r>
            <a:endParaRPr lang="en-IN" sz="2800" b="0" strike="noStrike" spc="-1" dirty="0">
              <a:solidFill>
                <a:srgbClr val="000000"/>
              </a:solidFill>
              <a:latin typeface="Aria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835" y="554725"/>
            <a:ext cx="3282540" cy="2702825"/>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81" y="2903414"/>
            <a:ext cx="3296494" cy="2468923"/>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8300" y="0"/>
            <a:ext cx="3276890" cy="2653078"/>
          </a:xfrm>
          <a:prstGeom prst="rect">
            <a:avLst/>
          </a:prstGeom>
        </p:spPr>
      </p:pic>
      <p:pic>
        <p:nvPicPr>
          <p:cNvPr id="5" name="Imag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8299" y="2428875"/>
            <a:ext cx="3295253" cy="27146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238125" y="209550"/>
            <a:ext cx="8520120" cy="572400"/>
          </a:xfrm>
          <a:prstGeom prst="rect">
            <a:avLst/>
          </a:prstGeom>
          <a:noFill/>
          <a:ln>
            <a:noFill/>
          </a:ln>
        </p:spPr>
        <p:txBody>
          <a:bodyPr tIns="91440" bIns="91440">
            <a:noAutofit/>
          </a:bodyPr>
          <a:lstStyle/>
          <a:p>
            <a:pPr>
              <a:lnSpc>
                <a:spcPct val="100000"/>
              </a:lnSpc>
            </a:pPr>
            <a:r>
              <a:rPr lang="en" sz="2800" b="0" strike="noStrike" spc="-1" dirty="0">
                <a:solidFill>
                  <a:srgbClr val="000000"/>
                </a:solidFill>
                <a:latin typeface="Arial"/>
                <a:ea typeface="Arial"/>
              </a:rPr>
              <a:t>1.1: </a:t>
            </a:r>
            <a:r>
              <a:rPr lang="en-US" sz="2800" b="0" strike="noStrike" spc="-1" dirty="0">
                <a:solidFill>
                  <a:srgbClr val="000000"/>
                </a:solidFill>
                <a:latin typeface="Arial"/>
                <a:ea typeface="Arial"/>
              </a:rPr>
              <a:t>Harris Corner Detector</a:t>
            </a:r>
            <a:endParaRPr lang="en-IN" sz="2800" b="0" strike="noStrike" spc="-1" dirty="0">
              <a:solidFill>
                <a:srgbClr val="000000"/>
              </a:solidFill>
              <a:latin typeface="Aria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54" y="1118946"/>
            <a:ext cx="4163006" cy="3458058"/>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1722" y="1118946"/>
            <a:ext cx="4163006" cy="34390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311940" y="0"/>
            <a:ext cx="8520120" cy="572400"/>
          </a:xfrm>
          <a:prstGeom prst="rect">
            <a:avLst/>
          </a:prstGeom>
          <a:noFill/>
          <a:ln>
            <a:noFill/>
          </a:ln>
        </p:spPr>
        <p:txBody>
          <a:bodyPr tIns="91440" bIns="91440">
            <a:noAutofit/>
          </a:bodyPr>
          <a:lstStyle/>
          <a:p>
            <a:pPr>
              <a:lnSpc>
                <a:spcPct val="100000"/>
              </a:lnSpc>
            </a:pPr>
            <a:r>
              <a:rPr lang="en" sz="2800" b="0" strike="noStrike" spc="-1" dirty="0">
                <a:solidFill>
                  <a:srgbClr val="000000"/>
                </a:solidFill>
                <a:latin typeface="Arial"/>
                <a:ea typeface="Arial"/>
              </a:rPr>
              <a:t>1.1: </a:t>
            </a:r>
            <a:r>
              <a:rPr lang="en-US" sz="2800" b="0" strike="noStrike" spc="-1" dirty="0">
                <a:solidFill>
                  <a:srgbClr val="000000"/>
                </a:solidFill>
                <a:latin typeface="Arial"/>
                <a:ea typeface="Arial"/>
              </a:rPr>
              <a:t>Harris Corner Detector</a:t>
            </a:r>
            <a:endParaRPr lang="en-IN" sz="2800" b="0" strike="noStrike" spc="-1" dirty="0">
              <a:solidFill>
                <a:srgbClr val="000000"/>
              </a:solidFill>
              <a:latin typeface="Arial"/>
            </a:endParaRPr>
          </a:p>
        </p:txBody>
      </p:sp>
      <p:sp>
        <p:nvSpPr>
          <p:cNvPr id="126" name="TextShape 2"/>
          <p:cNvSpPr txBox="1"/>
          <p:nvPr/>
        </p:nvSpPr>
        <p:spPr>
          <a:xfrm>
            <a:off x="0" y="572400"/>
            <a:ext cx="9144000" cy="4571100"/>
          </a:xfrm>
          <a:prstGeom prst="rect">
            <a:avLst/>
          </a:prstGeom>
          <a:noFill/>
          <a:ln>
            <a:noFill/>
          </a:ln>
        </p:spPr>
        <p:txBody>
          <a:bodyPr tIns="91440" bIns="91440">
            <a:noAutofit/>
          </a:bodyPr>
          <a:lstStyle/>
          <a:p>
            <a:pPr marL="285840" indent="-285480">
              <a:lnSpc>
                <a:spcPct val="115000"/>
              </a:lnSpc>
              <a:spcAft>
                <a:spcPts val="1599"/>
              </a:spcAft>
              <a:buClr>
                <a:srgbClr val="595959"/>
              </a:buClr>
              <a:buFont typeface="Arial"/>
              <a:buChar char="●"/>
            </a:pPr>
            <a:r>
              <a:rPr lang="en-US" sz="1300" b="0" strike="noStrike" spc="-1" dirty="0">
                <a:latin typeface="Times New Roman" panose="02020603050405020304" pitchFamily="18" charset="0"/>
                <a:ea typeface="Arial"/>
                <a:cs typeface="Times New Roman" panose="02020603050405020304" pitchFamily="18" charset="0"/>
              </a:rPr>
              <a:t>Briefly describe how the Harris corner detector works. [1 </a:t>
            </a:r>
            <a:r>
              <a:rPr lang="en-US" sz="1300" b="0" strike="noStrike" spc="-1" dirty="0" err="1">
                <a:latin typeface="Times New Roman" panose="02020603050405020304" pitchFamily="18" charset="0"/>
                <a:ea typeface="Arial"/>
                <a:cs typeface="Times New Roman" panose="02020603050405020304" pitchFamily="18" charset="0"/>
              </a:rPr>
              <a:t>pt</a:t>
            </a:r>
            <a:r>
              <a:rPr lang="en-US" sz="1300" b="0" strike="noStrike" spc="-1" dirty="0" smtClean="0">
                <a:latin typeface="Times New Roman" panose="02020603050405020304" pitchFamily="18" charset="0"/>
                <a:ea typeface="Arial"/>
                <a:cs typeface="Times New Roman" panose="02020603050405020304" pitchFamily="18" charset="0"/>
              </a:rPr>
              <a:t>]</a:t>
            </a:r>
            <a:endParaRPr lang="en-IN" sz="1300" spc="-1" dirty="0">
              <a:latin typeface="Times New Roman" panose="02020603050405020304" pitchFamily="18" charset="0"/>
              <a:cs typeface="Times New Roman" panose="02020603050405020304" pitchFamily="18" charset="0"/>
            </a:endParaRPr>
          </a:p>
          <a:p>
            <a:pPr marL="360">
              <a:lnSpc>
                <a:spcPct val="115000"/>
              </a:lnSpc>
              <a:spcAft>
                <a:spcPts val="1599"/>
              </a:spcAft>
              <a:buClr>
                <a:srgbClr val="595959"/>
              </a:buClr>
            </a:pPr>
            <a:r>
              <a:rPr lang="en-IN" sz="1300" b="0" strike="noStrike" spc="-1" dirty="0" smtClean="0">
                <a:latin typeface="Times New Roman" panose="02020603050405020304" pitchFamily="18" charset="0"/>
                <a:cs typeface="Times New Roman" panose="02020603050405020304" pitchFamily="18" charset="0"/>
              </a:rPr>
              <a:t>The </a:t>
            </a:r>
            <a:r>
              <a:rPr lang="en-IN" sz="1300" b="0" strike="noStrike" spc="-1" dirty="0" err="1" smtClean="0">
                <a:latin typeface="Times New Roman" panose="02020603050405020304" pitchFamily="18" charset="0"/>
                <a:cs typeface="Times New Roman" panose="02020603050405020304" pitchFamily="18" charset="0"/>
              </a:rPr>
              <a:t>harris</a:t>
            </a:r>
            <a:r>
              <a:rPr lang="en-IN" sz="1300" b="0" strike="noStrike" spc="-1" dirty="0" smtClean="0">
                <a:latin typeface="Times New Roman" panose="02020603050405020304" pitchFamily="18" charset="0"/>
                <a:cs typeface="Times New Roman" panose="02020603050405020304" pitchFamily="18" charset="0"/>
              </a:rPr>
              <a:t> corner detector identifies interest points in images with the goal of detecting at least some of the same points in both images (or more images). We first get the first derivatives of our image in both direction x and y. Then we convolve them with a Gaussian for smoothing to get the second moments of our image </a:t>
            </a:r>
            <a:r>
              <a:rPr lang="en-IN" sz="1300" spc="-1" dirty="0" err="1" smtClean="0">
                <a:latin typeface="Times New Roman" panose="02020603050405020304" pitchFamily="18" charset="0"/>
                <a:cs typeface="Times New Roman" panose="02020603050405020304" pitchFamily="18" charset="0"/>
              </a:rPr>
              <a:t>IxIx</a:t>
            </a:r>
            <a:r>
              <a:rPr lang="en-IN" sz="1300" spc="-1" dirty="0" smtClean="0">
                <a:latin typeface="Times New Roman" panose="02020603050405020304" pitchFamily="18" charset="0"/>
                <a:cs typeface="Times New Roman" panose="02020603050405020304" pitchFamily="18" charset="0"/>
              </a:rPr>
              <a:t>, </a:t>
            </a:r>
            <a:r>
              <a:rPr lang="en-IN" sz="1300" spc="-1" dirty="0" err="1" smtClean="0">
                <a:latin typeface="Times New Roman" panose="02020603050405020304" pitchFamily="18" charset="0"/>
                <a:cs typeface="Times New Roman" panose="02020603050405020304" pitchFamily="18" charset="0"/>
              </a:rPr>
              <a:t>IyIy</a:t>
            </a:r>
            <a:r>
              <a:rPr lang="en-IN" sz="1300" spc="-1" dirty="0">
                <a:latin typeface="Times New Roman" panose="02020603050405020304" pitchFamily="18" charset="0"/>
                <a:cs typeface="Times New Roman" panose="02020603050405020304" pitchFamily="18" charset="0"/>
              </a:rPr>
              <a:t> </a:t>
            </a:r>
            <a:r>
              <a:rPr lang="en-IN" sz="1300" spc="-1" dirty="0" smtClean="0">
                <a:latin typeface="Times New Roman" panose="02020603050405020304" pitchFamily="18" charset="0"/>
                <a:cs typeface="Times New Roman" panose="02020603050405020304" pitchFamily="18" charset="0"/>
              </a:rPr>
              <a:t>and </a:t>
            </a:r>
            <a:r>
              <a:rPr lang="en-IN" sz="1300" spc="-1" dirty="0" err="1" smtClean="0">
                <a:latin typeface="Times New Roman" panose="02020603050405020304" pitchFamily="18" charset="0"/>
                <a:cs typeface="Times New Roman" panose="02020603050405020304" pitchFamily="18" charset="0"/>
              </a:rPr>
              <a:t>IxIy</a:t>
            </a:r>
            <a:r>
              <a:rPr lang="en-IN" sz="1300" spc="-1" dirty="0" smtClean="0">
                <a:latin typeface="Times New Roman" panose="02020603050405020304" pitchFamily="18" charset="0"/>
                <a:cs typeface="Times New Roman" panose="02020603050405020304" pitchFamily="18" charset="0"/>
              </a:rPr>
              <a:t>=</a:t>
            </a:r>
            <a:r>
              <a:rPr lang="en-IN" sz="1300" spc="-1" dirty="0" err="1" smtClean="0">
                <a:latin typeface="Times New Roman" panose="02020603050405020304" pitchFamily="18" charset="0"/>
                <a:cs typeface="Times New Roman" panose="02020603050405020304" pitchFamily="18" charset="0"/>
              </a:rPr>
              <a:t>IyIx</a:t>
            </a:r>
            <a:r>
              <a:rPr lang="en-IN" sz="1300" spc="-1" dirty="0" smtClean="0">
                <a:latin typeface="Times New Roman" panose="02020603050405020304" pitchFamily="18" charset="0"/>
                <a:cs typeface="Times New Roman" panose="02020603050405020304" pitchFamily="18" charset="0"/>
              </a:rPr>
              <a:t>. We then use these second moments to calculate the corner response of each point in our image, the score will determine whether or not a point is a distinctive corner or not by taking only the local maxima per window size. We also drop all points that are below a certain threshold, in this case the median, to avoid having too small local maxima.</a:t>
            </a:r>
            <a:endParaRPr lang="en-IN" sz="1300" b="0" strike="noStrike" spc="-1" dirty="0">
              <a:latin typeface="Times New Roman" panose="02020603050405020304" pitchFamily="18" charset="0"/>
              <a:cs typeface="Times New Roman" panose="02020603050405020304" pitchFamily="18" charset="0"/>
            </a:endParaRPr>
          </a:p>
          <a:p>
            <a:pPr marL="285840" indent="-285480">
              <a:lnSpc>
                <a:spcPct val="115000"/>
              </a:lnSpc>
              <a:spcAft>
                <a:spcPts val="1599"/>
              </a:spcAft>
              <a:buClr>
                <a:srgbClr val="595959"/>
              </a:buClr>
              <a:buFont typeface="Arial"/>
              <a:buChar char="●"/>
              <a:tabLst>
                <a:tab pos="0" algn="l"/>
              </a:tabLst>
            </a:pPr>
            <a:r>
              <a:rPr lang="en-US" sz="1300" b="0" strike="noStrike" spc="-1" dirty="0">
                <a:latin typeface="Times New Roman" panose="02020603050405020304" pitchFamily="18" charset="0"/>
                <a:ea typeface="Arial"/>
                <a:cs typeface="Times New Roman" panose="02020603050405020304" pitchFamily="18" charset="0"/>
              </a:rPr>
              <a:t>What does the </a:t>
            </a:r>
            <a:r>
              <a:rPr lang="en-US" sz="1300" b="0" strike="noStrike" spc="-1" dirty="0" err="1">
                <a:latin typeface="Times New Roman" panose="02020603050405020304" pitchFamily="18" charset="0"/>
                <a:ea typeface="Arial"/>
                <a:cs typeface="Times New Roman" panose="02020603050405020304" pitchFamily="18" charset="0"/>
              </a:rPr>
              <a:t>second_moments</a:t>
            </a:r>
            <a:r>
              <a:rPr lang="en-US" sz="1300" b="0" strike="noStrike" spc="-1" dirty="0">
                <a:latin typeface="Times New Roman" panose="02020603050405020304" pitchFamily="18" charset="0"/>
                <a:ea typeface="Arial"/>
                <a:cs typeface="Times New Roman" panose="02020603050405020304" pitchFamily="18" charset="0"/>
              </a:rPr>
              <a:t>() helper function do? [1 </a:t>
            </a:r>
            <a:r>
              <a:rPr lang="en-US" sz="1300" b="0" strike="noStrike" spc="-1" dirty="0" err="1">
                <a:latin typeface="Times New Roman" panose="02020603050405020304" pitchFamily="18" charset="0"/>
                <a:ea typeface="Arial"/>
                <a:cs typeface="Times New Roman" panose="02020603050405020304" pitchFamily="18" charset="0"/>
              </a:rPr>
              <a:t>pt</a:t>
            </a:r>
            <a:r>
              <a:rPr lang="en-US" sz="1300" b="0" strike="noStrike" spc="-1" dirty="0" smtClean="0">
                <a:latin typeface="Times New Roman" panose="02020603050405020304" pitchFamily="18" charset="0"/>
                <a:ea typeface="Arial"/>
                <a:cs typeface="Times New Roman" panose="02020603050405020304" pitchFamily="18" charset="0"/>
              </a:rPr>
              <a:t>]</a:t>
            </a:r>
            <a:endParaRPr lang="en-IN" sz="1300" b="0" strike="noStrike" spc="-1" dirty="0">
              <a:latin typeface="Times New Roman" panose="02020603050405020304" pitchFamily="18" charset="0"/>
              <a:cs typeface="Times New Roman" panose="02020603050405020304" pitchFamily="18" charset="0"/>
            </a:endParaRPr>
          </a:p>
          <a:p>
            <a:pPr>
              <a:lnSpc>
                <a:spcPct val="115000"/>
              </a:lnSpc>
              <a:spcAft>
                <a:spcPts val="1599"/>
              </a:spcAft>
              <a:tabLst>
                <a:tab pos="0" algn="l"/>
              </a:tabLst>
            </a:pPr>
            <a:r>
              <a:rPr lang="en-IN" sz="1300" b="0" strike="noStrike" spc="-1" dirty="0" smtClean="0">
                <a:latin typeface="Times New Roman" panose="02020603050405020304" pitchFamily="18" charset="0"/>
                <a:cs typeface="Times New Roman" panose="02020603050405020304" pitchFamily="18" charset="0"/>
              </a:rPr>
              <a:t>This helper function convolves a smoothing Gaussian filter with the second derivatives of our image which we will use to build our M matrix and calculate the corner response.</a:t>
            </a:r>
            <a:endParaRPr lang="en-IN" sz="1300" b="0" strike="noStrike" spc="-1" dirty="0">
              <a:latin typeface="Times New Roman" panose="02020603050405020304" pitchFamily="18" charset="0"/>
              <a:cs typeface="Times New Roman" panose="02020603050405020304" pitchFamily="18" charset="0"/>
            </a:endParaRPr>
          </a:p>
          <a:p>
            <a:pPr marL="285840" indent="-285480">
              <a:lnSpc>
                <a:spcPct val="115000"/>
              </a:lnSpc>
              <a:spcAft>
                <a:spcPts val="1599"/>
              </a:spcAft>
              <a:buClr>
                <a:srgbClr val="595959"/>
              </a:buClr>
              <a:buFont typeface="Arial"/>
              <a:buChar char="●"/>
              <a:tabLst>
                <a:tab pos="0" algn="l"/>
              </a:tabLst>
            </a:pPr>
            <a:r>
              <a:rPr lang="en-US" sz="1300" b="0" strike="noStrike" spc="-1" dirty="0">
                <a:latin typeface="Times New Roman" panose="02020603050405020304" pitchFamily="18" charset="0"/>
                <a:ea typeface="Arial"/>
                <a:cs typeface="Times New Roman" panose="02020603050405020304" pitchFamily="18" charset="0"/>
              </a:rPr>
              <a:t>What does the </a:t>
            </a:r>
            <a:r>
              <a:rPr lang="en-US" sz="1300" b="0" strike="noStrike" spc="-1" dirty="0" err="1">
                <a:latin typeface="Times New Roman" panose="02020603050405020304" pitchFamily="18" charset="0"/>
                <a:ea typeface="Arial"/>
                <a:cs typeface="Times New Roman" panose="02020603050405020304" pitchFamily="18" charset="0"/>
              </a:rPr>
              <a:t>corner_response</a:t>
            </a:r>
            <a:r>
              <a:rPr lang="en-US" sz="1300" b="0" strike="noStrike" spc="-1" dirty="0">
                <a:latin typeface="Times New Roman" panose="02020603050405020304" pitchFamily="18" charset="0"/>
                <a:ea typeface="Arial"/>
                <a:cs typeface="Times New Roman" panose="02020603050405020304" pitchFamily="18" charset="0"/>
              </a:rPr>
              <a:t>() helper function do? [1 </a:t>
            </a:r>
            <a:r>
              <a:rPr lang="en-US" sz="1300" b="0" strike="noStrike" spc="-1" dirty="0" err="1">
                <a:latin typeface="Times New Roman" panose="02020603050405020304" pitchFamily="18" charset="0"/>
                <a:ea typeface="Arial"/>
                <a:cs typeface="Times New Roman" panose="02020603050405020304" pitchFamily="18" charset="0"/>
              </a:rPr>
              <a:t>pt</a:t>
            </a:r>
            <a:r>
              <a:rPr lang="en-US" sz="1300" b="0" strike="noStrike" spc="-1" dirty="0" smtClean="0">
                <a:latin typeface="Times New Roman" panose="02020603050405020304" pitchFamily="18" charset="0"/>
                <a:ea typeface="Arial"/>
                <a:cs typeface="Times New Roman" panose="02020603050405020304" pitchFamily="18" charset="0"/>
              </a:rPr>
              <a:t>] </a:t>
            </a:r>
          </a:p>
          <a:p>
            <a:pPr marL="360">
              <a:lnSpc>
                <a:spcPct val="115000"/>
              </a:lnSpc>
              <a:spcAft>
                <a:spcPts val="1599"/>
              </a:spcAft>
              <a:buClr>
                <a:srgbClr val="595959"/>
              </a:buClr>
              <a:tabLst>
                <a:tab pos="0" algn="l"/>
              </a:tabLst>
            </a:pPr>
            <a:r>
              <a:rPr lang="en-US" sz="1300" spc="-1" dirty="0" smtClean="0">
                <a:latin typeface="Times New Roman" panose="02020603050405020304" pitchFamily="18" charset="0"/>
                <a:cs typeface="Times New Roman" panose="02020603050405020304" pitchFamily="18" charset="0"/>
              </a:rPr>
              <a:t>This helper function calculates the corner response for each pixel, this score will determine how likely a point is to be a corner or not. This score is calculated with the eigenvalues of our matrix M : </a:t>
            </a:r>
            <a:r>
              <a:rPr lang="en-US" sz="1300" dirty="0">
                <a:latin typeface="Times New Roman" panose="02020603050405020304" pitchFamily="18" charset="0"/>
                <a:cs typeface="Times New Roman" panose="02020603050405020304" pitchFamily="18" charset="0"/>
              </a:rPr>
              <a:t>R = </a:t>
            </a:r>
            <a:r>
              <a:rPr lang="en-US" sz="1300" dirty="0" err="1">
                <a:latin typeface="Times New Roman" panose="02020603050405020304" pitchFamily="18" charset="0"/>
                <a:cs typeface="Times New Roman" panose="02020603050405020304" pitchFamily="18" charset="0"/>
              </a:rPr>
              <a:t>det</a:t>
            </a:r>
            <a:r>
              <a:rPr lang="en-US" sz="1300" dirty="0">
                <a:latin typeface="Times New Roman" panose="02020603050405020304" pitchFamily="18" charset="0"/>
                <a:cs typeface="Times New Roman" panose="02020603050405020304" pitchFamily="18" charset="0"/>
              </a:rPr>
              <a:t>(M) - alpha(trace(M)^2)</a:t>
            </a:r>
          </a:p>
          <a:p>
            <a:pPr marL="360">
              <a:lnSpc>
                <a:spcPct val="115000"/>
              </a:lnSpc>
              <a:spcAft>
                <a:spcPts val="1599"/>
              </a:spcAft>
              <a:buClr>
                <a:srgbClr val="595959"/>
              </a:buClr>
              <a:tabLst>
                <a:tab pos="0" algn="l"/>
              </a:tabLst>
            </a:pPr>
            <a:r>
              <a:rPr dirty="0"/>
              <a:t/>
            </a:r>
            <a:br>
              <a:rPr dirty="0"/>
            </a:br>
            <a:r>
              <a:rPr lang="en-US" sz="1400" b="0" strike="noStrike" spc="-1" dirty="0">
                <a:solidFill>
                  <a:srgbClr val="595959"/>
                </a:solidFill>
                <a:latin typeface="Arial"/>
              </a:rPr>
              <a:t> </a:t>
            </a:r>
            <a:endParaRPr lang="en-IN" sz="1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1.3: </a:t>
            </a:r>
            <a:r>
              <a:rPr lang="en-US" sz="2800" b="0" strike="noStrike" spc="-1">
                <a:solidFill>
                  <a:srgbClr val="000000"/>
                </a:solidFill>
                <a:latin typeface="Arial"/>
                <a:ea typeface="Arial"/>
              </a:rPr>
              <a:t>Feature Matching</a:t>
            </a:r>
            <a:r>
              <a:rPr lang="en" sz="2800" b="0" strike="noStrike" spc="-1">
                <a:solidFill>
                  <a:srgbClr val="000000"/>
                </a:solidFill>
                <a:latin typeface="Arial"/>
                <a:ea typeface="Arial"/>
              </a:rPr>
              <a:t> </a:t>
            </a:r>
            <a:endParaRPr lang="en-IN" sz="2800" b="0" strike="noStrike" spc="-1">
              <a:solidFill>
                <a:srgbClr val="000000"/>
              </a:solidFill>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16" y="1235823"/>
            <a:ext cx="4210638" cy="3419952"/>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309" y="1235823"/>
            <a:ext cx="4172532" cy="33818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1.3: </a:t>
            </a:r>
            <a:r>
              <a:rPr lang="en-US" sz="2800" b="0" strike="noStrike" spc="-1">
                <a:solidFill>
                  <a:srgbClr val="000000"/>
                </a:solidFill>
                <a:latin typeface="Arial"/>
                <a:ea typeface="Arial"/>
              </a:rPr>
              <a:t>Feature Matching</a:t>
            </a:r>
            <a:endParaRPr lang="en-IN" sz="2800" b="0" strike="noStrike" spc="-1">
              <a:solidFill>
                <a:srgbClr val="000000"/>
              </a:solidFill>
              <a:latin typeface="Arial"/>
            </a:endParaRPr>
          </a:p>
        </p:txBody>
      </p:sp>
      <p:sp>
        <p:nvSpPr>
          <p:cNvPr id="132" name="TextShape 3"/>
          <p:cNvSpPr txBox="1"/>
          <p:nvPr/>
        </p:nvSpPr>
        <p:spPr>
          <a:xfrm>
            <a:off x="4832280" y="1152360"/>
            <a:ext cx="3999600" cy="3416040"/>
          </a:xfrm>
          <a:prstGeom prst="rect">
            <a:avLst/>
          </a:prstGeom>
          <a:noFill/>
          <a:ln>
            <a:noFill/>
          </a:ln>
        </p:spPr>
        <p:txBody>
          <a:bodyPr tIns="91440" bIns="91440">
            <a:noAutofit/>
          </a:bodyPr>
          <a:lstStyle/>
          <a:p>
            <a:pPr>
              <a:lnSpc>
                <a:spcPct val="115000"/>
              </a:lnSpc>
              <a:tabLst>
                <a:tab pos="0" algn="l"/>
              </a:tabLst>
            </a:pPr>
            <a:r>
              <a:rPr lang="en-US" sz="1400" b="0" strike="noStrike" spc="-1" dirty="0">
                <a:solidFill>
                  <a:srgbClr val="595959"/>
                </a:solidFill>
                <a:latin typeface="Arial"/>
                <a:ea typeface="Arial"/>
              </a:rPr>
              <a:t>&lt;Describe your implementation of feature matching.&gt; </a:t>
            </a:r>
            <a:r>
              <a:rPr lang="en-US" sz="1400" b="0" strike="noStrike" spc="-1" dirty="0">
                <a:solidFill>
                  <a:srgbClr val="C9211E"/>
                </a:solidFill>
                <a:latin typeface="Arial"/>
                <a:ea typeface="Arial"/>
              </a:rPr>
              <a:t>[1.5 pts</a:t>
            </a:r>
            <a:r>
              <a:rPr lang="en-US" sz="1400" b="0" strike="noStrike" spc="-1" dirty="0" smtClean="0">
                <a:solidFill>
                  <a:srgbClr val="C9211E"/>
                </a:solidFill>
                <a:latin typeface="Arial"/>
                <a:ea typeface="Arial"/>
              </a:rPr>
              <a:t>]</a:t>
            </a:r>
          </a:p>
          <a:p>
            <a:pPr>
              <a:lnSpc>
                <a:spcPct val="115000"/>
              </a:lnSpc>
              <a:tabLst>
                <a:tab pos="0" algn="l"/>
              </a:tabLst>
            </a:pPr>
            <a:r>
              <a:rPr lang="en-IN" sz="1400" b="0" strike="noStrike" spc="-1" dirty="0" smtClean="0">
                <a:solidFill>
                  <a:srgbClr val="000000"/>
                </a:solidFill>
                <a:latin typeface="Arial"/>
              </a:rPr>
              <a:t>First I computed a matrix </a:t>
            </a:r>
            <a:r>
              <a:rPr lang="en-IN" sz="1400" b="0" strike="noStrike" spc="-1" dirty="0" err="1" smtClean="0">
                <a:solidFill>
                  <a:srgbClr val="000000"/>
                </a:solidFill>
                <a:latin typeface="Arial"/>
              </a:rPr>
              <a:t>dists</a:t>
            </a:r>
            <a:r>
              <a:rPr lang="en-IN" sz="1400" b="0" strike="noStrike" spc="-1" dirty="0" smtClean="0">
                <a:solidFill>
                  <a:srgbClr val="000000"/>
                </a:solidFill>
                <a:latin typeface="Arial"/>
              </a:rPr>
              <a:t> containing the distances between each feature vector from image 1 and all feature vectors in image 2. Then for each </a:t>
            </a:r>
            <a:r>
              <a:rPr lang="en-IN" sz="1400" b="0" strike="noStrike" spc="-1" dirty="0" err="1" smtClean="0">
                <a:solidFill>
                  <a:srgbClr val="000000"/>
                </a:solidFill>
                <a:latin typeface="Arial"/>
              </a:rPr>
              <a:t>fv</a:t>
            </a:r>
            <a:r>
              <a:rPr lang="en-IN" sz="1400" b="0" strike="noStrike" spc="-1" dirty="0" smtClean="0">
                <a:solidFill>
                  <a:srgbClr val="000000"/>
                </a:solidFill>
                <a:latin typeface="Arial"/>
              </a:rPr>
              <a:t> in im1 I sorted the distances to get the closest 2 </a:t>
            </a:r>
            <a:r>
              <a:rPr lang="en-IN" sz="1400" b="0" strike="noStrike" spc="-1" dirty="0" err="1" smtClean="0">
                <a:solidFill>
                  <a:srgbClr val="000000"/>
                </a:solidFill>
                <a:latin typeface="Arial"/>
              </a:rPr>
              <a:t>neighbors</a:t>
            </a:r>
            <a:r>
              <a:rPr lang="en-IN" sz="1400" b="0" strike="noStrike" spc="-1" dirty="0" smtClean="0">
                <a:solidFill>
                  <a:srgbClr val="000000"/>
                </a:solidFill>
                <a:latin typeface="Arial"/>
              </a:rPr>
              <a:t> and calculated the NND score. If the NND score is less than 0,75 we have a match and I added the match to the matches matrix with its corresponding distance in the confidence vector. Otherwise there is an ambiguity and the point is skipped. </a:t>
            </a:r>
          </a:p>
          <a:p>
            <a:pPr>
              <a:lnSpc>
                <a:spcPct val="115000"/>
              </a:lnSpc>
              <a:tabLst>
                <a:tab pos="0" algn="l"/>
              </a:tabLst>
            </a:pPr>
            <a:r>
              <a:rPr lang="en-IN" sz="1400" spc="-1" dirty="0" smtClean="0">
                <a:solidFill>
                  <a:srgbClr val="000000"/>
                </a:solidFill>
                <a:latin typeface="Arial"/>
              </a:rPr>
              <a:t>After doing this for all feature vectors, I sorted my matches by confidence to be able to use my 100 best match later on.</a:t>
            </a:r>
            <a:endParaRPr lang="en-IN" sz="1400" b="0" strike="noStrike" spc="-1" dirty="0">
              <a:solidFill>
                <a:srgbClr val="000000"/>
              </a:solidFill>
              <a:latin typeface="Aria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1276112"/>
            <a:ext cx="4153480" cy="34104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US" sz="2800" b="0" strike="noStrike" spc="-1">
                <a:solidFill>
                  <a:srgbClr val="000000"/>
                </a:solidFill>
                <a:latin typeface="Arial"/>
                <a:ea typeface="Arial"/>
              </a:rPr>
              <a:t>Results: Ground Truth Comparison</a:t>
            </a:r>
            <a:endParaRPr lang="en-IN" sz="2800" b="0" strike="noStrike" spc="-1">
              <a:solidFill>
                <a:srgbClr val="000000"/>
              </a:solidFill>
              <a:latin typeface="Aria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1347553"/>
            <a:ext cx="4134427" cy="3362794"/>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820" y="1290395"/>
            <a:ext cx="4124901" cy="34199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US" sz="2800" b="0" strike="noStrike" spc="-1" dirty="0">
                <a:solidFill>
                  <a:srgbClr val="000000"/>
                </a:solidFill>
                <a:latin typeface="Arial"/>
                <a:ea typeface="Arial"/>
              </a:rPr>
              <a:t>Results</a:t>
            </a:r>
            <a:r>
              <a:rPr lang="en" sz="2800" b="0" strike="noStrike" spc="-1" dirty="0">
                <a:solidFill>
                  <a:srgbClr val="000000"/>
                </a:solidFill>
                <a:latin typeface="Arial"/>
                <a:ea typeface="Arial"/>
              </a:rPr>
              <a:t>: </a:t>
            </a:r>
            <a:r>
              <a:rPr lang="en-US" sz="2800" b="0" strike="noStrike" spc="-1" dirty="0">
                <a:solidFill>
                  <a:srgbClr val="000000"/>
                </a:solidFill>
                <a:latin typeface="Arial"/>
                <a:ea typeface="Arial"/>
              </a:rPr>
              <a:t>Ground Truth Comparison</a:t>
            </a:r>
            <a:endParaRPr lang="en-IN" sz="2800" b="0" strike="noStrike" spc="-1" dirty="0">
              <a:solidFill>
                <a:srgbClr val="000000"/>
              </a:solidFill>
              <a:latin typeface="Arial"/>
            </a:endParaRPr>
          </a:p>
        </p:txBody>
      </p:sp>
      <p:sp>
        <p:nvSpPr>
          <p:cNvPr id="138" name="TextShape 3"/>
          <p:cNvSpPr txBox="1"/>
          <p:nvPr/>
        </p:nvSpPr>
        <p:spPr>
          <a:xfrm>
            <a:off x="4832280" y="1017360"/>
            <a:ext cx="3999600" cy="3416040"/>
          </a:xfrm>
          <a:prstGeom prst="rect">
            <a:avLst/>
          </a:prstGeom>
          <a:noFill/>
          <a:ln>
            <a:noFill/>
          </a:ln>
        </p:spPr>
        <p:txBody>
          <a:bodyPr tIns="91440" bIns="91440">
            <a:noAutofit/>
          </a:bodyPr>
          <a:lstStyle/>
          <a:p>
            <a:pPr>
              <a:lnSpc>
                <a:spcPct val="115000"/>
              </a:lnSpc>
              <a:tabLst>
                <a:tab pos="0" algn="l"/>
              </a:tabLst>
            </a:pPr>
            <a:r>
              <a:rPr lang="en-US" sz="1400" b="0" strike="noStrike" spc="-1" dirty="0">
                <a:solidFill>
                  <a:srgbClr val="595959"/>
                </a:solidFill>
                <a:latin typeface="Arial"/>
                <a:ea typeface="Arial"/>
              </a:rPr>
              <a:t>&lt;Insert numerical performances on each image pair here. Also discuss what happens when you change the 4x4 </a:t>
            </a:r>
            <a:r>
              <a:rPr lang="en-US" sz="1400" b="0" strike="noStrike" spc="-1" dirty="0" err="1">
                <a:solidFill>
                  <a:srgbClr val="595959"/>
                </a:solidFill>
                <a:latin typeface="Arial"/>
                <a:ea typeface="Arial"/>
              </a:rPr>
              <a:t>subgrid</a:t>
            </a:r>
            <a:r>
              <a:rPr lang="en-US" sz="1400" b="0" strike="noStrike" spc="-1" dirty="0">
                <a:solidFill>
                  <a:srgbClr val="595959"/>
                </a:solidFill>
                <a:latin typeface="Arial"/>
                <a:ea typeface="Arial"/>
              </a:rPr>
              <a:t> to 2x2, 5x5, 7x7, 15x15 </a:t>
            </a:r>
            <a:r>
              <a:rPr lang="en-US" sz="1400" b="0" strike="noStrike" spc="-1" dirty="0" err="1">
                <a:solidFill>
                  <a:srgbClr val="595959"/>
                </a:solidFill>
                <a:latin typeface="Arial"/>
                <a:ea typeface="Arial"/>
              </a:rPr>
              <a:t>etc</a:t>
            </a:r>
            <a:r>
              <a:rPr lang="en-US" sz="1400" b="0" strike="noStrike" spc="-1" dirty="0">
                <a:solidFill>
                  <a:srgbClr val="595959"/>
                </a:solidFill>
                <a:latin typeface="Arial"/>
                <a:ea typeface="Arial"/>
              </a:rPr>
              <a:t>?&gt; </a:t>
            </a:r>
            <a:r>
              <a:rPr lang="en-US" sz="1400" b="0" strike="noStrike" spc="-1" dirty="0">
                <a:solidFill>
                  <a:srgbClr val="C9211E"/>
                </a:solidFill>
                <a:latin typeface="Arial"/>
                <a:ea typeface="Arial"/>
              </a:rPr>
              <a:t>[2.5 pts</a:t>
            </a:r>
            <a:r>
              <a:rPr lang="en-US" sz="1400" b="0" strike="noStrike" spc="-1" dirty="0" smtClean="0">
                <a:solidFill>
                  <a:srgbClr val="C9211E"/>
                </a:solidFill>
                <a:latin typeface="Arial"/>
                <a:ea typeface="Arial"/>
              </a:rPr>
              <a:t>]</a:t>
            </a:r>
          </a:p>
          <a:p>
            <a:pPr>
              <a:lnSpc>
                <a:spcPct val="115000"/>
              </a:lnSpc>
              <a:tabLst>
                <a:tab pos="0" algn="l"/>
              </a:tabLst>
            </a:pPr>
            <a:r>
              <a:rPr lang="en-IN" sz="1400" b="0" strike="noStrike" spc="-1" dirty="0" smtClean="0">
                <a:solidFill>
                  <a:srgbClr val="000000"/>
                </a:solidFill>
                <a:latin typeface="Arial"/>
              </a:rPr>
              <a:t>Notre dame: 100/100 required matches, Accuracy= 0,88</a:t>
            </a:r>
          </a:p>
          <a:p>
            <a:pPr>
              <a:lnSpc>
                <a:spcPct val="115000"/>
              </a:lnSpc>
              <a:tabLst>
                <a:tab pos="0" algn="l"/>
              </a:tabLst>
            </a:pPr>
            <a:r>
              <a:rPr lang="en-IN" sz="1400" spc="-1" dirty="0">
                <a:solidFill>
                  <a:srgbClr val="000000"/>
                </a:solidFill>
              </a:rPr>
              <a:t>Mount </a:t>
            </a:r>
            <a:r>
              <a:rPr lang="en-IN" sz="1400" spc="-1" dirty="0" smtClean="0">
                <a:solidFill>
                  <a:srgbClr val="000000"/>
                </a:solidFill>
              </a:rPr>
              <a:t>Rushmore: 96/100 required matches, Accuracy = 0,76</a:t>
            </a:r>
          </a:p>
          <a:p>
            <a:pPr>
              <a:lnSpc>
                <a:spcPct val="115000"/>
              </a:lnSpc>
              <a:tabLst>
                <a:tab pos="0" algn="l"/>
              </a:tabLst>
            </a:pPr>
            <a:r>
              <a:rPr lang="en-IN" sz="1400" spc="-1" dirty="0">
                <a:solidFill>
                  <a:srgbClr val="000000"/>
                </a:solidFill>
              </a:rPr>
              <a:t>Episcopal </a:t>
            </a:r>
            <a:r>
              <a:rPr lang="en-IN" sz="1400" spc="-1" dirty="0" smtClean="0">
                <a:solidFill>
                  <a:srgbClr val="000000"/>
                </a:solidFill>
              </a:rPr>
              <a:t>Gaudi: 9/100 required matches. Accuracy = 0,01</a:t>
            </a:r>
          </a:p>
          <a:p>
            <a:pPr>
              <a:lnSpc>
                <a:spcPct val="115000"/>
              </a:lnSpc>
              <a:tabLst>
                <a:tab pos="0" algn="l"/>
              </a:tabLst>
            </a:pPr>
            <a:r>
              <a:rPr lang="en-IN" sz="1400" b="0" strike="noStrike" spc="-1" dirty="0" smtClean="0">
                <a:solidFill>
                  <a:srgbClr val="000000"/>
                </a:solidFill>
                <a:latin typeface="Arial"/>
              </a:rPr>
              <a:t>Changing the </a:t>
            </a:r>
            <a:r>
              <a:rPr lang="en-IN" sz="1400" b="0" strike="noStrike" spc="-1" dirty="0" err="1" smtClean="0">
                <a:solidFill>
                  <a:srgbClr val="000000"/>
                </a:solidFill>
                <a:latin typeface="Arial"/>
              </a:rPr>
              <a:t>subgrid</a:t>
            </a:r>
            <a:r>
              <a:rPr lang="en-IN" sz="1400" b="0" strike="noStrike" spc="-1" dirty="0" smtClean="0">
                <a:solidFill>
                  <a:srgbClr val="000000"/>
                </a:solidFill>
                <a:latin typeface="Arial"/>
              </a:rPr>
              <a:t> will change the amount of details you capture in a window. Having a 15x15 </a:t>
            </a:r>
            <a:r>
              <a:rPr lang="en-IN" sz="1400" b="0" strike="noStrike" spc="-1" dirty="0" err="1" smtClean="0">
                <a:solidFill>
                  <a:srgbClr val="000000"/>
                </a:solidFill>
                <a:latin typeface="Arial"/>
              </a:rPr>
              <a:t>subgrid</a:t>
            </a:r>
            <a:r>
              <a:rPr lang="en-IN" sz="1400" b="0" strike="noStrike" spc="-1" dirty="0" smtClean="0">
                <a:solidFill>
                  <a:srgbClr val="000000"/>
                </a:solidFill>
                <a:latin typeface="Arial"/>
              </a:rPr>
              <a:t> would not be precise will smaller features, and a 2x2 </a:t>
            </a:r>
            <a:r>
              <a:rPr lang="en-IN" sz="1400" b="0" strike="noStrike" spc="-1" dirty="0" err="1" smtClean="0">
                <a:solidFill>
                  <a:srgbClr val="000000"/>
                </a:solidFill>
                <a:latin typeface="Arial"/>
              </a:rPr>
              <a:t>subgrid</a:t>
            </a:r>
            <a:r>
              <a:rPr lang="en-IN" sz="1400" b="0" strike="noStrike" spc="-1" dirty="0" smtClean="0">
                <a:solidFill>
                  <a:srgbClr val="000000"/>
                </a:solidFill>
                <a:latin typeface="Arial"/>
              </a:rPr>
              <a:t> would miss the bigger ones. It all depends on the images but practically 4x4 works well in most of the case.</a:t>
            </a:r>
            <a:endParaRPr lang="en-IN" sz="1400" b="0" strike="noStrike" spc="-1" dirty="0">
              <a:solidFill>
                <a:srgbClr val="000000"/>
              </a:solidFill>
              <a:latin typeface="Arial"/>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1252300"/>
            <a:ext cx="4105848" cy="3400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3537" y="2593382"/>
            <a:ext cx="3025722" cy="2692492"/>
          </a:xfrm>
          <a:prstGeom prst="rect">
            <a:avLst/>
          </a:prstGeom>
        </p:spPr>
      </p:pic>
      <p:sp>
        <p:nvSpPr>
          <p:cNvPr id="139" name="TextShape 1"/>
          <p:cNvSpPr txBox="1"/>
          <p:nvPr/>
        </p:nvSpPr>
        <p:spPr>
          <a:xfrm>
            <a:off x="311760" y="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dirty="0">
                <a:solidFill>
                  <a:srgbClr val="000000"/>
                </a:solidFill>
                <a:latin typeface="Arial"/>
                <a:ea typeface="Arial"/>
              </a:rPr>
              <a:t>1.4(a): Hyperparameter Tuning part 1 [Extra credit]</a:t>
            </a:r>
            <a:endParaRPr lang="en-IN" sz="2800" b="0" strike="noStrike" spc="-1" dirty="0">
              <a:solidFill>
                <a:srgbClr val="000000"/>
              </a:solidFill>
              <a:latin typeface="Arial"/>
            </a:endParaRPr>
          </a:p>
        </p:txBody>
      </p:sp>
      <p:sp>
        <p:nvSpPr>
          <p:cNvPr id="141" name="CustomShape 3"/>
          <p:cNvSpPr/>
          <p:nvPr/>
        </p:nvSpPr>
        <p:spPr>
          <a:xfrm>
            <a:off x="5379592" y="944705"/>
            <a:ext cx="3755055" cy="396886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400" b="1" strike="noStrike" spc="-1" dirty="0">
                <a:solidFill>
                  <a:srgbClr val="000000"/>
                </a:solidFill>
                <a:latin typeface="Arial"/>
                <a:ea typeface="Arial"/>
              </a:rPr>
              <a:t>When changing the values for large sigma (&gt;20), why are the accuracies generally the same? </a:t>
            </a:r>
            <a:r>
              <a:rPr lang="en-US" sz="1400" b="1" strike="noStrike" spc="-1" dirty="0">
                <a:solidFill>
                  <a:srgbClr val="C9211E"/>
                </a:solidFill>
                <a:latin typeface="Arial"/>
                <a:ea typeface="Arial"/>
              </a:rPr>
              <a:t>[0.5 pts] </a:t>
            </a:r>
            <a:endParaRPr lang="en-US" sz="1400" b="1" strike="noStrike" spc="-1" dirty="0" smtClean="0">
              <a:solidFill>
                <a:srgbClr val="C9211E"/>
              </a:solidFill>
              <a:latin typeface="Arial"/>
              <a:ea typeface="Arial"/>
            </a:endParaRPr>
          </a:p>
          <a:p>
            <a:pPr>
              <a:lnSpc>
                <a:spcPct val="100000"/>
              </a:lnSpc>
            </a:pPr>
            <a:r>
              <a:rPr lang="en-IN" sz="1400" b="0" strike="noStrike" spc="-1" dirty="0" smtClean="0">
                <a:solidFill>
                  <a:srgbClr val="2A6099"/>
                </a:solidFill>
                <a:latin typeface="Arial"/>
              </a:rPr>
              <a:t>The choice of sigma affects the size of the corners we will detect, if we want to detect small corners we would go for smaller </a:t>
            </a:r>
            <a:r>
              <a:rPr lang="en-IN" sz="1400" b="0" strike="noStrike" spc="-1" dirty="0" err="1" smtClean="0">
                <a:solidFill>
                  <a:srgbClr val="2A6099"/>
                </a:solidFill>
                <a:latin typeface="Arial"/>
              </a:rPr>
              <a:t>sigmas</a:t>
            </a:r>
            <a:r>
              <a:rPr lang="en-IN" sz="1400" b="0" strike="noStrike" spc="-1" dirty="0" smtClean="0">
                <a:solidFill>
                  <a:srgbClr val="2A6099"/>
                </a:solidFill>
                <a:latin typeface="Arial"/>
              </a:rPr>
              <a:t>, if we want bigger corners we would go for bigger </a:t>
            </a:r>
            <a:r>
              <a:rPr lang="en-IN" sz="1400" b="0" strike="noStrike" spc="-1" dirty="0" err="1" smtClean="0">
                <a:solidFill>
                  <a:srgbClr val="2A6099"/>
                </a:solidFill>
                <a:latin typeface="Arial"/>
              </a:rPr>
              <a:t>sigmas</a:t>
            </a:r>
            <a:r>
              <a:rPr lang="en-IN" sz="1400" b="0" strike="noStrike" spc="-1" dirty="0" smtClean="0">
                <a:solidFill>
                  <a:srgbClr val="2A6099"/>
                </a:solidFill>
                <a:latin typeface="Arial"/>
              </a:rPr>
              <a:t>. </a:t>
            </a:r>
            <a:r>
              <a:rPr lang="en-IN" sz="1400" spc="-1" dirty="0" smtClean="0">
                <a:solidFill>
                  <a:srgbClr val="2A6099"/>
                </a:solidFill>
                <a:latin typeface="Arial"/>
              </a:rPr>
              <a:t>The choice of sigma should go with the choice of the size of the kernel as well, usually 1/6 of our kernel size is the most accurate choice. </a:t>
            </a:r>
          </a:p>
          <a:p>
            <a:pPr>
              <a:lnSpc>
                <a:spcPct val="100000"/>
              </a:lnSpc>
            </a:pPr>
            <a:r>
              <a:rPr lang="en-IN" sz="1400" b="0" strike="noStrike" spc="-1" dirty="0" smtClean="0">
                <a:solidFill>
                  <a:srgbClr val="2A6099"/>
                </a:solidFill>
                <a:latin typeface="Arial"/>
              </a:rPr>
              <a:t>For bigger </a:t>
            </a:r>
            <a:r>
              <a:rPr lang="en-IN" sz="1400" b="0" strike="noStrike" spc="-1" dirty="0" err="1" smtClean="0">
                <a:solidFill>
                  <a:srgbClr val="2A6099"/>
                </a:solidFill>
                <a:latin typeface="Arial"/>
              </a:rPr>
              <a:t>sigmas</a:t>
            </a:r>
            <a:r>
              <a:rPr lang="en-IN" sz="1400" b="0" strike="noStrike" spc="-1" dirty="0" smtClean="0">
                <a:solidFill>
                  <a:srgbClr val="2A6099"/>
                </a:solidFill>
                <a:latin typeface="Arial"/>
              </a:rPr>
              <a:t>, the accuracy does not change much because all of them would detect the bug corners and there are no big differences in big corners. </a:t>
            </a:r>
            <a:r>
              <a:rPr lang="en-IN" sz="1400" spc="-1" dirty="0" smtClean="0">
                <a:solidFill>
                  <a:srgbClr val="2A6099"/>
                </a:solidFill>
                <a:latin typeface="Arial"/>
              </a:rPr>
              <a:t>But for smaller </a:t>
            </a:r>
            <a:r>
              <a:rPr lang="en-IN" sz="1400" spc="-1" dirty="0" err="1" smtClean="0">
                <a:solidFill>
                  <a:srgbClr val="2A6099"/>
                </a:solidFill>
                <a:latin typeface="Arial"/>
              </a:rPr>
              <a:t>sigmas</a:t>
            </a:r>
            <a:r>
              <a:rPr lang="en-IN" sz="1400" spc="-1" dirty="0" smtClean="0">
                <a:solidFill>
                  <a:srgbClr val="2A6099"/>
                </a:solidFill>
                <a:latin typeface="Arial"/>
              </a:rPr>
              <a:t> we have much more fluctuations on the corners detected because a small change will change the set of corners detected.</a:t>
            </a:r>
            <a:endParaRPr lang="en-IN" sz="1400" b="0" strike="noStrike" spc="-1" dirty="0">
              <a:solidFill>
                <a:srgbClr val="2A6099"/>
              </a:solidFill>
              <a:latin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4" y="624677"/>
            <a:ext cx="2755261" cy="2413797"/>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14124"/>
            <a:ext cx="2959021" cy="2688218"/>
          </a:xfrm>
          <a:prstGeom prst="rect">
            <a:avLst/>
          </a:prstGeom>
        </p:spPr>
      </p:pic>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1363" y="576175"/>
            <a:ext cx="2678500" cy="2462299"/>
          </a:xfrm>
          <a:prstGeom prst="rect">
            <a:avLst/>
          </a:prstGeom>
        </p:spPr>
      </p:pic>
      <p:sp>
        <p:nvSpPr>
          <p:cNvPr id="9" name="TextShape 2"/>
          <p:cNvSpPr txBox="1"/>
          <p:nvPr/>
        </p:nvSpPr>
        <p:spPr>
          <a:xfrm>
            <a:off x="819150" y="1071925"/>
            <a:ext cx="1437459" cy="419265"/>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smtClean="0">
                <a:solidFill>
                  <a:srgbClr val="595959"/>
                </a:solidFill>
                <a:latin typeface="Arial"/>
                <a:ea typeface="Arial"/>
              </a:rPr>
              <a:t>Sigma = 3</a:t>
            </a:r>
            <a:endParaRPr lang="en-IN" sz="1800" b="0" strike="noStrike" spc="-1" dirty="0">
              <a:solidFill>
                <a:srgbClr val="000000"/>
              </a:solidFill>
              <a:latin typeface="Arial"/>
            </a:endParaRPr>
          </a:p>
        </p:txBody>
      </p:sp>
      <p:sp>
        <p:nvSpPr>
          <p:cNvPr id="10" name="TextShape 2"/>
          <p:cNvSpPr txBox="1"/>
          <p:nvPr/>
        </p:nvSpPr>
        <p:spPr>
          <a:xfrm>
            <a:off x="3305308" y="1071925"/>
            <a:ext cx="1396048" cy="419265"/>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smtClean="0">
                <a:solidFill>
                  <a:srgbClr val="595959"/>
                </a:solidFill>
                <a:latin typeface="Arial"/>
                <a:ea typeface="Arial"/>
              </a:rPr>
              <a:t>Sigma = 10</a:t>
            </a:r>
            <a:endParaRPr lang="en-IN" sz="1800" b="0" strike="noStrike" spc="-1" dirty="0">
              <a:solidFill>
                <a:srgbClr val="000000"/>
              </a:solidFill>
              <a:latin typeface="Arial"/>
            </a:endParaRPr>
          </a:p>
        </p:txBody>
      </p:sp>
      <p:sp>
        <p:nvSpPr>
          <p:cNvPr id="11" name="TextShape 2"/>
          <p:cNvSpPr txBox="1"/>
          <p:nvPr/>
        </p:nvSpPr>
        <p:spPr>
          <a:xfrm>
            <a:off x="819151" y="1864283"/>
            <a:ext cx="1343024" cy="419265"/>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smtClean="0">
                <a:solidFill>
                  <a:srgbClr val="595959"/>
                </a:solidFill>
                <a:latin typeface="Arial"/>
                <a:ea typeface="Arial"/>
              </a:rPr>
              <a:t>Sigma =30</a:t>
            </a:r>
            <a:endParaRPr lang="en-IN" sz="1800" b="0" strike="noStrike" spc="-1" dirty="0">
              <a:solidFill>
                <a:srgbClr val="000000"/>
              </a:solidFill>
              <a:latin typeface="Arial"/>
            </a:endParaRPr>
          </a:p>
        </p:txBody>
      </p:sp>
      <p:sp>
        <p:nvSpPr>
          <p:cNvPr id="12" name="TextShape 2"/>
          <p:cNvSpPr txBox="1"/>
          <p:nvPr/>
        </p:nvSpPr>
        <p:spPr>
          <a:xfrm>
            <a:off x="650407" y="3196849"/>
            <a:ext cx="1496034" cy="419265"/>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smtClean="0">
                <a:solidFill>
                  <a:srgbClr val="595959"/>
                </a:solidFill>
                <a:latin typeface="Arial"/>
                <a:ea typeface="Arial"/>
              </a:rPr>
              <a:t>Sigma = 6</a:t>
            </a:r>
            <a:endParaRPr lang="en-IN" sz="1800" b="0" strike="noStrike" spc="-1" dirty="0">
              <a:solidFill>
                <a:srgbClr val="000000"/>
              </a:solidFill>
              <a:latin typeface="Arial"/>
            </a:endParaRPr>
          </a:p>
        </p:txBody>
      </p:sp>
      <p:sp>
        <p:nvSpPr>
          <p:cNvPr id="13" name="TextShape 2"/>
          <p:cNvSpPr txBox="1"/>
          <p:nvPr/>
        </p:nvSpPr>
        <p:spPr>
          <a:xfrm>
            <a:off x="3355084" y="3163349"/>
            <a:ext cx="1396048" cy="419265"/>
          </a:xfrm>
          <a:prstGeom prst="rect">
            <a:avLst/>
          </a:prstGeom>
          <a:noFill/>
          <a:ln>
            <a:noFill/>
          </a:ln>
        </p:spPr>
        <p:txBody>
          <a:bodyPr tIns="91440" bIns="91440">
            <a:noAutofit/>
          </a:bodyPr>
          <a:lstStyle/>
          <a:p>
            <a:pPr>
              <a:lnSpc>
                <a:spcPct val="115000"/>
              </a:lnSpc>
              <a:spcAft>
                <a:spcPts val="1599"/>
              </a:spcAft>
              <a:tabLst>
                <a:tab pos="0" algn="l"/>
              </a:tabLst>
            </a:pPr>
            <a:r>
              <a:rPr lang="en-US" sz="1800" b="0" strike="noStrike" spc="-1" dirty="0" smtClean="0">
                <a:solidFill>
                  <a:srgbClr val="595959"/>
                </a:solidFill>
                <a:latin typeface="Arial"/>
                <a:ea typeface="Arial"/>
              </a:rPr>
              <a:t>Sigma = 30</a:t>
            </a:r>
            <a:endParaRPr lang="en-IN" sz="18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5178</TotalTime>
  <Words>885</Words>
  <Application>Microsoft Office PowerPoint</Application>
  <PresentationFormat>Affichage à l'écran (16:9)</PresentationFormat>
  <Paragraphs>50</Paragraphs>
  <Slides>11</Slides>
  <Notes>1</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11</vt:i4>
      </vt:variant>
    </vt:vector>
  </HeadingPairs>
  <TitlesOfParts>
    <vt:vector size="21" baseType="lpstr">
      <vt:lpstr>Arial</vt:lpstr>
      <vt:lpstr>Calibri</vt:lpstr>
      <vt:lpstr>Courier New</vt:lpstr>
      <vt:lpstr>DejaVu Sans</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2</dc:title>
  <dc:subject/>
  <dc:creator>younes</dc:creator>
  <dc:description/>
  <cp:lastModifiedBy>Compte Microsoft</cp:lastModifiedBy>
  <cp:revision>57</cp:revision>
  <dcterms:modified xsi:type="dcterms:W3CDTF">2022-02-16T05:27:05Z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