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gpP4+BXBcg2uExO5AmEHM3YJAw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90" y="8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932407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49761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200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06162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487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3294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25451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8029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7204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4476 PS5</a:t>
            </a:r>
            <a:endParaRPr dirty="0"/>
          </a:p>
        </p:txBody>
      </p:sp>
      <p:sp>
        <p:nvSpPr>
          <p:cNvPr id="55" name="Google Shape;55;p1"/>
          <p:cNvSpPr txBox="1">
            <a:spLocks noGrp="1"/>
          </p:cNvSpPr>
          <p:nvPr>
            <p:ph type="subTitle" idx="1"/>
          </p:nvPr>
        </p:nvSpPr>
        <p:spPr>
          <a:xfrm>
            <a:off x="311700" y="2834125"/>
            <a:ext cx="8520600" cy="148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smtClean="0"/>
              <a:t>Younes Djemmal</a:t>
            </a:r>
            <a:endParaRPr dirty="0"/>
          </a:p>
          <a:p>
            <a:pPr marL="0" lvl="0" indent="0" algn="ctr" rtl="0">
              <a:lnSpc>
                <a:spcPct val="100000"/>
              </a:lnSpc>
              <a:spcBef>
                <a:spcPts val="0"/>
              </a:spcBef>
              <a:spcAft>
                <a:spcPts val="0"/>
              </a:spcAft>
              <a:buSzPts val="2800"/>
              <a:buNone/>
            </a:pPr>
            <a:r>
              <a:rPr lang="en-US" dirty="0" smtClean="0"/>
              <a:t>ydjemmal3@gatech.edu</a:t>
            </a:r>
            <a:endParaRPr dirty="0"/>
          </a:p>
          <a:p>
            <a:pPr marL="0" lvl="0" indent="0"/>
            <a:r>
              <a:rPr lang="en" spc="-1" dirty="0">
                <a:solidFill>
                  <a:srgbClr val="595959"/>
                </a:solidFill>
              </a:rPr>
              <a:t>903794219</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body" idx="1"/>
          </p:nvPr>
        </p:nvSpPr>
        <p:spPr>
          <a:xfrm>
            <a:off x="311700" y="438800"/>
            <a:ext cx="4245909" cy="452508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1: Standard Scaler: Why did we use StandardScaler instead of looping over all the dataset twice for mean and standard deviation? Why a simple loop will not be a good choice in a deployed production grade ML system?</a:t>
            </a:r>
            <a:endParaRPr b="1" dirty="0"/>
          </a:p>
          <a:p>
            <a:pPr marL="0" lvl="0" indent="0">
              <a:spcBef>
                <a:spcPts val="1600"/>
              </a:spcBef>
              <a:buNone/>
            </a:pPr>
            <a:r>
              <a:rPr lang="en-US" dirty="0" err="1"/>
              <a:t>StandardScaler</a:t>
            </a:r>
            <a:r>
              <a:rPr lang="en-US" dirty="0"/>
              <a:t> actually does the same thing </a:t>
            </a:r>
            <a:r>
              <a:rPr lang="en-US" dirty="0" smtClean="0"/>
              <a:t>but taking into </a:t>
            </a:r>
            <a:r>
              <a:rPr lang="en-US" dirty="0"/>
              <a:t>account the case where the dataset size is large and performing operations for large </a:t>
            </a:r>
            <a:r>
              <a:rPr lang="en-US" dirty="0" smtClean="0"/>
              <a:t>matrices is </a:t>
            </a:r>
            <a:r>
              <a:rPr lang="en-US" dirty="0"/>
              <a:t>not possible; it will basically split up the </a:t>
            </a:r>
            <a:r>
              <a:rPr lang="en-US" dirty="0" smtClean="0"/>
              <a:t>dataset</a:t>
            </a:r>
            <a:r>
              <a:rPr lang="en-US" dirty="0"/>
              <a:t> </a:t>
            </a:r>
            <a:r>
              <a:rPr lang="en-US" dirty="0" smtClean="0"/>
              <a:t>and perform the operations gradually instead of in one bulk. </a:t>
            </a:r>
            <a:endParaRPr lang="en-US" dirty="0"/>
          </a:p>
          <a:p>
            <a:pPr marL="0" lvl="0" indent="0">
              <a:spcBef>
                <a:spcPts val="1600"/>
              </a:spcBef>
              <a:buNone/>
            </a:pPr>
            <a:r>
              <a:rPr lang="en-US" dirty="0" smtClean="0"/>
              <a:t>Looping over the whole dataset in ML to calculate mean and </a:t>
            </a:r>
            <a:r>
              <a:rPr lang="en-US" dirty="0" err="1" smtClean="0"/>
              <a:t>std</a:t>
            </a:r>
            <a:r>
              <a:rPr lang="en-US" dirty="0" smtClean="0"/>
              <a:t> will take up a lot of disk space and power which is not possible in most cases. </a:t>
            </a:r>
            <a:r>
              <a:rPr lang="en-US" dirty="0" err="1" smtClean="0"/>
              <a:t>StandardScaler</a:t>
            </a:r>
            <a:r>
              <a:rPr lang="en-US" dirty="0" smtClean="0"/>
              <a:t> is designed to do this in a much faster and simpler way. </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p:txBody>
      </p:sp>
      <p:sp>
        <p:nvSpPr>
          <p:cNvPr id="61" name="Google Shape;61;p2"/>
          <p:cNvSpPr txBox="1"/>
          <p:nvPr/>
        </p:nvSpPr>
        <p:spPr>
          <a:xfrm>
            <a:off x="4571853" y="439718"/>
            <a:ext cx="4252633" cy="4130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1" i="0" u="none" strike="noStrike" cap="none" dirty="0">
                <a:solidFill>
                  <a:schemeClr val="dk2"/>
                </a:solidFill>
                <a:latin typeface="Arial"/>
                <a:ea typeface="Arial"/>
                <a:cs typeface="Arial"/>
                <a:sym typeface="Arial"/>
              </a:rPr>
              <a:t>Part 1: Why do we normalize our data (0 mean, unit standard deviation)?</a:t>
            </a:r>
            <a:endParaRPr dirty="0"/>
          </a:p>
          <a:p>
            <a:pPr marL="0" marR="0" lvl="0" indent="0" algn="l" rtl="0">
              <a:lnSpc>
                <a:spcPct val="114999"/>
              </a:lnSpc>
              <a:spcBef>
                <a:spcPts val="1600"/>
              </a:spcBef>
              <a:spcAft>
                <a:spcPts val="0"/>
              </a:spcAft>
              <a:buClr>
                <a:schemeClr val="dk2"/>
              </a:buClr>
              <a:buSzPts val="1400"/>
              <a:buFont typeface="Arial"/>
              <a:buNone/>
            </a:pPr>
            <a:r>
              <a:rPr lang="en" dirty="0" smtClean="0">
                <a:solidFill>
                  <a:schemeClr val="dk2"/>
                </a:solidFill>
              </a:rPr>
              <a:t>The reason why we normalize our data is to make sure the gradient converges faster by havinf similar value ranges for all of our features. Otherwise we’d be learning things from data that have different scales and it can be more difficult. </a:t>
            </a: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body" idx="1"/>
          </p:nvPr>
        </p:nvSpPr>
        <p:spPr>
          <a:xfrm>
            <a:off x="311700" y="438800"/>
            <a:ext cx="4245909"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3: Loss function. Why did we need a loss function?</a:t>
            </a:r>
            <a:endParaRPr dirty="0"/>
          </a:p>
          <a:p>
            <a:pPr marL="0" lvl="0" indent="0" algn="l" rtl="0">
              <a:lnSpc>
                <a:spcPct val="115000"/>
              </a:lnSpc>
              <a:spcBef>
                <a:spcPts val="1600"/>
              </a:spcBef>
              <a:spcAft>
                <a:spcPts val="0"/>
              </a:spcAft>
              <a:buSzPts val="1400"/>
              <a:buNone/>
            </a:pPr>
            <a:r>
              <a:rPr lang="en-US" dirty="0" smtClean="0"/>
              <a:t>The loss function is our objective function, meaning it’s the function that we have the goal of minimizing to solve the problem at hand. The parameters of the model are determined by minimizing this loss function. </a:t>
            </a:r>
            <a:endParaRPr lang="en-US" dirty="0"/>
          </a:p>
          <a:p>
            <a:pPr marL="0" lvl="0" indent="0" algn="l" rtl="0">
              <a:lnSpc>
                <a:spcPct val="115000"/>
              </a:lnSpc>
              <a:spcBef>
                <a:spcPts val="1600"/>
              </a:spcBef>
              <a:spcAft>
                <a:spcPts val="0"/>
              </a:spcAft>
              <a:buSzPts val="1400"/>
              <a:buNone/>
            </a:pPr>
            <a:r>
              <a:rPr lang="en-US" dirty="0" smtClean="0"/>
              <a:t>It’s simply a measure of performance for our model and the lower the better. The model aims to get the lowest loss possible.</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p:txBody>
      </p:sp>
      <p:sp>
        <p:nvSpPr>
          <p:cNvPr id="67" name="Google Shape;67;p3"/>
          <p:cNvSpPr txBox="1"/>
          <p:nvPr/>
        </p:nvSpPr>
        <p:spPr>
          <a:xfrm>
            <a:off x="4571853" y="439718"/>
            <a:ext cx="4252633" cy="4130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1" i="0" u="none" strike="noStrike" cap="none" dirty="0">
                <a:solidFill>
                  <a:schemeClr val="dk2"/>
                </a:solidFill>
                <a:latin typeface="Arial"/>
                <a:ea typeface="Arial"/>
                <a:cs typeface="Arial"/>
                <a:sym typeface="Arial"/>
              </a:rPr>
              <a:t>Part 3: Explain the reasoning behind the loss function </a:t>
            </a:r>
            <a:r>
              <a:rPr lang="en" sz="1400" b="1" i="0" u="none" strike="noStrike" cap="none" dirty="0" smtClean="0">
                <a:solidFill>
                  <a:schemeClr val="dk2"/>
                </a:solidFill>
                <a:latin typeface="Arial"/>
                <a:ea typeface="Arial"/>
                <a:cs typeface="Arial"/>
                <a:sym typeface="Arial"/>
              </a:rPr>
              <a:t>used</a:t>
            </a:r>
            <a:endParaRPr lang="en" dirty="0"/>
          </a:p>
          <a:p>
            <a:pPr marL="0" marR="0" lvl="0" indent="0" algn="l" rtl="0">
              <a:lnSpc>
                <a:spcPct val="115000"/>
              </a:lnSpc>
              <a:spcBef>
                <a:spcPts val="0"/>
              </a:spcBef>
              <a:spcAft>
                <a:spcPts val="0"/>
              </a:spcAft>
              <a:buClr>
                <a:schemeClr val="dk2"/>
              </a:buClr>
              <a:buSzPts val="1400"/>
              <a:buFont typeface="Arial"/>
              <a:buNone/>
            </a:pPr>
            <a:endParaRPr lang="en" sz="1400" b="0" i="0" u="none" strike="noStrike" cap="none" dirty="0">
              <a:solidFill>
                <a:schemeClr val="dk2"/>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Arial"/>
              <a:buNone/>
            </a:pPr>
            <a:r>
              <a:rPr lang="en" dirty="0" smtClean="0">
                <a:solidFill>
                  <a:schemeClr val="dk2"/>
                </a:solidFill>
              </a:rPr>
              <a:t>I used Cross-entropy as a loss function. </a:t>
            </a:r>
            <a:endParaRPr lang="en-US" dirty="0">
              <a:solidFill>
                <a:schemeClr val="dk2"/>
              </a:solidFill>
            </a:endParaRPr>
          </a:p>
          <a:p>
            <a:pPr marL="0" marR="0" lvl="0" indent="0" algn="l" rtl="0">
              <a:lnSpc>
                <a:spcPct val="115000"/>
              </a:lnSpc>
              <a:spcBef>
                <a:spcPts val="0"/>
              </a:spcBef>
              <a:spcAft>
                <a:spcPts val="0"/>
              </a:spcAft>
              <a:buClr>
                <a:schemeClr val="dk2"/>
              </a:buClr>
              <a:buSzPts val="1400"/>
              <a:buFont typeface="Arial"/>
              <a:buNone/>
            </a:pPr>
            <a:r>
              <a:rPr lang="en-US" sz="1400" b="0" i="0" u="none" strike="noStrike" cap="none" dirty="0" smtClean="0">
                <a:solidFill>
                  <a:schemeClr val="dk2"/>
                </a:solidFill>
                <a:latin typeface="Arial"/>
                <a:ea typeface="Arial"/>
                <a:cs typeface="Arial"/>
                <a:sym typeface="Arial"/>
              </a:rPr>
              <a:t>I measures the difference between our true labels </a:t>
            </a:r>
            <a:r>
              <a:rPr lang="en-US" sz="1400" b="0" i="0" u="none" strike="noStrike" cap="none" dirty="0" err="1" smtClean="0">
                <a:solidFill>
                  <a:schemeClr val="dk2"/>
                </a:solidFill>
                <a:latin typeface="Arial"/>
                <a:ea typeface="Arial"/>
                <a:cs typeface="Arial"/>
                <a:sym typeface="Arial"/>
              </a:rPr>
              <a:t>yi</a:t>
            </a:r>
            <a:r>
              <a:rPr lang="en-US" sz="1400" b="0" i="0" u="none" strike="noStrike" cap="none" dirty="0" smtClean="0">
                <a:solidFill>
                  <a:schemeClr val="dk2"/>
                </a:solidFill>
                <a:latin typeface="Arial"/>
                <a:ea typeface="Arial"/>
                <a:cs typeface="Arial"/>
                <a:sym typeface="Arial"/>
              </a:rPr>
              <a:t> and </a:t>
            </a:r>
            <a:r>
              <a:rPr lang="en-US" sz="1400" b="0" i="0" u="none" strike="noStrike" cap="none" dirty="0" err="1" smtClean="0">
                <a:solidFill>
                  <a:schemeClr val="dk2"/>
                </a:solidFill>
                <a:latin typeface="Arial"/>
                <a:ea typeface="Arial"/>
                <a:cs typeface="Arial"/>
                <a:sym typeface="Arial"/>
              </a:rPr>
              <a:t>y_hat</a:t>
            </a:r>
            <a:r>
              <a:rPr lang="en-US" sz="1400" b="0" i="0" u="none" strike="noStrike" cap="none" dirty="0" smtClean="0">
                <a:solidFill>
                  <a:schemeClr val="dk2"/>
                </a:solidFill>
                <a:latin typeface="Arial"/>
                <a:ea typeface="Arial"/>
                <a:cs typeface="Arial"/>
                <a:sym typeface="Arial"/>
              </a:rPr>
              <a:t>, the vector of predicted probabilities after optimizing our weights. We get a measure of dissimilarity between y and </a:t>
            </a:r>
            <a:r>
              <a:rPr lang="en-US" sz="1400" b="0" i="0" u="none" strike="noStrike" cap="none" dirty="0" err="1" smtClean="0">
                <a:solidFill>
                  <a:schemeClr val="dk2"/>
                </a:solidFill>
                <a:latin typeface="Arial"/>
                <a:ea typeface="Arial"/>
                <a:cs typeface="Arial"/>
                <a:sym typeface="Arial"/>
              </a:rPr>
              <a:t>y_hat</a:t>
            </a:r>
            <a:r>
              <a:rPr lang="en-US" sz="1400" b="0" i="0" u="none" strike="noStrike" cap="none" dirty="0" smtClean="0">
                <a:solidFill>
                  <a:schemeClr val="dk2"/>
                </a:solidFill>
                <a:latin typeface="Arial"/>
                <a:ea typeface="Arial"/>
                <a:cs typeface="Arial"/>
                <a:sym typeface="Arial"/>
              </a:rPr>
              <a:t> and the goal of our model is to minimize this loss.</a:t>
            </a: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Part 5: Training SimpleNet</a:t>
            </a:r>
            <a:endParaRPr b="1" dirty="0"/>
          </a:p>
          <a:p>
            <a:pPr marL="0" lvl="0" indent="0" algn="l" rtl="0">
              <a:lnSpc>
                <a:spcPct val="114999"/>
              </a:lnSpc>
              <a:spcBef>
                <a:spcPts val="1600"/>
              </a:spcBef>
              <a:spcAft>
                <a:spcPts val="0"/>
              </a:spcAft>
              <a:buSzPts val="1400"/>
              <a:buNone/>
            </a:pPr>
            <a:r>
              <a:rPr lang="en" dirty="0"/>
              <a:t>&lt;Loss plot here&gt;				    		&lt;Accuracy plot here&gt;</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r>
              <a:rPr lang="en" dirty="0"/>
              <a:t>Final training accuracy value</a:t>
            </a:r>
            <a:r>
              <a:rPr lang="en" dirty="0" smtClean="0"/>
              <a:t>: 96,78%</a:t>
            </a:r>
            <a:endParaRPr dirty="0"/>
          </a:p>
          <a:p>
            <a:pPr marL="0" lvl="0" indent="0" algn="l" rtl="0">
              <a:lnSpc>
                <a:spcPct val="114999"/>
              </a:lnSpc>
              <a:spcBef>
                <a:spcPts val="1600"/>
              </a:spcBef>
              <a:spcAft>
                <a:spcPts val="0"/>
              </a:spcAft>
              <a:buSzPts val="1400"/>
              <a:buNone/>
            </a:pPr>
            <a:r>
              <a:rPr lang="en" dirty="0"/>
              <a:t>Final validation accuracy value</a:t>
            </a:r>
            <a:r>
              <a:rPr lang="en" dirty="0" smtClean="0"/>
              <a:t>: 51,87%</a:t>
            </a:r>
            <a:endParaRPr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31" y="1445098"/>
            <a:ext cx="3178187" cy="2288954"/>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4132" y="1264123"/>
            <a:ext cx="4015137" cy="2891731"/>
          </a:xfrm>
          <a:prstGeom prst="rect">
            <a:avLst/>
          </a:prstGeom>
        </p:spPr>
      </p:pic>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0773" y="4390545"/>
            <a:ext cx="4134427" cy="5906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body" idx="1"/>
          </p:nvPr>
        </p:nvSpPr>
        <p:spPr>
          <a:xfrm>
            <a:off x="311700" y="438800"/>
            <a:ext cx="8395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Conclusion: briefly discuss what you have learned from this project.</a:t>
            </a:r>
            <a:endParaRPr b="1" dirty="0"/>
          </a:p>
          <a:p>
            <a:pPr marL="0" lvl="0" indent="0" algn="l" rtl="0">
              <a:lnSpc>
                <a:spcPct val="115000"/>
              </a:lnSpc>
              <a:spcBef>
                <a:spcPts val="1600"/>
              </a:spcBef>
              <a:spcAft>
                <a:spcPts val="1600"/>
              </a:spcAft>
              <a:buSzPts val="1400"/>
              <a:buNone/>
            </a:pPr>
            <a:r>
              <a:rPr lang="en" dirty="0" smtClean="0"/>
              <a:t>After this project, I feel confident to go and take on more and more DL problems as I have aquired all the steps of the pipeline. I now know how to prepare a dataset for a given ML problem. How to design the architecture of my CNN model and train the model on my dataset. I have also learnt tricks to reduce overfitting. Morover, I now can transfer the knowledge learnt by other models out there and apply to my problem and build upon that.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EC1.1: Screenshot of your get_data_augmentation_transforms()</a:t>
            </a:r>
            <a:endParaRPr b="1" dirty="0"/>
          </a:p>
          <a:p>
            <a:pPr marL="0" lvl="0" indent="0" algn="l" rtl="0">
              <a:lnSpc>
                <a:spcPct val="115000"/>
              </a:lnSpc>
              <a:spcBef>
                <a:spcPts val="1600"/>
              </a:spcBef>
              <a:spcAft>
                <a:spcPts val="0"/>
              </a:spcAft>
              <a:buSzPts val="1400"/>
              <a:buNone/>
            </a:pPr>
            <a:r>
              <a:rPr lang="en" dirty="0"/>
              <a:t>&lt;Screenshot here if attempted; do not delete the slide if not attempted&gt;							</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1600"/>
              </a:spcAft>
              <a:buSzPts val="1400"/>
              <a:buNone/>
            </a:pPr>
            <a:endParaRP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644" y="1647601"/>
            <a:ext cx="3658111" cy="32008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EC1: Training to solve overfitting</a:t>
            </a:r>
            <a:endParaRPr b="1" dirty="0"/>
          </a:p>
          <a:p>
            <a:pPr marL="0" lvl="0" indent="0" algn="l" rtl="0">
              <a:lnSpc>
                <a:spcPct val="115000"/>
              </a:lnSpc>
              <a:spcBef>
                <a:spcPts val="1600"/>
              </a:spcBef>
              <a:spcAft>
                <a:spcPts val="0"/>
              </a:spcAft>
              <a:buSzPts val="1400"/>
              <a:buNone/>
            </a:pPr>
            <a:r>
              <a:rPr lang="en" dirty="0"/>
              <a:t>&lt;Loss plot here&gt;				      &lt;Accuracy plot here&gt;</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r>
              <a:rPr lang="en" dirty="0"/>
              <a:t>Final training accuracy value</a:t>
            </a:r>
            <a:r>
              <a:rPr lang="en" dirty="0" smtClean="0"/>
              <a:t>: 76,01%</a:t>
            </a:r>
            <a:endParaRPr dirty="0"/>
          </a:p>
          <a:p>
            <a:pPr marL="0" lvl="0" indent="0" algn="l" rtl="0">
              <a:lnSpc>
                <a:spcPct val="114999"/>
              </a:lnSpc>
              <a:spcBef>
                <a:spcPts val="1600"/>
              </a:spcBef>
              <a:spcAft>
                <a:spcPts val="0"/>
              </a:spcAft>
              <a:buSzPts val="1400"/>
              <a:buNone/>
            </a:pPr>
            <a:r>
              <a:rPr lang="en" dirty="0"/>
              <a:t>Final validation accuracy value</a:t>
            </a:r>
            <a:r>
              <a:rPr lang="en" dirty="0" smtClean="0"/>
              <a:t>: 54%</a:t>
            </a:r>
            <a:endParaRPr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57300"/>
            <a:ext cx="3831982" cy="27175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8450" y="1349193"/>
            <a:ext cx="3936694" cy="2835236"/>
          </a:xfrm>
          <a:prstGeom prst="rect">
            <a:avLst/>
          </a:prstGeom>
        </p:spPr>
      </p:pic>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0774" y="4480109"/>
            <a:ext cx="4124901" cy="56205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9"/>
          <p:cNvSpPr txBox="1">
            <a:spLocks noGrp="1"/>
          </p:cNvSpPr>
          <p:nvPr>
            <p:ph type="body" idx="1"/>
          </p:nvPr>
        </p:nvSpPr>
        <p:spPr>
          <a:xfrm>
            <a:off x="311700" y="438800"/>
            <a:ext cx="8353500" cy="41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b="1" dirty="0"/>
              <a:t>EC2 AlexNet: Training Alexnet</a:t>
            </a:r>
            <a:endParaRPr b="1" dirty="0"/>
          </a:p>
          <a:p>
            <a:pPr marL="0" lvl="0" indent="0" algn="l" rtl="0">
              <a:lnSpc>
                <a:spcPct val="115000"/>
              </a:lnSpc>
              <a:spcBef>
                <a:spcPts val="1600"/>
              </a:spcBef>
              <a:spcAft>
                <a:spcPts val="0"/>
              </a:spcAft>
              <a:buSzPts val="1400"/>
              <a:buNone/>
            </a:pPr>
            <a:r>
              <a:rPr lang="en" dirty="0"/>
              <a:t>&lt;Loss plot here&gt;				      &lt;Accuracy plot here&gt;</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r>
              <a:rPr lang="en" dirty="0"/>
              <a:t>Final training accuracy value</a:t>
            </a:r>
            <a:r>
              <a:rPr lang="en" dirty="0" smtClean="0"/>
              <a:t>: 94,97%</a:t>
            </a:r>
            <a:endParaRPr dirty="0"/>
          </a:p>
          <a:p>
            <a:pPr marL="0" lvl="0" indent="0" algn="l" rtl="0">
              <a:lnSpc>
                <a:spcPct val="114999"/>
              </a:lnSpc>
              <a:spcBef>
                <a:spcPts val="1600"/>
              </a:spcBef>
              <a:spcAft>
                <a:spcPts val="0"/>
              </a:spcAft>
              <a:buSzPts val="1400"/>
              <a:buNone/>
            </a:pPr>
            <a:r>
              <a:rPr lang="en" dirty="0"/>
              <a:t>Final validation accuracy value</a:t>
            </a:r>
            <a:r>
              <a:rPr lang="en" dirty="0" smtClean="0"/>
              <a:t>: 86,13%</a:t>
            </a:r>
            <a:endParaRP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434622"/>
            <a:ext cx="3527119" cy="2540257"/>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7661" y="1255057"/>
            <a:ext cx="4025764" cy="2899385"/>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6510" y="4568900"/>
            <a:ext cx="4048690" cy="43821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TotalTime>
  <Words>499</Words>
  <Application>Microsoft Office PowerPoint</Application>
  <PresentationFormat>Affichage à l'écran (16:9)</PresentationFormat>
  <Paragraphs>61</Paragraphs>
  <Slides>8</Slides>
  <Notes>8</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8</vt:i4>
      </vt:variant>
    </vt:vector>
  </HeadingPairs>
  <TitlesOfParts>
    <vt:vector size="10" baseType="lpstr">
      <vt:lpstr>Arial</vt:lpstr>
      <vt:lpstr>Simple Light</vt:lpstr>
      <vt:lpstr>CS 4476 PS5</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PS5</dc:title>
  <dc:creator>younes</dc:creator>
  <cp:lastModifiedBy>Compte Microsoft</cp:lastModifiedBy>
  <cp:revision>7</cp:revision>
  <dcterms:modified xsi:type="dcterms:W3CDTF">2022-04-18T19:08:47Z</dcterms:modified>
</cp:coreProperties>
</file>