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nva Sans" panose="020B0604020202020204" charset="0"/>
      <p:regular r:id="rId22"/>
    </p:embeddedFont>
    <p:embeddedFont>
      <p:font typeface="Canva Sans Bold" panose="020B0604020202020204" charset="0"/>
      <p:regular r:id="rId23"/>
    </p:embeddedFont>
    <p:embeddedFont>
      <p:font typeface="Public Sans" panose="020B0604020202020204" charset="0"/>
      <p:regular r:id="rId24"/>
    </p:embeddedFont>
    <p:embeddedFont>
      <p:font typeface="Public Sans Bold" panose="020B0604020202020204" charset="0"/>
      <p:regular r:id="rId25"/>
    </p:embeddedFont>
    <p:embeddedFont>
      <p:font typeface="Public Sans Medium"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grpSp>
        <p:nvGrpSpPr>
          <p:cNvPr id="2" name="Group 2"/>
          <p:cNvGrpSpPr/>
          <p:nvPr/>
        </p:nvGrpSpPr>
        <p:grpSpPr>
          <a:xfrm>
            <a:off x="11742642" y="0"/>
            <a:ext cx="6545358" cy="10287000"/>
            <a:chOff x="0" y="0"/>
            <a:chExt cx="1723880" cy="2709333"/>
          </a:xfrm>
        </p:grpSpPr>
        <p:sp>
          <p:nvSpPr>
            <p:cNvPr id="3" name="Freeform 3"/>
            <p:cNvSpPr/>
            <p:nvPr/>
          </p:nvSpPr>
          <p:spPr>
            <a:xfrm>
              <a:off x="0" y="0"/>
              <a:ext cx="1723880" cy="2709333"/>
            </a:xfrm>
            <a:custGeom>
              <a:avLst/>
              <a:gdLst/>
              <a:ahLst/>
              <a:cxnLst/>
              <a:rect l="l" t="t" r="r" b="b"/>
              <a:pathLst>
                <a:path w="1723880" h="2709333">
                  <a:moveTo>
                    <a:pt x="0" y="0"/>
                  </a:moveTo>
                  <a:lnTo>
                    <a:pt x="1723880" y="0"/>
                  </a:lnTo>
                  <a:lnTo>
                    <a:pt x="1723880" y="2709333"/>
                  </a:lnTo>
                  <a:lnTo>
                    <a:pt x="0" y="2709333"/>
                  </a:lnTo>
                  <a:close/>
                </a:path>
              </a:pathLst>
            </a:custGeom>
            <a:solidFill>
              <a:srgbClr val="EDF1EF"/>
            </a:solidFill>
          </p:spPr>
          <p:txBody>
            <a:bodyPr/>
            <a:lstStyle/>
            <a:p>
              <a:endParaRPr lang="en-US"/>
            </a:p>
          </p:txBody>
        </p:sp>
        <p:sp>
          <p:nvSpPr>
            <p:cNvPr id="4" name="TextBox 4"/>
            <p:cNvSpPr txBox="1"/>
            <p:nvPr/>
          </p:nvSpPr>
          <p:spPr>
            <a:xfrm>
              <a:off x="0" y="-38100"/>
              <a:ext cx="1723880"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314555" y="1028700"/>
            <a:ext cx="5401532" cy="7661748"/>
          </a:xfrm>
          <a:custGeom>
            <a:avLst/>
            <a:gdLst/>
            <a:ahLst/>
            <a:cxnLst/>
            <a:rect l="l" t="t" r="r" b="b"/>
            <a:pathLst>
              <a:path w="5401532" h="7661748">
                <a:moveTo>
                  <a:pt x="0" y="0"/>
                </a:moveTo>
                <a:lnTo>
                  <a:pt x="5401532" y="0"/>
                </a:lnTo>
                <a:lnTo>
                  <a:pt x="5401532" y="7661748"/>
                </a:lnTo>
                <a:lnTo>
                  <a:pt x="0" y="7661748"/>
                </a:lnTo>
                <a:lnTo>
                  <a:pt x="0" y="0"/>
                </a:lnTo>
                <a:close/>
              </a:path>
            </a:pathLst>
          </a:custGeom>
          <a:blipFill>
            <a:blip r:embed="rId2"/>
            <a:stretch>
              <a:fillRect/>
            </a:stretch>
          </a:blipFill>
        </p:spPr>
        <p:txBody>
          <a:bodyPr/>
          <a:lstStyle/>
          <a:p>
            <a:endParaRPr lang="en-US"/>
          </a:p>
        </p:txBody>
      </p:sp>
      <p:sp>
        <p:nvSpPr>
          <p:cNvPr id="6" name="Freeform 6"/>
          <p:cNvSpPr/>
          <p:nvPr/>
        </p:nvSpPr>
        <p:spPr>
          <a:xfrm>
            <a:off x="1028700" y="439911"/>
            <a:ext cx="588789" cy="588789"/>
          </a:xfrm>
          <a:custGeom>
            <a:avLst/>
            <a:gdLst/>
            <a:ahLst/>
            <a:cxnLst/>
            <a:rect l="l" t="t" r="r" b="b"/>
            <a:pathLst>
              <a:path w="588789" h="588789">
                <a:moveTo>
                  <a:pt x="0" y="0"/>
                </a:moveTo>
                <a:lnTo>
                  <a:pt x="588789" y="0"/>
                </a:lnTo>
                <a:lnTo>
                  <a:pt x="588789" y="588789"/>
                </a:lnTo>
                <a:lnTo>
                  <a:pt x="0" y="588789"/>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028700" y="1314450"/>
            <a:ext cx="8670141" cy="5413184"/>
          </a:xfrm>
          <a:prstGeom prst="rect">
            <a:avLst/>
          </a:prstGeom>
        </p:spPr>
        <p:txBody>
          <a:bodyPr lIns="0" tIns="0" rIns="0" bIns="0" rtlCol="0" anchor="t">
            <a:spAutoFit/>
          </a:bodyPr>
          <a:lstStyle/>
          <a:p>
            <a:pPr algn="just">
              <a:lnSpc>
                <a:spcPts val="10442"/>
              </a:lnSpc>
            </a:pPr>
            <a:r>
              <a:rPr lang="en-US" sz="11350" spc="-930">
                <a:solidFill>
                  <a:srgbClr val="E9F1ED"/>
                </a:solidFill>
                <a:latin typeface="Public Sans"/>
              </a:rPr>
              <a:t>Analyse de la consommation électrique par la data science</a:t>
            </a:r>
          </a:p>
        </p:txBody>
      </p:sp>
      <p:sp>
        <p:nvSpPr>
          <p:cNvPr id="8" name="TextBox 8"/>
          <p:cNvSpPr txBox="1"/>
          <p:nvPr/>
        </p:nvSpPr>
        <p:spPr>
          <a:xfrm>
            <a:off x="1028700" y="7201524"/>
            <a:ext cx="3372073" cy="273791"/>
          </a:xfrm>
          <a:prstGeom prst="rect">
            <a:avLst/>
          </a:prstGeom>
        </p:spPr>
        <p:txBody>
          <a:bodyPr lIns="0" tIns="0" rIns="0" bIns="0" rtlCol="0" anchor="t">
            <a:spAutoFit/>
          </a:bodyPr>
          <a:lstStyle/>
          <a:p>
            <a:pPr marL="0" lvl="0" indent="0" algn="l">
              <a:lnSpc>
                <a:spcPts val="1848"/>
              </a:lnSpc>
              <a:spcBef>
                <a:spcPct val="0"/>
              </a:spcBef>
            </a:pPr>
            <a:r>
              <a:rPr lang="en-US" sz="2400" spc="-196">
                <a:solidFill>
                  <a:srgbClr val="EDF1EF"/>
                </a:solidFill>
                <a:latin typeface="Public Sans"/>
              </a:rPr>
              <a:t>Presentée  par:</a:t>
            </a:r>
          </a:p>
        </p:txBody>
      </p:sp>
      <p:sp>
        <p:nvSpPr>
          <p:cNvPr id="9" name="TextBox 9"/>
          <p:cNvSpPr txBox="1"/>
          <p:nvPr/>
        </p:nvSpPr>
        <p:spPr>
          <a:xfrm>
            <a:off x="1928629" y="645231"/>
            <a:ext cx="2009142" cy="288926"/>
          </a:xfrm>
          <a:prstGeom prst="rect">
            <a:avLst/>
          </a:prstGeom>
        </p:spPr>
        <p:txBody>
          <a:bodyPr lIns="0" tIns="0" rIns="0" bIns="0" rtlCol="0" anchor="t">
            <a:spAutoFit/>
          </a:bodyPr>
          <a:lstStyle/>
          <a:p>
            <a:pPr marL="0" lvl="0" indent="0" algn="l">
              <a:lnSpc>
                <a:spcPts val="1925"/>
              </a:lnSpc>
              <a:spcBef>
                <a:spcPct val="0"/>
              </a:spcBef>
            </a:pPr>
            <a:r>
              <a:rPr lang="en-US" sz="2500" spc="-205">
                <a:solidFill>
                  <a:srgbClr val="EDF1EF"/>
                </a:solidFill>
                <a:latin typeface="Public Sans"/>
              </a:rPr>
              <a:t>Project EI  ST4</a:t>
            </a:r>
          </a:p>
        </p:txBody>
      </p:sp>
      <p:sp>
        <p:nvSpPr>
          <p:cNvPr id="10" name="AutoShape 10"/>
          <p:cNvSpPr/>
          <p:nvPr/>
        </p:nvSpPr>
        <p:spPr>
          <a:xfrm>
            <a:off x="3937770" y="7295557"/>
            <a:ext cx="6658294" cy="0"/>
          </a:xfrm>
          <a:prstGeom prst="line">
            <a:avLst/>
          </a:prstGeom>
          <a:ln w="28575" cap="flat">
            <a:solidFill>
              <a:srgbClr val="EDF1EF"/>
            </a:solidFill>
            <a:prstDash val="solid"/>
            <a:headEnd type="none" w="sm" len="sm"/>
            <a:tailEnd type="none" w="sm" len="sm"/>
          </a:ln>
        </p:spPr>
        <p:txBody>
          <a:bodyPr/>
          <a:lstStyle/>
          <a:p>
            <a:endParaRPr lang="en-US"/>
          </a:p>
        </p:txBody>
      </p:sp>
      <p:sp>
        <p:nvSpPr>
          <p:cNvPr id="11" name="AutoShape 11"/>
          <p:cNvSpPr/>
          <p:nvPr/>
        </p:nvSpPr>
        <p:spPr>
          <a:xfrm>
            <a:off x="5648891" y="746831"/>
            <a:ext cx="4298830" cy="0"/>
          </a:xfrm>
          <a:prstGeom prst="line">
            <a:avLst/>
          </a:prstGeom>
          <a:ln w="28575" cap="flat">
            <a:solidFill>
              <a:srgbClr val="EDF1EF"/>
            </a:solidFill>
            <a:prstDash val="solid"/>
            <a:headEnd type="none" w="sm" len="sm"/>
            <a:tailEnd type="none" w="sm" len="sm"/>
          </a:ln>
        </p:spPr>
        <p:txBody>
          <a:bodyPr/>
          <a:lstStyle/>
          <a:p>
            <a:endParaRPr lang="en-US"/>
          </a:p>
        </p:txBody>
      </p:sp>
      <p:sp>
        <p:nvSpPr>
          <p:cNvPr id="12" name="TextBox 12"/>
          <p:cNvSpPr txBox="1"/>
          <p:nvPr/>
        </p:nvSpPr>
        <p:spPr>
          <a:xfrm>
            <a:off x="1028700" y="7907129"/>
            <a:ext cx="10125153" cy="2379871"/>
          </a:xfrm>
          <a:prstGeom prst="rect">
            <a:avLst/>
          </a:prstGeom>
        </p:spPr>
        <p:txBody>
          <a:bodyPr lIns="0" tIns="0" rIns="0" bIns="0" rtlCol="0" anchor="t">
            <a:spAutoFit/>
          </a:bodyPr>
          <a:lstStyle/>
          <a:p>
            <a:pPr algn="just">
              <a:lnSpc>
                <a:spcPts val="3679"/>
              </a:lnSpc>
            </a:pPr>
            <a:r>
              <a:rPr lang="en-US" sz="3999" spc="-327">
                <a:solidFill>
                  <a:srgbClr val="E9F1ED"/>
                </a:solidFill>
                <a:latin typeface="Public Sans"/>
              </a:rPr>
              <a:t>Alisson  NUNES BONNATO</a:t>
            </a:r>
          </a:p>
          <a:p>
            <a:pPr algn="just">
              <a:lnSpc>
                <a:spcPts val="3679"/>
              </a:lnSpc>
            </a:pPr>
            <a:r>
              <a:rPr lang="en-US" sz="3999" spc="-327">
                <a:solidFill>
                  <a:srgbClr val="E9F1ED"/>
                </a:solidFill>
                <a:latin typeface="Public Sans"/>
              </a:rPr>
              <a:t>João Victor  FARIA DE SOUZA</a:t>
            </a:r>
          </a:p>
          <a:p>
            <a:pPr algn="just">
              <a:lnSpc>
                <a:spcPts val="3679"/>
              </a:lnSpc>
            </a:pPr>
            <a:r>
              <a:rPr lang="en-US" sz="3999" spc="-327">
                <a:solidFill>
                  <a:srgbClr val="E9F1ED"/>
                </a:solidFill>
                <a:latin typeface="Public Sans"/>
              </a:rPr>
              <a:t>Younes  OUARHIM</a:t>
            </a:r>
          </a:p>
          <a:p>
            <a:pPr algn="just">
              <a:lnSpc>
                <a:spcPts val="3679"/>
              </a:lnSpc>
            </a:pPr>
            <a:r>
              <a:rPr lang="en-US" sz="3999" spc="-327">
                <a:solidFill>
                  <a:srgbClr val="E9F1ED"/>
                </a:solidFill>
                <a:latin typeface="Public Sans"/>
              </a:rPr>
              <a:t>Alexandre  CHOUERI</a:t>
            </a:r>
          </a:p>
          <a:p>
            <a:pPr algn="just">
              <a:lnSpc>
                <a:spcPts val="3679"/>
              </a:lnSpc>
            </a:pPr>
            <a:endParaRPr lang="en-US" sz="3999" spc="-327">
              <a:solidFill>
                <a:srgbClr val="E9F1ED"/>
              </a:solidFill>
              <a:latin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Freeform 2"/>
          <p:cNvSpPr/>
          <p:nvPr/>
        </p:nvSpPr>
        <p:spPr>
          <a:xfrm>
            <a:off x="2927630" y="3974679"/>
            <a:ext cx="12432739" cy="4749246"/>
          </a:xfrm>
          <a:custGeom>
            <a:avLst/>
            <a:gdLst/>
            <a:ahLst/>
            <a:cxnLst/>
            <a:rect l="l" t="t" r="r" b="b"/>
            <a:pathLst>
              <a:path w="12432739" h="4749246">
                <a:moveTo>
                  <a:pt x="0" y="0"/>
                </a:moveTo>
                <a:lnTo>
                  <a:pt x="12432740" y="0"/>
                </a:lnTo>
                <a:lnTo>
                  <a:pt x="12432740" y="4749246"/>
                </a:lnTo>
                <a:lnTo>
                  <a:pt x="0" y="474924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592455"/>
            <a:ext cx="18288000" cy="1043941"/>
          </a:xfrm>
          <a:prstGeom prst="rect">
            <a:avLst/>
          </a:prstGeom>
        </p:spPr>
        <p:txBody>
          <a:bodyPr lIns="0" tIns="0" rIns="0" bIns="0" rtlCol="0" anchor="t">
            <a:spAutoFit/>
          </a:bodyPr>
          <a:lstStyle/>
          <a:p>
            <a:pPr algn="ctr">
              <a:lnSpc>
                <a:spcPts val="7680"/>
              </a:lnSpc>
            </a:pPr>
            <a:r>
              <a:rPr lang="en-US" sz="8000" spc="-656">
                <a:solidFill>
                  <a:srgbClr val="EDF1EF"/>
                </a:solidFill>
                <a:latin typeface="Public Sans"/>
              </a:rPr>
              <a:t>Modèle LSTM</a:t>
            </a:r>
          </a:p>
        </p:txBody>
      </p:sp>
      <p:sp>
        <p:nvSpPr>
          <p:cNvPr id="4" name="TextBox 4"/>
          <p:cNvSpPr txBox="1"/>
          <p:nvPr/>
        </p:nvSpPr>
        <p:spPr>
          <a:xfrm>
            <a:off x="967661" y="2078800"/>
            <a:ext cx="5661739" cy="2324210"/>
          </a:xfrm>
          <a:prstGeom prst="rect">
            <a:avLst/>
          </a:prstGeom>
        </p:spPr>
        <p:txBody>
          <a:bodyPr wrap="square" lIns="0" tIns="0" rIns="0" bIns="0" rtlCol="0" anchor="t">
            <a:spAutoFit/>
          </a:bodyPr>
          <a:lstStyle/>
          <a:p>
            <a:pPr algn="ctr">
              <a:lnSpc>
                <a:spcPts val="9254"/>
              </a:lnSpc>
            </a:pPr>
            <a:r>
              <a:rPr lang="en-US" sz="6610" spc="-542" dirty="0" err="1">
                <a:solidFill>
                  <a:srgbClr val="EDF1EF"/>
                </a:solidFill>
                <a:latin typeface="Public Sans"/>
              </a:rPr>
              <a:t>Prévision</a:t>
            </a:r>
            <a:r>
              <a:rPr lang="en-US" sz="6610" spc="-542" dirty="0">
                <a:solidFill>
                  <a:srgbClr val="EDF1EF"/>
                </a:solidFill>
                <a:latin typeface="Public Sans"/>
              </a:rPr>
              <a:t> </a:t>
            </a:r>
            <a:r>
              <a:rPr lang="en-US" sz="6610" spc="-542" dirty="0" err="1">
                <a:solidFill>
                  <a:srgbClr val="EDF1EF"/>
                </a:solidFill>
                <a:latin typeface="Public Sans"/>
              </a:rPr>
              <a:t>d’hiver</a:t>
            </a:r>
            <a:r>
              <a:rPr lang="en-US" sz="6610" spc="-542" dirty="0">
                <a:solidFill>
                  <a:srgbClr val="EDF1EF"/>
                </a:solidFill>
                <a:latin typeface="Public Sans"/>
              </a:rPr>
              <a:t> :</a:t>
            </a:r>
          </a:p>
          <a:p>
            <a:pPr algn="ctr">
              <a:lnSpc>
                <a:spcPts val="9254"/>
              </a:lnSpc>
              <a:spcBef>
                <a:spcPct val="0"/>
              </a:spcBef>
            </a:pPr>
            <a:r>
              <a:rPr lang="en-US" sz="6610" spc="-542" dirty="0">
                <a:solidFill>
                  <a:srgbClr val="EDF1EF"/>
                </a:solidFill>
                <a:latin typeface="Public Sans"/>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Freeform 2"/>
          <p:cNvSpPr/>
          <p:nvPr/>
        </p:nvSpPr>
        <p:spPr>
          <a:xfrm>
            <a:off x="2927630" y="3710910"/>
            <a:ext cx="12432739" cy="4749246"/>
          </a:xfrm>
          <a:custGeom>
            <a:avLst/>
            <a:gdLst/>
            <a:ahLst/>
            <a:cxnLst/>
            <a:rect l="l" t="t" r="r" b="b"/>
            <a:pathLst>
              <a:path w="12432739" h="4749246">
                <a:moveTo>
                  <a:pt x="0" y="0"/>
                </a:moveTo>
                <a:lnTo>
                  <a:pt x="12432740" y="0"/>
                </a:lnTo>
                <a:lnTo>
                  <a:pt x="12432740" y="4749246"/>
                </a:lnTo>
                <a:lnTo>
                  <a:pt x="0" y="474924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592455"/>
            <a:ext cx="18288000" cy="1043941"/>
          </a:xfrm>
          <a:prstGeom prst="rect">
            <a:avLst/>
          </a:prstGeom>
        </p:spPr>
        <p:txBody>
          <a:bodyPr lIns="0" tIns="0" rIns="0" bIns="0" rtlCol="0" anchor="t">
            <a:spAutoFit/>
          </a:bodyPr>
          <a:lstStyle/>
          <a:p>
            <a:pPr algn="ctr">
              <a:lnSpc>
                <a:spcPts val="7680"/>
              </a:lnSpc>
            </a:pPr>
            <a:r>
              <a:rPr lang="en-US" sz="8000" spc="-656">
                <a:solidFill>
                  <a:srgbClr val="EDF1EF"/>
                </a:solidFill>
                <a:latin typeface="Public Sans"/>
              </a:rPr>
              <a:t>Modèle LSTM</a:t>
            </a:r>
          </a:p>
        </p:txBody>
      </p:sp>
      <p:sp>
        <p:nvSpPr>
          <p:cNvPr id="4" name="TextBox 4"/>
          <p:cNvSpPr txBox="1"/>
          <p:nvPr/>
        </p:nvSpPr>
        <p:spPr>
          <a:xfrm>
            <a:off x="1219008" y="2078800"/>
            <a:ext cx="5486591" cy="2324210"/>
          </a:xfrm>
          <a:prstGeom prst="rect">
            <a:avLst/>
          </a:prstGeom>
        </p:spPr>
        <p:txBody>
          <a:bodyPr wrap="square" lIns="0" tIns="0" rIns="0" bIns="0" rtlCol="0" anchor="t">
            <a:spAutoFit/>
          </a:bodyPr>
          <a:lstStyle/>
          <a:p>
            <a:pPr algn="ctr">
              <a:lnSpc>
                <a:spcPts val="9254"/>
              </a:lnSpc>
            </a:pPr>
            <a:r>
              <a:rPr lang="en-US" sz="6610" spc="-542" dirty="0" err="1">
                <a:solidFill>
                  <a:srgbClr val="EDF1EF"/>
                </a:solidFill>
                <a:latin typeface="Public Sans"/>
              </a:rPr>
              <a:t>Prévision</a:t>
            </a:r>
            <a:r>
              <a:rPr lang="en-US" sz="6610" spc="-542" dirty="0">
                <a:solidFill>
                  <a:srgbClr val="EDF1EF"/>
                </a:solidFill>
                <a:latin typeface="Public Sans"/>
              </a:rPr>
              <a:t> </a:t>
            </a:r>
            <a:r>
              <a:rPr lang="en-US" sz="6610" spc="-542" dirty="0" err="1">
                <a:solidFill>
                  <a:srgbClr val="EDF1EF"/>
                </a:solidFill>
                <a:latin typeface="Public Sans"/>
              </a:rPr>
              <a:t>d’été</a:t>
            </a:r>
            <a:r>
              <a:rPr lang="en-US" sz="6610" spc="-542" dirty="0">
                <a:solidFill>
                  <a:srgbClr val="EDF1EF"/>
                </a:solidFill>
                <a:latin typeface="Public Sans"/>
              </a:rPr>
              <a:t> :</a:t>
            </a:r>
          </a:p>
          <a:p>
            <a:pPr algn="ctr">
              <a:lnSpc>
                <a:spcPts val="9254"/>
              </a:lnSpc>
              <a:spcBef>
                <a:spcPct val="0"/>
              </a:spcBef>
            </a:pPr>
            <a:r>
              <a:rPr lang="en-US" sz="6610" spc="-542" dirty="0">
                <a:solidFill>
                  <a:srgbClr val="EDF1EF"/>
                </a:solidFill>
                <a:latin typeface="Public Sans"/>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Freeform 2"/>
          <p:cNvSpPr/>
          <p:nvPr/>
        </p:nvSpPr>
        <p:spPr>
          <a:xfrm>
            <a:off x="2927630" y="3680379"/>
            <a:ext cx="12432739" cy="4749246"/>
          </a:xfrm>
          <a:custGeom>
            <a:avLst/>
            <a:gdLst/>
            <a:ahLst/>
            <a:cxnLst/>
            <a:rect l="l" t="t" r="r" b="b"/>
            <a:pathLst>
              <a:path w="12432739" h="4749246">
                <a:moveTo>
                  <a:pt x="0" y="0"/>
                </a:moveTo>
                <a:lnTo>
                  <a:pt x="12432740" y="0"/>
                </a:lnTo>
                <a:lnTo>
                  <a:pt x="12432740" y="4749246"/>
                </a:lnTo>
                <a:lnTo>
                  <a:pt x="0" y="474924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592455"/>
            <a:ext cx="18288000" cy="1043941"/>
          </a:xfrm>
          <a:prstGeom prst="rect">
            <a:avLst/>
          </a:prstGeom>
        </p:spPr>
        <p:txBody>
          <a:bodyPr lIns="0" tIns="0" rIns="0" bIns="0" rtlCol="0" anchor="t">
            <a:spAutoFit/>
          </a:bodyPr>
          <a:lstStyle/>
          <a:p>
            <a:pPr algn="ctr">
              <a:lnSpc>
                <a:spcPts val="7680"/>
              </a:lnSpc>
            </a:pPr>
            <a:r>
              <a:rPr lang="en-US" sz="8000" spc="-656">
                <a:solidFill>
                  <a:srgbClr val="EDF1EF"/>
                </a:solidFill>
                <a:latin typeface="Public Sans"/>
              </a:rPr>
              <a:t>Modèle LSTM</a:t>
            </a:r>
          </a:p>
        </p:txBody>
      </p:sp>
      <p:sp>
        <p:nvSpPr>
          <p:cNvPr id="4" name="TextBox 4"/>
          <p:cNvSpPr txBox="1"/>
          <p:nvPr/>
        </p:nvSpPr>
        <p:spPr>
          <a:xfrm>
            <a:off x="1028700" y="1970642"/>
            <a:ext cx="8115300" cy="1148841"/>
          </a:xfrm>
          <a:prstGeom prst="rect">
            <a:avLst/>
          </a:prstGeom>
        </p:spPr>
        <p:txBody>
          <a:bodyPr wrap="square" lIns="0" tIns="0" rIns="0" bIns="0" rtlCol="0" anchor="t">
            <a:spAutoFit/>
          </a:bodyPr>
          <a:lstStyle/>
          <a:p>
            <a:pPr algn="ctr">
              <a:lnSpc>
                <a:spcPts val="9799"/>
              </a:lnSpc>
              <a:spcBef>
                <a:spcPct val="0"/>
              </a:spcBef>
            </a:pPr>
            <a:r>
              <a:rPr lang="en-US" sz="6999" spc="-573" dirty="0" err="1">
                <a:solidFill>
                  <a:srgbClr val="EDF1EF"/>
                </a:solidFill>
                <a:latin typeface="Public Sans"/>
              </a:rPr>
              <a:t>Résultats</a:t>
            </a:r>
            <a:r>
              <a:rPr lang="en-US" sz="6999" spc="-573" dirty="0">
                <a:solidFill>
                  <a:srgbClr val="EDF1EF"/>
                </a:solidFill>
                <a:latin typeface="Public Sans"/>
              </a:rPr>
              <a:t> de </a:t>
            </a:r>
            <a:r>
              <a:rPr lang="en-US" sz="6999" spc="-573" dirty="0" err="1">
                <a:solidFill>
                  <a:srgbClr val="EDF1EF"/>
                </a:solidFill>
                <a:latin typeface="Public Sans"/>
              </a:rPr>
              <a:t>prévision</a:t>
            </a:r>
            <a:r>
              <a:rPr lang="en-US" sz="6999" spc="-573" dirty="0">
                <a:solidFill>
                  <a:srgbClr val="EDF1EF"/>
                </a:solidFill>
                <a:latin typeface="Public Sans"/>
              </a:rPr>
              <a:t>:  </a:t>
            </a:r>
          </a:p>
        </p:txBody>
      </p:sp>
      <p:sp>
        <p:nvSpPr>
          <p:cNvPr id="5" name="TextBox 5"/>
          <p:cNvSpPr txBox="1"/>
          <p:nvPr/>
        </p:nvSpPr>
        <p:spPr>
          <a:xfrm>
            <a:off x="11201400" y="8639492"/>
            <a:ext cx="6266497" cy="1054199"/>
          </a:xfrm>
          <a:prstGeom prst="rect">
            <a:avLst/>
          </a:prstGeom>
        </p:spPr>
        <p:txBody>
          <a:bodyPr wrap="square" lIns="0" tIns="0" rIns="0" bIns="0" rtlCol="0" anchor="t">
            <a:spAutoFit/>
          </a:bodyPr>
          <a:lstStyle/>
          <a:p>
            <a:pPr algn="ctr">
              <a:lnSpc>
                <a:spcPts val="8959"/>
              </a:lnSpc>
              <a:spcBef>
                <a:spcPct val="0"/>
              </a:spcBef>
            </a:pPr>
            <a:r>
              <a:rPr lang="en-US" sz="6399" spc="-524" dirty="0">
                <a:solidFill>
                  <a:srgbClr val="EDF1EF"/>
                </a:solidFill>
                <a:latin typeface="Public Sans"/>
              </a:rPr>
              <a:t>MAPE : 13,42%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TextBox 2"/>
          <p:cNvSpPr txBox="1"/>
          <p:nvPr/>
        </p:nvSpPr>
        <p:spPr>
          <a:xfrm>
            <a:off x="3657600" y="249238"/>
            <a:ext cx="10296763" cy="1312988"/>
          </a:xfrm>
          <a:prstGeom prst="rect">
            <a:avLst/>
          </a:prstGeom>
        </p:spPr>
        <p:txBody>
          <a:bodyPr wrap="square" lIns="0" tIns="0" rIns="0" bIns="0" rtlCol="0" anchor="t">
            <a:spAutoFit/>
          </a:bodyPr>
          <a:lstStyle/>
          <a:p>
            <a:pPr algn="ctr">
              <a:lnSpc>
                <a:spcPts val="11200"/>
              </a:lnSpc>
              <a:spcBef>
                <a:spcPct val="0"/>
              </a:spcBef>
            </a:pPr>
            <a:r>
              <a:rPr lang="en-US" sz="8000" spc="-656" dirty="0" err="1">
                <a:solidFill>
                  <a:srgbClr val="000000"/>
                </a:solidFill>
                <a:latin typeface="Public Sans"/>
              </a:rPr>
              <a:t>Modèle</a:t>
            </a:r>
            <a:r>
              <a:rPr lang="en-US" sz="8000" spc="-656" dirty="0">
                <a:solidFill>
                  <a:srgbClr val="000000"/>
                </a:solidFill>
                <a:latin typeface="Public Sans"/>
              </a:rPr>
              <a:t> </a:t>
            </a:r>
            <a:r>
              <a:rPr lang="en-US" sz="8000" spc="-656" dirty="0" err="1">
                <a:solidFill>
                  <a:srgbClr val="000000"/>
                </a:solidFill>
                <a:latin typeface="Public Sans"/>
              </a:rPr>
              <a:t>forêts</a:t>
            </a:r>
            <a:r>
              <a:rPr lang="en-US" sz="8000" spc="-656" dirty="0">
                <a:solidFill>
                  <a:srgbClr val="000000"/>
                </a:solidFill>
                <a:latin typeface="Public Sans"/>
              </a:rPr>
              <a:t> </a:t>
            </a:r>
            <a:r>
              <a:rPr lang="en-US" sz="8000" spc="-656" dirty="0" err="1">
                <a:solidFill>
                  <a:srgbClr val="000000"/>
                </a:solidFill>
                <a:latin typeface="Public Sans"/>
              </a:rPr>
              <a:t>aléatoires</a:t>
            </a:r>
            <a:endParaRPr lang="en-US" sz="8000" spc="-656" dirty="0">
              <a:solidFill>
                <a:srgbClr val="000000"/>
              </a:solidFill>
              <a:latin typeface="Public Sans"/>
            </a:endParaRPr>
          </a:p>
        </p:txBody>
      </p:sp>
      <p:sp>
        <p:nvSpPr>
          <p:cNvPr id="3" name="TextBox 3"/>
          <p:cNvSpPr txBox="1"/>
          <p:nvPr/>
        </p:nvSpPr>
        <p:spPr>
          <a:xfrm>
            <a:off x="514350" y="2297427"/>
            <a:ext cx="17259300" cy="6711321"/>
          </a:xfrm>
          <a:prstGeom prst="rect">
            <a:avLst/>
          </a:prstGeom>
        </p:spPr>
        <p:txBody>
          <a:bodyPr lIns="0" tIns="0" rIns="0" bIns="0" rtlCol="0" anchor="t">
            <a:spAutoFit/>
          </a:bodyPr>
          <a:lstStyle/>
          <a:p>
            <a:pPr algn="just">
              <a:lnSpc>
                <a:spcPts val="5280"/>
              </a:lnSpc>
            </a:pPr>
            <a:r>
              <a:rPr lang="en-US" sz="5500" spc="-451">
                <a:solidFill>
                  <a:srgbClr val="FFBD59"/>
                </a:solidFill>
                <a:latin typeface="Public Sans"/>
              </a:rPr>
              <a:t>Entraînement : </a:t>
            </a:r>
            <a:r>
              <a:rPr lang="en-US" sz="5500" spc="-451">
                <a:solidFill>
                  <a:srgbClr val="EDF1EF"/>
                </a:solidFill>
                <a:latin typeface="Public Sans"/>
              </a:rPr>
              <a:t>  </a:t>
            </a:r>
            <a:r>
              <a:rPr lang="en-US" sz="5500" spc="-451">
                <a:solidFill>
                  <a:srgbClr val="3A3A5B"/>
                </a:solidFill>
                <a:latin typeface="Public Sans"/>
              </a:rPr>
              <a:t>Split aléatoire et temporelle</a:t>
            </a:r>
          </a:p>
          <a:p>
            <a:pPr algn="just">
              <a:lnSpc>
                <a:spcPts val="5280"/>
              </a:lnSpc>
            </a:pPr>
            <a:endParaRPr lang="en-US" sz="5500" spc="-451">
              <a:solidFill>
                <a:srgbClr val="3A3A5B"/>
              </a:solidFill>
              <a:latin typeface="Public Sans"/>
            </a:endParaRPr>
          </a:p>
          <a:p>
            <a:pPr algn="just">
              <a:lnSpc>
                <a:spcPts val="5280"/>
              </a:lnSpc>
            </a:pPr>
            <a:r>
              <a:rPr lang="en-US" sz="5500" spc="-451">
                <a:solidFill>
                  <a:srgbClr val="FFBD59"/>
                </a:solidFill>
                <a:latin typeface="Public Sans"/>
              </a:rPr>
              <a:t>Hyperparamètre :</a:t>
            </a:r>
          </a:p>
          <a:p>
            <a:pPr marL="1187493" lvl="1" indent="-593747" algn="just">
              <a:lnSpc>
                <a:spcPts val="5280"/>
              </a:lnSpc>
              <a:buFont typeface="Arial"/>
              <a:buChar char="•"/>
            </a:pPr>
            <a:r>
              <a:rPr lang="en-US" sz="5500" spc="-451">
                <a:solidFill>
                  <a:srgbClr val="3A3A5B"/>
                </a:solidFill>
                <a:latin typeface="Public Sans"/>
              </a:rPr>
              <a:t>RandomSearch et après GridSearch autour de le point trouvé par RandomSearch.</a:t>
            </a:r>
          </a:p>
          <a:p>
            <a:pPr marL="1187493" lvl="1" indent="-593747" algn="just">
              <a:lnSpc>
                <a:spcPts val="5280"/>
              </a:lnSpc>
              <a:buFont typeface="Arial"/>
              <a:buChar char="•"/>
            </a:pPr>
            <a:r>
              <a:rPr lang="en-US" sz="5500" spc="-451">
                <a:solidFill>
                  <a:srgbClr val="3A3A5B"/>
                </a:solidFill>
                <a:latin typeface="Public Sans"/>
              </a:rPr>
              <a:t>TimeSeriesSplit.</a:t>
            </a:r>
          </a:p>
          <a:p>
            <a:pPr marL="1187493" lvl="1" indent="-593747" algn="just">
              <a:lnSpc>
                <a:spcPts val="5280"/>
              </a:lnSpc>
              <a:buFont typeface="Arial"/>
              <a:buChar char="•"/>
            </a:pPr>
            <a:r>
              <a:rPr lang="en-US" sz="5500" spc="-451">
                <a:solidFill>
                  <a:srgbClr val="3A3A5B"/>
                </a:solidFill>
                <a:latin typeface="Public Sans"/>
              </a:rPr>
              <a:t>Scoring : Neg. MAPE</a:t>
            </a:r>
          </a:p>
          <a:p>
            <a:pPr algn="just">
              <a:lnSpc>
                <a:spcPts val="5280"/>
              </a:lnSpc>
            </a:pPr>
            <a:endParaRPr lang="en-US" sz="5500" spc="-451">
              <a:solidFill>
                <a:srgbClr val="3A3A5B"/>
              </a:solidFill>
              <a:latin typeface="Public Sans"/>
            </a:endParaRPr>
          </a:p>
          <a:p>
            <a:pPr algn="just">
              <a:lnSpc>
                <a:spcPts val="5280"/>
              </a:lnSpc>
            </a:pPr>
            <a:r>
              <a:rPr lang="en-US" sz="5500" spc="-451">
                <a:solidFill>
                  <a:srgbClr val="FFBD59"/>
                </a:solidFill>
                <a:latin typeface="Public Sans"/>
              </a:rPr>
              <a:t>Resultats : </a:t>
            </a:r>
            <a:r>
              <a:rPr lang="en-US" sz="5500" spc="-451">
                <a:solidFill>
                  <a:srgbClr val="3A3A5B"/>
                </a:solidFill>
                <a:latin typeface="Public Sans"/>
              </a:rPr>
              <a:t>Split aléatoire a un MAPE plus petit que le split temporelle.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2435666" y="3893736"/>
            <a:ext cx="13416668" cy="5114220"/>
          </a:xfrm>
          <a:custGeom>
            <a:avLst/>
            <a:gdLst/>
            <a:ahLst/>
            <a:cxnLst/>
            <a:rect l="l" t="t" r="r" b="b"/>
            <a:pathLst>
              <a:path w="13416668" h="5114220">
                <a:moveTo>
                  <a:pt x="0" y="0"/>
                </a:moveTo>
                <a:lnTo>
                  <a:pt x="13416668" y="0"/>
                </a:lnTo>
                <a:lnTo>
                  <a:pt x="13416668" y="5114221"/>
                </a:lnTo>
                <a:lnTo>
                  <a:pt x="0" y="51142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114800" y="249238"/>
            <a:ext cx="9839563" cy="1312988"/>
          </a:xfrm>
          <a:prstGeom prst="rect">
            <a:avLst/>
          </a:prstGeom>
        </p:spPr>
        <p:txBody>
          <a:bodyPr wrap="square" lIns="0" tIns="0" rIns="0" bIns="0" rtlCol="0" anchor="t">
            <a:spAutoFit/>
          </a:bodyPr>
          <a:lstStyle/>
          <a:p>
            <a:pPr algn="ctr">
              <a:lnSpc>
                <a:spcPts val="11200"/>
              </a:lnSpc>
              <a:spcBef>
                <a:spcPct val="0"/>
              </a:spcBef>
            </a:pPr>
            <a:r>
              <a:rPr lang="en-US" sz="8000" spc="-656" dirty="0" err="1">
                <a:solidFill>
                  <a:srgbClr val="000000"/>
                </a:solidFill>
                <a:latin typeface="Public Sans"/>
              </a:rPr>
              <a:t>Modèle</a:t>
            </a:r>
            <a:r>
              <a:rPr lang="en-US" sz="8000" spc="-656" dirty="0">
                <a:solidFill>
                  <a:srgbClr val="000000"/>
                </a:solidFill>
                <a:latin typeface="Public Sans"/>
              </a:rPr>
              <a:t> </a:t>
            </a:r>
            <a:r>
              <a:rPr lang="en-US" sz="8000" spc="-656" dirty="0" err="1">
                <a:solidFill>
                  <a:srgbClr val="000000"/>
                </a:solidFill>
                <a:latin typeface="Public Sans"/>
              </a:rPr>
              <a:t>forêts</a:t>
            </a:r>
            <a:r>
              <a:rPr lang="en-US" sz="8000" spc="-656" dirty="0">
                <a:solidFill>
                  <a:srgbClr val="000000"/>
                </a:solidFill>
                <a:latin typeface="Public Sans"/>
              </a:rPr>
              <a:t> </a:t>
            </a:r>
            <a:r>
              <a:rPr lang="en-US" sz="8000" spc="-656" dirty="0" err="1">
                <a:solidFill>
                  <a:srgbClr val="000000"/>
                </a:solidFill>
                <a:latin typeface="Public Sans"/>
              </a:rPr>
              <a:t>aléatoires</a:t>
            </a:r>
            <a:endParaRPr lang="en-US" sz="8000" spc="-656" dirty="0">
              <a:solidFill>
                <a:srgbClr val="000000"/>
              </a:solidFill>
              <a:latin typeface="Public Sans"/>
            </a:endParaRPr>
          </a:p>
        </p:txBody>
      </p:sp>
      <p:sp>
        <p:nvSpPr>
          <p:cNvPr id="4" name="TextBox 4"/>
          <p:cNvSpPr txBox="1"/>
          <p:nvPr/>
        </p:nvSpPr>
        <p:spPr>
          <a:xfrm>
            <a:off x="967661" y="2078800"/>
            <a:ext cx="5585539" cy="2324210"/>
          </a:xfrm>
          <a:prstGeom prst="rect">
            <a:avLst/>
          </a:prstGeom>
        </p:spPr>
        <p:txBody>
          <a:bodyPr wrap="square" lIns="0" tIns="0" rIns="0" bIns="0" rtlCol="0" anchor="t">
            <a:spAutoFit/>
          </a:bodyPr>
          <a:lstStyle/>
          <a:p>
            <a:pPr algn="ctr">
              <a:lnSpc>
                <a:spcPts val="9254"/>
              </a:lnSpc>
            </a:pPr>
            <a:r>
              <a:rPr lang="en-US" sz="6610" spc="-542" dirty="0" err="1">
                <a:solidFill>
                  <a:srgbClr val="000000"/>
                </a:solidFill>
                <a:latin typeface="Public Sans"/>
              </a:rPr>
              <a:t>Prévision</a:t>
            </a:r>
            <a:r>
              <a:rPr lang="en-US" sz="6610" spc="-542" dirty="0">
                <a:solidFill>
                  <a:srgbClr val="000000"/>
                </a:solidFill>
                <a:latin typeface="Public Sans"/>
              </a:rPr>
              <a:t> </a:t>
            </a:r>
            <a:r>
              <a:rPr lang="en-US" sz="6610" spc="-542" dirty="0" err="1">
                <a:solidFill>
                  <a:srgbClr val="000000"/>
                </a:solidFill>
                <a:latin typeface="Public Sans"/>
              </a:rPr>
              <a:t>d’hiver</a:t>
            </a:r>
            <a:r>
              <a:rPr lang="en-US" sz="6610" spc="-542" dirty="0">
                <a:solidFill>
                  <a:srgbClr val="000000"/>
                </a:solidFill>
                <a:latin typeface="Public Sans"/>
              </a:rPr>
              <a:t> :</a:t>
            </a:r>
          </a:p>
          <a:p>
            <a:pPr algn="ctr">
              <a:lnSpc>
                <a:spcPts val="9254"/>
              </a:lnSpc>
              <a:spcBef>
                <a:spcPct val="0"/>
              </a:spcBef>
            </a:pPr>
            <a:r>
              <a:rPr lang="en-US" sz="6610" spc="-542" dirty="0">
                <a:solidFill>
                  <a:srgbClr val="000000"/>
                </a:solidFill>
                <a:latin typeface="Public San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1922529" y="3553016"/>
            <a:ext cx="14442943" cy="5505420"/>
          </a:xfrm>
          <a:custGeom>
            <a:avLst/>
            <a:gdLst/>
            <a:ahLst/>
            <a:cxnLst/>
            <a:rect l="l" t="t" r="r" b="b"/>
            <a:pathLst>
              <a:path w="14442943" h="5505420">
                <a:moveTo>
                  <a:pt x="0" y="0"/>
                </a:moveTo>
                <a:lnTo>
                  <a:pt x="14442942" y="0"/>
                </a:lnTo>
                <a:lnTo>
                  <a:pt x="14442942" y="5505420"/>
                </a:lnTo>
                <a:lnTo>
                  <a:pt x="0" y="550542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808162"/>
            <a:ext cx="5295900" cy="1101520"/>
          </a:xfrm>
          <a:prstGeom prst="rect">
            <a:avLst/>
          </a:prstGeom>
        </p:spPr>
        <p:txBody>
          <a:bodyPr wrap="square" lIns="0" tIns="0" rIns="0" bIns="0" rtlCol="0" anchor="t">
            <a:spAutoFit/>
          </a:bodyPr>
          <a:lstStyle/>
          <a:p>
            <a:pPr algn="ctr">
              <a:lnSpc>
                <a:spcPts val="9379"/>
              </a:lnSpc>
              <a:spcBef>
                <a:spcPct val="0"/>
              </a:spcBef>
            </a:pPr>
            <a:r>
              <a:rPr lang="en-US" sz="6699" spc="-549" dirty="0" err="1">
                <a:solidFill>
                  <a:srgbClr val="000000"/>
                </a:solidFill>
                <a:latin typeface="Public Sans"/>
              </a:rPr>
              <a:t>Prévision</a:t>
            </a:r>
            <a:r>
              <a:rPr lang="en-US" sz="6699" spc="-549" dirty="0">
                <a:solidFill>
                  <a:srgbClr val="000000"/>
                </a:solidFill>
                <a:latin typeface="Public Sans"/>
              </a:rPr>
              <a:t> </a:t>
            </a:r>
            <a:r>
              <a:rPr lang="en-US" sz="6699" spc="-549" dirty="0" err="1">
                <a:solidFill>
                  <a:srgbClr val="000000"/>
                </a:solidFill>
                <a:latin typeface="Public Sans"/>
              </a:rPr>
              <a:t>d’été</a:t>
            </a:r>
            <a:r>
              <a:rPr lang="en-US" sz="6699" spc="-549" dirty="0">
                <a:solidFill>
                  <a:srgbClr val="000000"/>
                </a:solidFill>
                <a:latin typeface="Public Sans"/>
              </a:rPr>
              <a:t> :</a:t>
            </a:r>
          </a:p>
        </p:txBody>
      </p:sp>
      <p:sp>
        <p:nvSpPr>
          <p:cNvPr id="4" name="TextBox 4"/>
          <p:cNvSpPr txBox="1"/>
          <p:nvPr/>
        </p:nvSpPr>
        <p:spPr>
          <a:xfrm>
            <a:off x="4191000" y="249238"/>
            <a:ext cx="9763363" cy="1312988"/>
          </a:xfrm>
          <a:prstGeom prst="rect">
            <a:avLst/>
          </a:prstGeom>
        </p:spPr>
        <p:txBody>
          <a:bodyPr wrap="square" lIns="0" tIns="0" rIns="0" bIns="0" rtlCol="0" anchor="t">
            <a:spAutoFit/>
          </a:bodyPr>
          <a:lstStyle/>
          <a:p>
            <a:pPr algn="ctr">
              <a:lnSpc>
                <a:spcPts val="11200"/>
              </a:lnSpc>
              <a:spcBef>
                <a:spcPct val="0"/>
              </a:spcBef>
            </a:pPr>
            <a:r>
              <a:rPr lang="en-US" sz="8000" spc="-656" dirty="0" err="1">
                <a:solidFill>
                  <a:srgbClr val="000000"/>
                </a:solidFill>
                <a:latin typeface="Public Sans"/>
              </a:rPr>
              <a:t>Modèle</a:t>
            </a:r>
            <a:r>
              <a:rPr lang="en-US" sz="8000" spc="-656" dirty="0">
                <a:solidFill>
                  <a:srgbClr val="000000"/>
                </a:solidFill>
                <a:latin typeface="Public Sans"/>
              </a:rPr>
              <a:t> </a:t>
            </a:r>
            <a:r>
              <a:rPr lang="en-US" sz="8000" spc="-656" dirty="0" err="1">
                <a:solidFill>
                  <a:srgbClr val="000000"/>
                </a:solidFill>
                <a:latin typeface="Public Sans"/>
              </a:rPr>
              <a:t>forêts</a:t>
            </a:r>
            <a:r>
              <a:rPr lang="en-US" sz="8000" spc="-656" dirty="0">
                <a:solidFill>
                  <a:srgbClr val="000000"/>
                </a:solidFill>
                <a:latin typeface="Public Sans"/>
              </a:rPr>
              <a:t> </a:t>
            </a:r>
            <a:r>
              <a:rPr lang="en-US" sz="8000" spc="-656" dirty="0" err="1">
                <a:solidFill>
                  <a:srgbClr val="000000"/>
                </a:solidFill>
                <a:latin typeface="Public Sans"/>
              </a:rPr>
              <a:t>aléatoires</a:t>
            </a:r>
            <a:endParaRPr lang="en-US" sz="8000" spc="-656" dirty="0">
              <a:solidFill>
                <a:srgbClr val="000000"/>
              </a:solidFill>
              <a:latin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1966423" y="3746578"/>
            <a:ext cx="14355154" cy="5471957"/>
          </a:xfrm>
          <a:custGeom>
            <a:avLst/>
            <a:gdLst/>
            <a:ahLst/>
            <a:cxnLst/>
            <a:rect l="l" t="t" r="r" b="b"/>
            <a:pathLst>
              <a:path w="14355154" h="5471957">
                <a:moveTo>
                  <a:pt x="0" y="0"/>
                </a:moveTo>
                <a:lnTo>
                  <a:pt x="14355154" y="0"/>
                </a:lnTo>
                <a:lnTo>
                  <a:pt x="14355154" y="5471956"/>
                </a:lnTo>
                <a:lnTo>
                  <a:pt x="0" y="547195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779587"/>
            <a:ext cx="8115300" cy="1148841"/>
          </a:xfrm>
          <a:prstGeom prst="rect">
            <a:avLst/>
          </a:prstGeom>
        </p:spPr>
        <p:txBody>
          <a:bodyPr wrap="square" lIns="0" tIns="0" rIns="0" bIns="0" rtlCol="0" anchor="t">
            <a:spAutoFit/>
          </a:bodyPr>
          <a:lstStyle/>
          <a:p>
            <a:pPr algn="ctr">
              <a:lnSpc>
                <a:spcPts val="9799"/>
              </a:lnSpc>
              <a:spcBef>
                <a:spcPct val="0"/>
              </a:spcBef>
            </a:pPr>
            <a:r>
              <a:rPr lang="en-US" sz="6999" spc="-573" dirty="0" err="1">
                <a:solidFill>
                  <a:srgbClr val="000000"/>
                </a:solidFill>
                <a:latin typeface="Public Sans"/>
              </a:rPr>
              <a:t>Résultats</a:t>
            </a:r>
            <a:r>
              <a:rPr lang="en-US" sz="6999" spc="-573" dirty="0">
                <a:solidFill>
                  <a:srgbClr val="000000"/>
                </a:solidFill>
                <a:latin typeface="Public Sans"/>
              </a:rPr>
              <a:t> de </a:t>
            </a:r>
            <a:r>
              <a:rPr lang="en-US" sz="6999" spc="-573" dirty="0" err="1">
                <a:solidFill>
                  <a:srgbClr val="000000"/>
                </a:solidFill>
                <a:latin typeface="Public Sans"/>
              </a:rPr>
              <a:t>prévision</a:t>
            </a:r>
            <a:r>
              <a:rPr lang="en-US" sz="6999" spc="-573" dirty="0">
                <a:solidFill>
                  <a:srgbClr val="000000"/>
                </a:solidFill>
                <a:latin typeface="Public Sans"/>
              </a:rPr>
              <a:t> :  </a:t>
            </a:r>
          </a:p>
        </p:txBody>
      </p:sp>
      <p:sp>
        <p:nvSpPr>
          <p:cNvPr id="4" name="TextBox 4"/>
          <p:cNvSpPr txBox="1"/>
          <p:nvPr/>
        </p:nvSpPr>
        <p:spPr>
          <a:xfrm>
            <a:off x="4191000" y="249238"/>
            <a:ext cx="9763363" cy="1312988"/>
          </a:xfrm>
          <a:prstGeom prst="rect">
            <a:avLst/>
          </a:prstGeom>
        </p:spPr>
        <p:txBody>
          <a:bodyPr wrap="square" lIns="0" tIns="0" rIns="0" bIns="0" rtlCol="0" anchor="t">
            <a:spAutoFit/>
          </a:bodyPr>
          <a:lstStyle/>
          <a:p>
            <a:pPr algn="ctr">
              <a:lnSpc>
                <a:spcPts val="11200"/>
              </a:lnSpc>
              <a:spcBef>
                <a:spcPct val="0"/>
              </a:spcBef>
            </a:pPr>
            <a:r>
              <a:rPr lang="en-US" sz="8000" spc="-656" dirty="0" err="1">
                <a:solidFill>
                  <a:srgbClr val="000000"/>
                </a:solidFill>
                <a:latin typeface="Public Sans"/>
              </a:rPr>
              <a:t>Modèle</a:t>
            </a:r>
            <a:r>
              <a:rPr lang="en-US" sz="8000" spc="-656" dirty="0">
                <a:solidFill>
                  <a:srgbClr val="000000"/>
                </a:solidFill>
                <a:latin typeface="Public Sans"/>
              </a:rPr>
              <a:t> </a:t>
            </a:r>
            <a:r>
              <a:rPr lang="en-US" sz="8000" spc="-656" dirty="0" err="1">
                <a:solidFill>
                  <a:srgbClr val="000000"/>
                </a:solidFill>
                <a:latin typeface="Public Sans"/>
              </a:rPr>
              <a:t>forêts</a:t>
            </a:r>
            <a:r>
              <a:rPr lang="en-US" sz="8000" spc="-656" dirty="0">
                <a:solidFill>
                  <a:srgbClr val="000000"/>
                </a:solidFill>
                <a:latin typeface="Public Sans"/>
              </a:rPr>
              <a:t> </a:t>
            </a:r>
            <a:r>
              <a:rPr lang="en-US" sz="8000" spc="-656" dirty="0" err="1">
                <a:solidFill>
                  <a:srgbClr val="000000"/>
                </a:solidFill>
                <a:latin typeface="Public Sans"/>
              </a:rPr>
              <a:t>aléatoires</a:t>
            </a:r>
            <a:endParaRPr lang="en-US" sz="8000" spc="-656" dirty="0">
              <a:solidFill>
                <a:srgbClr val="000000"/>
              </a:solidFill>
              <a:latin typeface="Public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458814" y="3720862"/>
          <a:ext cx="15319065" cy="5124449"/>
        </p:xfrm>
        <a:graphic>
          <a:graphicData uri="http://schemas.openxmlformats.org/drawingml/2006/table">
            <a:tbl>
              <a:tblPr/>
              <a:tblGrid>
                <a:gridCol w="4283399">
                  <a:extLst>
                    <a:ext uri="{9D8B030D-6E8A-4147-A177-3AD203B41FA5}">
                      <a16:colId xmlns:a16="http://schemas.microsoft.com/office/drawing/2014/main" val="20000"/>
                    </a:ext>
                  </a:extLst>
                </a:gridCol>
                <a:gridCol w="5440681">
                  <a:extLst>
                    <a:ext uri="{9D8B030D-6E8A-4147-A177-3AD203B41FA5}">
                      <a16:colId xmlns:a16="http://schemas.microsoft.com/office/drawing/2014/main" val="20001"/>
                    </a:ext>
                  </a:extLst>
                </a:gridCol>
                <a:gridCol w="5594985">
                  <a:extLst>
                    <a:ext uri="{9D8B030D-6E8A-4147-A177-3AD203B41FA5}">
                      <a16:colId xmlns:a16="http://schemas.microsoft.com/office/drawing/2014/main" val="20002"/>
                    </a:ext>
                  </a:extLst>
                </a:gridCol>
              </a:tblGrid>
              <a:tr h="959635">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Public Sans Bold"/>
                        </a:rPr>
                        <a:t>Split Aléatoire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Public Sans Bold"/>
                        </a:rPr>
                        <a:t>Split Temporelle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41965">
                <a:tc>
                  <a:txBody>
                    <a:bodyPr/>
                    <a:lstStyle/>
                    <a:p>
                      <a:pPr algn="ctr">
                        <a:lnSpc>
                          <a:spcPts val="3639"/>
                        </a:lnSpc>
                        <a:defRPr/>
                      </a:pPr>
                      <a:r>
                        <a:rPr lang="en-US" sz="2599">
                          <a:solidFill>
                            <a:srgbClr val="000000"/>
                          </a:solidFill>
                          <a:latin typeface="Public Sans Bold"/>
                        </a:rPr>
                        <a:t>MAPE Test 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9"/>
                        </a:lnSpc>
                        <a:defRPr/>
                      </a:pPr>
                      <a:r>
                        <a:rPr lang="en-US" sz="3499">
                          <a:solidFill>
                            <a:srgbClr val="FFA24D"/>
                          </a:solidFill>
                          <a:latin typeface="Public Sans Bold"/>
                        </a:rPr>
                        <a:t>7,61%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9"/>
                        </a:lnSpc>
                        <a:defRPr/>
                      </a:pPr>
                      <a:r>
                        <a:rPr lang="en-US" sz="3499">
                          <a:solidFill>
                            <a:srgbClr val="FFA24D"/>
                          </a:solidFill>
                          <a:latin typeface="Public Sans Bold"/>
                        </a:rPr>
                        <a:t>11,12%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41965">
                <a:tc>
                  <a:txBody>
                    <a:bodyPr/>
                    <a:lstStyle/>
                    <a:p>
                      <a:pPr algn="ctr">
                        <a:lnSpc>
                          <a:spcPts val="3639"/>
                        </a:lnSpc>
                        <a:defRPr/>
                      </a:pPr>
                      <a:r>
                        <a:rPr lang="en-US" sz="2599">
                          <a:solidFill>
                            <a:srgbClr val="000000"/>
                          </a:solidFill>
                          <a:latin typeface="Public Sans Bold"/>
                        </a:rPr>
                        <a:t>MAPE Fin Dec 2009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9"/>
                        </a:lnSpc>
                        <a:defRPr/>
                      </a:pPr>
                      <a:r>
                        <a:rPr lang="en-US" sz="3499">
                          <a:solidFill>
                            <a:srgbClr val="FFA24D"/>
                          </a:solidFill>
                          <a:latin typeface="Public Sans Bold"/>
                        </a:rPr>
                        <a:t>3,78%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9"/>
                        </a:lnSpc>
                        <a:defRPr/>
                      </a:pPr>
                      <a:r>
                        <a:rPr lang="en-US" sz="3499">
                          <a:solidFill>
                            <a:srgbClr val="FFA24D"/>
                          </a:solidFill>
                          <a:latin typeface="Public Sans Bold"/>
                        </a:rPr>
                        <a:t>6,85%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0884">
                <a:tc>
                  <a:txBody>
                    <a:bodyPr/>
                    <a:lstStyle/>
                    <a:p>
                      <a:pPr algn="ctr">
                        <a:lnSpc>
                          <a:spcPts val="3639"/>
                        </a:lnSpc>
                        <a:defRPr/>
                      </a:pPr>
                      <a:r>
                        <a:rPr lang="en-US" sz="2599">
                          <a:solidFill>
                            <a:srgbClr val="000000"/>
                          </a:solidFill>
                          <a:latin typeface="Public Sans Bold"/>
                        </a:rPr>
                        <a:t>Hyperparamètres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Public Sans Bold"/>
                        </a:rPr>
                        <a:t>Criterion : poisson</a:t>
                      </a:r>
                      <a:endParaRPr lang="en-US" sz="1100"/>
                    </a:p>
                    <a:p>
                      <a:pPr algn="ctr">
                        <a:lnSpc>
                          <a:spcPts val="3639"/>
                        </a:lnSpc>
                      </a:pPr>
                      <a:r>
                        <a:rPr lang="en-US" sz="2599">
                          <a:solidFill>
                            <a:srgbClr val="000000"/>
                          </a:solidFill>
                          <a:latin typeface="Public Sans Bold"/>
                        </a:rPr>
                        <a:t>n_estimators : 10</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Public Sans Bold"/>
                        </a:rPr>
                        <a:t>Criterion : squared error</a:t>
                      </a:r>
                      <a:endParaRPr lang="en-US" sz="1100"/>
                    </a:p>
                    <a:p>
                      <a:pPr algn="ctr">
                        <a:lnSpc>
                          <a:spcPts val="3639"/>
                        </a:lnSpc>
                      </a:pPr>
                      <a:r>
                        <a:rPr lang="en-US" sz="2599">
                          <a:solidFill>
                            <a:srgbClr val="000000"/>
                          </a:solidFill>
                          <a:latin typeface="Public Sans Bold"/>
                        </a:rPr>
                        <a:t>n_estimators : 50</a:t>
                      </a:r>
                    </a:p>
                    <a:p>
                      <a:pPr algn="ctr">
                        <a:lnSpc>
                          <a:spcPts val="3639"/>
                        </a:lnSpc>
                      </a:pPr>
                      <a:r>
                        <a:rPr lang="en-US" sz="2599">
                          <a:solidFill>
                            <a:srgbClr val="000000"/>
                          </a:solidFill>
                          <a:latin typeface="Public Sans Bold"/>
                        </a:rPr>
                        <a:t>max_depth : 10</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1028700" y="1758037"/>
            <a:ext cx="8115300" cy="1203325"/>
          </a:xfrm>
          <a:prstGeom prst="rect">
            <a:avLst/>
          </a:prstGeom>
        </p:spPr>
        <p:txBody>
          <a:bodyPr lIns="0" tIns="0" rIns="0" bIns="0" rtlCol="0" anchor="t">
            <a:spAutoFit/>
          </a:bodyPr>
          <a:lstStyle/>
          <a:p>
            <a:pPr algn="ctr">
              <a:lnSpc>
                <a:spcPts val="9799"/>
              </a:lnSpc>
              <a:spcBef>
                <a:spcPct val="0"/>
              </a:spcBef>
            </a:pPr>
            <a:r>
              <a:rPr lang="en-US" sz="6999" spc="-573">
                <a:solidFill>
                  <a:srgbClr val="000000"/>
                </a:solidFill>
                <a:latin typeface="Public Sans"/>
              </a:rPr>
              <a:t>Résultats de prévision :  </a:t>
            </a:r>
          </a:p>
        </p:txBody>
      </p:sp>
      <p:sp>
        <p:nvSpPr>
          <p:cNvPr id="4" name="TextBox 4"/>
          <p:cNvSpPr txBox="1"/>
          <p:nvPr/>
        </p:nvSpPr>
        <p:spPr>
          <a:xfrm>
            <a:off x="4191000" y="249238"/>
            <a:ext cx="9763363" cy="1312988"/>
          </a:xfrm>
          <a:prstGeom prst="rect">
            <a:avLst/>
          </a:prstGeom>
        </p:spPr>
        <p:txBody>
          <a:bodyPr wrap="square" lIns="0" tIns="0" rIns="0" bIns="0" rtlCol="0" anchor="t">
            <a:spAutoFit/>
          </a:bodyPr>
          <a:lstStyle/>
          <a:p>
            <a:pPr algn="ctr">
              <a:lnSpc>
                <a:spcPts val="11200"/>
              </a:lnSpc>
              <a:spcBef>
                <a:spcPct val="0"/>
              </a:spcBef>
            </a:pPr>
            <a:r>
              <a:rPr lang="en-US" sz="8000" spc="-656" dirty="0" err="1">
                <a:solidFill>
                  <a:srgbClr val="000000"/>
                </a:solidFill>
                <a:latin typeface="Public Sans"/>
              </a:rPr>
              <a:t>Modèle</a:t>
            </a:r>
            <a:r>
              <a:rPr lang="en-US" sz="8000" spc="-656" dirty="0">
                <a:solidFill>
                  <a:srgbClr val="000000"/>
                </a:solidFill>
                <a:latin typeface="Public Sans"/>
              </a:rPr>
              <a:t> </a:t>
            </a:r>
            <a:r>
              <a:rPr lang="en-US" sz="8000" spc="-656" dirty="0" err="1">
                <a:solidFill>
                  <a:srgbClr val="000000"/>
                </a:solidFill>
                <a:latin typeface="Public Sans"/>
              </a:rPr>
              <a:t>forêts</a:t>
            </a:r>
            <a:r>
              <a:rPr lang="en-US" sz="8000" spc="-656" dirty="0">
                <a:solidFill>
                  <a:srgbClr val="000000"/>
                </a:solidFill>
                <a:latin typeface="Public Sans"/>
              </a:rPr>
              <a:t> </a:t>
            </a:r>
            <a:r>
              <a:rPr lang="en-US" sz="8000" spc="-656" dirty="0" err="1">
                <a:solidFill>
                  <a:srgbClr val="000000"/>
                </a:solidFill>
                <a:latin typeface="Public Sans"/>
              </a:rPr>
              <a:t>aléatoires</a:t>
            </a:r>
            <a:endParaRPr lang="en-US" sz="8000" spc="-656" dirty="0">
              <a:solidFill>
                <a:srgbClr val="000000"/>
              </a:solidFill>
              <a:latin typeface="Public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TextBox 2"/>
          <p:cNvSpPr txBox="1"/>
          <p:nvPr/>
        </p:nvSpPr>
        <p:spPr>
          <a:xfrm>
            <a:off x="0" y="857250"/>
            <a:ext cx="18288000" cy="8721725"/>
          </a:xfrm>
          <a:prstGeom prst="rect">
            <a:avLst/>
          </a:prstGeom>
        </p:spPr>
        <p:txBody>
          <a:bodyPr lIns="0" tIns="0" rIns="0" bIns="0" rtlCol="0" anchor="t">
            <a:spAutoFit/>
          </a:bodyPr>
          <a:lstStyle/>
          <a:p>
            <a:pPr algn="ctr">
              <a:lnSpc>
                <a:spcPts val="11200"/>
              </a:lnSpc>
            </a:pPr>
            <a:r>
              <a:rPr lang="en-US" sz="8000" u="sng" spc="-656">
                <a:solidFill>
                  <a:srgbClr val="000000"/>
                </a:solidFill>
                <a:latin typeface="Public Sans"/>
              </a:rPr>
              <a:t>Perspectives :</a:t>
            </a:r>
          </a:p>
          <a:p>
            <a:pPr algn="l">
              <a:lnSpc>
                <a:spcPts val="1679"/>
              </a:lnSpc>
            </a:pPr>
            <a:endParaRPr lang="en-US" sz="8000" u="sng" spc="-656">
              <a:solidFill>
                <a:srgbClr val="000000"/>
              </a:solidFill>
              <a:latin typeface="Public Sans"/>
            </a:endParaRPr>
          </a:p>
          <a:p>
            <a:pPr marL="1079501" lvl="1" indent="-539750" algn="ctr">
              <a:lnSpc>
                <a:spcPts val="7000"/>
              </a:lnSpc>
              <a:buFont typeface="Arial"/>
              <a:buChar char="•"/>
            </a:pPr>
            <a:r>
              <a:rPr lang="en-US" sz="5000" spc="-410">
                <a:solidFill>
                  <a:srgbClr val="000000"/>
                </a:solidFill>
                <a:latin typeface="Public Sans"/>
              </a:rPr>
              <a:t>Appliquer le modèle LSTM aux erreurs de prédiction pour mieux comprendre et anticiper ces erreurs</a:t>
            </a:r>
          </a:p>
          <a:p>
            <a:pPr algn="ctr">
              <a:lnSpc>
                <a:spcPts val="7000"/>
              </a:lnSpc>
            </a:pPr>
            <a:endParaRPr lang="en-US" sz="5000" spc="-410">
              <a:solidFill>
                <a:srgbClr val="000000"/>
              </a:solidFill>
              <a:latin typeface="Public Sans"/>
            </a:endParaRPr>
          </a:p>
          <a:p>
            <a:pPr marL="1079501" lvl="1" indent="-539750" algn="ctr">
              <a:lnSpc>
                <a:spcPts val="7000"/>
              </a:lnSpc>
              <a:buFont typeface="Arial"/>
              <a:buChar char="•"/>
            </a:pPr>
            <a:r>
              <a:rPr lang="en-US" sz="5000" spc="-410">
                <a:solidFill>
                  <a:srgbClr val="000000"/>
                </a:solidFill>
                <a:latin typeface="Public Sans"/>
              </a:rPr>
              <a:t>Combiner les modèles pour obtenir une meilleure prédiction</a:t>
            </a:r>
          </a:p>
          <a:p>
            <a:pPr algn="ctr">
              <a:lnSpc>
                <a:spcPts val="7000"/>
              </a:lnSpc>
            </a:pPr>
            <a:endParaRPr lang="en-US" sz="5000" spc="-410">
              <a:solidFill>
                <a:srgbClr val="000000"/>
              </a:solidFill>
              <a:latin typeface="Public Sans"/>
            </a:endParaRPr>
          </a:p>
          <a:p>
            <a:pPr marL="1079501" lvl="1" indent="-539750" algn="ctr">
              <a:lnSpc>
                <a:spcPts val="7000"/>
              </a:lnSpc>
              <a:buFont typeface="Arial"/>
              <a:buChar char="•"/>
            </a:pPr>
            <a:r>
              <a:rPr lang="en-US" sz="5000" spc="-410">
                <a:solidFill>
                  <a:srgbClr val="000000"/>
                </a:solidFill>
                <a:latin typeface="Public Sans"/>
              </a:rPr>
              <a:t>Optimisation du réseau de neurones LSTM  </a:t>
            </a:r>
          </a:p>
          <a:p>
            <a:pPr algn="ctr">
              <a:lnSpc>
                <a:spcPts val="7000"/>
              </a:lnSpc>
            </a:pPr>
            <a:endParaRPr lang="en-US" sz="5000" spc="-410">
              <a:solidFill>
                <a:srgbClr val="000000"/>
              </a:solidFill>
              <a:latin typeface="Public Sans"/>
            </a:endParaRPr>
          </a:p>
          <a:p>
            <a:pPr algn="ctr">
              <a:lnSpc>
                <a:spcPts val="7000"/>
              </a:lnSpc>
            </a:pPr>
            <a:endParaRPr lang="en-US" sz="5000" spc="-410">
              <a:solidFill>
                <a:srgbClr val="000000"/>
              </a:solidFill>
              <a:latin typeface="Public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TextBox 2"/>
          <p:cNvSpPr txBox="1"/>
          <p:nvPr/>
        </p:nvSpPr>
        <p:spPr>
          <a:xfrm>
            <a:off x="0" y="592455"/>
            <a:ext cx="18288000" cy="6484620"/>
          </a:xfrm>
          <a:prstGeom prst="rect">
            <a:avLst/>
          </a:prstGeom>
        </p:spPr>
        <p:txBody>
          <a:bodyPr lIns="0" tIns="0" rIns="0" bIns="0" rtlCol="0" anchor="t">
            <a:spAutoFit/>
          </a:bodyPr>
          <a:lstStyle/>
          <a:p>
            <a:pPr algn="ctr">
              <a:lnSpc>
                <a:spcPts val="7680"/>
              </a:lnSpc>
            </a:pPr>
            <a:r>
              <a:rPr lang="en-US" sz="8000" u="sng" spc="-656">
                <a:solidFill>
                  <a:srgbClr val="EDF1EF"/>
                </a:solidFill>
                <a:latin typeface="Public Sans"/>
              </a:rPr>
              <a:t>Conclusion :</a:t>
            </a:r>
          </a:p>
          <a:p>
            <a:pPr algn="ctr">
              <a:lnSpc>
                <a:spcPts val="4800"/>
              </a:lnSpc>
            </a:pPr>
            <a:endParaRPr lang="en-US" sz="8000" u="sng" spc="-656">
              <a:solidFill>
                <a:srgbClr val="EDF1EF"/>
              </a:solidFill>
              <a:latin typeface="Public Sans"/>
            </a:endParaRPr>
          </a:p>
          <a:p>
            <a:pPr algn="ctr">
              <a:lnSpc>
                <a:spcPts val="4800"/>
              </a:lnSpc>
            </a:pPr>
            <a:endParaRPr lang="en-US" sz="8000" u="sng" spc="-656">
              <a:solidFill>
                <a:srgbClr val="EDF1EF"/>
              </a:solidFill>
              <a:latin typeface="Public Sans"/>
            </a:endParaRPr>
          </a:p>
          <a:p>
            <a:pPr marL="1079501" lvl="1" indent="-539750" algn="ctr">
              <a:lnSpc>
                <a:spcPts val="4800"/>
              </a:lnSpc>
              <a:buFont typeface="Arial"/>
              <a:buChar char="•"/>
            </a:pPr>
            <a:r>
              <a:rPr lang="en-US" sz="5000" spc="-410">
                <a:solidFill>
                  <a:srgbClr val="EDF1EF"/>
                </a:solidFill>
                <a:latin typeface="Public Sans"/>
              </a:rPr>
              <a:t>Un modèle plus convaincant que les autres : le modèle de forêts aléatoires</a:t>
            </a:r>
          </a:p>
          <a:p>
            <a:pPr algn="ctr">
              <a:lnSpc>
                <a:spcPts val="4800"/>
              </a:lnSpc>
            </a:pPr>
            <a:endParaRPr lang="en-US" sz="5000" spc="-410">
              <a:solidFill>
                <a:srgbClr val="EDF1EF"/>
              </a:solidFill>
              <a:latin typeface="Public Sans"/>
            </a:endParaRPr>
          </a:p>
          <a:p>
            <a:pPr marL="1079501" lvl="1" indent="-539750" algn="ctr">
              <a:lnSpc>
                <a:spcPts val="4800"/>
              </a:lnSpc>
              <a:buFont typeface="Arial"/>
              <a:buChar char="•"/>
            </a:pPr>
            <a:r>
              <a:rPr lang="en-US" sz="5000" spc="-410">
                <a:solidFill>
                  <a:srgbClr val="EDF1EF"/>
                </a:solidFill>
                <a:latin typeface="Public Sans"/>
              </a:rPr>
              <a:t>Modèle logiquement utilisé pour compléter les données manquantes </a:t>
            </a:r>
          </a:p>
          <a:p>
            <a:pPr algn="ctr">
              <a:lnSpc>
                <a:spcPts val="4800"/>
              </a:lnSpc>
            </a:pPr>
            <a:endParaRPr lang="en-US" sz="5000" spc="-410">
              <a:solidFill>
                <a:srgbClr val="EDF1EF"/>
              </a:solidFill>
              <a:latin typeface="Public Sans"/>
            </a:endParaRPr>
          </a:p>
          <a:p>
            <a:pPr marL="1079501" lvl="1" indent="-539750" algn="ctr">
              <a:lnSpc>
                <a:spcPts val="4800"/>
              </a:lnSpc>
              <a:buFont typeface="Arial"/>
              <a:buChar char="•"/>
            </a:pPr>
            <a:r>
              <a:rPr lang="en-US" sz="5000" spc="-410">
                <a:solidFill>
                  <a:srgbClr val="EDF1EF"/>
                </a:solidFill>
                <a:latin typeface="Public Sans"/>
              </a:rPr>
              <a:t>Confiance en les prédictions de ces données au vu des résultats obtenues avec ce modèle</a:t>
            </a:r>
          </a:p>
        </p:txBody>
      </p:sp>
      <p:sp>
        <p:nvSpPr>
          <p:cNvPr id="3" name="TextBox 3"/>
          <p:cNvSpPr txBox="1"/>
          <p:nvPr/>
        </p:nvSpPr>
        <p:spPr>
          <a:xfrm>
            <a:off x="10767897" y="1966203"/>
            <a:ext cx="1578952" cy="1169670"/>
          </a:xfrm>
          <a:prstGeom prst="rect">
            <a:avLst/>
          </a:prstGeom>
        </p:spPr>
        <p:txBody>
          <a:bodyPr lIns="0" tIns="0" rIns="0" bIns="0" rtlCol="0" anchor="t">
            <a:spAutoFit/>
          </a:bodyPr>
          <a:lstStyle/>
          <a:p>
            <a:pPr algn="l">
              <a:lnSpc>
                <a:spcPts val="8640"/>
              </a:lnSpc>
            </a:pPr>
            <a:r>
              <a:rPr lang="en-US" sz="9000" spc="-738">
                <a:solidFill>
                  <a:srgbClr val="3A3A5B"/>
                </a:solidFill>
                <a:latin typeface="Public Sans"/>
              </a:rPr>
              <a:t>01.</a:t>
            </a:r>
          </a:p>
        </p:txBody>
      </p:sp>
      <p:sp>
        <p:nvSpPr>
          <p:cNvPr id="4" name="TextBox 4"/>
          <p:cNvSpPr txBox="1"/>
          <p:nvPr/>
        </p:nvSpPr>
        <p:spPr>
          <a:xfrm>
            <a:off x="10767897" y="7353167"/>
            <a:ext cx="1578952" cy="1169670"/>
          </a:xfrm>
          <a:prstGeom prst="rect">
            <a:avLst/>
          </a:prstGeom>
        </p:spPr>
        <p:txBody>
          <a:bodyPr lIns="0" tIns="0" rIns="0" bIns="0" rtlCol="0" anchor="t">
            <a:spAutoFit/>
          </a:bodyPr>
          <a:lstStyle/>
          <a:p>
            <a:pPr algn="l">
              <a:lnSpc>
                <a:spcPts val="8640"/>
              </a:lnSpc>
            </a:pPr>
            <a:r>
              <a:rPr lang="en-US" sz="9000" spc="-738">
                <a:solidFill>
                  <a:srgbClr val="3A3A5B"/>
                </a:solidFill>
                <a:latin typeface="Public Sans"/>
              </a:rPr>
              <a:t>03.</a:t>
            </a:r>
          </a:p>
        </p:txBody>
      </p:sp>
      <p:sp>
        <p:nvSpPr>
          <p:cNvPr id="5" name="TextBox 5"/>
          <p:cNvSpPr txBox="1"/>
          <p:nvPr/>
        </p:nvSpPr>
        <p:spPr>
          <a:xfrm>
            <a:off x="12580858" y="1730935"/>
            <a:ext cx="4132127" cy="468630"/>
          </a:xfrm>
          <a:prstGeom prst="rect">
            <a:avLst/>
          </a:prstGeom>
        </p:spPr>
        <p:txBody>
          <a:bodyPr lIns="0" tIns="0" rIns="0" bIns="0" rtlCol="0" anchor="t">
            <a:spAutoFit/>
          </a:bodyPr>
          <a:lstStyle/>
          <a:p>
            <a:pPr marL="0" lvl="0" indent="0" algn="just">
              <a:lnSpc>
                <a:spcPts val="1890"/>
              </a:lnSpc>
              <a:spcBef>
                <a:spcPct val="0"/>
              </a:spcBef>
            </a:pPr>
            <a:r>
              <a:rPr lang="en-US" sz="1400" u="none" spc="84">
                <a:solidFill>
                  <a:srgbClr val="3A3A5B"/>
                </a:solidFill>
                <a:latin typeface="Public Sans Medium"/>
              </a:rPr>
              <a:t> quis nostrud exercitation ullamco laboris nisi ut aliquip ex ea commodo consequat.</a:t>
            </a:r>
          </a:p>
        </p:txBody>
      </p:sp>
      <p:sp>
        <p:nvSpPr>
          <p:cNvPr id="6" name="TextBox 6"/>
          <p:cNvSpPr txBox="1"/>
          <p:nvPr/>
        </p:nvSpPr>
        <p:spPr>
          <a:xfrm>
            <a:off x="12580858" y="7117899"/>
            <a:ext cx="4132127" cy="1421130"/>
          </a:xfrm>
          <a:prstGeom prst="rect">
            <a:avLst/>
          </a:prstGeom>
        </p:spPr>
        <p:txBody>
          <a:bodyPr lIns="0" tIns="0" rIns="0" bIns="0" rtlCol="0" anchor="t">
            <a:spAutoFit/>
          </a:bodyPr>
          <a:lstStyle/>
          <a:p>
            <a:pPr marL="0" lvl="0" indent="0" algn="just">
              <a:lnSpc>
                <a:spcPts val="1890"/>
              </a:lnSpc>
              <a:spcBef>
                <a:spcPct val="0"/>
              </a:spcBef>
            </a:pPr>
            <a:r>
              <a:rPr lang="en-US" sz="1400" u="none" spc="84">
                <a:solidFill>
                  <a:srgbClr val="3A3A5B"/>
                </a:solidFill>
                <a:latin typeface="Public Sans Medium"/>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TextBox 2"/>
          <p:cNvSpPr txBox="1"/>
          <p:nvPr/>
        </p:nvSpPr>
        <p:spPr>
          <a:xfrm>
            <a:off x="0" y="-171450"/>
            <a:ext cx="18288000" cy="10817222"/>
          </a:xfrm>
          <a:prstGeom prst="rect">
            <a:avLst/>
          </a:prstGeom>
        </p:spPr>
        <p:txBody>
          <a:bodyPr lIns="0" tIns="0" rIns="0" bIns="0" rtlCol="0" anchor="t">
            <a:spAutoFit/>
          </a:bodyPr>
          <a:lstStyle/>
          <a:p>
            <a:pPr algn="ctr">
              <a:lnSpc>
                <a:spcPts val="11200"/>
              </a:lnSpc>
            </a:pPr>
            <a:r>
              <a:rPr lang="en-US" sz="8000" u="sng" spc="-656">
                <a:solidFill>
                  <a:srgbClr val="D3ECE0"/>
                </a:solidFill>
                <a:latin typeface="Public Sans"/>
              </a:rPr>
              <a:t>Sommaire</a:t>
            </a:r>
            <a:r>
              <a:rPr lang="en-US" sz="8000" spc="-656">
                <a:solidFill>
                  <a:srgbClr val="D3ECE0"/>
                </a:solidFill>
                <a:latin typeface="Public Sans"/>
              </a:rPr>
              <a:t> : </a:t>
            </a:r>
          </a:p>
          <a:p>
            <a:pPr algn="ctr">
              <a:lnSpc>
                <a:spcPts val="11200"/>
              </a:lnSpc>
            </a:pPr>
            <a:endParaRPr lang="en-US" sz="8000" spc="-656">
              <a:solidFill>
                <a:srgbClr val="D3ECE0"/>
              </a:solidFill>
              <a:latin typeface="Public Sans"/>
            </a:endParaRPr>
          </a:p>
          <a:p>
            <a:pPr marL="1079546" lvl="1" indent="-539773" algn="just">
              <a:lnSpc>
                <a:spcPts val="7000"/>
              </a:lnSpc>
              <a:buAutoNum type="arabicPeriod"/>
            </a:pPr>
            <a:r>
              <a:rPr lang="en-US" sz="5000" spc="-410">
                <a:solidFill>
                  <a:srgbClr val="D3ECE0"/>
                </a:solidFill>
                <a:latin typeface="Public Sans"/>
              </a:rPr>
              <a:t> Introduction</a:t>
            </a:r>
          </a:p>
          <a:p>
            <a:pPr marL="1079546" lvl="1" indent="-539773" algn="just">
              <a:lnSpc>
                <a:spcPts val="7000"/>
              </a:lnSpc>
              <a:buAutoNum type="arabicPeriod"/>
            </a:pPr>
            <a:r>
              <a:rPr lang="en-US" sz="5000" spc="-410">
                <a:solidFill>
                  <a:srgbClr val="D3ECE0"/>
                </a:solidFill>
                <a:latin typeface="Public Sans"/>
              </a:rPr>
              <a:t>Traitement  des  données</a:t>
            </a:r>
          </a:p>
          <a:p>
            <a:pPr marL="1079546" lvl="1" indent="-539773" algn="just">
              <a:lnSpc>
                <a:spcPts val="7000"/>
              </a:lnSpc>
              <a:buAutoNum type="arabicPeriod"/>
            </a:pPr>
            <a:r>
              <a:rPr lang="en-US" sz="5000" spc="-410">
                <a:solidFill>
                  <a:srgbClr val="D3ECE0"/>
                </a:solidFill>
                <a:latin typeface="Public Sans"/>
              </a:rPr>
              <a:t> Choix  des  variables</a:t>
            </a:r>
          </a:p>
          <a:p>
            <a:pPr marL="1079546" lvl="1" indent="-539773" algn="just">
              <a:lnSpc>
                <a:spcPts val="7000"/>
              </a:lnSpc>
              <a:buAutoNum type="arabicPeriod"/>
            </a:pPr>
            <a:r>
              <a:rPr lang="en-US" sz="5000" spc="-410">
                <a:solidFill>
                  <a:srgbClr val="D3ECE0"/>
                </a:solidFill>
                <a:latin typeface="Public Sans"/>
              </a:rPr>
              <a:t> Modèle  de  régression  multilinéaire</a:t>
            </a:r>
          </a:p>
          <a:p>
            <a:pPr marL="1079546" lvl="1" indent="-539773" algn="just">
              <a:lnSpc>
                <a:spcPts val="7000"/>
              </a:lnSpc>
              <a:buAutoNum type="arabicPeriod"/>
            </a:pPr>
            <a:r>
              <a:rPr lang="en-US" sz="5000" spc="-410">
                <a:solidFill>
                  <a:srgbClr val="D3ECE0"/>
                </a:solidFill>
                <a:latin typeface="Public Sans"/>
              </a:rPr>
              <a:t> Réseau  de  neurones  LSTM</a:t>
            </a:r>
          </a:p>
          <a:p>
            <a:pPr marL="1079546" lvl="1" indent="-539773" algn="just">
              <a:lnSpc>
                <a:spcPts val="7000"/>
              </a:lnSpc>
              <a:buAutoNum type="arabicPeriod"/>
            </a:pPr>
            <a:r>
              <a:rPr lang="en-US" sz="5000" spc="-410">
                <a:solidFill>
                  <a:srgbClr val="D3ECE0"/>
                </a:solidFill>
                <a:latin typeface="Public Sans"/>
              </a:rPr>
              <a:t> Modèle  de  forêts aléatoires</a:t>
            </a:r>
          </a:p>
          <a:p>
            <a:pPr marL="1079546" lvl="1" indent="-539773" algn="just">
              <a:lnSpc>
                <a:spcPts val="7000"/>
              </a:lnSpc>
              <a:buAutoNum type="arabicPeriod"/>
            </a:pPr>
            <a:r>
              <a:rPr lang="en-US" sz="5000" spc="-410">
                <a:solidFill>
                  <a:srgbClr val="D3ECE0"/>
                </a:solidFill>
                <a:latin typeface="Public Sans"/>
              </a:rPr>
              <a:t> Conclusion  et  ouverture</a:t>
            </a:r>
          </a:p>
          <a:p>
            <a:pPr algn="l">
              <a:lnSpc>
                <a:spcPts val="7000"/>
              </a:lnSpc>
            </a:pPr>
            <a:endParaRPr lang="en-US" sz="5000" spc="-410">
              <a:solidFill>
                <a:srgbClr val="D3ECE0"/>
              </a:solidFill>
              <a:latin typeface="Public Sans"/>
            </a:endParaRPr>
          </a:p>
          <a:p>
            <a:pPr algn="l">
              <a:lnSpc>
                <a:spcPts val="7000"/>
              </a:lnSpc>
              <a:spcBef>
                <a:spcPct val="0"/>
              </a:spcBef>
            </a:pPr>
            <a:endParaRPr lang="en-US" sz="5000" spc="-410">
              <a:solidFill>
                <a:srgbClr val="D3ECE0"/>
              </a:solidFill>
              <a:latin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grpSp>
        <p:nvGrpSpPr>
          <p:cNvPr id="2" name="Group 2"/>
          <p:cNvGrpSpPr/>
          <p:nvPr/>
        </p:nvGrpSpPr>
        <p:grpSpPr>
          <a:xfrm>
            <a:off x="10422943" y="357806"/>
            <a:ext cx="7521930" cy="9571388"/>
            <a:chOff x="0" y="0"/>
            <a:chExt cx="1981084" cy="2520859"/>
          </a:xfrm>
        </p:grpSpPr>
        <p:sp>
          <p:nvSpPr>
            <p:cNvPr id="3" name="Freeform 3"/>
            <p:cNvSpPr/>
            <p:nvPr/>
          </p:nvSpPr>
          <p:spPr>
            <a:xfrm>
              <a:off x="0" y="0"/>
              <a:ext cx="1981085" cy="2520859"/>
            </a:xfrm>
            <a:custGeom>
              <a:avLst/>
              <a:gdLst/>
              <a:ahLst/>
              <a:cxnLst/>
              <a:rect l="l" t="t" r="r" b="b"/>
              <a:pathLst>
                <a:path w="1981085" h="2520859">
                  <a:moveTo>
                    <a:pt x="0" y="0"/>
                  </a:moveTo>
                  <a:lnTo>
                    <a:pt x="1981085" y="0"/>
                  </a:lnTo>
                  <a:lnTo>
                    <a:pt x="1981085" y="2520859"/>
                  </a:lnTo>
                  <a:lnTo>
                    <a:pt x="0" y="2520859"/>
                  </a:lnTo>
                  <a:close/>
                </a:path>
              </a:pathLst>
            </a:custGeom>
            <a:solidFill>
              <a:srgbClr val="3A3A5B"/>
            </a:solidFill>
          </p:spPr>
          <p:txBody>
            <a:bodyPr/>
            <a:lstStyle/>
            <a:p>
              <a:endParaRPr lang="en-US"/>
            </a:p>
          </p:txBody>
        </p:sp>
        <p:sp>
          <p:nvSpPr>
            <p:cNvPr id="4" name="TextBox 4"/>
            <p:cNvSpPr txBox="1"/>
            <p:nvPr/>
          </p:nvSpPr>
          <p:spPr>
            <a:xfrm>
              <a:off x="0" y="-38100"/>
              <a:ext cx="1981084" cy="25589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734305" y="734305"/>
            <a:ext cx="588789" cy="588789"/>
          </a:xfrm>
          <a:custGeom>
            <a:avLst/>
            <a:gdLst/>
            <a:ahLst/>
            <a:cxnLst/>
            <a:rect l="l" t="t" r="r" b="b"/>
            <a:pathLst>
              <a:path w="588789" h="588789">
                <a:moveTo>
                  <a:pt x="0" y="0"/>
                </a:moveTo>
                <a:lnTo>
                  <a:pt x="588790" y="0"/>
                </a:lnTo>
                <a:lnTo>
                  <a:pt x="588790" y="588790"/>
                </a:lnTo>
                <a:lnTo>
                  <a:pt x="0" y="588790"/>
                </a:lnTo>
                <a:lnTo>
                  <a:pt x="0" y="0"/>
                </a:lnTo>
                <a:close/>
              </a:path>
            </a:pathLst>
          </a:custGeom>
          <a:blipFill>
            <a:blip r:embed="rId2"/>
            <a:stretch>
              <a:fillRect/>
            </a:stretch>
          </a:blipFill>
        </p:spPr>
        <p:txBody>
          <a:bodyPr/>
          <a:lstStyle/>
          <a:p>
            <a:endParaRPr lang="en-US"/>
          </a:p>
        </p:txBody>
      </p:sp>
      <p:sp>
        <p:nvSpPr>
          <p:cNvPr id="6" name="AutoShape 6"/>
          <p:cNvSpPr/>
          <p:nvPr/>
        </p:nvSpPr>
        <p:spPr>
          <a:xfrm>
            <a:off x="6736251" y="9258300"/>
            <a:ext cx="3252950" cy="0"/>
          </a:xfrm>
          <a:prstGeom prst="line">
            <a:avLst/>
          </a:prstGeom>
          <a:ln w="28575" cap="flat">
            <a:solidFill>
              <a:srgbClr val="3A3A5B"/>
            </a:solidFill>
            <a:prstDash val="solid"/>
            <a:headEnd type="none" w="sm" len="sm"/>
            <a:tailEnd type="none" w="sm" len="sm"/>
          </a:ln>
        </p:spPr>
        <p:txBody>
          <a:bodyPr/>
          <a:lstStyle/>
          <a:p>
            <a:endParaRPr lang="en-US"/>
          </a:p>
        </p:txBody>
      </p:sp>
      <p:sp>
        <p:nvSpPr>
          <p:cNvPr id="7" name="AutoShape 7"/>
          <p:cNvSpPr/>
          <p:nvPr/>
        </p:nvSpPr>
        <p:spPr>
          <a:xfrm flipV="1">
            <a:off x="2114389" y="1014412"/>
            <a:ext cx="7874811" cy="14288"/>
          </a:xfrm>
          <a:prstGeom prst="line">
            <a:avLst/>
          </a:prstGeom>
          <a:ln w="28575" cap="flat">
            <a:solidFill>
              <a:srgbClr val="3A3A5B"/>
            </a:solidFill>
            <a:prstDash val="solid"/>
            <a:headEnd type="none" w="sm" len="sm"/>
            <a:tailEnd type="none" w="sm" len="sm"/>
          </a:ln>
        </p:spPr>
        <p:txBody>
          <a:bodyPr/>
          <a:lstStyle/>
          <a:p>
            <a:endParaRPr lang="en-US"/>
          </a:p>
        </p:txBody>
      </p:sp>
      <p:sp>
        <p:nvSpPr>
          <p:cNvPr id="8" name="Freeform 8"/>
          <p:cNvSpPr/>
          <p:nvPr/>
        </p:nvSpPr>
        <p:spPr>
          <a:xfrm>
            <a:off x="12436319" y="1758339"/>
            <a:ext cx="3495179" cy="6770322"/>
          </a:xfrm>
          <a:custGeom>
            <a:avLst/>
            <a:gdLst/>
            <a:ahLst/>
            <a:cxnLst/>
            <a:rect l="l" t="t" r="r" b="b"/>
            <a:pathLst>
              <a:path w="3495179" h="6770322">
                <a:moveTo>
                  <a:pt x="0" y="0"/>
                </a:moveTo>
                <a:lnTo>
                  <a:pt x="3495179" y="0"/>
                </a:lnTo>
                <a:lnTo>
                  <a:pt x="3495179" y="6770322"/>
                </a:lnTo>
                <a:lnTo>
                  <a:pt x="0" y="6770322"/>
                </a:lnTo>
                <a:lnTo>
                  <a:pt x="0" y="0"/>
                </a:lnTo>
                <a:close/>
              </a:path>
            </a:pathLst>
          </a:custGeom>
          <a:blipFill>
            <a:blip r:embed="rId3"/>
            <a:stretch>
              <a:fillRect/>
            </a:stretch>
          </a:blipFill>
        </p:spPr>
        <p:txBody>
          <a:bodyPr/>
          <a:lstStyle/>
          <a:p>
            <a:endParaRPr lang="en-US"/>
          </a:p>
        </p:txBody>
      </p:sp>
      <p:sp>
        <p:nvSpPr>
          <p:cNvPr id="9" name="TextBox 9"/>
          <p:cNvSpPr txBox="1"/>
          <p:nvPr/>
        </p:nvSpPr>
        <p:spPr>
          <a:xfrm>
            <a:off x="1323095" y="2722123"/>
            <a:ext cx="7543416" cy="4864116"/>
          </a:xfrm>
          <a:prstGeom prst="rect">
            <a:avLst/>
          </a:prstGeom>
        </p:spPr>
        <p:txBody>
          <a:bodyPr lIns="0" tIns="0" rIns="0" bIns="0" rtlCol="0" anchor="t">
            <a:spAutoFit/>
          </a:bodyPr>
          <a:lstStyle/>
          <a:p>
            <a:pPr algn="l">
              <a:lnSpc>
                <a:spcPts val="12325"/>
              </a:lnSpc>
            </a:pPr>
            <a:r>
              <a:rPr lang="en-US" sz="14500" spc="-1189">
                <a:solidFill>
                  <a:srgbClr val="3A3A5B"/>
                </a:solidFill>
                <a:latin typeface="Public Sans"/>
              </a:rPr>
              <a:t>Merci Pour votre attention</a:t>
            </a:r>
          </a:p>
        </p:txBody>
      </p:sp>
      <p:sp>
        <p:nvSpPr>
          <p:cNvPr id="10" name="TextBox 10"/>
          <p:cNvSpPr txBox="1"/>
          <p:nvPr/>
        </p:nvSpPr>
        <p:spPr>
          <a:xfrm>
            <a:off x="1028700" y="9156700"/>
            <a:ext cx="5707551" cy="288926"/>
          </a:xfrm>
          <a:prstGeom prst="rect">
            <a:avLst/>
          </a:prstGeom>
        </p:spPr>
        <p:txBody>
          <a:bodyPr lIns="0" tIns="0" rIns="0" bIns="0" rtlCol="0" anchor="t">
            <a:spAutoFit/>
          </a:bodyPr>
          <a:lstStyle/>
          <a:p>
            <a:pPr marL="0" lvl="0" indent="0" algn="l">
              <a:lnSpc>
                <a:spcPts val="1925"/>
              </a:lnSpc>
              <a:spcBef>
                <a:spcPct val="0"/>
              </a:spcBef>
            </a:pPr>
            <a:r>
              <a:rPr lang="en-US" sz="2500" spc="-205">
                <a:solidFill>
                  <a:srgbClr val="3A3A5B"/>
                </a:solidFill>
                <a:latin typeface="Public Sans"/>
              </a:rPr>
              <a:t>Projet prévision de consommation électrique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2" name="TextBox 2"/>
          <p:cNvSpPr txBox="1"/>
          <p:nvPr/>
        </p:nvSpPr>
        <p:spPr>
          <a:xfrm>
            <a:off x="2033725" y="592455"/>
            <a:ext cx="14220550" cy="1043866"/>
          </a:xfrm>
          <a:prstGeom prst="rect">
            <a:avLst/>
          </a:prstGeom>
        </p:spPr>
        <p:txBody>
          <a:bodyPr lIns="0" tIns="0" rIns="0" bIns="0" rtlCol="0" anchor="t">
            <a:spAutoFit/>
          </a:bodyPr>
          <a:lstStyle/>
          <a:p>
            <a:pPr algn="ctr">
              <a:lnSpc>
                <a:spcPts val="7680"/>
              </a:lnSpc>
            </a:pPr>
            <a:r>
              <a:rPr lang="en-US" sz="8000" spc="-656">
                <a:solidFill>
                  <a:srgbClr val="FFA24D"/>
                </a:solidFill>
                <a:latin typeface="Public Sans"/>
              </a:rPr>
              <a:t>Introduction: </a:t>
            </a:r>
          </a:p>
        </p:txBody>
      </p:sp>
      <p:sp>
        <p:nvSpPr>
          <p:cNvPr id="3" name="TextBox 3"/>
          <p:cNvSpPr txBox="1"/>
          <p:nvPr/>
        </p:nvSpPr>
        <p:spPr>
          <a:xfrm>
            <a:off x="514350" y="2045325"/>
            <a:ext cx="17259300" cy="7378071"/>
          </a:xfrm>
          <a:prstGeom prst="rect">
            <a:avLst/>
          </a:prstGeom>
        </p:spPr>
        <p:txBody>
          <a:bodyPr lIns="0" tIns="0" rIns="0" bIns="0" rtlCol="0" anchor="t">
            <a:spAutoFit/>
          </a:bodyPr>
          <a:lstStyle/>
          <a:p>
            <a:pPr algn="l">
              <a:lnSpc>
                <a:spcPts val="5280"/>
              </a:lnSpc>
            </a:pPr>
            <a:r>
              <a:rPr lang="en-US" sz="5500" spc="-451">
                <a:solidFill>
                  <a:srgbClr val="FFBD59"/>
                </a:solidFill>
                <a:latin typeface="Public Sans"/>
              </a:rPr>
              <a:t>Données initiales: </a:t>
            </a:r>
            <a:r>
              <a:rPr lang="en-US" sz="5500" spc="-451">
                <a:solidFill>
                  <a:srgbClr val="EDF1EF"/>
                </a:solidFill>
                <a:latin typeface="Public Sans"/>
              </a:rPr>
              <a:t> 2 bases de données au format CSV. L'une avec des données temporelles de consommation énergétique moyenne et l'autre avec des données climatiques.</a:t>
            </a:r>
          </a:p>
          <a:p>
            <a:pPr algn="l">
              <a:lnSpc>
                <a:spcPts val="5280"/>
              </a:lnSpc>
            </a:pPr>
            <a:endParaRPr lang="en-US" sz="5500" spc="-451">
              <a:solidFill>
                <a:srgbClr val="EDF1EF"/>
              </a:solidFill>
              <a:latin typeface="Public Sans"/>
            </a:endParaRPr>
          </a:p>
          <a:p>
            <a:pPr algn="l">
              <a:lnSpc>
                <a:spcPts val="5280"/>
              </a:lnSpc>
            </a:pPr>
            <a:r>
              <a:rPr lang="en-US" sz="5500" spc="-451">
                <a:solidFill>
                  <a:srgbClr val="FFBD59"/>
                </a:solidFill>
                <a:latin typeface="Public Sans"/>
              </a:rPr>
              <a:t>Modèle: </a:t>
            </a:r>
            <a:r>
              <a:rPr lang="en-US" sz="5500" spc="-451">
                <a:solidFill>
                  <a:srgbClr val="EDF1EF"/>
                </a:solidFill>
                <a:latin typeface="Public Sans"/>
              </a:rPr>
              <a:t>Proposer un algorithme de prédiction basé sur les concepts de Machine Learning pour estimer la consommation énergétique.</a:t>
            </a:r>
          </a:p>
          <a:p>
            <a:pPr algn="l">
              <a:lnSpc>
                <a:spcPts val="5280"/>
              </a:lnSpc>
            </a:pPr>
            <a:endParaRPr lang="en-US" sz="5500" spc="-451">
              <a:solidFill>
                <a:srgbClr val="EDF1EF"/>
              </a:solidFill>
              <a:latin typeface="Public Sans"/>
            </a:endParaRPr>
          </a:p>
          <a:p>
            <a:pPr algn="l">
              <a:lnSpc>
                <a:spcPts val="5280"/>
              </a:lnSpc>
            </a:pPr>
            <a:r>
              <a:rPr lang="en-US" sz="5500" spc="-451">
                <a:solidFill>
                  <a:srgbClr val="FFBD59"/>
                </a:solidFill>
                <a:latin typeface="Public Sans"/>
              </a:rPr>
              <a:t>Rendu:</a:t>
            </a:r>
            <a:r>
              <a:rPr lang="en-US" sz="5500" spc="-451">
                <a:solidFill>
                  <a:srgbClr val="EDF1EF"/>
                </a:solidFill>
                <a:latin typeface="Public Sans"/>
              </a:rPr>
              <a:t> Une base de données au format CSV avec des données de consommation estimées pour les mois suivants.</a:t>
            </a:r>
          </a:p>
          <a:p>
            <a:pPr algn="l">
              <a:lnSpc>
                <a:spcPts val="5280"/>
              </a:lnSpc>
            </a:pPr>
            <a:endParaRPr lang="en-US" sz="5500" spc="-451">
              <a:solidFill>
                <a:srgbClr val="EDF1EF"/>
              </a:solidFill>
              <a:latin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0" y="6594776"/>
            <a:ext cx="18288000" cy="2520108"/>
          </a:xfrm>
          <a:custGeom>
            <a:avLst/>
            <a:gdLst/>
            <a:ahLst/>
            <a:cxnLst/>
            <a:rect l="l" t="t" r="r" b="b"/>
            <a:pathLst>
              <a:path w="18288000" h="2520108">
                <a:moveTo>
                  <a:pt x="0" y="0"/>
                </a:moveTo>
                <a:lnTo>
                  <a:pt x="18288000" y="0"/>
                </a:lnTo>
                <a:lnTo>
                  <a:pt x="18288000" y="2520108"/>
                </a:lnTo>
                <a:lnTo>
                  <a:pt x="0" y="2520108"/>
                </a:lnTo>
                <a:lnTo>
                  <a:pt x="0" y="0"/>
                </a:lnTo>
                <a:close/>
              </a:path>
            </a:pathLst>
          </a:custGeom>
          <a:blipFill>
            <a:blip r:embed="rId2"/>
            <a:stretch>
              <a:fillRect t="-1818" b="-6531"/>
            </a:stretch>
          </a:blipFill>
        </p:spPr>
        <p:txBody>
          <a:bodyPr/>
          <a:lstStyle/>
          <a:p>
            <a:endParaRPr lang="en-US"/>
          </a:p>
        </p:txBody>
      </p:sp>
      <p:sp>
        <p:nvSpPr>
          <p:cNvPr id="3" name="Freeform 3"/>
          <p:cNvSpPr/>
          <p:nvPr/>
        </p:nvSpPr>
        <p:spPr>
          <a:xfrm>
            <a:off x="0" y="2048863"/>
            <a:ext cx="7121288" cy="3802226"/>
          </a:xfrm>
          <a:custGeom>
            <a:avLst/>
            <a:gdLst/>
            <a:ahLst/>
            <a:cxnLst/>
            <a:rect l="l" t="t" r="r" b="b"/>
            <a:pathLst>
              <a:path w="7121288" h="3802226">
                <a:moveTo>
                  <a:pt x="0" y="0"/>
                </a:moveTo>
                <a:lnTo>
                  <a:pt x="7121288" y="0"/>
                </a:lnTo>
                <a:lnTo>
                  <a:pt x="7121288" y="3802226"/>
                </a:lnTo>
                <a:lnTo>
                  <a:pt x="0" y="3802226"/>
                </a:lnTo>
                <a:lnTo>
                  <a:pt x="0" y="0"/>
                </a:lnTo>
                <a:close/>
              </a:path>
            </a:pathLst>
          </a:custGeom>
          <a:blipFill>
            <a:blip r:embed="rId3"/>
            <a:stretch>
              <a:fillRect t="-1028" b="-7672"/>
            </a:stretch>
          </a:blipFill>
        </p:spPr>
        <p:txBody>
          <a:bodyPr/>
          <a:lstStyle/>
          <a:p>
            <a:endParaRPr lang="en-US"/>
          </a:p>
        </p:txBody>
      </p:sp>
      <p:sp>
        <p:nvSpPr>
          <p:cNvPr id="4" name="Freeform 4"/>
          <p:cNvSpPr/>
          <p:nvPr/>
        </p:nvSpPr>
        <p:spPr>
          <a:xfrm rot="7065925">
            <a:off x="8293050" y="3962282"/>
            <a:ext cx="1023446" cy="3210811"/>
          </a:xfrm>
          <a:custGeom>
            <a:avLst/>
            <a:gdLst/>
            <a:ahLst/>
            <a:cxnLst/>
            <a:rect l="l" t="t" r="r" b="b"/>
            <a:pathLst>
              <a:path w="1023446" h="3210811">
                <a:moveTo>
                  <a:pt x="0" y="0"/>
                </a:moveTo>
                <a:lnTo>
                  <a:pt x="1023446" y="0"/>
                </a:lnTo>
                <a:lnTo>
                  <a:pt x="1023446" y="3210812"/>
                </a:lnTo>
                <a:lnTo>
                  <a:pt x="0" y="32108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6347281" y="3369194"/>
            <a:ext cx="453703" cy="751616"/>
          </a:xfrm>
          <a:custGeom>
            <a:avLst/>
            <a:gdLst/>
            <a:ahLst/>
            <a:cxnLst/>
            <a:rect l="l" t="t" r="r" b="b"/>
            <a:pathLst>
              <a:path w="453703" h="751616">
                <a:moveTo>
                  <a:pt x="0" y="0"/>
                </a:moveTo>
                <a:lnTo>
                  <a:pt x="453703" y="0"/>
                </a:lnTo>
                <a:lnTo>
                  <a:pt x="453703" y="751616"/>
                </a:lnTo>
                <a:lnTo>
                  <a:pt x="0" y="751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488786" y="1818007"/>
            <a:ext cx="5515330" cy="3102373"/>
          </a:xfrm>
          <a:custGeom>
            <a:avLst/>
            <a:gdLst/>
            <a:ahLst/>
            <a:cxnLst/>
            <a:rect l="l" t="t" r="r" b="b"/>
            <a:pathLst>
              <a:path w="5515330" h="3102373">
                <a:moveTo>
                  <a:pt x="0" y="0"/>
                </a:moveTo>
                <a:lnTo>
                  <a:pt x="5515331" y="0"/>
                </a:lnTo>
                <a:lnTo>
                  <a:pt x="5515331" y="3102373"/>
                </a:lnTo>
                <a:lnTo>
                  <a:pt x="0" y="3102373"/>
                </a:lnTo>
                <a:lnTo>
                  <a:pt x="0" y="0"/>
                </a:lnTo>
                <a:close/>
              </a:path>
            </a:pathLst>
          </a:custGeom>
          <a:blipFill>
            <a:blip r:embed="rId8"/>
            <a:stretch>
              <a:fillRect l="-3827" r="-3827"/>
            </a:stretch>
          </a:blipFill>
        </p:spPr>
        <p:txBody>
          <a:bodyPr/>
          <a:lstStyle/>
          <a:p>
            <a:endParaRPr lang="en-US"/>
          </a:p>
        </p:txBody>
      </p:sp>
      <p:sp>
        <p:nvSpPr>
          <p:cNvPr id="7" name="TextBox 7"/>
          <p:cNvSpPr txBox="1"/>
          <p:nvPr/>
        </p:nvSpPr>
        <p:spPr>
          <a:xfrm>
            <a:off x="0" y="168039"/>
            <a:ext cx="18288000" cy="1043866"/>
          </a:xfrm>
          <a:prstGeom prst="rect">
            <a:avLst/>
          </a:prstGeom>
        </p:spPr>
        <p:txBody>
          <a:bodyPr lIns="0" tIns="0" rIns="0" bIns="0" rtlCol="0" anchor="t">
            <a:spAutoFit/>
          </a:bodyPr>
          <a:lstStyle/>
          <a:p>
            <a:pPr algn="ctr">
              <a:lnSpc>
                <a:spcPts val="7680"/>
              </a:lnSpc>
            </a:pPr>
            <a:r>
              <a:rPr lang="en-US" sz="8000" spc="-656">
                <a:solidFill>
                  <a:srgbClr val="000000"/>
                </a:solidFill>
                <a:latin typeface="Public Sans"/>
              </a:rPr>
              <a:t>Pré-traitement des données</a:t>
            </a:r>
          </a:p>
        </p:txBody>
      </p:sp>
      <p:sp>
        <p:nvSpPr>
          <p:cNvPr id="8" name="Freeform 8"/>
          <p:cNvSpPr/>
          <p:nvPr/>
        </p:nvSpPr>
        <p:spPr>
          <a:xfrm rot="-3691685">
            <a:off x="8901896" y="3132247"/>
            <a:ext cx="1023446" cy="3210811"/>
          </a:xfrm>
          <a:custGeom>
            <a:avLst/>
            <a:gdLst/>
            <a:ahLst/>
            <a:cxnLst/>
            <a:rect l="l" t="t" r="r" b="b"/>
            <a:pathLst>
              <a:path w="1023446" h="3210811">
                <a:moveTo>
                  <a:pt x="0" y="0"/>
                </a:moveTo>
                <a:lnTo>
                  <a:pt x="1023446" y="0"/>
                </a:lnTo>
                <a:lnTo>
                  <a:pt x="1023446" y="3210811"/>
                </a:lnTo>
                <a:lnTo>
                  <a:pt x="0" y="32108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TextBox 9"/>
          <p:cNvSpPr txBox="1"/>
          <p:nvPr/>
        </p:nvSpPr>
        <p:spPr>
          <a:xfrm>
            <a:off x="10488522" y="2936668"/>
            <a:ext cx="5515859" cy="1446575"/>
          </a:xfrm>
          <a:prstGeom prst="rect">
            <a:avLst/>
          </a:prstGeom>
        </p:spPr>
        <p:txBody>
          <a:bodyPr lIns="0" tIns="0" rIns="0" bIns="0" rtlCol="0" anchor="t">
            <a:spAutoFit/>
          </a:bodyPr>
          <a:lstStyle/>
          <a:p>
            <a:pPr algn="ctr">
              <a:lnSpc>
                <a:spcPts val="5814"/>
              </a:lnSpc>
            </a:pPr>
            <a:r>
              <a:rPr lang="en-US" sz="4153">
                <a:solidFill>
                  <a:srgbClr val="000000"/>
                </a:solidFill>
                <a:latin typeface="Canva Sans Bold"/>
              </a:rPr>
              <a:t>comment les intégrer</a:t>
            </a:r>
          </a:p>
          <a:p>
            <a:pPr algn="ctr">
              <a:lnSpc>
                <a:spcPts val="5814"/>
              </a:lnSpc>
            </a:pPr>
            <a:r>
              <a:rPr lang="en-US" sz="4153">
                <a:solidFill>
                  <a:srgbClr val="000000"/>
                </a:solidFill>
                <a:latin typeface="Canva Sans Bold"/>
              </a:rPr>
              <a:t>dans notre modèle</a:t>
            </a:r>
          </a:p>
        </p:txBody>
      </p:sp>
      <p:sp>
        <p:nvSpPr>
          <p:cNvPr id="10" name="TextBox 10"/>
          <p:cNvSpPr txBox="1"/>
          <p:nvPr/>
        </p:nvSpPr>
        <p:spPr>
          <a:xfrm>
            <a:off x="509616" y="6095268"/>
            <a:ext cx="3417652" cy="323214"/>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Database donées climatiques</a:t>
            </a:r>
          </a:p>
        </p:txBody>
      </p:sp>
      <p:sp>
        <p:nvSpPr>
          <p:cNvPr id="11" name="TextBox 11"/>
          <p:cNvSpPr txBox="1"/>
          <p:nvPr/>
        </p:nvSpPr>
        <p:spPr>
          <a:xfrm>
            <a:off x="335859" y="1637350"/>
            <a:ext cx="3591409" cy="323214"/>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Database donées enérgetiques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603617" y="4679295"/>
            <a:ext cx="17013174" cy="2556384"/>
          </a:xfrm>
          <a:custGeom>
            <a:avLst/>
            <a:gdLst/>
            <a:ahLst/>
            <a:cxnLst/>
            <a:rect l="l" t="t" r="r" b="b"/>
            <a:pathLst>
              <a:path w="17013174" h="2556384">
                <a:moveTo>
                  <a:pt x="0" y="0"/>
                </a:moveTo>
                <a:lnTo>
                  <a:pt x="17013174" y="0"/>
                </a:lnTo>
                <a:lnTo>
                  <a:pt x="17013174" y="2556384"/>
                </a:lnTo>
                <a:lnTo>
                  <a:pt x="0" y="255638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171450"/>
            <a:ext cx="18288000" cy="1043941"/>
          </a:xfrm>
          <a:prstGeom prst="rect">
            <a:avLst/>
          </a:prstGeom>
        </p:spPr>
        <p:txBody>
          <a:bodyPr lIns="0" tIns="0" rIns="0" bIns="0" rtlCol="0" anchor="t">
            <a:spAutoFit/>
          </a:bodyPr>
          <a:lstStyle/>
          <a:p>
            <a:pPr algn="ctr">
              <a:lnSpc>
                <a:spcPts val="7680"/>
              </a:lnSpc>
            </a:pPr>
            <a:r>
              <a:rPr lang="en-US" sz="8000" spc="-656">
                <a:solidFill>
                  <a:srgbClr val="000000"/>
                </a:solidFill>
                <a:latin typeface="Public Sans"/>
              </a:rPr>
              <a:t>Traitement des données</a:t>
            </a:r>
          </a:p>
        </p:txBody>
      </p:sp>
      <p:sp>
        <p:nvSpPr>
          <p:cNvPr id="4" name="TextBox 4"/>
          <p:cNvSpPr txBox="1"/>
          <p:nvPr/>
        </p:nvSpPr>
        <p:spPr>
          <a:xfrm>
            <a:off x="514350" y="2425347"/>
            <a:ext cx="17259300" cy="710571"/>
          </a:xfrm>
          <a:prstGeom prst="rect">
            <a:avLst/>
          </a:prstGeom>
        </p:spPr>
        <p:txBody>
          <a:bodyPr lIns="0" tIns="0" rIns="0" bIns="0" rtlCol="0" anchor="t">
            <a:spAutoFit/>
          </a:bodyPr>
          <a:lstStyle/>
          <a:p>
            <a:pPr algn="l">
              <a:lnSpc>
                <a:spcPts val="5280"/>
              </a:lnSpc>
            </a:pPr>
            <a:r>
              <a:rPr lang="en-US" sz="5500" spc="-451">
                <a:solidFill>
                  <a:srgbClr val="3A3A5B"/>
                </a:solidFill>
                <a:latin typeface="Public Sans"/>
              </a:rPr>
              <a:t>Données ajoutées: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1E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364985"/>
            <a:ext cx="8115300" cy="895481"/>
            <a:chOff x="0" y="0"/>
            <a:chExt cx="10820400" cy="1193975"/>
          </a:xfrm>
        </p:grpSpPr>
        <p:sp>
          <p:nvSpPr>
            <p:cNvPr id="3" name="Freeform 3"/>
            <p:cNvSpPr/>
            <p:nvPr/>
          </p:nvSpPr>
          <p:spPr>
            <a:xfrm>
              <a:off x="0" y="0"/>
              <a:ext cx="10820400" cy="1193975"/>
            </a:xfrm>
            <a:custGeom>
              <a:avLst/>
              <a:gdLst/>
              <a:ahLst/>
              <a:cxnLst/>
              <a:rect l="l" t="t" r="r" b="b"/>
              <a:pathLst>
                <a:path w="10820400" h="1193975">
                  <a:moveTo>
                    <a:pt x="0" y="0"/>
                  </a:moveTo>
                  <a:lnTo>
                    <a:pt x="10820400" y="0"/>
                  </a:lnTo>
                  <a:lnTo>
                    <a:pt x="10820400" y="1193975"/>
                  </a:lnTo>
                  <a:lnTo>
                    <a:pt x="0" y="1193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4" name="Freeform 4"/>
          <p:cNvSpPr/>
          <p:nvPr/>
        </p:nvSpPr>
        <p:spPr>
          <a:xfrm>
            <a:off x="10114630" y="1669622"/>
            <a:ext cx="7969413" cy="5927251"/>
          </a:xfrm>
          <a:custGeom>
            <a:avLst/>
            <a:gdLst/>
            <a:ahLst/>
            <a:cxnLst/>
            <a:rect l="l" t="t" r="r" b="b"/>
            <a:pathLst>
              <a:path w="7969413" h="5927251">
                <a:moveTo>
                  <a:pt x="0" y="0"/>
                </a:moveTo>
                <a:lnTo>
                  <a:pt x="7969413" y="0"/>
                </a:lnTo>
                <a:lnTo>
                  <a:pt x="7969413" y="5927251"/>
                </a:lnTo>
                <a:lnTo>
                  <a:pt x="0" y="5927251"/>
                </a:lnTo>
                <a:lnTo>
                  <a:pt x="0" y="0"/>
                </a:lnTo>
                <a:close/>
              </a:path>
            </a:pathLst>
          </a:custGeom>
          <a:blipFill>
            <a:blip r:embed="rId4"/>
            <a:stretch>
              <a:fillRect/>
            </a:stretch>
          </a:blipFill>
        </p:spPr>
        <p:txBody>
          <a:bodyPr/>
          <a:lstStyle/>
          <a:p>
            <a:endParaRPr lang="en-US"/>
          </a:p>
        </p:txBody>
      </p:sp>
      <p:sp>
        <p:nvSpPr>
          <p:cNvPr id="5" name="Freeform 5"/>
          <p:cNvSpPr/>
          <p:nvPr/>
        </p:nvSpPr>
        <p:spPr>
          <a:xfrm>
            <a:off x="10508688" y="4418069"/>
            <a:ext cx="2154877" cy="2154877"/>
          </a:xfrm>
          <a:custGeom>
            <a:avLst/>
            <a:gdLst/>
            <a:ahLst/>
            <a:cxnLst/>
            <a:rect l="l" t="t" r="r" b="b"/>
            <a:pathLst>
              <a:path w="2154877" h="2154877">
                <a:moveTo>
                  <a:pt x="0" y="0"/>
                </a:moveTo>
                <a:lnTo>
                  <a:pt x="2154877" y="0"/>
                </a:lnTo>
                <a:lnTo>
                  <a:pt x="2154877" y="2154877"/>
                </a:lnTo>
                <a:lnTo>
                  <a:pt x="0" y="21548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5467372" y="4366219"/>
            <a:ext cx="2206726" cy="2206726"/>
          </a:xfrm>
          <a:custGeom>
            <a:avLst/>
            <a:gdLst/>
            <a:ahLst/>
            <a:cxnLst/>
            <a:rect l="l" t="t" r="r" b="b"/>
            <a:pathLst>
              <a:path w="2206726" h="2206726">
                <a:moveTo>
                  <a:pt x="0" y="0"/>
                </a:moveTo>
                <a:lnTo>
                  <a:pt x="2206727" y="0"/>
                </a:lnTo>
                <a:lnTo>
                  <a:pt x="2206727" y="2206727"/>
                </a:lnTo>
                <a:lnTo>
                  <a:pt x="0" y="22067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10337584" y="5086350"/>
            <a:ext cx="2497085" cy="521260"/>
          </a:xfrm>
          <a:prstGeom prst="rect">
            <a:avLst/>
          </a:prstGeom>
        </p:spPr>
        <p:txBody>
          <a:bodyPr lIns="0" tIns="0" rIns="0" bIns="0" rtlCol="0" anchor="t">
            <a:spAutoFit/>
          </a:bodyPr>
          <a:lstStyle/>
          <a:p>
            <a:pPr algn="ctr">
              <a:lnSpc>
                <a:spcPts val="4340"/>
              </a:lnSpc>
            </a:pPr>
            <a:r>
              <a:rPr lang="en-US" sz="3100">
                <a:solidFill>
                  <a:srgbClr val="C41616"/>
                </a:solidFill>
                <a:latin typeface="Canva Sans"/>
              </a:rPr>
              <a:t>Complexity</a:t>
            </a:r>
          </a:p>
        </p:txBody>
      </p:sp>
      <p:sp>
        <p:nvSpPr>
          <p:cNvPr id="8" name="Freeform 8"/>
          <p:cNvSpPr/>
          <p:nvPr/>
        </p:nvSpPr>
        <p:spPr>
          <a:xfrm rot="4327213">
            <a:off x="-512284" y="5331139"/>
            <a:ext cx="2415733" cy="682445"/>
          </a:xfrm>
          <a:custGeom>
            <a:avLst/>
            <a:gdLst/>
            <a:ahLst/>
            <a:cxnLst/>
            <a:rect l="l" t="t" r="r" b="b"/>
            <a:pathLst>
              <a:path w="2415733" h="682445">
                <a:moveTo>
                  <a:pt x="0" y="0"/>
                </a:moveTo>
                <a:lnTo>
                  <a:pt x="2415733" y="0"/>
                </a:lnTo>
                <a:lnTo>
                  <a:pt x="2415733" y="682444"/>
                </a:lnTo>
                <a:lnTo>
                  <a:pt x="0" y="6824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0" y="258763"/>
            <a:ext cx="18288000" cy="1410859"/>
          </a:xfrm>
          <a:prstGeom prst="rect">
            <a:avLst/>
          </a:prstGeom>
        </p:spPr>
        <p:txBody>
          <a:bodyPr lIns="0" tIns="0" rIns="0" bIns="0" rtlCol="0" anchor="t">
            <a:spAutoFit/>
          </a:bodyPr>
          <a:lstStyle/>
          <a:p>
            <a:pPr algn="ctr">
              <a:lnSpc>
                <a:spcPts val="11479"/>
              </a:lnSpc>
              <a:spcBef>
                <a:spcPct val="0"/>
              </a:spcBef>
            </a:pPr>
            <a:r>
              <a:rPr lang="en-US" sz="8199" spc="-672">
                <a:solidFill>
                  <a:srgbClr val="000000"/>
                </a:solidFill>
                <a:latin typeface="Public Sans"/>
              </a:rPr>
              <a:t>Choix des variables</a:t>
            </a:r>
          </a:p>
        </p:txBody>
      </p:sp>
      <p:sp>
        <p:nvSpPr>
          <p:cNvPr id="10" name="TextBox 10"/>
          <p:cNvSpPr txBox="1"/>
          <p:nvPr/>
        </p:nvSpPr>
        <p:spPr>
          <a:xfrm>
            <a:off x="1489749" y="3661142"/>
            <a:ext cx="7717450" cy="972290"/>
          </a:xfrm>
          <a:prstGeom prst="rect">
            <a:avLst/>
          </a:prstGeom>
        </p:spPr>
        <p:txBody>
          <a:bodyPr lIns="0" tIns="0" rIns="0" bIns="0" rtlCol="0" anchor="t">
            <a:spAutoFit/>
          </a:bodyPr>
          <a:lstStyle/>
          <a:p>
            <a:pPr algn="ctr">
              <a:lnSpc>
                <a:spcPts val="3951"/>
              </a:lnSpc>
            </a:pPr>
            <a:r>
              <a:rPr lang="en-US" sz="2822">
                <a:solidFill>
                  <a:srgbClr val="000000"/>
                </a:solidFill>
                <a:latin typeface="Canva Sans"/>
              </a:rPr>
              <a:t>K: Nombre de variables indépendantes </a:t>
            </a:r>
          </a:p>
          <a:p>
            <a:pPr algn="l">
              <a:lnSpc>
                <a:spcPts val="3951"/>
              </a:lnSpc>
            </a:pPr>
            <a:r>
              <a:rPr lang="en-US" sz="2822">
                <a:solidFill>
                  <a:srgbClr val="000000"/>
                </a:solidFill>
                <a:latin typeface="Canva Sans"/>
              </a:rPr>
              <a:t>L: Estimateur du maximum de vraisemblance</a:t>
            </a:r>
          </a:p>
        </p:txBody>
      </p:sp>
      <p:sp>
        <p:nvSpPr>
          <p:cNvPr id="11" name="TextBox 11"/>
          <p:cNvSpPr txBox="1"/>
          <p:nvPr/>
        </p:nvSpPr>
        <p:spPr>
          <a:xfrm>
            <a:off x="15197753" y="5086350"/>
            <a:ext cx="2745965" cy="481255"/>
          </a:xfrm>
          <a:prstGeom prst="rect">
            <a:avLst/>
          </a:prstGeom>
        </p:spPr>
        <p:txBody>
          <a:bodyPr lIns="0" tIns="0" rIns="0" bIns="0" rtlCol="0" anchor="t">
            <a:spAutoFit/>
          </a:bodyPr>
          <a:lstStyle/>
          <a:p>
            <a:pPr algn="ctr">
              <a:lnSpc>
                <a:spcPts val="3920"/>
              </a:lnSpc>
            </a:pPr>
            <a:r>
              <a:rPr lang="en-US" sz="2800">
                <a:solidFill>
                  <a:srgbClr val="C41616"/>
                </a:solidFill>
                <a:latin typeface="Canva Sans"/>
              </a:rPr>
              <a:t>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TextBox 2"/>
          <p:cNvSpPr txBox="1"/>
          <p:nvPr/>
        </p:nvSpPr>
        <p:spPr>
          <a:xfrm>
            <a:off x="2362041" y="249238"/>
            <a:ext cx="13563917" cy="1387474"/>
          </a:xfrm>
          <a:prstGeom prst="rect">
            <a:avLst/>
          </a:prstGeom>
        </p:spPr>
        <p:txBody>
          <a:bodyPr lIns="0" tIns="0" rIns="0" bIns="0" rtlCol="0" anchor="t">
            <a:spAutoFit/>
          </a:bodyPr>
          <a:lstStyle/>
          <a:p>
            <a:pPr algn="ctr">
              <a:lnSpc>
                <a:spcPts val="11200"/>
              </a:lnSpc>
              <a:spcBef>
                <a:spcPct val="0"/>
              </a:spcBef>
            </a:pPr>
            <a:r>
              <a:rPr lang="en-US" sz="8000" spc="-656">
                <a:solidFill>
                  <a:srgbClr val="000000"/>
                </a:solidFill>
                <a:latin typeface="Public Sans"/>
              </a:rPr>
              <a:t>Modèle de régression multilinéaire</a:t>
            </a:r>
          </a:p>
        </p:txBody>
      </p:sp>
      <p:sp>
        <p:nvSpPr>
          <p:cNvPr id="3" name="TextBox 3"/>
          <p:cNvSpPr txBox="1"/>
          <p:nvPr/>
        </p:nvSpPr>
        <p:spPr>
          <a:xfrm>
            <a:off x="967661" y="2078800"/>
            <a:ext cx="5585539" cy="2324210"/>
          </a:xfrm>
          <a:prstGeom prst="rect">
            <a:avLst/>
          </a:prstGeom>
        </p:spPr>
        <p:txBody>
          <a:bodyPr wrap="square" lIns="0" tIns="0" rIns="0" bIns="0" rtlCol="0" anchor="t">
            <a:spAutoFit/>
          </a:bodyPr>
          <a:lstStyle/>
          <a:p>
            <a:pPr algn="ctr">
              <a:lnSpc>
                <a:spcPts val="9254"/>
              </a:lnSpc>
            </a:pPr>
            <a:r>
              <a:rPr lang="en-US" sz="6610" spc="-542" dirty="0" err="1">
                <a:solidFill>
                  <a:srgbClr val="000000"/>
                </a:solidFill>
                <a:latin typeface="Public Sans"/>
              </a:rPr>
              <a:t>Prévision</a:t>
            </a:r>
            <a:r>
              <a:rPr lang="en-US" sz="6610" spc="-542" dirty="0">
                <a:solidFill>
                  <a:srgbClr val="000000"/>
                </a:solidFill>
                <a:latin typeface="Public Sans"/>
              </a:rPr>
              <a:t> </a:t>
            </a:r>
            <a:r>
              <a:rPr lang="en-US" sz="6610" spc="-542" dirty="0" err="1">
                <a:solidFill>
                  <a:srgbClr val="000000"/>
                </a:solidFill>
                <a:latin typeface="Public Sans"/>
              </a:rPr>
              <a:t>d’hiver</a:t>
            </a:r>
            <a:r>
              <a:rPr lang="en-US" sz="6610" spc="-542" dirty="0">
                <a:solidFill>
                  <a:srgbClr val="000000"/>
                </a:solidFill>
                <a:latin typeface="Public Sans"/>
              </a:rPr>
              <a:t> :</a:t>
            </a:r>
          </a:p>
          <a:p>
            <a:pPr algn="ctr">
              <a:lnSpc>
                <a:spcPts val="9254"/>
              </a:lnSpc>
              <a:spcBef>
                <a:spcPct val="0"/>
              </a:spcBef>
            </a:pPr>
            <a:r>
              <a:rPr lang="en-US" sz="6610" spc="-542" dirty="0">
                <a:solidFill>
                  <a:srgbClr val="000000"/>
                </a:solidFill>
                <a:latin typeface="Public Sans"/>
              </a:rPr>
              <a:t> </a:t>
            </a:r>
          </a:p>
        </p:txBody>
      </p:sp>
      <p:sp>
        <p:nvSpPr>
          <p:cNvPr id="4" name="Freeform 4"/>
          <p:cNvSpPr/>
          <p:nvPr/>
        </p:nvSpPr>
        <p:spPr>
          <a:xfrm>
            <a:off x="2045089" y="3834801"/>
            <a:ext cx="14197822" cy="5423499"/>
          </a:xfrm>
          <a:custGeom>
            <a:avLst/>
            <a:gdLst/>
            <a:ahLst/>
            <a:cxnLst/>
            <a:rect l="l" t="t" r="r" b="b"/>
            <a:pathLst>
              <a:path w="14197822" h="5423499">
                <a:moveTo>
                  <a:pt x="0" y="0"/>
                </a:moveTo>
                <a:lnTo>
                  <a:pt x="14197822" y="0"/>
                </a:lnTo>
                <a:lnTo>
                  <a:pt x="14197822" y="5423499"/>
                </a:lnTo>
                <a:lnTo>
                  <a:pt x="0" y="542349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TextBox 2"/>
          <p:cNvSpPr txBox="1"/>
          <p:nvPr/>
        </p:nvSpPr>
        <p:spPr>
          <a:xfrm>
            <a:off x="2362041" y="249238"/>
            <a:ext cx="13563917" cy="1387474"/>
          </a:xfrm>
          <a:prstGeom prst="rect">
            <a:avLst/>
          </a:prstGeom>
        </p:spPr>
        <p:txBody>
          <a:bodyPr lIns="0" tIns="0" rIns="0" bIns="0" rtlCol="0" anchor="t">
            <a:spAutoFit/>
          </a:bodyPr>
          <a:lstStyle/>
          <a:p>
            <a:pPr algn="ctr">
              <a:lnSpc>
                <a:spcPts val="11200"/>
              </a:lnSpc>
              <a:spcBef>
                <a:spcPct val="0"/>
              </a:spcBef>
            </a:pPr>
            <a:r>
              <a:rPr lang="en-US" sz="8000" spc="-656">
                <a:solidFill>
                  <a:srgbClr val="000000"/>
                </a:solidFill>
                <a:latin typeface="Public Sans"/>
              </a:rPr>
              <a:t>Modèle de régression multilinéaire</a:t>
            </a:r>
          </a:p>
        </p:txBody>
      </p:sp>
      <p:sp>
        <p:nvSpPr>
          <p:cNvPr id="3" name="TextBox 3"/>
          <p:cNvSpPr txBox="1"/>
          <p:nvPr/>
        </p:nvSpPr>
        <p:spPr>
          <a:xfrm>
            <a:off x="1219008" y="2078800"/>
            <a:ext cx="5105591" cy="2324210"/>
          </a:xfrm>
          <a:prstGeom prst="rect">
            <a:avLst/>
          </a:prstGeom>
        </p:spPr>
        <p:txBody>
          <a:bodyPr wrap="square" lIns="0" tIns="0" rIns="0" bIns="0" rtlCol="0" anchor="t">
            <a:spAutoFit/>
          </a:bodyPr>
          <a:lstStyle/>
          <a:p>
            <a:pPr algn="ctr">
              <a:lnSpc>
                <a:spcPts val="9254"/>
              </a:lnSpc>
            </a:pPr>
            <a:r>
              <a:rPr lang="en-US" sz="6610" spc="-542" dirty="0" err="1">
                <a:solidFill>
                  <a:srgbClr val="000000"/>
                </a:solidFill>
                <a:latin typeface="Public Sans"/>
              </a:rPr>
              <a:t>Prévision</a:t>
            </a:r>
            <a:r>
              <a:rPr lang="en-US" sz="6610" spc="-542" dirty="0">
                <a:solidFill>
                  <a:srgbClr val="000000"/>
                </a:solidFill>
                <a:latin typeface="Public Sans"/>
              </a:rPr>
              <a:t> </a:t>
            </a:r>
            <a:r>
              <a:rPr lang="en-US" sz="6610" spc="-542" dirty="0" err="1">
                <a:solidFill>
                  <a:srgbClr val="000000"/>
                </a:solidFill>
                <a:latin typeface="Public Sans"/>
              </a:rPr>
              <a:t>d’été</a:t>
            </a:r>
            <a:r>
              <a:rPr lang="en-US" sz="6610" spc="-542" dirty="0">
                <a:solidFill>
                  <a:srgbClr val="000000"/>
                </a:solidFill>
                <a:latin typeface="Public Sans"/>
              </a:rPr>
              <a:t> :</a:t>
            </a:r>
          </a:p>
          <a:p>
            <a:pPr algn="ctr">
              <a:lnSpc>
                <a:spcPts val="9254"/>
              </a:lnSpc>
              <a:spcBef>
                <a:spcPct val="0"/>
              </a:spcBef>
            </a:pPr>
            <a:r>
              <a:rPr lang="en-US" sz="6610" spc="-542" dirty="0">
                <a:solidFill>
                  <a:srgbClr val="000000"/>
                </a:solidFill>
                <a:latin typeface="Public Sans"/>
              </a:rPr>
              <a:t> </a:t>
            </a:r>
          </a:p>
        </p:txBody>
      </p:sp>
      <p:sp>
        <p:nvSpPr>
          <p:cNvPr id="4" name="Freeform 4"/>
          <p:cNvSpPr/>
          <p:nvPr/>
        </p:nvSpPr>
        <p:spPr>
          <a:xfrm>
            <a:off x="2005735" y="3804735"/>
            <a:ext cx="14276531" cy="5453565"/>
          </a:xfrm>
          <a:custGeom>
            <a:avLst/>
            <a:gdLst/>
            <a:ahLst/>
            <a:cxnLst/>
            <a:rect l="l" t="t" r="r" b="b"/>
            <a:pathLst>
              <a:path w="14276531" h="5453565">
                <a:moveTo>
                  <a:pt x="0" y="0"/>
                </a:moveTo>
                <a:lnTo>
                  <a:pt x="14276530" y="0"/>
                </a:lnTo>
                <a:lnTo>
                  <a:pt x="14276530" y="5453565"/>
                </a:lnTo>
                <a:lnTo>
                  <a:pt x="0" y="545356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2587579" y="3569532"/>
            <a:ext cx="13112841" cy="5009042"/>
          </a:xfrm>
          <a:custGeom>
            <a:avLst/>
            <a:gdLst/>
            <a:ahLst/>
            <a:cxnLst/>
            <a:rect l="l" t="t" r="r" b="b"/>
            <a:pathLst>
              <a:path w="13112841" h="5009042">
                <a:moveTo>
                  <a:pt x="0" y="0"/>
                </a:moveTo>
                <a:lnTo>
                  <a:pt x="13112842" y="0"/>
                </a:lnTo>
                <a:lnTo>
                  <a:pt x="13112842" y="5009041"/>
                </a:lnTo>
                <a:lnTo>
                  <a:pt x="0" y="500904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362041" y="249238"/>
            <a:ext cx="13563917" cy="1387474"/>
          </a:xfrm>
          <a:prstGeom prst="rect">
            <a:avLst/>
          </a:prstGeom>
        </p:spPr>
        <p:txBody>
          <a:bodyPr lIns="0" tIns="0" rIns="0" bIns="0" rtlCol="0" anchor="t">
            <a:spAutoFit/>
          </a:bodyPr>
          <a:lstStyle/>
          <a:p>
            <a:pPr algn="ctr">
              <a:lnSpc>
                <a:spcPts val="11200"/>
              </a:lnSpc>
              <a:spcBef>
                <a:spcPct val="0"/>
              </a:spcBef>
            </a:pPr>
            <a:r>
              <a:rPr lang="en-US" sz="8000" spc="-656">
                <a:solidFill>
                  <a:srgbClr val="000000"/>
                </a:solidFill>
                <a:latin typeface="Public Sans"/>
              </a:rPr>
              <a:t>Modèle de régression multilinéaire</a:t>
            </a:r>
          </a:p>
        </p:txBody>
      </p:sp>
      <p:sp>
        <p:nvSpPr>
          <p:cNvPr id="4" name="TextBox 4"/>
          <p:cNvSpPr txBox="1"/>
          <p:nvPr/>
        </p:nvSpPr>
        <p:spPr>
          <a:xfrm>
            <a:off x="10210800" y="8802688"/>
            <a:ext cx="6859103" cy="1054199"/>
          </a:xfrm>
          <a:prstGeom prst="rect">
            <a:avLst/>
          </a:prstGeom>
        </p:spPr>
        <p:txBody>
          <a:bodyPr wrap="square" lIns="0" tIns="0" rIns="0" bIns="0" rtlCol="0" anchor="t">
            <a:spAutoFit/>
          </a:bodyPr>
          <a:lstStyle/>
          <a:p>
            <a:pPr algn="ctr">
              <a:lnSpc>
                <a:spcPts val="8960"/>
              </a:lnSpc>
              <a:spcBef>
                <a:spcPct val="0"/>
              </a:spcBef>
            </a:pPr>
            <a:r>
              <a:rPr lang="en-US" sz="6400" spc="-524" dirty="0">
                <a:solidFill>
                  <a:srgbClr val="000000"/>
                </a:solidFill>
                <a:latin typeface="Public Sans"/>
              </a:rPr>
              <a:t>MAPE: 23,86%</a:t>
            </a:r>
          </a:p>
        </p:txBody>
      </p:sp>
      <p:sp>
        <p:nvSpPr>
          <p:cNvPr id="5" name="TextBox 5"/>
          <p:cNvSpPr txBox="1"/>
          <p:nvPr/>
        </p:nvSpPr>
        <p:spPr>
          <a:xfrm>
            <a:off x="1028700" y="1970642"/>
            <a:ext cx="8115300" cy="1148841"/>
          </a:xfrm>
          <a:prstGeom prst="rect">
            <a:avLst/>
          </a:prstGeom>
        </p:spPr>
        <p:txBody>
          <a:bodyPr wrap="square" lIns="0" tIns="0" rIns="0" bIns="0" rtlCol="0" anchor="t">
            <a:spAutoFit/>
          </a:bodyPr>
          <a:lstStyle/>
          <a:p>
            <a:pPr algn="ctr">
              <a:lnSpc>
                <a:spcPts val="9799"/>
              </a:lnSpc>
              <a:spcBef>
                <a:spcPct val="0"/>
              </a:spcBef>
            </a:pPr>
            <a:r>
              <a:rPr lang="en-US" sz="6999" spc="-573" dirty="0" err="1">
                <a:solidFill>
                  <a:srgbClr val="000000"/>
                </a:solidFill>
                <a:latin typeface="Public Sans"/>
              </a:rPr>
              <a:t>Résultats</a:t>
            </a:r>
            <a:r>
              <a:rPr lang="en-US" sz="6999" spc="-573" dirty="0">
                <a:solidFill>
                  <a:srgbClr val="000000"/>
                </a:solidFill>
                <a:latin typeface="Public Sans"/>
              </a:rPr>
              <a:t> de </a:t>
            </a:r>
            <a:r>
              <a:rPr lang="en-US" sz="6999" spc="-573" dirty="0" err="1">
                <a:solidFill>
                  <a:srgbClr val="000000"/>
                </a:solidFill>
                <a:latin typeface="Public Sans"/>
              </a:rPr>
              <a:t>prévision</a:t>
            </a:r>
            <a:r>
              <a:rPr lang="en-US" sz="6999" spc="-573" dirty="0">
                <a:solidFill>
                  <a:srgbClr val="000000"/>
                </a:solidFill>
                <a:latin typeface="Public Sans"/>
              </a:rPr>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465</Words>
  <Application>Microsoft Office PowerPoint</Application>
  <PresentationFormat>Custom</PresentationFormat>
  <Paragraphs>105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Public Sans Bold</vt:lpstr>
      <vt:lpstr>Arial</vt:lpstr>
      <vt:lpstr>Calibri</vt:lpstr>
      <vt:lpstr>Public Sans Medium</vt:lpstr>
      <vt:lpstr>Public Sans</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Prédiction de la consommation électrique</dc:title>
  <cp:lastModifiedBy>Alisson Nunes Bonatto (Student at CentraleSupelec)</cp:lastModifiedBy>
  <cp:revision>2</cp:revision>
  <dcterms:created xsi:type="dcterms:W3CDTF">2006-08-16T00:00:00Z</dcterms:created>
  <dcterms:modified xsi:type="dcterms:W3CDTF">2024-06-07T09:45:49Z</dcterms:modified>
  <dc:identifier>DAGHbq-7vMA</dc:identifier>
</cp:coreProperties>
</file>