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BM Plex Sans" panose="020B0503050203000203" pitchFamily="3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35677" y="42291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0347" y="3768643"/>
            <a:ext cx="10807307" cy="1816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78"/>
              </a:lnSpc>
              <a:spcBef>
                <a:spcPct val="0"/>
              </a:spcBef>
            </a:pPr>
            <a:r>
              <a:rPr lang="en-US" sz="10627" spc="-4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CYBERSÉCURITÉ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3923523" y="42291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04687" y="4923633"/>
            <a:ext cx="454613" cy="439735"/>
          </a:xfrm>
          <a:custGeom>
            <a:avLst/>
            <a:gdLst/>
            <a:ahLst/>
            <a:cxnLst/>
            <a:rect l="l" t="t" r="r" b="b"/>
            <a:pathLst>
              <a:path w="454613" h="439735">
                <a:moveTo>
                  <a:pt x="0" y="0"/>
                </a:moveTo>
                <a:lnTo>
                  <a:pt x="454613" y="0"/>
                </a:lnTo>
                <a:lnTo>
                  <a:pt x="454613" y="439734"/>
                </a:lnTo>
                <a:lnTo>
                  <a:pt x="0" y="439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962544" y="5498954"/>
            <a:ext cx="8804478" cy="157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1"/>
              </a:lnSpc>
              <a:spcBef>
                <a:spcPct val="0"/>
              </a:spcBef>
            </a:pPr>
            <a:r>
              <a:rPr lang="en-US" sz="4515" spc="-180">
                <a:solidFill>
                  <a:srgbClr val="C1FF7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NOTIONS DE BASE ET PRINCIPES FONDAMENTAUX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0054B-4606-557A-0CDA-BA3A2842A572}"/>
              </a:ext>
            </a:extLst>
          </p:cNvPr>
          <p:cNvSpPr txBox="1"/>
          <p:nvPr/>
        </p:nvSpPr>
        <p:spPr>
          <a:xfrm>
            <a:off x="14844647" y="9158773"/>
            <a:ext cx="286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Par : Younes Elbarj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35677" y="42291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0347" y="4089430"/>
            <a:ext cx="10807307" cy="189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78"/>
              </a:lnSpc>
              <a:spcBef>
                <a:spcPct val="0"/>
              </a:spcBef>
            </a:pPr>
            <a:r>
              <a:rPr lang="en-US" sz="11127" spc="-4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3923523" y="42291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028700" y="4923633"/>
            <a:ext cx="454613" cy="439735"/>
          </a:xfrm>
          <a:custGeom>
            <a:avLst/>
            <a:gdLst/>
            <a:ahLst/>
            <a:cxnLst/>
            <a:rect l="l" t="t" r="r" b="b"/>
            <a:pathLst>
              <a:path w="454613" h="439735">
                <a:moveTo>
                  <a:pt x="454613" y="0"/>
                </a:moveTo>
                <a:lnTo>
                  <a:pt x="0" y="0"/>
                </a:lnTo>
                <a:lnTo>
                  <a:pt x="0" y="439734"/>
                </a:lnTo>
                <a:lnTo>
                  <a:pt x="454613" y="439734"/>
                </a:lnTo>
                <a:lnTo>
                  <a:pt x="4546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927" y="163457"/>
            <a:ext cx="60275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 à la Cybersécurité: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129393"/>
            <a:ext cx="18288000" cy="102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Cybersécurité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 la</a:t>
            </a: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Protection des systèmes informatiques et des réseaux contre les attaques, les dommages ou les accès non autorisés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241" y="2892307"/>
            <a:ext cx="18123035" cy="207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triade CIA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</a:t>
            </a: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 modèle de sécurité de l'information qui permet d'assurer la sécurité des données d'une organisation ou d'une structure professionnelle. Ces trois principes que sont la confidentialité, l'intégrité et la disponibilité </a:t>
            </a:r>
          </a:p>
          <a:p>
            <a:pPr algn="l">
              <a:lnSpc>
                <a:spcPts val="4131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5436625"/>
            <a:ext cx="18288000" cy="102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Confidentialité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Assurer que l'information est accessible uniquement aux personnes autorisées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6759593"/>
            <a:ext cx="17683609" cy="50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Intégrité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Garantir que les données sont exactes et non modifiées de manière non autorisée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7731705"/>
            <a:ext cx="18205518" cy="102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Disponibilité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Veiller à ce que les systèmes et les données soient accessibles aux utilisateurs autorisés lorsque cela est nécessaire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71256"/>
            <a:ext cx="790307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 spc="182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Terminologie Clé de la Cybersécurité: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686" y="904662"/>
            <a:ext cx="1042347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Malware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Terme général pour tout logiciel malveillant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750482"/>
            <a:ext cx="1785848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Vulnérabilité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Une faille ou une faiblesse dans un système qu’un attaquant pourrait exploiter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554006"/>
            <a:ext cx="1330687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Risque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danger potentiel qu’une menace exploite une vulnérabilité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342078"/>
            <a:ext cx="18184628" cy="1075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Exploitation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C’est quand un hacker utilise une vulnérabilité pour s’introduire dans un système ou le pirater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64965" y="5086350"/>
            <a:ext cx="3743368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Concepts Avancés: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686" y="5881007"/>
            <a:ext cx="18288000" cy="49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4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Authentification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Processus de vérification de l'identité d'un utilisateur ou d'un système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686" y="7247654"/>
            <a:ext cx="1828800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Autorisation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Détermination des droits d'accès</a:t>
            </a: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686" y="8187690"/>
            <a:ext cx="18288000" cy="112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4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Gestion des vulnérabilités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processus qui consiste à chercher les failles de sécurité dans un système pour les corriger avant que quelqu’un de malintentionné ne les exploite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234224"/>
            <a:ext cx="37172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Pratiques et Outils: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971550"/>
            <a:ext cx="720596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Pare-feu (Firewall)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contrôle le trafic</a:t>
            </a: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832882"/>
            <a:ext cx="1483816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Antivirus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détecter, prévenir et éliminer les virus et autres types de malware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859949"/>
            <a:ext cx="18288000" cy="207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VPN (Virtual Private Network)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créer une connexion sécurisée et cryptée sur un réseau moins sécurisé, comme Internet.</a:t>
            </a:r>
          </a:p>
          <a:p>
            <a:pPr algn="l">
              <a:lnSpc>
                <a:spcPts val="4131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131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4734469"/>
            <a:ext cx="437040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Protocoles et Normes: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5530124"/>
            <a:ext cx="18288000" cy="112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4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 (Hypertext Transfer Protocol Secure)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Version sécurisée du HTTP, utilisant le chiffrement TLS/SSL pour sécuriser la communication entre un navigateur web et un serveur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7324684"/>
            <a:ext cx="18067734" cy="54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4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ISO/IEC 27001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Une norme internationale qui te dit comment bien gérer la sécurité de tes infos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2482" y="4169120"/>
            <a:ext cx="18288000" cy="494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1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7 Couches de Défense en Profondeur: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Politiques de Sécurité et Standards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Périmètre Extérieur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Sécurité Physique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Sécurité Réseau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Sécurité des Systèmes et Machines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Sécurité des Applications</a:t>
            </a:r>
          </a:p>
          <a:p>
            <a:pPr marL="582930" lvl="1" indent="-291465" algn="l">
              <a:lnSpc>
                <a:spcPts val="4401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Sécurité des Données</a:t>
            </a:r>
          </a:p>
          <a:p>
            <a:pPr algn="l">
              <a:lnSpc>
                <a:spcPts val="4401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127046"/>
            <a:ext cx="1155680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182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Objectifs de la Cybersécurité :  offensive et défensive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82" y="751386"/>
            <a:ext cx="18288000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Posture Défensive: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posture défensive se focalise sur Protéger les systèmes, réseaux et données contre les attaques.</a:t>
            </a:r>
          </a:p>
          <a:p>
            <a:pPr algn="l">
              <a:lnSpc>
                <a:spcPts val="3779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2082981"/>
            <a:ext cx="18452965" cy="200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Défense en profondeur (Defense in Depth):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défense en profondeur est un concept clé de la posture défensive en cybersécurité. Elle consiste à mettre en place plusieurs couches de sécurité pour protéger un système d'information.</a:t>
            </a:r>
          </a:p>
          <a:p>
            <a:pPr algn="l">
              <a:lnSpc>
                <a:spcPts val="4022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025373" y="5143500"/>
            <a:ext cx="6822101" cy="2154647"/>
          </a:xfrm>
          <a:custGeom>
            <a:avLst/>
            <a:gdLst/>
            <a:ahLst/>
            <a:cxnLst/>
            <a:rect l="l" t="t" r="r" b="b"/>
            <a:pathLst>
              <a:path w="6822101" h="2154647">
                <a:moveTo>
                  <a:pt x="0" y="0"/>
                </a:moveTo>
                <a:lnTo>
                  <a:pt x="6822101" y="0"/>
                </a:lnTo>
                <a:lnTo>
                  <a:pt x="6822101" y="2154647"/>
                </a:lnTo>
                <a:lnTo>
                  <a:pt x="0" y="215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127046"/>
            <a:ext cx="1155680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182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Objectifs de la Cybersécurité :  offensive et défensive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82" y="751386"/>
            <a:ext cx="18288000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Posture Offensive: 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 de la posture offensive c’est Identifier les vulnérabilités et tester la sécurité des systèmes.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1740081"/>
            <a:ext cx="17149369" cy="389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2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Principales Activités de la Posture Offensive:</a:t>
            </a:r>
          </a:p>
          <a:p>
            <a:pPr marL="582930" lvl="1" indent="-291465" algn="just">
              <a:lnSpc>
                <a:spcPts val="4482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Tests d'intrusion (Pentesting)</a:t>
            </a:r>
          </a:p>
          <a:p>
            <a:pPr marL="582930" lvl="1" indent="-291465" algn="just">
              <a:lnSpc>
                <a:spcPts val="4482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de vulnérabilités</a:t>
            </a:r>
          </a:p>
          <a:p>
            <a:pPr marL="582930" lvl="1" indent="-291465" algn="just">
              <a:lnSpc>
                <a:spcPts val="4482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Ingénierie sociale</a:t>
            </a:r>
          </a:p>
          <a:p>
            <a:pPr marL="582930" lvl="1" indent="-291465" algn="just">
              <a:lnSpc>
                <a:spcPts val="4482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Développement d'exploits</a:t>
            </a:r>
          </a:p>
          <a:p>
            <a:pPr marL="582930" lvl="1" indent="-291465" algn="just">
              <a:lnSpc>
                <a:spcPts val="4482"/>
              </a:lnSpc>
              <a:buAutoNum type="arabicPeriod"/>
            </a:pP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Simulation d'attaques (Red Teaming)</a:t>
            </a:r>
          </a:p>
          <a:p>
            <a:pPr algn="just">
              <a:lnSpc>
                <a:spcPts val="4482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26482" y="5941106"/>
            <a:ext cx="264905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1" spc="18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Blue Team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86630" y="5941106"/>
            <a:ext cx="2649056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1" spc="18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 Team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6323465"/>
            <a:ext cx="5584393" cy="37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Offensive Security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Ethical Hacking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Exploiting Vulnerabilities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Penetration Tests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Black Box 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Social Engineering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E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App Scanning</a:t>
            </a:r>
          </a:p>
          <a:p>
            <a:pPr algn="l">
              <a:lnSpc>
                <a:spcPts val="3779"/>
              </a:lnSpc>
            </a:pPr>
            <a:endParaRPr lang="en-US" sz="2700" b="1" spc="164">
              <a:solidFill>
                <a:srgbClr val="E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19061" y="6323465"/>
            <a:ext cx="5440710" cy="37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Defensive Security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Infrastructure Protection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Damage Control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Incident Response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Operational Security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Threat Hunting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Digital Forensics</a:t>
            </a:r>
          </a:p>
          <a:p>
            <a:pPr algn="l">
              <a:lnSpc>
                <a:spcPts val="3779"/>
              </a:lnSpc>
            </a:pPr>
            <a:endParaRPr lang="en-US" sz="2700" b="1" spc="164">
              <a:solidFill>
                <a:srgbClr val="38B6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252528" y="0"/>
            <a:ext cx="1059477" cy="1100756"/>
          </a:xfrm>
          <a:custGeom>
            <a:avLst/>
            <a:gdLst/>
            <a:ahLst/>
            <a:cxnLst/>
            <a:rect l="l" t="t" r="r" b="b"/>
            <a:pathLst>
              <a:path w="1059477" h="1100756">
                <a:moveTo>
                  <a:pt x="0" y="0"/>
                </a:moveTo>
                <a:lnTo>
                  <a:pt x="1059477" y="0"/>
                </a:lnTo>
                <a:lnTo>
                  <a:pt x="1059477" y="1100756"/>
                </a:lnTo>
                <a:lnTo>
                  <a:pt x="0" y="1100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1463" y="250081"/>
            <a:ext cx="58593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différents types de pirates: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482344"/>
            <a:ext cx="1648569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il existe de nombreux types d'"attaquants" classés selon leur expérience et selon leurs motivations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732" y="2274142"/>
            <a:ext cx="18186537" cy="155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710" b="1" spc="165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White hat hackers : </a:t>
            </a:r>
            <a:r>
              <a:rPr lang="en-US" sz="2710" b="1" spc="1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(bidouilleurs à chapeaux blancs) : Représentés comme les « gentils » pirates informatiques, leur but est d'améliorer les systèmes ou technologies informatiques. Exemple : Linus Torvalds qui a créé Linux.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732" y="5048250"/>
            <a:ext cx="18186537" cy="102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710" b="1" spc="165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Black hat hackers :</a:t>
            </a:r>
            <a:r>
              <a:rPr lang="en-US" sz="2710" b="1" spc="1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(bidouilleurs à chapeaux noirs) : Les « méchants » pirates informatiques, s’introduisent dans les systèmes informatiques dans un but nuisible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732" y="7458780"/>
            <a:ext cx="18186537" cy="155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710" b="1" spc="165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Grey hat hackers :</a:t>
            </a:r>
            <a:r>
              <a:rPr lang="en-US" sz="2710" b="1" spc="1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(bidouilleurs à chapeaux gris) : Se situent entre les White hat hackers et les Black hat hackers. Ils ne cherchent pas à nuire mais pénètrent des systèmes informatiques de façon illégale pour avoir une renommée.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765429"/>
            <a:ext cx="18288000" cy="152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7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Script kiddies 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(gamins qui utilisent des scripts)  jeunes utilisateurs utilisant des programmes informatiques trouvés sur internet pour nuire à des systèmes informatiques dans un but récréatif.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249930"/>
            <a:ext cx="18288000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Activistes: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(bidouilleurs activistes) Logiciens ou pirates militant pour des idéologies politiques ou sociales, revendiquant des actions pour des raisons politiques ou sociales. </a:t>
            </a:r>
          </a:p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Exemple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Anonymous . Moroccan Soldiers</a:t>
            </a:r>
          </a:p>
          <a:p>
            <a:pPr algn="l">
              <a:lnSpc>
                <a:spcPts val="3779"/>
              </a:lnSpc>
            </a:pPr>
            <a:endParaRPr lang="en-US" sz="2700" b="1" spc="164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5570266"/>
            <a:ext cx="18288000" cy="989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Crackers (casseurs) 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créent des programmes informatiques pour casser les protections des logiciels ou des systèmes de paiement.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482" y="7911412"/>
            <a:ext cx="18123035" cy="989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Carders: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(pirates des cartes)  consistant à s’attaquer aux systèmes de cartes à puce exploitant les failles de sécurité.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4965" y="10122035"/>
            <a:ext cx="18617930" cy="443419"/>
            <a:chOff x="0" y="0"/>
            <a:chExt cx="4903488" cy="116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3488" cy="116785"/>
            </a:xfrm>
            <a:custGeom>
              <a:avLst/>
              <a:gdLst/>
              <a:ahLst/>
              <a:cxnLst/>
              <a:rect l="l" t="t" r="r" b="b"/>
              <a:pathLst>
                <a:path w="4903488" h="116785">
                  <a:moveTo>
                    <a:pt x="0" y="0"/>
                  </a:moveTo>
                  <a:lnTo>
                    <a:pt x="4903488" y="0"/>
                  </a:lnTo>
                  <a:lnTo>
                    <a:pt x="4903488" y="116785"/>
                  </a:lnTo>
                  <a:lnTo>
                    <a:pt x="0" y="11678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03488" cy="145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9437" y="529590"/>
            <a:ext cx="18069125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Crime organisé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Pirates qui font partie de groupes criminels bien financés et hautement sophistiqués.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37" y="2013585"/>
            <a:ext cx="18069125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C1FF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Menaces persistantes avancées (Advanced Persistent Threats) : 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Groupes de pirates très entraînés et financés (souvent par des États-nations) avec des capacités d’intelligence covertes et open-source à leur disposition.</a:t>
            </a:r>
          </a:p>
          <a:p>
            <a:pPr algn="l">
              <a:lnSpc>
                <a:spcPts val="3779"/>
              </a:lnSpc>
            </a:pPr>
            <a:r>
              <a:rPr lang="en-US" sz="2700" b="1" spc="164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Exemple:</a:t>
            </a:r>
            <a:r>
              <a:rPr lang="en-US" sz="2700" b="1" spc="16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APT28 (Fancy Bear) . Lazarus Group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742024" y="6905513"/>
            <a:ext cx="201586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Skill Level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2535592" y="4971498"/>
            <a:ext cx="0" cy="412927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TextBox 10"/>
          <p:cNvSpPr txBox="1"/>
          <p:nvPr/>
        </p:nvSpPr>
        <p:spPr>
          <a:xfrm>
            <a:off x="2554642" y="8190753"/>
            <a:ext cx="276286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 Kiddies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93438" y="7134404"/>
            <a:ext cx="276286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Hacktivists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54642" y="5259946"/>
            <a:ext cx="276286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93438" y="6265662"/>
            <a:ext cx="3040463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Organized Crime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10959" y="4259580"/>
            <a:ext cx="476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8B6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Quelques hackers célèbres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10959" y="5039601"/>
            <a:ext cx="9817746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Jon Lech Johansen :</a:t>
            </a:r>
            <a:r>
              <a:rPr lang="en-US" sz="2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décryptage de contenu d'un DVD chiffré.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42066" y="6378322"/>
            <a:ext cx="9677041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George Hotz : </a:t>
            </a:r>
            <a:r>
              <a:rPr lang="en-US" sz="2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Geek qui a craqué l'iPhone (2007) et la PlayStation 3 (2010)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42066" y="7717043"/>
            <a:ext cx="9473800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Hamza Bendelladj : </a:t>
            </a:r>
            <a:r>
              <a:rPr lang="en-US" sz="2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Hacker algérien connu sous le pseudonyme BX1, célèbre pour avoir co-développé et distribué le malware SpyEye, utilisé pour voler des millions de dollars dans des banques à travers le monde.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892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 Bold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cp:lastModifiedBy>EL BARGE YOUNES</cp:lastModifiedBy>
  <cp:revision>2</cp:revision>
  <dcterms:created xsi:type="dcterms:W3CDTF">2006-08-16T00:00:00Z</dcterms:created>
  <dcterms:modified xsi:type="dcterms:W3CDTF">2024-09-26T21:56:12Z</dcterms:modified>
  <dc:identifier>DAGP7H9FljQ</dc:identifier>
</cp:coreProperties>
</file>