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8" r:id="rId4"/>
    <p:sldId id="260" r:id="rId5"/>
    <p:sldId id="261" r:id="rId6"/>
    <p:sldId id="259" r:id="rId7"/>
    <p:sldId id="264" r:id="rId8"/>
    <p:sldId id="258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84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57" r:id="rId27"/>
    <p:sldId id="262" r:id="rId28"/>
    <p:sldId id="286" r:id="rId29"/>
    <p:sldId id="263" r:id="rId30"/>
    <p:sldId id="287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9C7"/>
    <a:srgbClr val="EBCC4F"/>
    <a:srgbClr val="80D03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9BE2F-8458-231C-A920-B0F4E3D72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7182B3-DFDC-6015-2262-B98C95DD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25F89-51E2-5677-8A50-33AF6E12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FE2E1-3649-47C8-E3F6-97C37A90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15B203-1C5D-8D61-D9D6-CD1D8D9F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1ACC6-A77D-C6AA-6DDB-C17B6289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101873-2EEA-F80F-A18C-F133B051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5ACED-9826-006C-F3DE-5CFFA2F7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980DAB-327F-9B6F-40BD-2AA04A45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56E16B-FEB5-E3D9-7DF7-B62FB0D6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CBCED0-0479-DFFD-AD5A-BAD6C5B3B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29914F-6692-B4B2-9B4A-91A6DBD3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1C70E8-6FBF-9C3A-8C09-92F7E997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BD837-63E5-01F0-BC74-B43B8087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288C22-9806-53DC-CFDA-AC773666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5273F-544E-94AF-5271-BFA48321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50F7E-D706-172C-6E06-BD30A302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5B1CE-D782-AD57-A892-785BD421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9B35A-3ECE-FA63-8784-034A5B7C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375F9C-4AD4-26EB-16AA-E047B197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E00A7-E326-F6B1-E92F-EED1FB1E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BC2B3A-280C-FC99-EA58-A3E2EB3B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10048-D0B5-C517-6423-349F0CFF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7A6C4-D8DD-BFFE-771A-31B2372A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74CD2-0F26-DD93-EC03-6C65CCAF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9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170C0-E5F2-D00F-38E4-805D4206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9FBAE-9814-45F1-A056-5D9F1E050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D0EC53-9471-E4BA-A3B6-E44F22905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0D9F3C-8B8E-377F-02F9-BA075001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80D60A-B1C6-3186-06DD-92BDD82A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754EA-729A-C695-F52E-B72EFCD7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1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711C6-B25C-08B0-15D5-6ACA068E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5CD114-3BFC-2208-971B-C2E0451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82581F-052B-1A16-D7DE-36081EA65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E1F24A-D401-565D-C8CE-86FD5665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565695-1267-6EAE-BAE6-8D4E73825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60A14E-04B7-45DF-C461-F9D25CBF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0F5794-E93E-78D0-13A4-13A268BD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A733BD-7116-4BF5-D835-8F193CDF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2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18F39-AF51-9732-5D52-F9423D68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12AC27-9981-D1F8-D8F1-52D3A018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FCB4F6-4E63-2C57-C2B4-7EA362AC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BC0BF3-9667-797C-0F68-56353A56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02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942890-1B6B-C7FE-C8DC-B6D37F7B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A7C1D1-6DDE-7071-75A5-7CC24E58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79596-C9CD-C8A7-3916-1225DCA7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28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FA07-7E80-BDBF-BB13-E1165783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F6482-95C8-3DA5-39BD-F5576796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F13747-CF1F-E657-33B7-114F47161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41FCB-0AF3-72DD-44BB-D32EDC00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96B3A-77FF-9203-8BDC-11A5359C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F7AB1F-98F8-2373-4C62-7BE24550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C81A4-1E9C-9F50-4A34-335F564C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8CFCCE-0ED0-5766-F0E0-539F3A0FB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DFAADC-9235-84BE-F9CF-3B8033A9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57ECA-E567-A034-96F3-7BFA7DC0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C3A20-B10D-59DD-0B77-E1C86282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BD55FF-B3D4-AEBF-CC9C-59F2C3B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7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7D1AEA-CE52-AB52-5411-827B37E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3967D4-76D1-9097-A069-AAE62483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55052C-B9CA-FDC9-9BF3-66E590A8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F967-16CB-4573-8210-BE53E99C04F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F5C2B-F8B6-0FEB-7E2E-894D3925E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0C43C-2337-A95F-FAD0-5E8B73070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8742-6BDF-403D-A498-2172DF939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9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4E7D3-41A8-CE7D-7189-65A9BD0F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2387600"/>
          </a:xfrm>
        </p:spPr>
        <p:txBody>
          <a:bodyPr/>
          <a:lstStyle/>
          <a:p>
            <a:r>
              <a:rPr lang="fr-FR" b="1" i="0" dirty="0">
                <a:solidFill>
                  <a:srgbClr val="271A3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Analysez des ventes</a:t>
            </a:r>
            <a:br>
              <a:rPr lang="fr-FR" b="1" dirty="0">
                <a:solidFill>
                  <a:srgbClr val="271A38"/>
                </a:solidFill>
                <a:latin typeface="Inter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35866C-FB2D-5C88-E08B-A6D472BF8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Période : mars 2021 – </a:t>
            </a:r>
            <a:r>
              <a:rPr lang="fr-FR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fev</a:t>
            </a:r>
            <a:r>
              <a:rPr lang="fr-FR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2023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B45F3B-0AD8-EDEE-3B26-F9A8C0DF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0"/>
            <a:ext cx="2219325" cy="8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0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8AF843B-70AE-6908-78D4-26BD8609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688974"/>
            <a:ext cx="6193790" cy="36908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BFCA57-9964-7A67-2791-DB43C8E65D47}"/>
              </a:ext>
            </a:extLst>
          </p:cNvPr>
          <p:cNvSpPr/>
          <p:nvPr/>
        </p:nvSpPr>
        <p:spPr>
          <a:xfrm>
            <a:off x="5100320" y="688975"/>
            <a:ext cx="477520" cy="3405505"/>
          </a:xfrm>
          <a:prstGeom prst="rect">
            <a:avLst/>
          </a:prstGeom>
          <a:noFill/>
          <a:ln w="41275">
            <a:solidFill>
              <a:srgbClr val="80D03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50A04-2164-14FF-E6F9-0FC337048F1E}"/>
              </a:ext>
            </a:extLst>
          </p:cNvPr>
          <p:cNvSpPr/>
          <p:nvPr/>
        </p:nvSpPr>
        <p:spPr>
          <a:xfrm>
            <a:off x="5618480" y="688974"/>
            <a:ext cx="477520" cy="3405505"/>
          </a:xfrm>
          <a:prstGeom prst="rect">
            <a:avLst/>
          </a:prstGeom>
          <a:noFill/>
          <a:ln w="41275">
            <a:solidFill>
              <a:srgbClr val="EBCC4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77F66-55AC-E735-50C0-AA9733FAA7F9}"/>
              </a:ext>
            </a:extLst>
          </p:cNvPr>
          <p:cNvSpPr/>
          <p:nvPr/>
        </p:nvSpPr>
        <p:spPr>
          <a:xfrm>
            <a:off x="1422400" y="955040"/>
            <a:ext cx="162560" cy="3139437"/>
          </a:xfrm>
          <a:prstGeom prst="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582639-0B67-0DDD-E296-3903A9B2EDF0}"/>
              </a:ext>
            </a:extLst>
          </p:cNvPr>
          <p:cNvSpPr txBox="1"/>
          <p:nvPr/>
        </p:nvSpPr>
        <p:spPr>
          <a:xfrm>
            <a:off x="7183120" y="814726"/>
            <a:ext cx="451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221 enregistrements avec des valeurs manquantes concernant un seul produit référencé  "0_2245" de catégorie "0".</a:t>
            </a:r>
          </a:p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074FCBE-E6CC-AE6A-B37D-3CC995DE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78" y="2534384"/>
            <a:ext cx="5826443" cy="35497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2CE8DA6-45B5-8DF5-E1B4-03C24EE20B7C}"/>
              </a:ext>
            </a:extLst>
          </p:cNvPr>
          <p:cNvSpPr/>
          <p:nvPr/>
        </p:nvSpPr>
        <p:spPr>
          <a:xfrm>
            <a:off x="10337800" y="2524758"/>
            <a:ext cx="477520" cy="3405505"/>
          </a:xfrm>
          <a:prstGeom prst="rect">
            <a:avLst/>
          </a:prstGeom>
          <a:noFill/>
          <a:ln w="41275">
            <a:solidFill>
              <a:srgbClr val="80D03D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5005E-BF90-1D2D-0A2B-16D5D31A1E64}"/>
              </a:ext>
            </a:extLst>
          </p:cNvPr>
          <p:cNvSpPr/>
          <p:nvPr/>
        </p:nvSpPr>
        <p:spPr>
          <a:xfrm>
            <a:off x="10847070" y="2524224"/>
            <a:ext cx="477520" cy="3405505"/>
          </a:xfrm>
          <a:prstGeom prst="rect">
            <a:avLst/>
          </a:prstGeom>
          <a:noFill/>
          <a:ln w="41275">
            <a:solidFill>
              <a:srgbClr val="EBCC4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égende : flèche vers le haut 6">
            <a:extLst>
              <a:ext uri="{FF2B5EF4-FFF2-40B4-BE49-F238E27FC236}">
                <a16:creationId xmlns:a16="http://schemas.microsoft.com/office/drawing/2014/main" id="{0AADD754-E500-7F21-E2AA-35A9B86C03B1}"/>
              </a:ext>
            </a:extLst>
          </p:cNvPr>
          <p:cNvSpPr/>
          <p:nvPr/>
        </p:nvSpPr>
        <p:spPr>
          <a:xfrm>
            <a:off x="4320540" y="4094477"/>
            <a:ext cx="3073400" cy="2499362"/>
          </a:xfrm>
          <a:prstGeom prst="upArrowCallout">
            <a:avLst>
              <a:gd name="adj1" fmla="val 3990"/>
              <a:gd name="adj2" fmla="val 4382"/>
              <a:gd name="adj3" fmla="val 17268"/>
              <a:gd name="adj4" fmla="val 22959"/>
            </a:avLst>
          </a:prstGeom>
          <a:solidFill>
            <a:srgbClr val="EBC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Imputation par la catégorie 0</a:t>
            </a:r>
          </a:p>
        </p:txBody>
      </p:sp>
      <p:sp>
        <p:nvSpPr>
          <p:cNvPr id="10" name="Légende : flèche vers le haut 9">
            <a:extLst>
              <a:ext uri="{FF2B5EF4-FFF2-40B4-BE49-F238E27FC236}">
                <a16:creationId xmlns:a16="http://schemas.microsoft.com/office/drawing/2014/main" id="{E49E7261-F5CC-D37C-E070-02E64EB1D737}"/>
              </a:ext>
            </a:extLst>
          </p:cNvPr>
          <p:cNvSpPr/>
          <p:nvPr/>
        </p:nvSpPr>
        <p:spPr>
          <a:xfrm>
            <a:off x="3855720" y="4094477"/>
            <a:ext cx="2966720" cy="1706883"/>
          </a:xfrm>
          <a:prstGeom prst="upArrowCallout">
            <a:avLst>
              <a:gd name="adj1" fmla="val 4641"/>
              <a:gd name="adj2" fmla="val 5240"/>
              <a:gd name="adj3" fmla="val 25000"/>
              <a:gd name="adj4" fmla="val 38031"/>
            </a:avLst>
          </a:prstGeom>
          <a:solidFill>
            <a:srgbClr val="80D03D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Imputation par la moyenne des prix  de la catégorie 0</a:t>
            </a:r>
          </a:p>
        </p:txBody>
      </p:sp>
      <p:sp>
        <p:nvSpPr>
          <p:cNvPr id="17" name="Légende : flèche vers le haut 16">
            <a:extLst>
              <a:ext uri="{FF2B5EF4-FFF2-40B4-BE49-F238E27FC236}">
                <a16:creationId xmlns:a16="http://schemas.microsoft.com/office/drawing/2014/main" id="{53F4183A-5FC5-6C30-724B-DFF206535EE6}"/>
              </a:ext>
            </a:extLst>
          </p:cNvPr>
          <p:cNvSpPr/>
          <p:nvPr/>
        </p:nvSpPr>
        <p:spPr>
          <a:xfrm>
            <a:off x="758826" y="4111087"/>
            <a:ext cx="1455578" cy="968914"/>
          </a:xfrm>
          <a:prstGeom prst="upArrowCallout">
            <a:avLst>
              <a:gd name="adj1" fmla="val 5354"/>
              <a:gd name="adj2" fmla="val 6990"/>
              <a:gd name="adj3" fmla="val 25000"/>
              <a:gd name="adj4" fmla="val 3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Catégorie 0</a:t>
            </a:r>
          </a:p>
        </p:txBody>
      </p:sp>
    </p:spTree>
    <p:extLst>
      <p:ext uri="{BB962C8B-B14F-4D97-AF65-F5344CB8AC3E}">
        <p14:creationId xmlns:p14="http://schemas.microsoft.com/office/powerpoint/2010/main" val="26172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41406D5-7981-0AE5-A285-B5825D702730}"/>
              </a:ext>
            </a:extLst>
          </p:cNvPr>
          <p:cNvSpPr txBox="1"/>
          <p:nvPr/>
        </p:nvSpPr>
        <p:spPr>
          <a:xfrm>
            <a:off x="7489866" y="1003691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74 enregistrements représentants des valeurs incohérentes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D4637A93-0288-E2AA-69EC-BDF638E6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32" y="2992215"/>
            <a:ext cx="5742068" cy="350507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E3D043E-D834-5CBC-358C-BE83651B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9" y="329702"/>
            <a:ext cx="6301663" cy="35050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832075-61ED-7FD6-8825-236A69271D28}"/>
              </a:ext>
            </a:extLst>
          </p:cNvPr>
          <p:cNvSpPr/>
          <p:nvPr/>
        </p:nvSpPr>
        <p:spPr>
          <a:xfrm>
            <a:off x="1342276" y="594426"/>
            <a:ext cx="283598" cy="2934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D91C74-5B4B-1BCF-CB4B-6D7C75CE67B0}"/>
              </a:ext>
            </a:extLst>
          </p:cNvPr>
          <p:cNvSpPr/>
          <p:nvPr/>
        </p:nvSpPr>
        <p:spPr>
          <a:xfrm>
            <a:off x="4792713" y="325215"/>
            <a:ext cx="434850" cy="3203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égende : flèche vers le haut 20">
            <a:extLst>
              <a:ext uri="{FF2B5EF4-FFF2-40B4-BE49-F238E27FC236}">
                <a16:creationId xmlns:a16="http://schemas.microsoft.com/office/drawing/2014/main" id="{AEEE755B-1510-FE9A-BA3A-DC77811DBEDA}"/>
              </a:ext>
            </a:extLst>
          </p:cNvPr>
          <p:cNvSpPr/>
          <p:nvPr/>
        </p:nvSpPr>
        <p:spPr>
          <a:xfrm>
            <a:off x="3629963" y="3582670"/>
            <a:ext cx="2760350" cy="1507585"/>
          </a:xfrm>
          <a:prstGeom prst="upArrowCallout">
            <a:avLst>
              <a:gd name="adj1" fmla="val 4641"/>
              <a:gd name="adj2" fmla="val 5240"/>
              <a:gd name="adj3" fmla="val 25000"/>
              <a:gd name="adj4" fmla="val 38031"/>
            </a:avLst>
          </a:prstGeom>
          <a:solidFill>
            <a:srgbClr val="80D03D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Imputation par la moyenne des prix  de la catégorie 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58933B-42E4-4E2A-42D9-A56B875C5597}"/>
              </a:ext>
            </a:extLst>
          </p:cNvPr>
          <p:cNvSpPr/>
          <p:nvPr/>
        </p:nvSpPr>
        <p:spPr>
          <a:xfrm>
            <a:off x="5277656" y="325215"/>
            <a:ext cx="434850" cy="3203613"/>
          </a:xfrm>
          <a:prstGeom prst="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Légende : flèche vers le haut 22">
            <a:extLst>
              <a:ext uri="{FF2B5EF4-FFF2-40B4-BE49-F238E27FC236}">
                <a16:creationId xmlns:a16="http://schemas.microsoft.com/office/drawing/2014/main" id="{4511E73F-3AF8-9279-1609-C5666162740C}"/>
              </a:ext>
            </a:extLst>
          </p:cNvPr>
          <p:cNvSpPr/>
          <p:nvPr/>
        </p:nvSpPr>
        <p:spPr>
          <a:xfrm>
            <a:off x="103900" y="3582670"/>
            <a:ext cx="2760350" cy="1507585"/>
          </a:xfrm>
          <a:prstGeom prst="upArrowCallout">
            <a:avLst>
              <a:gd name="adj1" fmla="val 4641"/>
              <a:gd name="adj2" fmla="val 5240"/>
              <a:gd name="adj3" fmla="val 25000"/>
              <a:gd name="adj4" fmla="val 38031"/>
            </a:avLst>
          </a:prstGeom>
          <a:solidFill>
            <a:srgbClr val="80D03D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Suppression du préfixe « test_ »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A348-94F3-FCF5-B1D9-F1F04F175F80}"/>
              </a:ext>
            </a:extLst>
          </p:cNvPr>
          <p:cNvSpPr/>
          <p:nvPr/>
        </p:nvSpPr>
        <p:spPr>
          <a:xfrm>
            <a:off x="10414874" y="2992215"/>
            <a:ext cx="434850" cy="3203613"/>
          </a:xfrm>
          <a:prstGeom prst="rect">
            <a:avLst/>
          </a:prstGeom>
          <a:noFill/>
          <a:ln w="38100">
            <a:solidFill>
              <a:srgbClr val="80D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19B41A-F37D-4768-6FDA-7E755354FC81}"/>
              </a:ext>
            </a:extLst>
          </p:cNvPr>
          <p:cNvSpPr/>
          <p:nvPr/>
        </p:nvSpPr>
        <p:spPr>
          <a:xfrm>
            <a:off x="7396480" y="2996670"/>
            <a:ext cx="1709901" cy="3203613"/>
          </a:xfrm>
          <a:prstGeom prst="rect">
            <a:avLst/>
          </a:prstGeom>
          <a:noFill/>
          <a:ln w="38100">
            <a:solidFill>
              <a:srgbClr val="80D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égende : flèche vers le haut 29">
            <a:extLst>
              <a:ext uri="{FF2B5EF4-FFF2-40B4-BE49-F238E27FC236}">
                <a16:creationId xmlns:a16="http://schemas.microsoft.com/office/drawing/2014/main" id="{49B9457C-6AD5-6AB4-0829-358B5364A93C}"/>
              </a:ext>
            </a:extLst>
          </p:cNvPr>
          <p:cNvSpPr/>
          <p:nvPr/>
        </p:nvSpPr>
        <p:spPr>
          <a:xfrm>
            <a:off x="4784015" y="3559302"/>
            <a:ext cx="1455578" cy="968914"/>
          </a:xfrm>
          <a:prstGeom prst="upArrowCallout">
            <a:avLst>
              <a:gd name="adj1" fmla="val 5354"/>
              <a:gd name="adj2" fmla="val 6990"/>
              <a:gd name="adj3" fmla="val 25000"/>
              <a:gd name="adj4" fmla="val 3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Catégorie 0</a:t>
            </a:r>
          </a:p>
        </p:txBody>
      </p:sp>
    </p:spTree>
    <p:extLst>
      <p:ext uri="{BB962C8B-B14F-4D97-AF65-F5344CB8AC3E}">
        <p14:creationId xmlns:p14="http://schemas.microsoft.com/office/powerpoint/2010/main" val="379918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0A00828-91D0-078D-087D-87A8830B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27" y="513715"/>
            <a:ext cx="7896225" cy="2457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AB65E7-780B-133C-057F-5F98A967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4540"/>
            <a:ext cx="12192000" cy="29397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05A730-1580-8724-1DBC-5E6DC5389589}"/>
              </a:ext>
            </a:extLst>
          </p:cNvPr>
          <p:cNvSpPr/>
          <p:nvPr/>
        </p:nvSpPr>
        <p:spPr>
          <a:xfrm>
            <a:off x="3211434" y="471295"/>
            <a:ext cx="2356246" cy="2221105"/>
          </a:xfrm>
          <a:prstGeom prst="rect">
            <a:avLst/>
          </a:prstGeom>
          <a:noFill/>
          <a:ln w="38100">
            <a:solidFill>
              <a:srgbClr val="80D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A92CA-19AB-A02C-1260-EAA4FEAC9A5F}"/>
              </a:ext>
            </a:extLst>
          </p:cNvPr>
          <p:cNvSpPr/>
          <p:nvPr/>
        </p:nvSpPr>
        <p:spPr>
          <a:xfrm>
            <a:off x="6299200" y="3574540"/>
            <a:ext cx="4643120" cy="2939799"/>
          </a:xfrm>
          <a:prstGeom prst="rect">
            <a:avLst/>
          </a:prstGeom>
          <a:noFill/>
          <a:ln w="38100">
            <a:solidFill>
              <a:srgbClr val="80D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2834A-96AE-A7FE-81F6-171A01CB5CB7}"/>
              </a:ext>
            </a:extLst>
          </p:cNvPr>
          <p:cNvSpPr/>
          <p:nvPr/>
        </p:nvSpPr>
        <p:spPr>
          <a:xfrm>
            <a:off x="9184640" y="471295"/>
            <a:ext cx="477520" cy="2221105"/>
          </a:xfrm>
          <a:prstGeom prst="rect">
            <a:avLst/>
          </a:prstGeom>
          <a:noFill/>
          <a:ln w="41275">
            <a:solidFill>
              <a:srgbClr val="EBCC4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E1BD70-CCF2-7273-E528-4CEBFE861468}"/>
              </a:ext>
            </a:extLst>
          </p:cNvPr>
          <p:cNvSpPr/>
          <p:nvPr/>
        </p:nvSpPr>
        <p:spPr>
          <a:xfrm>
            <a:off x="10972800" y="3574540"/>
            <a:ext cx="1127760" cy="2939799"/>
          </a:xfrm>
          <a:prstGeom prst="rect">
            <a:avLst/>
          </a:prstGeom>
          <a:noFill/>
          <a:ln w="41275">
            <a:solidFill>
              <a:srgbClr val="EBCC4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BB0095-2A24-CF78-8964-DEED5FAC570F}"/>
              </a:ext>
            </a:extLst>
          </p:cNvPr>
          <p:cNvSpPr/>
          <p:nvPr/>
        </p:nvSpPr>
        <p:spPr>
          <a:xfrm>
            <a:off x="8112760" y="471295"/>
            <a:ext cx="553720" cy="2221105"/>
          </a:xfrm>
          <a:prstGeom prst="rect">
            <a:avLst/>
          </a:prstGeom>
          <a:noFill/>
          <a:ln w="41275"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628143-459A-72DD-65A2-FCEB866955E6}"/>
              </a:ext>
            </a:extLst>
          </p:cNvPr>
          <p:cNvSpPr/>
          <p:nvPr/>
        </p:nvSpPr>
        <p:spPr>
          <a:xfrm>
            <a:off x="4597400" y="3574540"/>
            <a:ext cx="553720" cy="2939798"/>
          </a:xfrm>
          <a:prstGeom prst="rect">
            <a:avLst/>
          </a:prstGeom>
          <a:noFill/>
          <a:ln w="41275"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6F3D37-96A2-DFFA-30FB-760AF49EC39A}"/>
              </a:ext>
            </a:extLst>
          </p:cNvPr>
          <p:cNvSpPr/>
          <p:nvPr/>
        </p:nvSpPr>
        <p:spPr>
          <a:xfrm>
            <a:off x="8696960" y="475230"/>
            <a:ext cx="477520" cy="2221105"/>
          </a:xfrm>
          <a:prstGeom prst="rect">
            <a:avLst/>
          </a:prstGeom>
          <a:noFill/>
          <a:ln w="41275">
            <a:solidFill>
              <a:srgbClr val="39B9C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21D06-5909-DAB3-7480-5884A1760F62}"/>
              </a:ext>
            </a:extLst>
          </p:cNvPr>
          <p:cNvSpPr/>
          <p:nvPr/>
        </p:nvSpPr>
        <p:spPr>
          <a:xfrm>
            <a:off x="5191760" y="3574540"/>
            <a:ext cx="553720" cy="2939798"/>
          </a:xfrm>
          <a:prstGeom prst="rect">
            <a:avLst/>
          </a:prstGeom>
          <a:noFill/>
          <a:ln w="41275">
            <a:solidFill>
              <a:srgbClr val="39B9C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2D7A212-BFE9-AE9D-32B8-CD101C3B684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064088" y="1017868"/>
            <a:ext cx="882140" cy="4231203"/>
          </a:xfrm>
          <a:prstGeom prst="bentConnector3">
            <a:avLst>
              <a:gd name="adj1" fmla="val 50000"/>
            </a:avLst>
          </a:prstGeom>
          <a:ln w="38100">
            <a:solidFill>
              <a:srgbClr val="80D0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AE14312-3BFB-D735-441E-6812FA818065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190870" y="1375790"/>
            <a:ext cx="882140" cy="3515360"/>
          </a:xfrm>
          <a:prstGeom prst="bentConnector3">
            <a:avLst>
              <a:gd name="adj1" fmla="val 30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11299D03-3236-6E7E-56A5-E468986EA593}"/>
              </a:ext>
            </a:extLst>
          </p:cNvPr>
          <p:cNvCxnSpPr>
            <a:cxnSpLocks/>
          </p:cNvCxnSpPr>
          <p:nvPr/>
        </p:nvCxnSpPr>
        <p:spPr>
          <a:xfrm rot="5400000">
            <a:off x="6763067" y="1401888"/>
            <a:ext cx="878205" cy="3467100"/>
          </a:xfrm>
          <a:prstGeom prst="bentConnector3">
            <a:avLst>
              <a:gd name="adj1" fmla="val 71981"/>
            </a:avLst>
          </a:prstGeom>
          <a:ln w="38100">
            <a:solidFill>
              <a:srgbClr val="39B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84E90595-5693-8F49-E826-655B8B55198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10038970" y="2076830"/>
            <a:ext cx="882140" cy="2113280"/>
          </a:xfrm>
          <a:prstGeom prst="bentConnector3">
            <a:avLst/>
          </a:prstGeom>
          <a:ln w="38100">
            <a:solidFill>
              <a:srgbClr val="EBCC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0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18D91D-1427-1F80-D9A2-F3AF40B4982A}"/>
              </a:ext>
            </a:extLst>
          </p:cNvPr>
          <p:cNvSpPr txBox="1"/>
          <p:nvPr/>
        </p:nvSpPr>
        <p:spPr>
          <a:xfrm>
            <a:off x="3048000" y="3244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53121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015E721-67CE-5A3D-CE84-CFFE6732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46" y="215123"/>
            <a:ext cx="6095553" cy="31393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E176B97-5DA0-694B-2DCA-F293437D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3352800"/>
            <a:ext cx="6516779" cy="34729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9A2AD6E-60B2-0089-64BD-A4DDE2C1F349}"/>
              </a:ext>
            </a:extLst>
          </p:cNvPr>
          <p:cNvSpPr txBox="1"/>
          <p:nvPr/>
        </p:nvSpPr>
        <p:spPr>
          <a:xfrm>
            <a:off x="426720" y="711200"/>
            <a:ext cx="5402958" cy="267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prix modale est égal à : 15.99 €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prix moyen est égal à : 17.45 €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prix médian est égal à : 13.99 €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FR" altLang="fr-FR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 majorité des prix sont en dessous de 34 €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CD8CFA-E9A7-D9D1-1F03-1E00F73E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C2C1F1-9237-9FD3-1B82-8D8671EF7A64}"/>
              </a:ext>
            </a:extLst>
          </p:cNvPr>
          <p:cNvSpPr txBox="1"/>
          <p:nvPr/>
        </p:nvSpPr>
        <p:spPr>
          <a:xfrm>
            <a:off x="6695440" y="3549046"/>
            <a:ext cx="4897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 prix maximal est de 300 €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 prix minimal est de 0.62 €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25% des prix sont inférieurs à : 8.87€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 moitié des prix sont en dessous 14€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75% des prix sont  inférieurs à 19€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8C0DA3-C8D7-71E9-4956-61C7DA4C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ED011F-D1B6-F17C-C459-2BD93AD7C6CD}"/>
              </a:ext>
            </a:extLst>
          </p:cNvPr>
          <p:cNvSpPr txBox="1"/>
          <p:nvPr/>
        </p:nvSpPr>
        <p:spPr>
          <a:xfrm>
            <a:off x="426720" y="341868"/>
            <a:ext cx="46125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Etude du prix de vente</a:t>
            </a:r>
          </a:p>
        </p:txBody>
      </p:sp>
    </p:spTree>
    <p:extLst>
      <p:ext uri="{BB962C8B-B14F-4D97-AF65-F5344CB8AC3E}">
        <p14:creationId xmlns:p14="http://schemas.microsoft.com/office/powerpoint/2010/main" val="290112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8AD0537-1F0F-2A07-7266-91CF19F3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29" y="3708326"/>
            <a:ext cx="6698792" cy="27825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3E67E3-094B-BB9F-0CB0-760E4DAF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40" y="367099"/>
            <a:ext cx="5504848" cy="272154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987DA25-5624-29E6-9832-96226CE5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8C67158C-165D-0F1E-FCDD-F26108AA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5216"/>
              </p:ext>
            </p:extLst>
          </p:nvPr>
        </p:nvGraphicFramePr>
        <p:xfrm>
          <a:off x="596089" y="1030860"/>
          <a:ext cx="4612640" cy="171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071">
                  <a:extLst>
                    <a:ext uri="{9D8B030D-6E8A-4147-A177-3AD203B41FA5}">
                      <a16:colId xmlns:a16="http://schemas.microsoft.com/office/drawing/2014/main" val="736366051"/>
                    </a:ext>
                  </a:extLst>
                </a:gridCol>
                <a:gridCol w="2300569">
                  <a:extLst>
                    <a:ext uri="{9D8B030D-6E8A-4147-A177-3AD203B41FA5}">
                      <a16:colId xmlns:a16="http://schemas.microsoft.com/office/drawing/2014/main" val="2091964055"/>
                    </a:ext>
                  </a:extLst>
                </a:gridCol>
              </a:tblGrid>
              <a:tr h="1657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Chiffre d’affaire (en 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967147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5 833 620.33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35297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6 023 247.15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67555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11 856 867.48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655994"/>
                  </a:ext>
                </a:extLst>
              </a:tr>
            </a:tbl>
          </a:graphicData>
        </a:graphic>
      </p:graphicFrame>
      <p:sp>
        <p:nvSpPr>
          <p:cNvPr id="24" name="Bulle narrative : rectangle 23">
            <a:extLst>
              <a:ext uri="{FF2B5EF4-FFF2-40B4-BE49-F238E27FC236}">
                <a16:creationId xmlns:a16="http://schemas.microsoft.com/office/drawing/2014/main" id="{4873374D-C42C-59CD-E236-C4A8F8F471BE}"/>
              </a:ext>
            </a:extLst>
          </p:cNvPr>
          <p:cNvSpPr/>
          <p:nvPr/>
        </p:nvSpPr>
        <p:spPr>
          <a:xfrm>
            <a:off x="8979023" y="1933832"/>
            <a:ext cx="2479041" cy="738248"/>
          </a:xfrm>
          <a:prstGeom prst="wedgeRectCallout">
            <a:avLst>
              <a:gd name="adj1" fmla="val -69672"/>
              <a:gd name="adj2" fmla="val 51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baisse significative du chiffre d'affaires au mois d'octobre de la première année.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1E306D8-B7FB-C13A-0E7D-F2A39C02C76E}"/>
              </a:ext>
            </a:extLst>
          </p:cNvPr>
          <p:cNvSpPr txBox="1"/>
          <p:nvPr/>
        </p:nvSpPr>
        <p:spPr>
          <a:xfrm>
            <a:off x="465619" y="3923138"/>
            <a:ext cx="4873449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L’étude de l’évolution de la moyenne mobile calculée sur des intervalles de 30, 60 et 120 jours montre que la tendance du chiffre d'affaire est bien stationnaire.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52380B3-90A2-A303-6E85-40F803A2B4B5}"/>
              </a:ext>
            </a:extLst>
          </p:cNvPr>
          <p:cNvSpPr txBox="1"/>
          <p:nvPr/>
        </p:nvSpPr>
        <p:spPr>
          <a:xfrm>
            <a:off x="453849" y="367099"/>
            <a:ext cx="46125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Evolution du chiffre d’affaire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1147F09-EE60-8DBE-5101-4F26A2D6EFCC}"/>
              </a:ext>
            </a:extLst>
          </p:cNvPr>
          <p:cNvSpPr txBox="1"/>
          <p:nvPr/>
        </p:nvSpPr>
        <p:spPr>
          <a:xfrm>
            <a:off x="465749" y="3410040"/>
            <a:ext cx="46125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Tendance globale du chiffre d’affaire</a:t>
            </a:r>
          </a:p>
        </p:txBody>
      </p:sp>
    </p:spTree>
    <p:extLst>
      <p:ext uri="{BB962C8B-B14F-4D97-AF65-F5344CB8AC3E}">
        <p14:creationId xmlns:p14="http://schemas.microsoft.com/office/powerpoint/2010/main" val="306469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D7B12F82-A0EC-FF67-A143-E7B09E5D4000}"/>
              </a:ext>
            </a:extLst>
          </p:cNvPr>
          <p:cNvSpPr txBox="1"/>
          <p:nvPr/>
        </p:nvSpPr>
        <p:spPr>
          <a:xfrm>
            <a:off x="230329" y="143579"/>
            <a:ext cx="46125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Saisonnalité annuelle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4E596D-85E2-CA4B-F949-2EFF17F72B4A}"/>
              </a:ext>
            </a:extLst>
          </p:cNvPr>
          <p:cNvSpPr txBox="1"/>
          <p:nvPr/>
        </p:nvSpPr>
        <p:spPr>
          <a:xfrm>
            <a:off x="311609" y="3883340"/>
            <a:ext cx="46125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Chiffre d’affaire Weekend / jours ouvrés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FEA669-D5C3-6E82-6925-1A276EBC2361}"/>
              </a:ext>
            </a:extLst>
          </p:cNvPr>
          <p:cNvSpPr txBox="1"/>
          <p:nvPr/>
        </p:nvSpPr>
        <p:spPr>
          <a:xfrm>
            <a:off x="311609" y="711200"/>
            <a:ext cx="4531230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Aucune saisonnalité à l’année. Le chiffre d’affaire annuel par catégorie et par genre est réparti similairement sur tous les mois de l’année.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297491-F02D-3E96-C671-55800BC759F8}"/>
              </a:ext>
            </a:extLst>
          </p:cNvPr>
          <p:cNvSpPr txBox="1"/>
          <p:nvPr/>
        </p:nvSpPr>
        <p:spPr>
          <a:xfrm>
            <a:off x="386080" y="4470400"/>
            <a:ext cx="4456759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Les ventes des weekend sont similaire à celle des jours ouvrés et cela sur toute une année.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D1A3DE0-A34F-08C2-FA37-B3BDDD9D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129" y="152400"/>
            <a:ext cx="6806871" cy="34950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1FCC371-ACE3-F755-2F66-6846EB0C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3733358"/>
            <a:ext cx="6349748" cy="31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9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3F1E8C5-124C-2EE0-DE01-323E4DE2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636951"/>
            <a:ext cx="10200640" cy="3005364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C9E68E93-0845-4736-05C8-552A989A2190}"/>
              </a:ext>
            </a:extLst>
          </p:cNvPr>
          <p:cNvGrpSpPr/>
          <p:nvPr/>
        </p:nvGrpSpPr>
        <p:grpSpPr>
          <a:xfrm>
            <a:off x="3860800" y="3035889"/>
            <a:ext cx="8232827" cy="3185160"/>
            <a:chOff x="3556000" y="3429000"/>
            <a:chExt cx="8527467" cy="330222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EEE6CEE-A94D-420E-EA18-310173A7F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6000" y="4076609"/>
              <a:ext cx="8527467" cy="2654618"/>
            </a:xfrm>
            <a:prstGeom prst="rect">
              <a:avLst/>
            </a:prstGeom>
          </p:spPr>
        </p:pic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C3C460C-5373-1676-F111-B61D03213A35}"/>
                </a:ext>
              </a:extLst>
            </p:cNvPr>
            <p:cNvGrpSpPr/>
            <p:nvPr/>
          </p:nvGrpSpPr>
          <p:grpSpPr>
            <a:xfrm>
              <a:off x="3698240" y="3429000"/>
              <a:ext cx="8199120" cy="2731670"/>
              <a:chOff x="3698240" y="3429000"/>
              <a:chExt cx="8199120" cy="273167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0720C1C-83BC-263F-1E40-3EEB4C513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240" y="3429000"/>
                <a:ext cx="355600" cy="27316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30157EC5-6F11-0DE9-82F7-2257FFCD9A6D}"/>
                  </a:ext>
                </a:extLst>
              </p:cNvPr>
              <p:cNvGrpSpPr/>
              <p:nvPr/>
            </p:nvGrpSpPr>
            <p:grpSpPr>
              <a:xfrm>
                <a:off x="3698240" y="3432710"/>
                <a:ext cx="8199120" cy="838200"/>
                <a:chOff x="3698240" y="3429000"/>
                <a:chExt cx="8199120" cy="838200"/>
              </a:xfrm>
            </p:grpSpPr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14E513BE-18CB-8330-01D1-A38982CA8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8240" y="3437024"/>
                  <a:ext cx="8199120" cy="83017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A39C9E59-9290-6D1A-5FCE-4FEAA6EFD407}"/>
                    </a:ext>
                  </a:extLst>
                </p:cNvPr>
                <p:cNvCxnSpPr/>
                <p:nvPr/>
              </p:nvCxnSpPr>
              <p:spPr>
                <a:xfrm>
                  <a:off x="3698240" y="3429000"/>
                  <a:ext cx="396240" cy="838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88DF6B0-7454-AB0B-2B70-3993A0A7AE57}"/>
                    </a:ext>
                  </a:extLst>
                </p:cNvPr>
                <p:cNvCxnSpPr/>
                <p:nvPr/>
              </p:nvCxnSpPr>
              <p:spPr>
                <a:xfrm>
                  <a:off x="4074160" y="4267200"/>
                  <a:ext cx="7823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6049C8FB-D90A-5554-50EA-C72588585983}"/>
                  </a:ext>
                </a:extLst>
              </p:cNvPr>
              <p:cNvCxnSpPr/>
              <p:nvPr/>
            </p:nvCxnSpPr>
            <p:spPr>
              <a:xfrm>
                <a:off x="4094480" y="4270910"/>
                <a:ext cx="0" cy="1889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27E38450-7834-8503-264A-E148414AED44}"/>
              </a:ext>
            </a:extLst>
          </p:cNvPr>
          <p:cNvSpPr txBox="1"/>
          <p:nvPr/>
        </p:nvSpPr>
        <p:spPr>
          <a:xfrm>
            <a:off x="388542" y="3847952"/>
            <a:ext cx="3403596" cy="199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Absence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des ventes de la "catégorie 1" du 02 au 27 octobre 2021. </a:t>
            </a:r>
          </a:p>
          <a:p>
            <a:pPr algn="just">
              <a:lnSpc>
                <a:spcPct val="150000"/>
              </a:lnSpc>
            </a:pPr>
            <a:endParaRPr lang="fr-FR" sz="1400" b="0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4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On peut supposer qu'il y a eu une rupture de stocks ou un problème d'approvisionnement …</a:t>
            </a:r>
            <a:endParaRPr lang="fr-FR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DA8BE69-6F74-F401-75C5-76780F79AF61}"/>
              </a:ext>
            </a:extLst>
          </p:cNvPr>
          <p:cNvSpPr txBox="1"/>
          <p:nvPr/>
        </p:nvSpPr>
        <p:spPr>
          <a:xfrm>
            <a:off x="294641" y="145619"/>
            <a:ext cx="497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Analyse des ventes du mois d'octobre 2021</a:t>
            </a:r>
          </a:p>
        </p:txBody>
      </p:sp>
    </p:spTree>
    <p:extLst>
      <p:ext uri="{BB962C8B-B14F-4D97-AF65-F5344CB8AC3E}">
        <p14:creationId xmlns:p14="http://schemas.microsoft.com/office/powerpoint/2010/main" val="336445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109C33D-F9F7-BAF9-ED28-7C48C26012C9}"/>
              </a:ext>
            </a:extLst>
          </p:cNvPr>
          <p:cNvSpPr txBox="1"/>
          <p:nvPr/>
        </p:nvSpPr>
        <p:spPr>
          <a:xfrm>
            <a:off x="474594" y="292412"/>
            <a:ext cx="4465154" cy="373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Chiffre d'affaires et références produits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B24D77-C69D-4767-BD8C-EBCADF34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365" y="665922"/>
            <a:ext cx="3093140" cy="29341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428BCA-A33F-C6BC-5CD6-C56C805E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86" y="3603877"/>
            <a:ext cx="2934113" cy="29617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067F06-E034-B834-AEF7-98BD7F540126}"/>
              </a:ext>
            </a:extLst>
          </p:cNvPr>
          <p:cNvSpPr txBox="1"/>
          <p:nvPr/>
        </p:nvSpPr>
        <p:spPr>
          <a:xfrm>
            <a:off x="1063487" y="1481006"/>
            <a:ext cx="648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 premières références en terme de chiffre d’affaire. Toutes de catégorie 2 et achetées par des clients de moins de 30 ans.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D599CD-BF5D-1043-0857-17DB71EB8CD8}"/>
              </a:ext>
            </a:extLst>
          </p:cNvPr>
          <p:cNvSpPr txBox="1"/>
          <p:nvPr/>
        </p:nvSpPr>
        <p:spPr>
          <a:xfrm>
            <a:off x="4562061" y="4652236"/>
            <a:ext cx="656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10 dernières références en terme de chiffre d’affaire. Toutes de catégorie 0 et achetées par des clients de tout âge.</a:t>
            </a:r>
          </a:p>
        </p:txBody>
      </p:sp>
    </p:spTree>
    <p:extLst>
      <p:ext uri="{BB962C8B-B14F-4D97-AF65-F5344CB8AC3E}">
        <p14:creationId xmlns:p14="http://schemas.microsoft.com/office/powerpoint/2010/main" val="398740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665E4C0-C89D-8423-2F69-71DE9EDDF52A}"/>
              </a:ext>
            </a:extLst>
          </p:cNvPr>
          <p:cNvSpPr txBox="1"/>
          <p:nvPr/>
        </p:nvSpPr>
        <p:spPr>
          <a:xfrm>
            <a:off x="3606800" y="213360"/>
            <a:ext cx="497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Chiffre d’affaire et catégorie de produit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B344C2-7EBF-B2D5-E191-2747251F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03960"/>
            <a:ext cx="5715000" cy="571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BF53804-6730-97AC-9F9E-583072E3E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" y="11430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E2CBD21-0BD0-E6C3-BB04-F6C19C8EE1EB}"/>
              </a:ext>
            </a:extLst>
          </p:cNvPr>
          <p:cNvSpPr txBox="1"/>
          <p:nvPr/>
        </p:nvSpPr>
        <p:spPr>
          <a:xfrm>
            <a:off x="723900" y="1152524"/>
            <a:ext cx="19145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Nos données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Produits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Transactions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1493B8-DF2B-F02F-DADA-60F99B0C36D0}"/>
              </a:ext>
            </a:extLst>
          </p:cNvPr>
          <p:cNvSpPr txBox="1"/>
          <p:nvPr/>
        </p:nvSpPr>
        <p:spPr>
          <a:xfrm>
            <a:off x="2790824" y="2352854"/>
            <a:ext cx="38385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Rapprochement des données</a:t>
            </a:r>
          </a:p>
          <a:p>
            <a:r>
              <a:rPr lang="fr-FR" sz="20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Nettoyage et préparation des données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Valeurs manquantes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8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Valeurs aberrantes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7F6F34-8C1D-6384-3159-4FD386948815}"/>
              </a:ext>
            </a:extLst>
          </p:cNvPr>
          <p:cNvSpPr txBox="1"/>
          <p:nvPr/>
        </p:nvSpPr>
        <p:spPr>
          <a:xfrm>
            <a:off x="6476998" y="3922514"/>
            <a:ext cx="27813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Analyse des données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Prix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8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Chiffre d’affaires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Saisonnalité</a:t>
            </a:r>
            <a:endParaRPr lang="fr-FR" sz="1800" b="1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FEA0F66-F893-2749-9301-2D790B0A3A05}"/>
              </a:ext>
            </a:extLst>
          </p:cNvPr>
          <p:cNvSpPr txBox="1"/>
          <p:nvPr/>
        </p:nvSpPr>
        <p:spPr>
          <a:xfrm>
            <a:off x="9258299" y="5153620"/>
            <a:ext cx="27813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Relations entre données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AD310A-629B-F0E8-43EE-6CF85C2A249F}"/>
              </a:ext>
            </a:extLst>
          </p:cNvPr>
          <p:cNvSpPr txBox="1"/>
          <p:nvPr/>
        </p:nvSpPr>
        <p:spPr>
          <a:xfrm>
            <a:off x="3914775" y="111771"/>
            <a:ext cx="3238500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PLAN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2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C2CCB0F-B1FE-FCE4-FD1C-B6564AB7CEB0}"/>
              </a:ext>
            </a:extLst>
          </p:cNvPr>
          <p:cNvSpPr txBox="1"/>
          <p:nvPr/>
        </p:nvSpPr>
        <p:spPr>
          <a:xfrm>
            <a:off x="3937000" y="80248"/>
            <a:ext cx="43179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Chiffre d'affaires et catégories d'âge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2057BF-2785-C9B5-FBAA-A5F680BF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340"/>
            <a:ext cx="5715000" cy="5715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88CD7E-60E1-3D88-3D82-386B95DF9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20" y="825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1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0DAD11-9F4B-3D68-824C-A8B19CFEF0E1}"/>
              </a:ext>
            </a:extLst>
          </p:cNvPr>
          <p:cNvSpPr txBox="1"/>
          <p:nvPr/>
        </p:nvSpPr>
        <p:spPr>
          <a:xfrm>
            <a:off x="3937000" y="142994"/>
            <a:ext cx="43179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Chiffre d'affaires et genre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866D1D-25FA-CD77-508A-AA983E412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780"/>
            <a:ext cx="5715000" cy="5715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ECFA264-ADAA-C0E3-B135-E8E515682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88646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9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68127FA-A711-C26C-E522-5B7EF72EC7D0}"/>
              </a:ext>
            </a:extLst>
          </p:cNvPr>
          <p:cNvSpPr txBox="1"/>
          <p:nvPr/>
        </p:nvSpPr>
        <p:spPr>
          <a:xfrm>
            <a:off x="421641" y="244594"/>
            <a:ext cx="21183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Profil des clients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0C4F36-4355-101A-EC44-11F399E0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3429000"/>
            <a:ext cx="8379438" cy="341146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65718D-5EF7-055D-2479-6A7338582E52}"/>
              </a:ext>
            </a:extLst>
          </p:cNvPr>
          <p:cNvSpPr txBox="1"/>
          <p:nvPr/>
        </p:nvSpPr>
        <p:spPr>
          <a:xfrm>
            <a:off x="421640" y="811232"/>
            <a:ext cx="5491480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Quatre clients identifiés (c_1609, c_4958, c_6714, c_3454) se distinguent par leur grande contribution au chiffre d'affaires généré. </a:t>
            </a:r>
          </a:p>
          <a:p>
            <a:pPr algn="just">
              <a:lnSpc>
                <a:spcPct val="15000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On peut supposer qu'ils correspondent à des revendeurs (clients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BtoB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EDEB4CC-DFDB-AA10-43DD-E92A61F2B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10" y="244594"/>
            <a:ext cx="6087030" cy="32509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6BC1B84-18EA-EDD8-C93C-D736205D68BE}"/>
              </a:ext>
            </a:extLst>
          </p:cNvPr>
          <p:cNvSpPr txBox="1"/>
          <p:nvPr/>
        </p:nvSpPr>
        <p:spPr>
          <a:xfrm>
            <a:off x="8613118" y="4216400"/>
            <a:ext cx="3253762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Les clients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BtoB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contribuent annuellement à 7% du chiffre d'affaires total.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81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361B920-573C-F055-AD13-E7178BCB255C}"/>
              </a:ext>
            </a:extLst>
          </p:cNvPr>
          <p:cNvSpPr txBox="1"/>
          <p:nvPr/>
        </p:nvSpPr>
        <p:spPr>
          <a:xfrm>
            <a:off x="2800350" y="132834"/>
            <a:ext cx="594867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Répartition du chiffre d'affaires entre clients </a:t>
            </a:r>
            <a:r>
              <a:rPr lang="fr-FR" i="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BtoB</a:t>
            </a:r>
            <a:endParaRPr lang="fr-FR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E6BA9F-AEC0-3834-4EDA-51E43E3F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94" y="981353"/>
            <a:ext cx="6888520" cy="58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5EC701F-A071-A07A-EE18-D701B3A4E5FB}"/>
              </a:ext>
            </a:extLst>
          </p:cNvPr>
          <p:cNvSpPr txBox="1"/>
          <p:nvPr/>
        </p:nvSpPr>
        <p:spPr>
          <a:xfrm>
            <a:off x="2800351" y="132834"/>
            <a:ext cx="63933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Contribution du genre dans la création du chiffre d'affaires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CFAC53-E653-0A0C-1651-569BEFD4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860673"/>
            <a:ext cx="10535478" cy="43872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906110-068A-A6CA-AE4B-B3EBE157ECF9}"/>
              </a:ext>
            </a:extLst>
          </p:cNvPr>
          <p:cNvSpPr txBox="1"/>
          <p:nvPr/>
        </p:nvSpPr>
        <p:spPr>
          <a:xfrm>
            <a:off x="636104" y="5535662"/>
            <a:ext cx="1091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Les femmes et les hommes contribuent d'une manière moyennement équitable dans la création du chiffre d'affaires total.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91D5D16-52E9-DCB8-1507-DFF206B3B79C}"/>
              </a:ext>
            </a:extLst>
          </p:cNvPr>
          <p:cNvCxnSpPr>
            <a:cxnSpLocks/>
          </p:cNvCxnSpPr>
          <p:nvPr/>
        </p:nvCxnSpPr>
        <p:spPr>
          <a:xfrm>
            <a:off x="1123122" y="2653748"/>
            <a:ext cx="4323521" cy="2256182"/>
          </a:xfrm>
          <a:prstGeom prst="bentConnector3">
            <a:avLst>
              <a:gd name="adj1" fmla="val 851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181AFA00-E590-1CB7-314A-B1213E403464}"/>
              </a:ext>
            </a:extLst>
          </p:cNvPr>
          <p:cNvCxnSpPr>
            <a:cxnSpLocks/>
          </p:cNvCxnSpPr>
          <p:nvPr/>
        </p:nvCxnSpPr>
        <p:spPr>
          <a:xfrm>
            <a:off x="1123122" y="4065104"/>
            <a:ext cx="4164495" cy="844826"/>
          </a:xfrm>
          <a:prstGeom prst="bentConnector3">
            <a:avLst>
              <a:gd name="adj1" fmla="val 51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C90A34A-46F1-01BD-4DFC-C1662B8C3974}"/>
              </a:ext>
            </a:extLst>
          </p:cNvPr>
          <p:cNvSpPr txBox="1"/>
          <p:nvPr/>
        </p:nvSpPr>
        <p:spPr>
          <a:xfrm>
            <a:off x="4651512" y="5039140"/>
            <a:ext cx="64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≈ 90 %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CCE91A-F537-4040-65ED-90254584C5C7}"/>
              </a:ext>
            </a:extLst>
          </p:cNvPr>
          <p:cNvSpPr txBox="1"/>
          <p:nvPr/>
        </p:nvSpPr>
        <p:spPr>
          <a:xfrm>
            <a:off x="3124199" y="5059211"/>
            <a:ext cx="51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63861025-262B-C4A8-BD30-DF2AC8D0E4C9}"/>
              </a:ext>
            </a:extLst>
          </p:cNvPr>
          <p:cNvCxnSpPr>
            <a:cxnSpLocks/>
          </p:cNvCxnSpPr>
          <p:nvPr/>
        </p:nvCxnSpPr>
        <p:spPr>
          <a:xfrm>
            <a:off x="6374296" y="4065104"/>
            <a:ext cx="4164495" cy="844826"/>
          </a:xfrm>
          <a:prstGeom prst="bentConnector3">
            <a:avLst>
              <a:gd name="adj1" fmla="val 51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D48CFE16-3CE6-5E7B-B379-88C6D9E7955B}"/>
              </a:ext>
            </a:extLst>
          </p:cNvPr>
          <p:cNvCxnSpPr>
            <a:cxnSpLocks/>
          </p:cNvCxnSpPr>
          <p:nvPr/>
        </p:nvCxnSpPr>
        <p:spPr>
          <a:xfrm>
            <a:off x="6215270" y="2653748"/>
            <a:ext cx="4323521" cy="2256182"/>
          </a:xfrm>
          <a:prstGeom prst="bentConnector3">
            <a:avLst>
              <a:gd name="adj1" fmla="val 851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DAC95EB-E351-7370-D8D0-61C8B9F56961}"/>
              </a:ext>
            </a:extLst>
          </p:cNvPr>
          <p:cNvSpPr txBox="1"/>
          <p:nvPr/>
        </p:nvSpPr>
        <p:spPr>
          <a:xfrm>
            <a:off x="9674086" y="5142215"/>
            <a:ext cx="64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≈ 85 %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2A3D0A8-B9DF-EF44-F67B-E72994F9B17A}"/>
              </a:ext>
            </a:extLst>
          </p:cNvPr>
          <p:cNvSpPr txBox="1"/>
          <p:nvPr/>
        </p:nvSpPr>
        <p:spPr>
          <a:xfrm>
            <a:off x="8292550" y="5142215"/>
            <a:ext cx="51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</p:spTree>
    <p:extLst>
      <p:ext uri="{BB962C8B-B14F-4D97-AF65-F5344CB8AC3E}">
        <p14:creationId xmlns:p14="http://schemas.microsoft.com/office/powerpoint/2010/main" val="323649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E507879-D8C5-4EF8-6DE4-6D00701D8012}"/>
              </a:ext>
            </a:extLst>
          </p:cNvPr>
          <p:cNvSpPr txBox="1"/>
          <p:nvPr/>
        </p:nvSpPr>
        <p:spPr>
          <a:xfrm>
            <a:off x="3048828" y="3244334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Relations entre variables</a:t>
            </a:r>
          </a:p>
        </p:txBody>
      </p:sp>
    </p:spTree>
    <p:extLst>
      <p:ext uri="{BB962C8B-B14F-4D97-AF65-F5344CB8AC3E}">
        <p14:creationId xmlns:p14="http://schemas.microsoft.com/office/powerpoint/2010/main" val="386528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8F0E65B-5A9E-F615-2DD3-4562D0CA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98" y="1098294"/>
            <a:ext cx="5303804" cy="283265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6CAF2C3-D979-A9B4-C93F-252FD5025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" y="4128915"/>
            <a:ext cx="5177233" cy="272674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E9BEA53-543E-856D-C6D2-23A5C7490BE8}"/>
              </a:ext>
            </a:extLst>
          </p:cNvPr>
          <p:cNvSpPr txBox="1"/>
          <p:nvPr/>
        </p:nvSpPr>
        <p:spPr>
          <a:xfrm>
            <a:off x="900767" y="1633936"/>
            <a:ext cx="489374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0" i="0" dirty="0">
                <a:solidFill>
                  <a:srgbClr val="000000"/>
                </a:solidFill>
                <a:effectLst/>
                <a:latin typeface="Helvetica Neue"/>
              </a:rPr>
              <a:t>Posons les hypothèses de départ :</a:t>
            </a:r>
            <a:br>
              <a:rPr lang="fr-FR" sz="1050" dirty="0"/>
            </a:br>
            <a:r>
              <a:rPr lang="fr-FR" sz="1050" b="0" i="0" dirty="0">
                <a:solidFill>
                  <a:srgbClr val="000000"/>
                </a:solidFill>
                <a:effectLst/>
                <a:latin typeface="Helvetica Neue"/>
              </a:rPr>
              <a:t>H0 : Variables indépendantes si p-value &gt; 5%</a:t>
            </a:r>
            <a:br>
              <a:rPr lang="fr-FR" sz="1050" dirty="0"/>
            </a:br>
            <a:r>
              <a:rPr lang="fr-FR" sz="1050" b="0" i="0" dirty="0">
                <a:solidFill>
                  <a:srgbClr val="000000"/>
                </a:solidFill>
                <a:effectLst/>
                <a:latin typeface="Helvetica Neue"/>
              </a:rPr>
              <a:t>H1 : Variables non indépendantes si p-value &lt; 5%</a:t>
            </a:r>
          </a:p>
          <a:p>
            <a:r>
              <a:rPr lang="fr-FR" sz="1050" dirty="0">
                <a:solidFill>
                  <a:srgbClr val="000000"/>
                </a:solidFill>
                <a:latin typeface="Helvetica Neue"/>
              </a:rPr>
              <a:t>Résultats des tests :</a:t>
            </a:r>
          </a:p>
          <a:p>
            <a:r>
              <a:rPr lang="fr-FR" sz="1050" b="1" u="sng" dirty="0">
                <a:solidFill>
                  <a:srgbClr val="000000"/>
                </a:solidFill>
                <a:latin typeface="Helvetica Neue"/>
              </a:rPr>
              <a:t>Pearson</a:t>
            </a: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Corrélation = -0.856799660216099</a:t>
            </a:r>
            <a:endParaRPr lang="fr-FR" alt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=  1.459407662056002 e-23 &lt;&lt; 0.05</a:t>
            </a:r>
          </a:p>
          <a:p>
            <a:r>
              <a:rPr lang="fr-FR" altLang="fr-FR" sz="11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Spearman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Corrélation =-0.8720267074697454</a:t>
            </a:r>
            <a:endParaRPr lang="fr-FR" alt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= 2.730425001740127 e-25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&lt;&lt; 0.05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Le chiffre d’affaire est fortement corrélé à l’âge des clients, cependant cette corrélation est négative.</a:t>
            </a:r>
          </a:p>
          <a:p>
            <a:endParaRPr lang="fr-FR" sz="105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C50C2DE-CED7-872F-39D5-2830E13E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5691B3-F972-AC39-78DE-0125FA8D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826961-DC6D-F4FE-733D-B675D1C1617F}"/>
              </a:ext>
            </a:extLst>
          </p:cNvPr>
          <p:cNvSpPr txBox="1"/>
          <p:nvPr/>
        </p:nvSpPr>
        <p:spPr>
          <a:xfrm>
            <a:off x="882769" y="100186"/>
            <a:ext cx="10240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lien entre, respectivement, le chiffre d'affaires et l’âge et le nombre d’achats et l’âge est partiellement linéaire. Ces </a:t>
            </a:r>
            <a:r>
              <a:rPr lang="fr-FR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données sont quantitatives, n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ous allons utiliser ici les tests de corrélation de Pearson et de Spearman.</a:t>
            </a:r>
            <a:endParaRPr lang="fr-F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7B066-4264-9C87-70EF-E74062F1D8DC}"/>
              </a:ext>
            </a:extLst>
          </p:cNvPr>
          <p:cNvSpPr txBox="1"/>
          <p:nvPr/>
        </p:nvSpPr>
        <p:spPr>
          <a:xfrm>
            <a:off x="6569700" y="4599190"/>
            <a:ext cx="457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0" i="0" dirty="0">
                <a:solidFill>
                  <a:srgbClr val="000000"/>
                </a:solidFill>
                <a:effectLst/>
                <a:latin typeface="Helvetica Neue"/>
              </a:rPr>
              <a:t>Posons les hypothèses de départ :</a:t>
            </a:r>
            <a:br>
              <a:rPr lang="fr-FR" sz="1050" dirty="0"/>
            </a:br>
            <a:r>
              <a:rPr lang="fr-FR" sz="1050" b="0" i="0" dirty="0">
                <a:solidFill>
                  <a:srgbClr val="000000"/>
                </a:solidFill>
                <a:effectLst/>
                <a:latin typeface="Helvetica Neue"/>
              </a:rPr>
              <a:t>H0 : Variables indépendantes si p-value &gt; 5%</a:t>
            </a:r>
            <a:br>
              <a:rPr lang="fr-FR" sz="1050" dirty="0"/>
            </a:br>
            <a:r>
              <a:rPr lang="fr-FR" sz="1050" b="0" i="0" dirty="0">
                <a:solidFill>
                  <a:srgbClr val="000000"/>
                </a:solidFill>
                <a:effectLst/>
                <a:latin typeface="Helvetica Neue"/>
              </a:rPr>
              <a:t>H1 : Variables non indépendantes si p-value &lt; 5%</a:t>
            </a:r>
          </a:p>
          <a:p>
            <a:r>
              <a:rPr lang="fr-FR" sz="1050" dirty="0">
                <a:solidFill>
                  <a:srgbClr val="000000"/>
                </a:solidFill>
                <a:latin typeface="Helvetica Neue"/>
              </a:rPr>
              <a:t>Résultats des tests :</a:t>
            </a:r>
          </a:p>
          <a:p>
            <a:r>
              <a:rPr lang="fr-FR" sz="1050" b="1" u="sng" dirty="0">
                <a:solidFill>
                  <a:srgbClr val="000000"/>
                </a:solidFill>
                <a:latin typeface="Helvetica Neue"/>
              </a:rPr>
              <a:t>Pearson</a:t>
            </a: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Corrélation = -0.5555773708371885</a:t>
            </a:r>
            <a:endParaRPr lang="fr-FR" alt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= 1.2935855004108499 e-07 &lt;&lt; 0.05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fr-FR" altLang="fr-FR" sz="11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Spearman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Corrélation = - 0.7059143388257313</a:t>
            </a:r>
            <a:endParaRPr lang="fr-FR" alt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= 5.275863065515789 e-13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&lt;&lt; 0.05</a:t>
            </a: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Le nombre de vente est moyennement corrélé à l’âge des clients, cependant cette corrélation est négative.</a:t>
            </a:r>
          </a:p>
          <a:p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105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481C9EB-D2CE-0D01-B21C-ECC5AEB1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8D3F0789-74CB-8EB5-1676-7DD51A2D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CA9DE7-851F-655A-59DA-3E9CC0677EE9}"/>
              </a:ext>
            </a:extLst>
          </p:cNvPr>
          <p:cNvSpPr txBox="1"/>
          <p:nvPr/>
        </p:nvSpPr>
        <p:spPr>
          <a:xfrm>
            <a:off x="900765" y="1104946"/>
            <a:ext cx="5303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Lien entre le chiffre d’affaire et l’</a:t>
            </a:r>
            <a:r>
              <a:rPr lang="fr-FR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â</a:t>
            </a:r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ge des clients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A6E39AF-F939-275B-1A7C-8D40CE14520E}"/>
              </a:ext>
            </a:extLst>
          </p:cNvPr>
          <p:cNvSpPr txBox="1"/>
          <p:nvPr/>
        </p:nvSpPr>
        <p:spPr>
          <a:xfrm>
            <a:off x="900765" y="3782749"/>
            <a:ext cx="539070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Lien entre le nombre d’achats et l’</a:t>
            </a:r>
            <a:r>
              <a:rPr lang="fr-FR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â</a:t>
            </a:r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ge des clients :</a:t>
            </a:r>
          </a:p>
        </p:txBody>
      </p:sp>
    </p:spTree>
    <p:extLst>
      <p:ext uri="{BB962C8B-B14F-4D97-AF65-F5344CB8AC3E}">
        <p14:creationId xmlns:p14="http://schemas.microsoft.com/office/powerpoint/2010/main" val="368078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C4DB87-C627-2FE3-9166-AE022533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74" y="414649"/>
            <a:ext cx="5632553" cy="30082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A0C82A-8F12-3D7F-7BB4-60C99B57FEDC}"/>
              </a:ext>
            </a:extLst>
          </p:cNvPr>
          <p:cNvSpPr txBox="1"/>
          <p:nvPr/>
        </p:nvSpPr>
        <p:spPr>
          <a:xfrm>
            <a:off x="741742" y="657366"/>
            <a:ext cx="50627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Lien entre le panier moyen et l’</a:t>
            </a:r>
            <a:r>
              <a:rPr lang="fr-FR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â</a:t>
            </a:r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ge des clients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D148BE-F85F-D7E0-7826-EA44832D4325}"/>
              </a:ext>
            </a:extLst>
          </p:cNvPr>
          <p:cNvSpPr txBox="1"/>
          <p:nvPr/>
        </p:nvSpPr>
        <p:spPr>
          <a:xfrm>
            <a:off x="741742" y="1152940"/>
            <a:ext cx="5195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Il est évident que le panier moyen est en lien avec des tranches d’âge bien définies. Il est de :</a:t>
            </a:r>
            <a:b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fr-FR" sz="1200" b="0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Autour de 40 € pour les moins de 30 ans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200" b="0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utour de 13 € pour les plus de 30 ans et les moins de 50 ans</a:t>
            </a:r>
            <a:b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fr-FR" sz="1200" b="0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Autour de 17 € pour les plus de 50 ans </a:t>
            </a:r>
          </a:p>
        </p:txBody>
      </p:sp>
    </p:spTree>
    <p:extLst>
      <p:ext uri="{BB962C8B-B14F-4D97-AF65-F5344CB8AC3E}">
        <p14:creationId xmlns:p14="http://schemas.microsoft.com/office/powerpoint/2010/main" val="23447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E00FB9B-5EE7-E545-854B-33B72DF0C4FA}"/>
              </a:ext>
            </a:extLst>
          </p:cNvPr>
          <p:cNvSpPr txBox="1"/>
          <p:nvPr/>
        </p:nvSpPr>
        <p:spPr>
          <a:xfrm>
            <a:off x="455991" y="346594"/>
            <a:ext cx="646412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Lien entre l’âge des clients et la catégorie de livres achetés :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193170-F895-07D1-04E5-D2B839325589}"/>
              </a:ext>
            </a:extLst>
          </p:cNvPr>
          <p:cNvSpPr txBox="1"/>
          <p:nvPr/>
        </p:nvSpPr>
        <p:spPr>
          <a:xfrm>
            <a:off x="455991" y="836065"/>
            <a:ext cx="109168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</a:t>
            </a:r>
            <a:r>
              <a:rPr lang="fr-FR" sz="160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 va utiliser le test d'analyse de variance type ANOVA entre une variable qualitative "catégorie de livres" et quantitative « âge des clients » mais avant nous devons vérifier les hypothèses paramétriques de ce test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L’indépendance des données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L’homoscédasticité ou l’égalité des variances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 normalité des données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B0D282-366B-838D-66FA-6ADED46AD05F}"/>
              </a:ext>
            </a:extLst>
          </p:cNvPr>
          <p:cNvSpPr txBox="1"/>
          <p:nvPr/>
        </p:nvSpPr>
        <p:spPr>
          <a:xfrm>
            <a:off x="455992" y="3036503"/>
            <a:ext cx="5640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test de Bartlett permet de tester si les variances sont significativement différentes ou non. Posons les hypothèses de départ :</a:t>
            </a:r>
          </a:p>
          <a:p>
            <a:b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H0 : Les variances de chaque groupe sont égales si p-value &gt; 5%</a:t>
            </a:r>
            <a:b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H1 : Les variances de chaque groupe ne sont pas toutes égales si p-value &lt; 5%</a:t>
            </a:r>
          </a:p>
          <a:p>
            <a:b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fr-FR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F0D0C3-CBB7-7777-11D4-A1119B2CE1F2}"/>
              </a:ext>
            </a:extLst>
          </p:cNvPr>
          <p:cNvSpPr txBox="1"/>
          <p:nvPr/>
        </p:nvSpPr>
        <p:spPr>
          <a:xfrm>
            <a:off x="455991" y="2556642"/>
            <a:ext cx="54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Test d’homoscédasticité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4E48A2-A091-A671-E9EA-F73B6D34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2265637"/>
            <a:ext cx="6162673" cy="23932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27E2F7-6B30-A8DD-FC25-9D704EF2631E}"/>
              </a:ext>
            </a:extLst>
          </p:cNvPr>
          <p:cNvSpPr txBox="1"/>
          <p:nvPr/>
        </p:nvSpPr>
        <p:spPr>
          <a:xfrm>
            <a:off x="522254" y="4618953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 statistique de bartlett est égale à 36527.06257330086 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 p-value de bartlett est égale à 0.0 &lt; 0.05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On rejette donc l'hypothèse nulle car la p-value est inférieure à 0.05.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On peut dire que les variances de chaque groupe ne sont pas toutes égales.</a:t>
            </a:r>
            <a:endParaRPr lang="fr-FR" sz="1200" dirty="0">
              <a:highlight>
                <a:srgbClr val="C0C0C0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33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52B3FDE-4D84-CCCD-219A-5DC7CC703014}"/>
              </a:ext>
            </a:extLst>
          </p:cNvPr>
          <p:cNvSpPr txBox="1"/>
          <p:nvPr/>
        </p:nvSpPr>
        <p:spPr>
          <a:xfrm>
            <a:off x="295275" y="907416"/>
            <a:ext cx="10982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test de Smirnov-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Kermogolov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permet de la normalité des données. Posons les hypothèses de départ :</a:t>
            </a:r>
            <a:br>
              <a:rPr lang="fr-FR" sz="1200" dirty="0"/>
            </a:br>
            <a:br>
              <a:rPr lang="fr-FR" sz="1200" dirty="0"/>
            </a:b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H0 : La distribution suit une loi normale si p-value &gt; 5%</a:t>
            </a:r>
            <a:b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H1 : La distribution ne suit pas une loi normale si p-value &lt; 5%</a:t>
            </a:r>
          </a:p>
          <a:p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 statistique de Smirnov-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Kermogolov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est égale à 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 p-value de Smirnov-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Kermogolov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est égale à 0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On rejette l'hypothèse nulle car la p-value est inférieure à 0.05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. On peut dire que la distribution ne suit pas une loi normale.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7376DF2-4EE9-2081-E19B-712AF826FD0C}"/>
              </a:ext>
            </a:extLst>
          </p:cNvPr>
          <p:cNvSpPr txBox="1"/>
          <p:nvPr/>
        </p:nvSpPr>
        <p:spPr>
          <a:xfrm>
            <a:off x="325088" y="420037"/>
            <a:ext cx="54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Test de normalité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A869E9-2183-164A-A400-73224D08C7C4}"/>
              </a:ext>
            </a:extLst>
          </p:cNvPr>
          <p:cNvSpPr txBox="1"/>
          <p:nvPr/>
        </p:nvSpPr>
        <p:spPr>
          <a:xfrm>
            <a:off x="1133887" y="2981325"/>
            <a:ext cx="896509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Les hypothèses du test ANOVA ne sont pas réunies. Nous allons donc utiliser le test non paramétrique de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Kruskal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-Wallis.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39ECCF-FFC0-AFE0-80E4-80EC09657D65}"/>
              </a:ext>
            </a:extLst>
          </p:cNvPr>
          <p:cNvSpPr txBox="1"/>
          <p:nvPr/>
        </p:nvSpPr>
        <p:spPr>
          <a:xfrm>
            <a:off x="295275" y="4126810"/>
            <a:ext cx="115293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Test non paramétrique de </a:t>
            </a:r>
            <a:r>
              <a:rPr lang="fr-FR" dirty="0" err="1"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Kruskal</a:t>
            </a:r>
            <a:r>
              <a:rPr lang="fr-FR" dirty="0"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-Wallis</a:t>
            </a:r>
          </a:p>
          <a:p>
            <a:endParaRPr lang="fr-FR" dirty="0">
              <a:highlight>
                <a:srgbClr val="C0C0C0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Posons les hypothèses de départ :</a:t>
            </a:r>
          </a:p>
          <a:p>
            <a:b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H0 : Les trois catégories ne différent pas pour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l'age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si p-value &gt; 5%</a:t>
            </a:r>
            <a:b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H1 : Au moins une catégorie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différe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des autres pour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l'age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si p-value &lt; 5%</a:t>
            </a:r>
          </a:p>
          <a:p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 statistique de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Kruskal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-Wallis est égale à 79491.9784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 p-value de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Kruskal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-Wallis est égale à 0.0</a:t>
            </a:r>
          </a:p>
          <a:p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On rejette l'hypothèse nulle car la p-value est inférieure à 0.05.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O</a:t>
            </a:r>
            <a:r>
              <a:rPr lang="fr-FR" sz="12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n peut donc supposer qu'au moins une des 3 catégories diffère des autres pour l'âge des clients.</a:t>
            </a:r>
          </a:p>
          <a:p>
            <a:endParaRPr lang="fr-FR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6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20755DC-72D0-7198-5B5F-3BD4E982EC83}"/>
              </a:ext>
            </a:extLst>
          </p:cNvPr>
          <p:cNvSpPr txBox="1"/>
          <p:nvPr/>
        </p:nvSpPr>
        <p:spPr>
          <a:xfrm>
            <a:off x="2895600" y="30750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Nos données</a:t>
            </a:r>
          </a:p>
        </p:txBody>
      </p:sp>
    </p:spTree>
    <p:extLst>
      <p:ext uri="{BB962C8B-B14F-4D97-AF65-F5344CB8AC3E}">
        <p14:creationId xmlns:p14="http://schemas.microsoft.com/office/powerpoint/2010/main" val="205970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2724421-6A32-37F4-B487-C30C2AF894E8}"/>
              </a:ext>
            </a:extLst>
          </p:cNvPr>
          <p:cNvSpPr txBox="1"/>
          <p:nvPr/>
        </p:nvSpPr>
        <p:spPr>
          <a:xfrm>
            <a:off x="404191" y="318019"/>
            <a:ext cx="699673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Lien entre le genre d’un client et les catégories des livres achetés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2E9D6E-4E6C-5175-5A70-154357824B82}"/>
              </a:ext>
            </a:extLst>
          </p:cNvPr>
          <p:cNvSpPr txBox="1"/>
          <p:nvPr/>
        </p:nvSpPr>
        <p:spPr>
          <a:xfrm>
            <a:off x="595313" y="1240813"/>
            <a:ext cx="52054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Il s'agit ici de deux variables qualitatives "sexe du client" et "catégorie de livre". On utilisera le test d'indépendance du khi-deux. Posons les hypothèses de départ :</a:t>
            </a:r>
          </a:p>
          <a:p>
            <a:br>
              <a:rPr lang="fr-FR" sz="1400" dirty="0"/>
            </a:b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H0 : Le sexe des clients et la catégorie de livre sont indépendants si p-value &gt; 5%</a:t>
            </a:r>
            <a:br>
              <a:rPr lang="fr-FR" sz="1400" dirty="0"/>
            </a:br>
            <a:r>
              <a:rPr lang="fr-FR" sz="1400" b="0" i="0" dirty="0">
                <a:solidFill>
                  <a:srgbClr val="000000"/>
                </a:solidFill>
                <a:effectLst/>
                <a:latin typeface="Helvetica Neue"/>
              </a:rPr>
              <a:t>H1 : Le sexe des clients et la catégorie de livre sont non indépendants si p-value &lt; 5%</a:t>
            </a:r>
          </a:p>
          <a:p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17EA58-3EE9-2349-F9E3-DA467581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754026"/>
            <a:ext cx="6391275" cy="38290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B815E7-77B9-779D-1485-6AACC455E842}"/>
              </a:ext>
            </a:extLst>
          </p:cNvPr>
          <p:cNvSpPr txBox="1"/>
          <p:nvPr/>
        </p:nvSpPr>
        <p:spPr>
          <a:xfrm>
            <a:off x="495300" y="4346588"/>
            <a:ext cx="10191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 statistique 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Khi-2 est égale à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146.99906487909777 </a:t>
            </a:r>
          </a:p>
          <a:p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 p-value de Khi-2 est égale à 1.2010432285664067e-32 &lt;&lt; 0.05</a:t>
            </a:r>
          </a:p>
          <a:p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fr-FR" sz="14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On rejette donc l'hypothèse nulle car p-value est inférieure au seuil fixé de 5% </a:t>
            </a:r>
            <a:r>
              <a:rPr lang="fr-FR" sz="1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. On peut dire que le sexe des clients et la catégorie de livre sont non indépendants.</a:t>
            </a:r>
            <a:endParaRPr lang="fr-FR" sz="1400" dirty="0">
              <a:solidFill>
                <a:srgbClr val="000000"/>
              </a:solidFill>
              <a:highlight>
                <a:srgbClr val="C0C0C0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05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935DE028-F43B-9B43-7EAB-E4DDA1B47A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14574" y="2257604"/>
            <a:ext cx="2533650" cy="2371725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119827F-C97F-3F94-5911-9EC1CEF02455}"/>
              </a:ext>
            </a:extLst>
          </p:cNvPr>
          <p:cNvSpPr txBox="1"/>
          <p:nvPr/>
        </p:nvSpPr>
        <p:spPr>
          <a:xfrm>
            <a:off x="5600700" y="1995578"/>
            <a:ext cx="652462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8623 enregistrements.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8623 identifiants uniques de clients de sexe masculin et féminin.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76 dates de naissance comprises entre 1929 et 2004.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21 clients n’ont pas effectué de transactions au cours des deux années.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'c_1223', 'c_2706', 'c_3017', 'c_3443', 'c_3526', 'c_3789', 'c_4086', 'c_4358', 'c_4406', 'c_4447', 'c_5223', 'c_5245', 'c_587', 'c_6735', 'c_6862', 'c_6930', 'c_7584', 'c_8253', 'c_8381', 'c_862', 'c_90’ )</a:t>
            </a:r>
          </a:p>
        </p:txBody>
      </p:sp>
      <p:sp>
        <p:nvSpPr>
          <p:cNvPr id="26" name="Bulle narrative : rectangle 25">
            <a:extLst>
              <a:ext uri="{FF2B5EF4-FFF2-40B4-BE49-F238E27FC236}">
                <a16:creationId xmlns:a16="http://schemas.microsoft.com/office/drawing/2014/main" id="{C538D55E-AFD8-6FB7-BE0B-CAC3A3FFDC6E}"/>
              </a:ext>
            </a:extLst>
          </p:cNvPr>
          <p:cNvSpPr/>
          <p:nvPr/>
        </p:nvSpPr>
        <p:spPr>
          <a:xfrm>
            <a:off x="1343025" y="890678"/>
            <a:ext cx="1533525" cy="1104900"/>
          </a:xfrm>
          <a:prstGeom prst="wedgeRectCallout">
            <a:avLst>
              <a:gd name="adj1" fmla="val 63639"/>
              <a:gd name="adj2" fmla="val 77155"/>
            </a:avLst>
          </a:prstGeom>
          <a:solidFill>
            <a:srgbClr val="EBC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  <a:p>
            <a:pPr algn="ctr"/>
            <a:r>
              <a:rPr lang="fr-FR" dirty="0"/>
              <a:t>client</a:t>
            </a:r>
          </a:p>
        </p:txBody>
      </p:sp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67E8EB2-91C2-859C-4F1E-5E0299387EE2}"/>
              </a:ext>
            </a:extLst>
          </p:cNvPr>
          <p:cNvSpPr/>
          <p:nvPr/>
        </p:nvSpPr>
        <p:spPr>
          <a:xfrm>
            <a:off x="2814636" y="5252947"/>
            <a:ext cx="1533525" cy="1104900"/>
          </a:xfrm>
          <a:prstGeom prst="wedgeRectCallout">
            <a:avLst>
              <a:gd name="adj1" fmla="val 47490"/>
              <a:gd name="adj2" fmla="val -111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Année de </a:t>
            </a:r>
          </a:p>
          <a:p>
            <a:pPr algn="ctr"/>
            <a:r>
              <a:rPr lang="fr-FR" dirty="0"/>
              <a:t>naissance</a:t>
            </a: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4F6D3C8B-B38E-24B0-EE87-FF0E012C134C}"/>
              </a:ext>
            </a:extLst>
          </p:cNvPr>
          <p:cNvSpPr/>
          <p:nvPr/>
        </p:nvSpPr>
        <p:spPr>
          <a:xfrm>
            <a:off x="3581398" y="1261794"/>
            <a:ext cx="1533525" cy="623618"/>
          </a:xfrm>
          <a:prstGeom prst="wedgeRectCallout">
            <a:avLst>
              <a:gd name="adj1" fmla="val -28908"/>
              <a:gd name="adj2" fmla="val 98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Genre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50C0215-094D-F100-7061-508A72CBBF45}"/>
              </a:ext>
            </a:extLst>
          </p:cNvPr>
          <p:cNvSpPr txBox="1"/>
          <p:nvPr/>
        </p:nvSpPr>
        <p:spPr>
          <a:xfrm>
            <a:off x="3914775" y="111771"/>
            <a:ext cx="3238500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Données clients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F0712-ABA3-C9C5-2A37-892AE233F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6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7">
            <a:extLst>
              <a:ext uri="{FF2B5EF4-FFF2-40B4-BE49-F238E27FC236}">
                <a16:creationId xmlns:a16="http://schemas.microsoft.com/office/drawing/2014/main" id="{5F116A18-7E56-7D53-5A2B-A1F1C853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252662"/>
            <a:ext cx="2676525" cy="23526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E47ABA-F7E7-D8DB-738B-A4EDD75582CE}"/>
              </a:ext>
            </a:extLst>
          </p:cNvPr>
          <p:cNvSpPr txBox="1"/>
          <p:nvPr/>
        </p:nvSpPr>
        <p:spPr>
          <a:xfrm>
            <a:off x="5524500" y="1581171"/>
            <a:ext cx="5648325" cy="467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3287 enregistrements.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3287 identifiants unique de produits appartenant à trois catégories distincts (0; 1; 2).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Prix compris entre – 1 € et 300 €.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21 produits référencées qui n’ont pas fait l’objet d’une transaction sur les deux années.</a:t>
            </a:r>
          </a:p>
          <a:p>
            <a:pPr>
              <a:lnSpc>
                <a:spcPct val="150000"/>
              </a:lnSpc>
            </a:pPr>
            <a:r>
              <a:rPr lang="fr-FR" alt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('0_1014', '0_1016', '0_1025', '0_1062', '0_1119', '0_1318', '0_1620', '0_1624', '0_1645', '0_1780', '0_1800', '0_2308', '0_299', '0_310', '0_322', '0_510', '1_0', '1_394', '2_72', '2_86', '2_87’).</a:t>
            </a:r>
          </a:p>
          <a:p>
            <a:pPr marL="285750" indent="-285750">
              <a:lnSpc>
                <a:spcPct val="2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658E0B49-517C-B8F7-9BC0-E1A96FB42112}"/>
              </a:ext>
            </a:extLst>
          </p:cNvPr>
          <p:cNvSpPr/>
          <p:nvPr/>
        </p:nvSpPr>
        <p:spPr>
          <a:xfrm>
            <a:off x="747712" y="1276151"/>
            <a:ext cx="1533525" cy="730250"/>
          </a:xfrm>
          <a:prstGeom prst="wedgeRectCallout">
            <a:avLst>
              <a:gd name="adj1" fmla="val 53908"/>
              <a:gd name="adj2" fmla="val 86169"/>
            </a:avLst>
          </a:prstGeom>
          <a:solidFill>
            <a:srgbClr val="EBC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  <a:p>
            <a:pPr algn="ctr"/>
            <a:r>
              <a:rPr lang="fr-FR" dirty="0"/>
              <a:t>Produit </a:t>
            </a:r>
          </a:p>
        </p:txBody>
      </p:sp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13ED8F6E-42A6-4701-5F49-69B5805CA61A}"/>
              </a:ext>
            </a:extLst>
          </p:cNvPr>
          <p:cNvSpPr/>
          <p:nvPr/>
        </p:nvSpPr>
        <p:spPr>
          <a:xfrm>
            <a:off x="2657475" y="1276151"/>
            <a:ext cx="1533525" cy="730250"/>
          </a:xfrm>
          <a:prstGeom prst="wedgeRectCallout">
            <a:avLst>
              <a:gd name="adj1" fmla="val -18970"/>
              <a:gd name="adj2" fmla="val 98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Prix</a:t>
            </a:r>
          </a:p>
        </p:txBody>
      </p: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058D65CF-0F43-CAD0-71D4-463A797E1FCA}"/>
              </a:ext>
            </a:extLst>
          </p:cNvPr>
          <p:cNvSpPr/>
          <p:nvPr/>
        </p:nvSpPr>
        <p:spPr>
          <a:xfrm>
            <a:off x="1956752" y="5097859"/>
            <a:ext cx="1533525" cy="730250"/>
          </a:xfrm>
          <a:prstGeom prst="wedgeRectCallout">
            <a:avLst>
              <a:gd name="adj1" fmla="val 69146"/>
              <a:gd name="adj2" fmla="val -137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Catégorie de produit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05F554-5E4C-769A-130D-466526B2B6E0}"/>
              </a:ext>
            </a:extLst>
          </p:cNvPr>
          <p:cNvSpPr txBox="1"/>
          <p:nvPr/>
        </p:nvSpPr>
        <p:spPr>
          <a:xfrm>
            <a:off x="2017077" y="2621280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D4EC4A-DB58-9C56-B16A-62C5B03E44D2}"/>
              </a:ext>
            </a:extLst>
          </p:cNvPr>
          <p:cNvSpPr txBox="1"/>
          <p:nvPr/>
        </p:nvSpPr>
        <p:spPr>
          <a:xfrm>
            <a:off x="3713797" y="2611120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E5890B-61F7-7128-760D-8ACFB42F8C22}"/>
              </a:ext>
            </a:extLst>
          </p:cNvPr>
          <p:cNvSpPr txBox="1"/>
          <p:nvPr/>
        </p:nvSpPr>
        <p:spPr>
          <a:xfrm>
            <a:off x="2098357" y="3733523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D53ABF-D9BD-1D4C-93AB-3FC9FBF9BC85}"/>
              </a:ext>
            </a:extLst>
          </p:cNvPr>
          <p:cNvSpPr txBox="1"/>
          <p:nvPr/>
        </p:nvSpPr>
        <p:spPr>
          <a:xfrm>
            <a:off x="3723957" y="3733523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83EAEDC4-A97C-58AD-87AE-E5CA33CD6A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2437" y="2096532"/>
            <a:ext cx="10160" cy="1696720"/>
          </a:xfrm>
          <a:prstGeom prst="curvedConnector3">
            <a:avLst>
              <a:gd name="adj1" fmla="val -22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2D1F6EF7-97F5-133F-F5E4-1CC3D22A67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46095" y="3208775"/>
            <a:ext cx="10160" cy="1696720"/>
          </a:xfrm>
          <a:prstGeom prst="curvedConnector3">
            <a:avLst>
              <a:gd name="adj1" fmla="val -22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AE2CC31-3DBB-97FC-D78C-E88AF41CC031}"/>
              </a:ext>
            </a:extLst>
          </p:cNvPr>
          <p:cNvSpPr txBox="1"/>
          <p:nvPr/>
        </p:nvSpPr>
        <p:spPr>
          <a:xfrm>
            <a:off x="4514850" y="137823"/>
            <a:ext cx="2019300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Données </a:t>
            </a:r>
            <a:r>
              <a:rPr lang="fr-FR" b="1" dirty="0">
                <a:solidFill>
                  <a:schemeClr val="bg1"/>
                </a:solidFill>
              </a:rPr>
              <a:t>produit</a:t>
            </a:r>
            <a:r>
              <a:rPr lang="fr-FR" sz="1800" b="1" dirty="0">
                <a:solidFill>
                  <a:schemeClr val="bg1"/>
                </a:solidFill>
              </a:rPr>
              <a:t>s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3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6AD76FDA-012F-2992-84E1-E4BF8F9F8814}"/>
              </a:ext>
            </a:extLst>
          </p:cNvPr>
          <p:cNvSpPr txBox="1"/>
          <p:nvPr/>
        </p:nvSpPr>
        <p:spPr>
          <a:xfrm>
            <a:off x="4910137" y="156594"/>
            <a:ext cx="2371725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Données transactions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A14FC4-5235-0DFB-D7A4-48579CEF3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2039476"/>
            <a:ext cx="5181600" cy="232773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679532 enregistrements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3267 identifiants uniques de produits.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8602 identifiants unique de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Date de transaction pour une période allant du 01/03/2021 au 28/02/2023.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126 enregistrements en doubles.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Le produit référencé "0_2245" de catégorie 0, vendu 221 fois sans posséder de données dans la table "produit".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A99663-8D34-72AC-F4F2-53F63CC1B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2039476"/>
            <a:ext cx="5181600" cy="2113886"/>
          </a:xfrm>
          <a:prstGeom prst="rect">
            <a:avLst/>
          </a:prstGeom>
        </p:spPr>
      </p:pic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18BF9C07-46CE-65CF-111A-0140C6F658DE}"/>
              </a:ext>
            </a:extLst>
          </p:cNvPr>
          <p:cNvSpPr/>
          <p:nvPr/>
        </p:nvSpPr>
        <p:spPr>
          <a:xfrm>
            <a:off x="4781550" y="917576"/>
            <a:ext cx="1533525" cy="730250"/>
          </a:xfrm>
          <a:prstGeom prst="wedgeRectCallout">
            <a:avLst>
              <a:gd name="adj1" fmla="val -18970"/>
              <a:gd name="adj2" fmla="val 101473"/>
            </a:avLst>
          </a:prstGeom>
          <a:solidFill>
            <a:srgbClr val="EBC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  <a:p>
            <a:pPr algn="ctr"/>
            <a:r>
              <a:rPr lang="fr-FR" dirty="0"/>
              <a:t>client</a:t>
            </a:r>
          </a:p>
        </p:txBody>
      </p:sp>
      <p:sp>
        <p:nvSpPr>
          <p:cNvPr id="14" name="Bulle narrative : rectangle 13">
            <a:extLst>
              <a:ext uri="{FF2B5EF4-FFF2-40B4-BE49-F238E27FC236}">
                <a16:creationId xmlns:a16="http://schemas.microsoft.com/office/drawing/2014/main" id="{990833C2-0E54-091E-E074-60E1D1BFCCB4}"/>
              </a:ext>
            </a:extLst>
          </p:cNvPr>
          <p:cNvSpPr/>
          <p:nvPr/>
        </p:nvSpPr>
        <p:spPr>
          <a:xfrm>
            <a:off x="838200" y="993777"/>
            <a:ext cx="1533525" cy="730250"/>
          </a:xfrm>
          <a:prstGeom prst="wedgeRectCallout">
            <a:avLst>
              <a:gd name="adj1" fmla="val -18970"/>
              <a:gd name="adj2" fmla="val 101473"/>
            </a:avLst>
          </a:prstGeom>
          <a:solidFill>
            <a:srgbClr val="EBC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  <a:p>
            <a:pPr algn="ctr"/>
            <a:r>
              <a:rPr lang="fr-FR" dirty="0"/>
              <a:t>produit</a:t>
            </a:r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1AE36758-B73C-61DB-16AB-347A2C61DB3C}"/>
              </a:ext>
            </a:extLst>
          </p:cNvPr>
          <p:cNvSpPr/>
          <p:nvPr/>
        </p:nvSpPr>
        <p:spPr>
          <a:xfrm>
            <a:off x="2595562" y="1016003"/>
            <a:ext cx="1533525" cy="730250"/>
          </a:xfrm>
          <a:prstGeom prst="wedgeRectCallout">
            <a:avLst>
              <a:gd name="adj1" fmla="val -71765"/>
              <a:gd name="adj2" fmla="val 98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Date de la transaction</a:t>
            </a:r>
          </a:p>
        </p:txBody>
      </p:sp>
      <p:sp>
        <p:nvSpPr>
          <p:cNvPr id="16" name="Bulle narrative : rectangle 15">
            <a:extLst>
              <a:ext uri="{FF2B5EF4-FFF2-40B4-BE49-F238E27FC236}">
                <a16:creationId xmlns:a16="http://schemas.microsoft.com/office/drawing/2014/main" id="{E805A143-714B-4863-D8E0-2FDF705AC584}"/>
              </a:ext>
            </a:extLst>
          </p:cNvPr>
          <p:cNvSpPr/>
          <p:nvPr/>
        </p:nvSpPr>
        <p:spPr>
          <a:xfrm>
            <a:off x="2595561" y="4446585"/>
            <a:ext cx="1533525" cy="730250"/>
          </a:xfrm>
          <a:prstGeom prst="wedgeRectCallout">
            <a:avLst>
              <a:gd name="adj1" fmla="val 61776"/>
              <a:gd name="adj2" fmla="val -99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 de la transaction</a:t>
            </a:r>
          </a:p>
        </p:txBody>
      </p:sp>
    </p:spTree>
    <p:extLst>
      <p:ext uri="{BB962C8B-B14F-4D97-AF65-F5344CB8AC3E}">
        <p14:creationId xmlns:p14="http://schemas.microsoft.com/office/powerpoint/2010/main" val="262758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240958F-BE5E-CCD9-FF90-4F2AC522B4B7}"/>
              </a:ext>
            </a:extLst>
          </p:cNvPr>
          <p:cNvSpPr txBox="1"/>
          <p:nvPr/>
        </p:nvSpPr>
        <p:spPr>
          <a:xfrm>
            <a:off x="3048000" y="250721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Rapprochement des données </a:t>
            </a:r>
          </a:p>
        </p:txBody>
      </p:sp>
    </p:spTree>
    <p:extLst>
      <p:ext uri="{BB962C8B-B14F-4D97-AF65-F5344CB8AC3E}">
        <p14:creationId xmlns:p14="http://schemas.microsoft.com/office/powerpoint/2010/main" val="170776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34D9DFD-A1BB-EF00-F718-73C5A5A3F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8951" y="3850686"/>
            <a:ext cx="2020253" cy="1891139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35EC3-FD14-ED8A-2ED9-931786D26E5F}"/>
              </a:ext>
            </a:extLst>
          </p:cNvPr>
          <p:cNvSpPr/>
          <p:nvPr/>
        </p:nvSpPr>
        <p:spPr>
          <a:xfrm>
            <a:off x="1898808" y="3868657"/>
            <a:ext cx="648655" cy="1891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C63CE416-2F81-F9AB-9AD6-EFB37B107B3B}"/>
              </a:ext>
            </a:extLst>
          </p:cNvPr>
          <p:cNvGrpSpPr/>
          <p:nvPr/>
        </p:nvGrpSpPr>
        <p:grpSpPr>
          <a:xfrm>
            <a:off x="6852900" y="980440"/>
            <a:ext cx="5071587" cy="2047240"/>
            <a:chOff x="2911792" y="806172"/>
            <a:chExt cx="5235358" cy="1918822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7E366FD6-3FFD-8091-9042-3101C2F40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1792" y="815628"/>
              <a:ext cx="5235358" cy="190936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3D92B8-DC4A-B23E-AAEB-908A8578F9BA}"/>
                </a:ext>
              </a:extLst>
            </p:cNvPr>
            <p:cNvSpPr/>
            <p:nvPr/>
          </p:nvSpPr>
          <p:spPr>
            <a:xfrm>
              <a:off x="6553199" y="806172"/>
              <a:ext cx="604203" cy="19093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4D77A4CC-EB38-6039-4494-D7A9F89E2B71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6022560" y="-781833"/>
            <a:ext cx="851067" cy="8449913"/>
          </a:xfrm>
          <a:prstGeom prst="bentConnector3">
            <a:avLst>
              <a:gd name="adj1" fmla="val 50000"/>
            </a:avLst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Image 41">
            <a:extLst>
              <a:ext uri="{FF2B5EF4-FFF2-40B4-BE49-F238E27FC236}">
                <a16:creationId xmlns:a16="http://schemas.microsoft.com/office/drawing/2014/main" id="{ED211654-096A-C48B-55F5-B90335544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25" y="3830320"/>
            <a:ext cx="6934803" cy="2037151"/>
          </a:xfrm>
          <a:prstGeom prst="rect">
            <a:avLst/>
          </a:prstGeom>
        </p:spPr>
      </p:pic>
      <p:sp>
        <p:nvSpPr>
          <p:cNvPr id="59" name="Flèche : bas 58">
            <a:extLst>
              <a:ext uri="{FF2B5EF4-FFF2-40B4-BE49-F238E27FC236}">
                <a16:creationId xmlns:a16="http://schemas.microsoft.com/office/drawing/2014/main" id="{A99DBBB3-82E1-A884-5133-C840571115B9}"/>
              </a:ext>
            </a:extLst>
          </p:cNvPr>
          <p:cNvSpPr/>
          <p:nvPr/>
        </p:nvSpPr>
        <p:spPr>
          <a:xfrm rot="16200000">
            <a:off x="5562609" y="1549528"/>
            <a:ext cx="1823681" cy="685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F1B787BD-7EB2-C04A-8C6E-9F3792631999}"/>
              </a:ext>
            </a:extLst>
          </p:cNvPr>
          <p:cNvGrpSpPr/>
          <p:nvPr/>
        </p:nvGrpSpPr>
        <p:grpSpPr>
          <a:xfrm>
            <a:off x="179227" y="1038635"/>
            <a:ext cx="5916773" cy="1717415"/>
            <a:chOff x="506253" y="970916"/>
            <a:chExt cx="5916773" cy="1717415"/>
          </a:xfrm>
        </p:grpSpPr>
        <p:pic>
          <p:nvPicPr>
            <p:cNvPr id="64" name="Espace réservé du contenu 7">
              <a:extLst>
                <a:ext uri="{FF2B5EF4-FFF2-40B4-BE49-F238E27FC236}">
                  <a16:creationId xmlns:a16="http://schemas.microsoft.com/office/drawing/2014/main" id="{9B653B3F-7B08-F2BE-D735-7CCF58A8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253" y="989967"/>
              <a:ext cx="1932147" cy="1698364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3503EF43-F3CB-1AF2-7C31-6466948EC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0162" y="1030485"/>
              <a:ext cx="3872864" cy="1657845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FA2D7EA-CFE3-B4CE-13CB-09571F3FD8BE}"/>
                </a:ext>
              </a:extLst>
            </p:cNvPr>
            <p:cNvSpPr/>
            <p:nvPr/>
          </p:nvSpPr>
          <p:spPr>
            <a:xfrm>
              <a:off x="812801" y="970916"/>
              <a:ext cx="599440" cy="17174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17A4C4-0122-B989-D985-28620AE92CFF}"/>
                </a:ext>
              </a:extLst>
            </p:cNvPr>
            <p:cNvSpPr/>
            <p:nvPr/>
          </p:nvSpPr>
          <p:spPr>
            <a:xfrm>
              <a:off x="2803306" y="989966"/>
              <a:ext cx="599440" cy="16983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 : en angle 67">
              <a:extLst>
                <a:ext uri="{FF2B5EF4-FFF2-40B4-BE49-F238E27FC236}">
                  <a16:creationId xmlns:a16="http://schemas.microsoft.com/office/drawing/2014/main" id="{11E48E46-C57C-7536-6A65-094E082B3026}"/>
                </a:ext>
              </a:extLst>
            </p:cNvPr>
            <p:cNvCxnSpPr>
              <a:cxnSpLocks/>
              <a:stCxn id="66" idx="0"/>
              <a:endCxn id="67" idx="0"/>
            </p:cNvCxnSpPr>
            <p:nvPr/>
          </p:nvCxnSpPr>
          <p:spPr>
            <a:xfrm rot="16200000" flipH="1">
              <a:off x="2098248" y="-14811"/>
              <a:ext cx="19050" cy="1990505"/>
            </a:xfrm>
            <a:prstGeom prst="bentConnector3">
              <a:avLst>
                <a:gd name="adj1" fmla="val -1200000"/>
              </a:avLst>
            </a:prstGeom>
            <a:ln>
              <a:solidFill>
                <a:srgbClr val="4472C4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7" name="Flèche : bas 76">
            <a:extLst>
              <a:ext uri="{FF2B5EF4-FFF2-40B4-BE49-F238E27FC236}">
                <a16:creationId xmlns:a16="http://schemas.microsoft.com/office/drawing/2014/main" id="{C95BB04F-D5C7-129D-1DF0-D259B7E1F3B8}"/>
              </a:ext>
            </a:extLst>
          </p:cNvPr>
          <p:cNvSpPr/>
          <p:nvPr/>
        </p:nvSpPr>
        <p:spPr>
          <a:xfrm rot="16200000">
            <a:off x="3049393" y="4409475"/>
            <a:ext cx="1971365" cy="813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76E801-2792-67C2-731E-3A55755296FC}"/>
              </a:ext>
            </a:extLst>
          </p:cNvPr>
          <p:cNvSpPr/>
          <p:nvPr/>
        </p:nvSpPr>
        <p:spPr>
          <a:xfrm>
            <a:off x="1085215" y="1048160"/>
            <a:ext cx="946785" cy="1698364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F6CCAD-E0A2-8762-000D-A5D186E2123A}"/>
              </a:ext>
            </a:extLst>
          </p:cNvPr>
          <p:cNvSpPr/>
          <p:nvPr/>
        </p:nvSpPr>
        <p:spPr>
          <a:xfrm>
            <a:off x="10993079" y="980438"/>
            <a:ext cx="946785" cy="203715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02001A-2BDB-B2C6-4062-038AF7E233BE}"/>
              </a:ext>
            </a:extLst>
          </p:cNvPr>
          <p:cNvSpPr/>
          <p:nvPr/>
        </p:nvSpPr>
        <p:spPr>
          <a:xfrm>
            <a:off x="2547463" y="3850685"/>
            <a:ext cx="946785" cy="1891139"/>
          </a:xfrm>
          <a:prstGeom prst="rect">
            <a:avLst/>
          </a:prstGeom>
          <a:solidFill>
            <a:srgbClr val="EBCC4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407F37-F413-B385-32F4-A2E96F5AB616}"/>
              </a:ext>
            </a:extLst>
          </p:cNvPr>
          <p:cNvSpPr/>
          <p:nvPr/>
        </p:nvSpPr>
        <p:spPr>
          <a:xfrm>
            <a:off x="9495470" y="3795650"/>
            <a:ext cx="1101410" cy="203715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AB91BE3-FA43-04EA-54E0-0AB1CCB9FB38}"/>
              </a:ext>
            </a:extLst>
          </p:cNvPr>
          <p:cNvSpPr/>
          <p:nvPr/>
        </p:nvSpPr>
        <p:spPr>
          <a:xfrm>
            <a:off x="10596880" y="3795650"/>
            <a:ext cx="946785" cy="2037151"/>
          </a:xfrm>
          <a:prstGeom prst="rect">
            <a:avLst/>
          </a:prstGeom>
          <a:solidFill>
            <a:srgbClr val="EBCC4F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58559E-A1B3-EC50-ED81-97B6FD30EB8B}"/>
              </a:ext>
            </a:extLst>
          </p:cNvPr>
          <p:cNvSpPr/>
          <p:nvPr/>
        </p:nvSpPr>
        <p:spPr>
          <a:xfrm>
            <a:off x="2456418" y="1038634"/>
            <a:ext cx="3517662" cy="1717415"/>
          </a:xfrm>
          <a:prstGeom prst="rect">
            <a:avLst/>
          </a:prstGeom>
          <a:solidFill>
            <a:srgbClr val="80D03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91B370-74BC-499F-047A-BC81422376E1}"/>
              </a:ext>
            </a:extLst>
          </p:cNvPr>
          <p:cNvSpPr/>
          <p:nvPr/>
        </p:nvSpPr>
        <p:spPr>
          <a:xfrm>
            <a:off x="7345282" y="995323"/>
            <a:ext cx="3620417" cy="1987597"/>
          </a:xfrm>
          <a:prstGeom prst="rect">
            <a:avLst/>
          </a:prstGeom>
          <a:solidFill>
            <a:srgbClr val="80D03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DE574EA-033F-1772-4F71-D469654F6A73}"/>
              </a:ext>
            </a:extLst>
          </p:cNvPr>
          <p:cNvSpPr/>
          <p:nvPr/>
        </p:nvSpPr>
        <p:spPr>
          <a:xfrm>
            <a:off x="5006994" y="3795650"/>
            <a:ext cx="4488476" cy="2023716"/>
          </a:xfrm>
          <a:prstGeom prst="rect">
            <a:avLst/>
          </a:prstGeom>
          <a:solidFill>
            <a:srgbClr val="80D03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65CD537-5BA6-C7AD-40D4-9DEDE2D9E5B6}"/>
              </a:ext>
            </a:extLst>
          </p:cNvPr>
          <p:cNvSpPr txBox="1"/>
          <p:nvPr/>
        </p:nvSpPr>
        <p:spPr>
          <a:xfrm>
            <a:off x="485775" y="2804122"/>
            <a:ext cx="154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Données produits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776317A-8E5E-6631-2C23-E59F5D05F9FB}"/>
              </a:ext>
            </a:extLst>
          </p:cNvPr>
          <p:cNvSpPr txBox="1"/>
          <p:nvPr/>
        </p:nvSpPr>
        <p:spPr>
          <a:xfrm>
            <a:off x="1815283" y="5823910"/>
            <a:ext cx="154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Données clients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237ADFB-100D-8D5A-A2B9-73DA2C2345EE}"/>
              </a:ext>
            </a:extLst>
          </p:cNvPr>
          <p:cNvSpPr txBox="1"/>
          <p:nvPr/>
        </p:nvSpPr>
        <p:spPr>
          <a:xfrm>
            <a:off x="2476280" y="2763686"/>
            <a:ext cx="349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Données transactions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CDF7B98-AAF5-B326-8E89-7EE62B15B6F7}"/>
              </a:ext>
            </a:extLst>
          </p:cNvPr>
          <p:cNvSpPr txBox="1"/>
          <p:nvPr/>
        </p:nvSpPr>
        <p:spPr>
          <a:xfrm>
            <a:off x="7850920" y="606796"/>
            <a:ext cx="349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Données transactions - produits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C538AC40-6B1D-F9AB-4A44-9D06FE8A1ED3}"/>
              </a:ext>
            </a:extLst>
          </p:cNvPr>
          <p:cNvSpPr txBox="1"/>
          <p:nvPr/>
        </p:nvSpPr>
        <p:spPr>
          <a:xfrm>
            <a:off x="5006994" y="5819079"/>
            <a:ext cx="653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Données transactions – produits - clients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D095BD-F092-FEB8-F09E-539FB10091D9}"/>
              </a:ext>
            </a:extLst>
          </p:cNvPr>
          <p:cNvSpPr/>
          <p:nvPr/>
        </p:nvSpPr>
        <p:spPr>
          <a:xfrm>
            <a:off x="1302203" y="650649"/>
            <a:ext cx="102616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Fusion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0BF9E-4C13-1EB9-2F07-43EA1C9D7D16}"/>
              </a:ext>
            </a:extLst>
          </p:cNvPr>
          <p:cNvSpPr/>
          <p:nvPr/>
        </p:nvSpPr>
        <p:spPr>
          <a:xfrm>
            <a:off x="5169690" y="3279686"/>
            <a:ext cx="102616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Fusion</a:t>
            </a:r>
          </a:p>
        </p:txBody>
      </p:sp>
    </p:spTree>
    <p:extLst>
      <p:ext uri="{BB962C8B-B14F-4D97-AF65-F5344CB8AC3E}">
        <p14:creationId xmlns:p14="http://schemas.microsoft.com/office/powerpoint/2010/main" val="346512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9B321CA-4DFE-ACA7-0B93-EAEBF8A9ACBE}"/>
              </a:ext>
            </a:extLst>
          </p:cNvPr>
          <p:cNvSpPr txBox="1"/>
          <p:nvPr/>
        </p:nvSpPr>
        <p:spPr>
          <a:xfrm>
            <a:off x="2773680" y="30596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Nettoyage et préparation des données </a:t>
            </a:r>
          </a:p>
        </p:txBody>
      </p:sp>
    </p:spTree>
    <p:extLst>
      <p:ext uri="{BB962C8B-B14F-4D97-AF65-F5344CB8AC3E}">
        <p14:creationId xmlns:p14="http://schemas.microsoft.com/office/powerpoint/2010/main" val="39415944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Microsoft Office PowerPoint</Application>
  <PresentationFormat>Grand écran</PresentationFormat>
  <Paragraphs>183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Helvetica Neue</vt:lpstr>
      <vt:lpstr>Inter</vt:lpstr>
      <vt:lpstr>Segoe UI Semibold</vt:lpstr>
      <vt:lpstr>Wingdings</vt:lpstr>
      <vt:lpstr>Thème Office</vt:lpstr>
      <vt:lpstr>Analysez des ventes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ventes</dc:title>
  <dc:creator>Youness</dc:creator>
  <cp:lastModifiedBy>Youness</cp:lastModifiedBy>
  <cp:revision>10</cp:revision>
  <dcterms:created xsi:type="dcterms:W3CDTF">2022-12-02T18:56:51Z</dcterms:created>
  <dcterms:modified xsi:type="dcterms:W3CDTF">2023-02-08T00:45:55Z</dcterms:modified>
</cp:coreProperties>
</file>