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3"/>
    <p:restoredTop sz="96327"/>
  </p:normalViewPr>
  <p:slideViewPr>
    <p:cSldViewPr snapToGrid="0">
      <p:cViewPr varScale="1">
        <p:scale>
          <a:sx n="105" d="100"/>
          <a:sy n="105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C9584-F10A-4311-8493-2735AC1E471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6E475-3AB2-4278-BD7B-760C9F554C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Fiabilité et Robustesse</a:t>
          </a:r>
          <a:r>
            <a:rPr lang="fr-FR" b="0" i="0"/>
            <a:t>: L'application a subi des tests rigoureux pour assurer une fonctionnalité sans </a:t>
          </a:r>
          <a:r>
            <a:rPr lang="fr-FR"/>
            <a:t>erreurs</a:t>
          </a:r>
          <a:r>
            <a:rPr lang="fr-FR" b="0" i="0"/>
            <a:t>.</a:t>
          </a:r>
          <a:endParaRPr lang="en-US"/>
        </a:p>
      </dgm:t>
    </dgm:pt>
    <dgm:pt modelId="{BB88A055-3B72-41C7-9535-A1F5A6094D39}" type="parTrans" cxnId="{1901FEEB-DB8C-4FC8-A0FD-29B6C7A72AB8}">
      <dgm:prSet/>
      <dgm:spPr/>
      <dgm:t>
        <a:bodyPr/>
        <a:lstStyle/>
        <a:p>
          <a:endParaRPr lang="en-US"/>
        </a:p>
      </dgm:t>
    </dgm:pt>
    <dgm:pt modelId="{EE709A74-5E9F-4D00-9F9B-CA65A0C909DB}" type="sibTrans" cxnId="{1901FEEB-DB8C-4FC8-A0FD-29B6C7A72A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F5C21A-4A44-4A3A-B63A-864878A4E4F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Scalabilité</a:t>
          </a:r>
          <a:r>
            <a:rPr lang="fr-FR" b="0" i="0"/>
            <a:t>: Prête pour l'expansion future, notre architecture peut gérer des volumes de données en croissance.</a:t>
          </a:r>
          <a:endParaRPr lang="en-US"/>
        </a:p>
      </dgm:t>
    </dgm:pt>
    <dgm:pt modelId="{177328AD-70BA-40A8-8869-F9CB4603562A}" type="parTrans" cxnId="{371B46BF-714B-4840-A561-CD44FBB9EBE1}">
      <dgm:prSet/>
      <dgm:spPr/>
      <dgm:t>
        <a:bodyPr/>
        <a:lstStyle/>
        <a:p>
          <a:endParaRPr lang="en-US"/>
        </a:p>
      </dgm:t>
    </dgm:pt>
    <dgm:pt modelId="{19CD1605-3847-413F-993B-DFE81148528B}" type="sibTrans" cxnId="{371B46BF-714B-4840-A561-CD44FBB9EB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7D4707-C3B0-45F4-A56F-652403110E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Utilisabilité</a:t>
          </a:r>
          <a:r>
            <a:rPr lang="fr-FR" b="0" i="0"/>
            <a:t>: Interface utilisateur intuitive et minimalistique conçue pour faciliter l'adoption et l'utilisation de chaque jour.</a:t>
          </a:r>
          <a:endParaRPr lang="en-US"/>
        </a:p>
      </dgm:t>
    </dgm:pt>
    <dgm:pt modelId="{92B162D4-A80A-405B-B402-2F56EB7F7939}" type="parTrans" cxnId="{A676422B-A55B-4FD8-BD82-C0E8765B5C71}">
      <dgm:prSet/>
      <dgm:spPr/>
      <dgm:t>
        <a:bodyPr/>
        <a:lstStyle/>
        <a:p>
          <a:endParaRPr lang="en-US"/>
        </a:p>
      </dgm:t>
    </dgm:pt>
    <dgm:pt modelId="{5C25973D-B1B7-48A1-84D4-1F8DCEB5DC80}" type="sibTrans" cxnId="{A676422B-A55B-4FD8-BD82-C0E8765B5C71}">
      <dgm:prSet/>
      <dgm:spPr/>
      <dgm:t>
        <a:bodyPr/>
        <a:lstStyle/>
        <a:p>
          <a:endParaRPr lang="en-US"/>
        </a:p>
      </dgm:t>
    </dgm:pt>
    <dgm:pt modelId="{3C2825C5-95AD-49D2-877F-321ED6D832A9}" type="pres">
      <dgm:prSet presAssocID="{9E9C9584-F10A-4311-8493-2735AC1E4716}" presName="root" presStyleCnt="0">
        <dgm:presLayoutVars>
          <dgm:dir/>
          <dgm:resizeHandles val="exact"/>
        </dgm:presLayoutVars>
      </dgm:prSet>
      <dgm:spPr/>
    </dgm:pt>
    <dgm:pt modelId="{DA6C3AFC-365B-423D-8F77-EBA5493E5A71}" type="pres">
      <dgm:prSet presAssocID="{9E9C9584-F10A-4311-8493-2735AC1E4716}" presName="container" presStyleCnt="0">
        <dgm:presLayoutVars>
          <dgm:dir/>
          <dgm:resizeHandles val="exact"/>
        </dgm:presLayoutVars>
      </dgm:prSet>
      <dgm:spPr/>
    </dgm:pt>
    <dgm:pt modelId="{594BBFBA-6C37-4E5B-9BAF-DBB1162560D1}" type="pres">
      <dgm:prSet presAssocID="{28C6E475-3AB2-4278-BD7B-760C9F554C33}" presName="compNode" presStyleCnt="0"/>
      <dgm:spPr/>
    </dgm:pt>
    <dgm:pt modelId="{C6E4169F-124E-45CD-B662-AC8F3E8C3077}" type="pres">
      <dgm:prSet presAssocID="{28C6E475-3AB2-4278-BD7B-760C9F554C33}" presName="iconBgRect" presStyleLbl="bgShp" presStyleIdx="0" presStyleCnt="3"/>
      <dgm:spPr/>
    </dgm:pt>
    <dgm:pt modelId="{F35BB7A9-F6A8-4E72-9323-0BD6A9271AF0}" type="pres">
      <dgm:prSet presAssocID="{28C6E475-3AB2-4278-BD7B-760C9F554C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F3C2F2-EE60-4D3A-BCCC-D0DC7E50B20E}" type="pres">
      <dgm:prSet presAssocID="{28C6E475-3AB2-4278-BD7B-760C9F554C33}" presName="spaceRect" presStyleCnt="0"/>
      <dgm:spPr/>
    </dgm:pt>
    <dgm:pt modelId="{88217E3D-A84B-4525-BDD4-821701C67E87}" type="pres">
      <dgm:prSet presAssocID="{28C6E475-3AB2-4278-BD7B-760C9F554C33}" presName="textRect" presStyleLbl="revTx" presStyleIdx="0" presStyleCnt="3">
        <dgm:presLayoutVars>
          <dgm:chMax val="1"/>
          <dgm:chPref val="1"/>
        </dgm:presLayoutVars>
      </dgm:prSet>
      <dgm:spPr/>
    </dgm:pt>
    <dgm:pt modelId="{3A9C6109-EA4F-421C-8F30-97250BA503BB}" type="pres">
      <dgm:prSet presAssocID="{EE709A74-5E9F-4D00-9F9B-CA65A0C909DB}" presName="sibTrans" presStyleLbl="sibTrans2D1" presStyleIdx="0" presStyleCnt="0"/>
      <dgm:spPr/>
    </dgm:pt>
    <dgm:pt modelId="{649ABAFF-AF1E-494F-8DC5-654D9E6A17C0}" type="pres">
      <dgm:prSet presAssocID="{E6F5C21A-4A44-4A3A-B63A-864878A4E4FC}" presName="compNode" presStyleCnt="0"/>
      <dgm:spPr/>
    </dgm:pt>
    <dgm:pt modelId="{E148C9B1-B06E-4D66-BDD6-BA7A3AA8D392}" type="pres">
      <dgm:prSet presAssocID="{E6F5C21A-4A44-4A3A-B63A-864878A4E4FC}" presName="iconBgRect" presStyleLbl="bgShp" presStyleIdx="1" presStyleCnt="3"/>
      <dgm:spPr/>
    </dgm:pt>
    <dgm:pt modelId="{AB48F716-8326-4A6A-9328-392233EA066E}" type="pres">
      <dgm:prSet presAssocID="{E6F5C21A-4A44-4A3A-B63A-864878A4E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966422A-E382-45B5-9EFC-6840F0843AA4}" type="pres">
      <dgm:prSet presAssocID="{E6F5C21A-4A44-4A3A-B63A-864878A4E4FC}" presName="spaceRect" presStyleCnt="0"/>
      <dgm:spPr/>
    </dgm:pt>
    <dgm:pt modelId="{71DE7714-5FCC-4F00-BC3A-0E8FBB653B51}" type="pres">
      <dgm:prSet presAssocID="{E6F5C21A-4A44-4A3A-B63A-864878A4E4FC}" presName="textRect" presStyleLbl="revTx" presStyleIdx="1" presStyleCnt="3">
        <dgm:presLayoutVars>
          <dgm:chMax val="1"/>
          <dgm:chPref val="1"/>
        </dgm:presLayoutVars>
      </dgm:prSet>
      <dgm:spPr/>
    </dgm:pt>
    <dgm:pt modelId="{3EEBEC29-F911-4B5E-A2B3-092D11FA761D}" type="pres">
      <dgm:prSet presAssocID="{19CD1605-3847-413F-993B-DFE81148528B}" presName="sibTrans" presStyleLbl="sibTrans2D1" presStyleIdx="0" presStyleCnt="0"/>
      <dgm:spPr/>
    </dgm:pt>
    <dgm:pt modelId="{7447F569-1D07-425F-BD71-518C6F0A4A45}" type="pres">
      <dgm:prSet presAssocID="{C17D4707-C3B0-45F4-A56F-652403110ED8}" presName="compNode" presStyleCnt="0"/>
      <dgm:spPr/>
    </dgm:pt>
    <dgm:pt modelId="{783BE174-A9B4-45B8-A9D6-F06C18292501}" type="pres">
      <dgm:prSet presAssocID="{C17D4707-C3B0-45F4-A56F-652403110ED8}" presName="iconBgRect" presStyleLbl="bgShp" presStyleIdx="2" presStyleCnt="3"/>
      <dgm:spPr/>
    </dgm:pt>
    <dgm:pt modelId="{FEFB68BD-B5E0-4F10-B0A1-546286B7CDC0}" type="pres">
      <dgm:prSet presAssocID="{C17D4707-C3B0-45F4-A56F-652403110E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23AC6A9-0385-48E7-9F3E-EB6FD91A515D}" type="pres">
      <dgm:prSet presAssocID="{C17D4707-C3B0-45F4-A56F-652403110ED8}" presName="spaceRect" presStyleCnt="0"/>
      <dgm:spPr/>
    </dgm:pt>
    <dgm:pt modelId="{D1638080-3404-4542-84AD-7C4E60186243}" type="pres">
      <dgm:prSet presAssocID="{C17D4707-C3B0-45F4-A56F-652403110E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461A19-5487-444B-8576-A0FC146D0B20}" type="presOf" srcId="{28C6E475-3AB2-4278-BD7B-760C9F554C33}" destId="{88217E3D-A84B-4525-BDD4-821701C67E87}" srcOrd="0" destOrd="0" presId="urn:microsoft.com/office/officeart/2018/2/layout/IconCircleList"/>
    <dgm:cxn modelId="{7978EE26-B776-4C40-9762-9C7BDF8A8F3F}" type="presOf" srcId="{E6F5C21A-4A44-4A3A-B63A-864878A4E4FC}" destId="{71DE7714-5FCC-4F00-BC3A-0E8FBB653B51}" srcOrd="0" destOrd="0" presId="urn:microsoft.com/office/officeart/2018/2/layout/IconCircleList"/>
    <dgm:cxn modelId="{A676422B-A55B-4FD8-BD82-C0E8765B5C71}" srcId="{9E9C9584-F10A-4311-8493-2735AC1E4716}" destId="{C17D4707-C3B0-45F4-A56F-652403110ED8}" srcOrd="2" destOrd="0" parTransId="{92B162D4-A80A-405B-B402-2F56EB7F7939}" sibTransId="{5C25973D-B1B7-48A1-84D4-1F8DCEB5DC80}"/>
    <dgm:cxn modelId="{4C82246F-524D-4226-9AFE-89AE5AD85570}" type="presOf" srcId="{C17D4707-C3B0-45F4-A56F-652403110ED8}" destId="{D1638080-3404-4542-84AD-7C4E60186243}" srcOrd="0" destOrd="0" presId="urn:microsoft.com/office/officeart/2018/2/layout/IconCircleList"/>
    <dgm:cxn modelId="{33719ABE-43C6-434C-9EA1-BDF82160C240}" type="presOf" srcId="{19CD1605-3847-413F-993B-DFE81148528B}" destId="{3EEBEC29-F911-4B5E-A2B3-092D11FA761D}" srcOrd="0" destOrd="0" presId="urn:microsoft.com/office/officeart/2018/2/layout/IconCircleList"/>
    <dgm:cxn modelId="{371B46BF-714B-4840-A561-CD44FBB9EBE1}" srcId="{9E9C9584-F10A-4311-8493-2735AC1E4716}" destId="{E6F5C21A-4A44-4A3A-B63A-864878A4E4FC}" srcOrd="1" destOrd="0" parTransId="{177328AD-70BA-40A8-8869-F9CB4603562A}" sibTransId="{19CD1605-3847-413F-993B-DFE81148528B}"/>
    <dgm:cxn modelId="{64422CCF-E246-460A-819D-C329D8868790}" type="presOf" srcId="{9E9C9584-F10A-4311-8493-2735AC1E4716}" destId="{3C2825C5-95AD-49D2-877F-321ED6D832A9}" srcOrd="0" destOrd="0" presId="urn:microsoft.com/office/officeart/2018/2/layout/IconCircleList"/>
    <dgm:cxn modelId="{1901FEEB-DB8C-4FC8-A0FD-29B6C7A72AB8}" srcId="{9E9C9584-F10A-4311-8493-2735AC1E4716}" destId="{28C6E475-3AB2-4278-BD7B-760C9F554C33}" srcOrd="0" destOrd="0" parTransId="{BB88A055-3B72-41C7-9535-A1F5A6094D39}" sibTransId="{EE709A74-5E9F-4D00-9F9B-CA65A0C909DB}"/>
    <dgm:cxn modelId="{EF7112FE-3399-4C95-9B67-F2AA11CD0D64}" type="presOf" srcId="{EE709A74-5E9F-4D00-9F9B-CA65A0C909DB}" destId="{3A9C6109-EA4F-421C-8F30-97250BA503BB}" srcOrd="0" destOrd="0" presId="urn:microsoft.com/office/officeart/2018/2/layout/IconCircleList"/>
    <dgm:cxn modelId="{9D270871-7D8F-4EA6-AC36-89BC1CC0021F}" type="presParOf" srcId="{3C2825C5-95AD-49D2-877F-321ED6D832A9}" destId="{DA6C3AFC-365B-423D-8F77-EBA5493E5A71}" srcOrd="0" destOrd="0" presId="urn:microsoft.com/office/officeart/2018/2/layout/IconCircleList"/>
    <dgm:cxn modelId="{D36030C4-2BC9-4731-9D14-09C5775386BB}" type="presParOf" srcId="{DA6C3AFC-365B-423D-8F77-EBA5493E5A71}" destId="{594BBFBA-6C37-4E5B-9BAF-DBB1162560D1}" srcOrd="0" destOrd="0" presId="urn:microsoft.com/office/officeart/2018/2/layout/IconCircleList"/>
    <dgm:cxn modelId="{09444FA5-D9D2-400B-8724-3CE008B83CDF}" type="presParOf" srcId="{594BBFBA-6C37-4E5B-9BAF-DBB1162560D1}" destId="{C6E4169F-124E-45CD-B662-AC8F3E8C3077}" srcOrd="0" destOrd="0" presId="urn:microsoft.com/office/officeart/2018/2/layout/IconCircleList"/>
    <dgm:cxn modelId="{FE830002-838F-47B4-B259-7000B9F6373E}" type="presParOf" srcId="{594BBFBA-6C37-4E5B-9BAF-DBB1162560D1}" destId="{F35BB7A9-F6A8-4E72-9323-0BD6A9271AF0}" srcOrd="1" destOrd="0" presId="urn:microsoft.com/office/officeart/2018/2/layout/IconCircleList"/>
    <dgm:cxn modelId="{B26B3252-C49D-4265-822F-A0CDCF376BB4}" type="presParOf" srcId="{594BBFBA-6C37-4E5B-9BAF-DBB1162560D1}" destId="{0AF3C2F2-EE60-4D3A-BCCC-D0DC7E50B20E}" srcOrd="2" destOrd="0" presId="urn:microsoft.com/office/officeart/2018/2/layout/IconCircleList"/>
    <dgm:cxn modelId="{DB29A7AF-993C-482A-A4EE-9133CF8EB149}" type="presParOf" srcId="{594BBFBA-6C37-4E5B-9BAF-DBB1162560D1}" destId="{88217E3D-A84B-4525-BDD4-821701C67E87}" srcOrd="3" destOrd="0" presId="urn:microsoft.com/office/officeart/2018/2/layout/IconCircleList"/>
    <dgm:cxn modelId="{C5B69CBE-858A-4615-B402-601D30737E36}" type="presParOf" srcId="{DA6C3AFC-365B-423D-8F77-EBA5493E5A71}" destId="{3A9C6109-EA4F-421C-8F30-97250BA503BB}" srcOrd="1" destOrd="0" presId="urn:microsoft.com/office/officeart/2018/2/layout/IconCircleList"/>
    <dgm:cxn modelId="{CF91191B-CE37-4EDF-B24E-19854C5F63F5}" type="presParOf" srcId="{DA6C3AFC-365B-423D-8F77-EBA5493E5A71}" destId="{649ABAFF-AF1E-494F-8DC5-654D9E6A17C0}" srcOrd="2" destOrd="0" presId="urn:microsoft.com/office/officeart/2018/2/layout/IconCircleList"/>
    <dgm:cxn modelId="{2ED156DC-EAA5-4ABB-8DA2-2C57AB15282E}" type="presParOf" srcId="{649ABAFF-AF1E-494F-8DC5-654D9E6A17C0}" destId="{E148C9B1-B06E-4D66-BDD6-BA7A3AA8D392}" srcOrd="0" destOrd="0" presId="urn:microsoft.com/office/officeart/2018/2/layout/IconCircleList"/>
    <dgm:cxn modelId="{5B932ED1-4795-4ABA-B987-A22D4D1EDA28}" type="presParOf" srcId="{649ABAFF-AF1E-494F-8DC5-654D9E6A17C0}" destId="{AB48F716-8326-4A6A-9328-392233EA066E}" srcOrd="1" destOrd="0" presId="urn:microsoft.com/office/officeart/2018/2/layout/IconCircleList"/>
    <dgm:cxn modelId="{8C8D92CB-B58A-4C14-AF3B-5B8C648D5021}" type="presParOf" srcId="{649ABAFF-AF1E-494F-8DC5-654D9E6A17C0}" destId="{4966422A-E382-45B5-9EFC-6840F0843AA4}" srcOrd="2" destOrd="0" presId="urn:microsoft.com/office/officeart/2018/2/layout/IconCircleList"/>
    <dgm:cxn modelId="{6EC89268-E0E9-430E-9D1F-038F1C8F78A7}" type="presParOf" srcId="{649ABAFF-AF1E-494F-8DC5-654D9E6A17C0}" destId="{71DE7714-5FCC-4F00-BC3A-0E8FBB653B51}" srcOrd="3" destOrd="0" presId="urn:microsoft.com/office/officeart/2018/2/layout/IconCircleList"/>
    <dgm:cxn modelId="{8C2B93DA-A1D6-4BEA-95FF-6700C3E317ED}" type="presParOf" srcId="{DA6C3AFC-365B-423D-8F77-EBA5493E5A71}" destId="{3EEBEC29-F911-4B5E-A2B3-092D11FA761D}" srcOrd="3" destOrd="0" presId="urn:microsoft.com/office/officeart/2018/2/layout/IconCircleList"/>
    <dgm:cxn modelId="{A9D42B9F-65F7-4B23-B841-08C9A6CB81F1}" type="presParOf" srcId="{DA6C3AFC-365B-423D-8F77-EBA5493E5A71}" destId="{7447F569-1D07-425F-BD71-518C6F0A4A45}" srcOrd="4" destOrd="0" presId="urn:microsoft.com/office/officeart/2018/2/layout/IconCircleList"/>
    <dgm:cxn modelId="{372A4377-7FD4-4386-98AE-B4CB2A7FB309}" type="presParOf" srcId="{7447F569-1D07-425F-BD71-518C6F0A4A45}" destId="{783BE174-A9B4-45B8-A9D6-F06C18292501}" srcOrd="0" destOrd="0" presId="urn:microsoft.com/office/officeart/2018/2/layout/IconCircleList"/>
    <dgm:cxn modelId="{27953CCE-8000-4855-A311-DB151EAB4B86}" type="presParOf" srcId="{7447F569-1D07-425F-BD71-518C6F0A4A45}" destId="{FEFB68BD-B5E0-4F10-B0A1-546286B7CDC0}" srcOrd="1" destOrd="0" presId="urn:microsoft.com/office/officeart/2018/2/layout/IconCircleList"/>
    <dgm:cxn modelId="{4626CD77-E7D8-4D05-A0F3-82C1ACEF9B7F}" type="presParOf" srcId="{7447F569-1D07-425F-BD71-518C6F0A4A45}" destId="{B23AC6A9-0385-48E7-9F3E-EB6FD91A515D}" srcOrd="2" destOrd="0" presId="urn:microsoft.com/office/officeart/2018/2/layout/IconCircleList"/>
    <dgm:cxn modelId="{227A49FB-5970-48F7-8F16-1CC257E2659C}" type="presParOf" srcId="{7447F569-1D07-425F-BD71-518C6F0A4A45}" destId="{D1638080-3404-4542-84AD-7C4E601862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169F-124E-45CD-B662-AC8F3E8C3077}">
      <dsp:nvSpPr>
        <dsp:cNvPr id="0" name=""/>
        <dsp:cNvSpPr/>
      </dsp:nvSpPr>
      <dsp:spPr>
        <a:xfrm>
          <a:off x="8786" y="1572197"/>
          <a:ext cx="1031810" cy="103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BB7A9-F6A8-4E72-9323-0BD6A9271AF0}">
      <dsp:nvSpPr>
        <dsp:cNvPr id="0" name=""/>
        <dsp:cNvSpPr/>
      </dsp:nvSpPr>
      <dsp:spPr>
        <a:xfrm>
          <a:off x="225467" y="1788877"/>
          <a:ext cx="598450" cy="598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17E3D-A84B-4525-BDD4-821701C67E87}">
      <dsp:nvSpPr>
        <dsp:cNvPr id="0" name=""/>
        <dsp:cNvSpPr/>
      </dsp:nvSpPr>
      <dsp:spPr>
        <a:xfrm>
          <a:off x="1261700" y="1572197"/>
          <a:ext cx="2432125" cy="103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Fiabilité et Robustesse</a:t>
          </a:r>
          <a:r>
            <a:rPr lang="fr-FR" sz="1400" b="0" i="0" kern="1200"/>
            <a:t>: L'application a subi des tests rigoureux pour assurer une fonctionnalité sans </a:t>
          </a:r>
          <a:r>
            <a:rPr lang="fr-FR" sz="1400" kern="1200"/>
            <a:t>erreurs</a:t>
          </a:r>
          <a:r>
            <a:rPr lang="fr-FR" sz="1400" b="0" i="0" kern="1200"/>
            <a:t>.</a:t>
          </a:r>
          <a:endParaRPr lang="en-US" sz="1400" kern="1200"/>
        </a:p>
      </dsp:txBody>
      <dsp:txXfrm>
        <a:off x="1261700" y="1572197"/>
        <a:ext cx="2432125" cy="1031810"/>
      </dsp:txXfrm>
    </dsp:sp>
    <dsp:sp modelId="{E148C9B1-B06E-4D66-BDD6-BA7A3AA8D392}">
      <dsp:nvSpPr>
        <dsp:cNvPr id="0" name=""/>
        <dsp:cNvSpPr/>
      </dsp:nvSpPr>
      <dsp:spPr>
        <a:xfrm>
          <a:off x="4117605" y="1572197"/>
          <a:ext cx="1031810" cy="103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8F716-8326-4A6A-9328-392233EA066E}">
      <dsp:nvSpPr>
        <dsp:cNvPr id="0" name=""/>
        <dsp:cNvSpPr/>
      </dsp:nvSpPr>
      <dsp:spPr>
        <a:xfrm>
          <a:off x="4334285" y="1788877"/>
          <a:ext cx="598450" cy="598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E7714-5FCC-4F00-BC3A-0E8FBB653B51}">
      <dsp:nvSpPr>
        <dsp:cNvPr id="0" name=""/>
        <dsp:cNvSpPr/>
      </dsp:nvSpPr>
      <dsp:spPr>
        <a:xfrm>
          <a:off x="5370518" y="1572197"/>
          <a:ext cx="2432125" cy="103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Scalabilité</a:t>
          </a:r>
          <a:r>
            <a:rPr lang="fr-FR" sz="1400" b="0" i="0" kern="1200"/>
            <a:t>: Prête pour l'expansion future, notre architecture peut gérer des volumes de données en croissance.</a:t>
          </a:r>
          <a:endParaRPr lang="en-US" sz="1400" kern="1200"/>
        </a:p>
      </dsp:txBody>
      <dsp:txXfrm>
        <a:off x="5370518" y="1572197"/>
        <a:ext cx="2432125" cy="1031810"/>
      </dsp:txXfrm>
    </dsp:sp>
    <dsp:sp modelId="{783BE174-A9B4-45B8-A9D6-F06C18292501}">
      <dsp:nvSpPr>
        <dsp:cNvPr id="0" name=""/>
        <dsp:cNvSpPr/>
      </dsp:nvSpPr>
      <dsp:spPr>
        <a:xfrm>
          <a:off x="8226424" y="1572197"/>
          <a:ext cx="1031810" cy="1031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68BD-B5E0-4F10-B0A1-546286B7CDC0}">
      <dsp:nvSpPr>
        <dsp:cNvPr id="0" name=""/>
        <dsp:cNvSpPr/>
      </dsp:nvSpPr>
      <dsp:spPr>
        <a:xfrm>
          <a:off x="8443104" y="1788877"/>
          <a:ext cx="598450" cy="598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38080-3404-4542-84AD-7C4E60186243}">
      <dsp:nvSpPr>
        <dsp:cNvPr id="0" name=""/>
        <dsp:cNvSpPr/>
      </dsp:nvSpPr>
      <dsp:spPr>
        <a:xfrm>
          <a:off x="9479337" y="1572197"/>
          <a:ext cx="2432125" cy="103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/>
            <a:t>Utilisabilité</a:t>
          </a:r>
          <a:r>
            <a:rPr lang="fr-FR" sz="1400" b="0" i="0" kern="1200"/>
            <a:t>: Interface utilisateur intuitive et minimalistique conçue pour faciliter l'adoption et l'utilisation de chaque jour.</a:t>
          </a:r>
          <a:endParaRPr lang="en-US" sz="1400" kern="1200"/>
        </a:p>
      </dsp:txBody>
      <dsp:txXfrm>
        <a:off x="9479337" y="1572197"/>
        <a:ext cx="2432125" cy="103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2D85F-D654-E12B-7C77-AD855419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fr-FR" sz="6000" dirty="0"/>
              <a:t>Présentation commerciale     -</a:t>
            </a:r>
            <a:r>
              <a:rPr lang="fr-FR" sz="6000" dirty="0" err="1"/>
              <a:t>Cannabico</a:t>
            </a:r>
            <a:r>
              <a:rPr lang="fr-FR" sz="6000" dirty="0"/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60852-3C66-107A-5874-88A321D9C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Par : andres camillo, jaimy rasoanaivo, youness moussaoui</a:t>
            </a:r>
          </a:p>
        </p:txBody>
      </p:sp>
    </p:spTree>
    <p:extLst>
      <p:ext uri="{BB962C8B-B14F-4D97-AF65-F5344CB8AC3E}">
        <p14:creationId xmlns:p14="http://schemas.microsoft.com/office/powerpoint/2010/main" val="226210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ED671F-57B1-D4FE-7BEF-25009C00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fr-FR" dirty="0"/>
              <a:t>Technologies et sécurité</a:t>
            </a:r>
          </a:p>
        </p:txBody>
      </p:sp>
      <p:pic>
        <p:nvPicPr>
          <p:cNvPr id="5" name="Picture 4" descr="Panneau de salles de serveurs lumineux">
            <a:extLst>
              <a:ext uri="{FF2B5EF4-FFF2-40B4-BE49-F238E27FC236}">
                <a16:creationId xmlns:a16="http://schemas.microsoft.com/office/drawing/2014/main" id="{A74F7330-550F-511F-18F4-5C6BCEFB3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5" r="3080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D752-D71E-BD1D-A3DD-FAF8A25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i="0">
                <a:effectLst/>
                <a:latin typeface="Tw Cen MT" panose="020B0602020104020603" pitchFamily="34" charset="77"/>
              </a:rPr>
              <a:t>Stack Technologique</a:t>
            </a:r>
            <a:r>
              <a:rPr lang="fr-FR" b="0" i="0">
                <a:effectLst/>
                <a:latin typeface="Tw Cen MT" panose="020B0602020104020603" pitchFamily="34" charset="77"/>
              </a:rPr>
              <a:t>: Utilisation du MERN stack (MongoDB, </a:t>
            </a:r>
            <a:r>
              <a:rPr lang="fr-FR" b="0" i="0" err="1">
                <a:effectLst/>
                <a:latin typeface="Tw Cen MT" panose="020B0602020104020603" pitchFamily="34" charset="77"/>
              </a:rPr>
              <a:t>Express.js</a:t>
            </a:r>
            <a:r>
              <a:rPr lang="fr-FR" b="0" i="0">
                <a:effectLst/>
                <a:latin typeface="Tw Cen MT" panose="020B0602020104020603" pitchFamily="34" charset="77"/>
              </a:rPr>
              <a:t>, </a:t>
            </a:r>
            <a:r>
              <a:rPr lang="fr-FR" b="0" i="0" err="1">
                <a:effectLst/>
                <a:latin typeface="Tw Cen MT" panose="020B0602020104020603" pitchFamily="34" charset="77"/>
              </a:rPr>
              <a:t>React.js</a:t>
            </a:r>
            <a:r>
              <a:rPr lang="fr-FR" b="0" i="0">
                <a:effectLst/>
                <a:latin typeface="Tw Cen MT" panose="020B0602020104020603" pitchFamily="34" charset="77"/>
              </a:rPr>
              <a:t>, </a:t>
            </a:r>
            <a:r>
              <a:rPr lang="fr-FR" b="0" i="0" err="1">
                <a:effectLst/>
                <a:latin typeface="Tw Cen MT" panose="020B0602020104020603" pitchFamily="34" charset="77"/>
              </a:rPr>
              <a:t>Node.js</a:t>
            </a:r>
            <a:r>
              <a:rPr lang="fr-FR" b="0" i="0">
                <a:effectLst/>
                <a:latin typeface="Tw Cen MT" panose="020B0602020104020603" pitchFamily="34" charset="77"/>
              </a:rPr>
              <a:t>) pour flexibilité et contrôle.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>
                <a:effectLst/>
                <a:latin typeface="Tw Cen MT" panose="020B0602020104020603" pitchFamily="34" charset="77"/>
              </a:rPr>
              <a:t>Détails de Sécurité</a:t>
            </a:r>
            <a:r>
              <a:rPr lang="fr-FR" b="0" i="0">
                <a:effectLst/>
                <a:latin typeface="Tw Cen MT" panose="020B0602020104020603" pitchFamily="34" charset="77"/>
              </a:rPr>
              <a:t>: nous avons établi un système d’authentification de façon qu</a:t>
            </a:r>
            <a:r>
              <a:rPr lang="fr-FR">
                <a:latin typeface="Tw Cen MT" panose="020B0602020104020603" pitchFamily="34" charset="77"/>
              </a:rPr>
              <a:t>e seulement les utilisateurs authentifiés pourront faire la manipulation des données</a:t>
            </a:r>
            <a:endParaRPr lang="fr-FR" b="0" i="0">
              <a:effectLst/>
              <a:latin typeface="Tw Cen MT" panose="020B0602020104020603" pitchFamily="34" charset="77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82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72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E80566-939E-42C2-C4F8-1FF4EB9A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fr-FR"/>
              <a:t>Validation et maintenance</a:t>
            </a:r>
            <a:endParaRPr lang="fr-FR" dirty="0"/>
          </a:p>
        </p:txBody>
      </p:sp>
      <p:pic>
        <p:nvPicPr>
          <p:cNvPr id="68" name="Picture 4" descr="Loupe montrant des performances en baisse">
            <a:extLst>
              <a:ext uri="{FF2B5EF4-FFF2-40B4-BE49-F238E27FC236}">
                <a16:creationId xmlns:a16="http://schemas.microsoft.com/office/drawing/2014/main" id="{FA64C178-B8B9-B52A-1028-0C1649D1C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80" r="43700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4" name="Group 76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5" name="Rectangle 77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Rectangle 80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9902-8C13-35E0-5949-D871778F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i="0">
                <a:effectLst/>
                <a:latin typeface="Söhne"/>
              </a:rPr>
              <a:t>Processus de Validation</a:t>
            </a:r>
            <a:r>
              <a:rPr lang="fr-FR" b="0" i="0">
                <a:effectLst/>
                <a:latin typeface="Söhne"/>
              </a:rPr>
              <a:t>: Utilisation des retours des testeurs pour affiner l'application à travers des enquêtes périodiques.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>
                <a:effectLst/>
                <a:latin typeface="Söhne"/>
              </a:rPr>
              <a:t>Stratégies de Maintenance</a:t>
            </a:r>
            <a:r>
              <a:rPr lang="fr-FR" b="0" i="0">
                <a:effectLst/>
                <a:latin typeface="Söhne"/>
              </a:rPr>
              <a:t>: Gestion proactive des mises à jour, corrections de bugs, et améliorations de sécurité.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6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BB148-1913-3B5A-0D45-1E33CBC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3100"/>
              <a:t>introduction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8543-84F5-A791-B74F-C39E5C38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>
                <a:effectLst/>
                <a:latin typeface="Tw Cen MT" panose="020B0602020104020603" pitchFamily="34" charset="77"/>
              </a:rPr>
              <a:t>Nous sommes partenaires du Centre d’Accès à la Technologie en Bio-innovation pour répondre au besoin croissant d'innovation dans la gestion d'inventaire du cannabis.</a:t>
            </a:r>
          </a:p>
          <a:p>
            <a:pPr marL="0" indent="0">
              <a:buNone/>
            </a:pPr>
            <a:r>
              <a:rPr lang="fr-FR" sz="1800" b="1" i="0">
                <a:effectLst/>
                <a:latin typeface="Tw Cen MT" panose="020B0602020104020603" pitchFamily="34" charset="77"/>
              </a:rPr>
              <a:t>Objectif de cette Présentation ?</a:t>
            </a:r>
            <a:r>
              <a:rPr lang="fr-FR" sz="1800">
                <a:latin typeface="Tw Cen MT" panose="020B0602020104020603" pitchFamily="34" charset="77"/>
              </a:rPr>
              <a:t> </a:t>
            </a:r>
            <a:r>
              <a:rPr lang="fr-FR" sz="1800" b="0" i="0">
                <a:effectLst/>
                <a:latin typeface="Tw Cen MT" panose="020B0602020104020603" pitchFamily="34" charset="77"/>
              </a:rPr>
              <a:t>Exposer comment notre solution logicielle est conçue pour répondre aux défis uniques de l'industrie du cannabis.</a:t>
            </a:r>
          </a:p>
          <a:p>
            <a:pPr marL="0" indent="0">
              <a:buNone/>
            </a:pPr>
            <a:endParaRPr lang="fr-FR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535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A4FD4F-D57F-89B9-9508-A6156069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fr-FR" sz="3200"/>
              <a:t>Défis de l’industrie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E4B0-048E-86B1-01A0-8C5020BE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54171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b="1" i="0">
                <a:effectLst/>
                <a:latin typeface="Tw Cen MT" panose="020B0602020104020603" pitchFamily="34" charset="77"/>
              </a:rPr>
              <a:t>Croissance de l'Industrie</a:t>
            </a:r>
            <a:r>
              <a:rPr lang="fr-FR" sz="2000" b="0" i="0">
                <a:effectLst/>
                <a:latin typeface="Tw Cen MT" panose="020B0602020104020603" pitchFamily="34" charset="77"/>
              </a:rPr>
              <a:t>: L'industrie du cannabis connaît une croissance rapide qui augmentant la nécessité de processus optimisés.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i="0">
                <a:effectLst/>
                <a:latin typeface="Tw Cen MT" panose="020B0602020104020603" pitchFamily="34" charset="77"/>
              </a:rPr>
              <a:t>Limitations des Méthodes Actuelles</a:t>
            </a:r>
            <a:r>
              <a:rPr lang="fr-FR" sz="2000" b="0" i="0">
                <a:effectLst/>
                <a:latin typeface="Tw Cen MT" panose="020B0602020104020603" pitchFamily="34" charset="77"/>
              </a:rPr>
              <a:t>: Les systèmes traditionnels de gestion d'inventaire ne suffisent plus à cause des volumes croissants et des exigences réglementaires spécifiques.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i="0">
                <a:effectLst/>
                <a:latin typeface="Tw Cen MT" panose="020B0602020104020603" pitchFamily="34" charset="77"/>
              </a:rPr>
              <a:t>Sécurité et Conformité</a:t>
            </a:r>
            <a:r>
              <a:rPr lang="fr-FR" sz="2000" b="0" i="0">
                <a:effectLst/>
                <a:latin typeface="Tw Cen MT" panose="020B0602020104020603" pitchFamily="34" charset="77"/>
              </a:rPr>
              <a:t>: La sécurité des données est essentielle dans une industrie très réglementée et sensible.</a:t>
            </a:r>
          </a:p>
          <a:p>
            <a:endParaRPr lang="fr-FR" sz="20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472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3B637-9FF1-FB41-84C2-21407A20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Objectifs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5DC5-0804-6D0D-0C85-88AF5DB0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b="1" i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Amélioration des Processus</a:t>
            </a:r>
            <a:r>
              <a:rPr lang="fr-FR" sz="2000" b="0" i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: Notre application vise à automatiser et faciliter la gestion des inventaires, améliorant ainsi l'efficacité opérationnelle en donnant une application simple à utiliser.</a:t>
            </a:r>
          </a:p>
          <a:p>
            <a:pPr marL="0" indent="0">
              <a:buNone/>
            </a:pPr>
            <a:endParaRPr lang="fr-FR" sz="2000" b="0" i="0">
              <a:solidFill>
                <a:srgbClr val="FFFFFF"/>
              </a:solidFill>
              <a:effectLst/>
              <a:latin typeface="Tw Cen MT" panose="020B06020201040206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i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Adaptation à l'Industrie</a:t>
            </a:r>
            <a:r>
              <a:rPr lang="fr-FR" sz="2000" b="0" i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: La solution est spécifiquement conçue pour répondre aux besoins de gestion unique d’un inventaire de plantes de cannabis.</a:t>
            </a:r>
          </a:p>
        </p:txBody>
      </p:sp>
    </p:spTree>
    <p:extLst>
      <p:ext uri="{BB962C8B-B14F-4D97-AF65-F5344CB8AC3E}">
        <p14:creationId xmlns:p14="http://schemas.microsoft.com/office/powerpoint/2010/main" val="335906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6624-9123-3FC4-4C3C-7B9F65BA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de l’application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4BBF4F-2C3A-1EEA-00FF-40E3E8FEC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04787"/>
              </p:ext>
            </p:extLst>
          </p:nvPr>
        </p:nvGraphicFramePr>
        <p:xfrm>
          <a:off x="271750" y="1155959"/>
          <a:ext cx="11920250" cy="41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77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4D33DE-C3E7-C5A7-E409-D47E0FE4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fr-FR" sz="2500">
                <a:solidFill>
                  <a:srgbClr val="FFFFFF"/>
                </a:solidFill>
              </a:rPr>
              <a:t>fonctionnalités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0A28-77CF-D4F9-1A20-5FAF1A0E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fr-FR" sz="2000" dirty="0"/>
              <a:t>Notre </a:t>
            </a:r>
            <a:r>
              <a:rPr lang="fr-FR" sz="2000" b="0" i="0" dirty="0">
                <a:effectLst/>
              </a:rPr>
              <a:t>application inclut toutes les </a:t>
            </a:r>
            <a:r>
              <a:rPr lang="fr-FR" sz="2000" b="0" i="0" dirty="0" err="1">
                <a:effectLst/>
              </a:rPr>
              <a:t>fonctionnalitésde</a:t>
            </a:r>
            <a:r>
              <a:rPr lang="fr-FR" sz="2000" b="0" i="0" dirty="0">
                <a:effectLst/>
              </a:rPr>
              <a:t> manipulation de données comme l’enregistrement, d'importation, l’ajout et la modification de données, avec une interface simple pour la gestion des plantules de cannabis.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8764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229D6A-2A8F-1232-6F52-4FCEBC0B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337" y="-176516"/>
            <a:ext cx="6484683" cy="1478570"/>
          </a:xfrm>
        </p:spPr>
        <p:txBody>
          <a:bodyPr>
            <a:normAutofit/>
          </a:bodyPr>
          <a:lstStyle/>
          <a:p>
            <a:r>
              <a:rPr lang="fr-FR" sz="3200" dirty="0"/>
              <a:t>Pages d’authentification</a:t>
            </a:r>
          </a:p>
        </p:txBody>
      </p:sp>
      <p:pic>
        <p:nvPicPr>
          <p:cNvPr id="7" name="Espace réservé du contenu 6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67522D7D-BCEC-CE63-4D95-6A3379A1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79538" y="1211484"/>
            <a:ext cx="4342191" cy="5619308"/>
          </a:xfrm>
        </p:spPr>
      </p:pic>
      <p:grpSp>
        <p:nvGrpSpPr>
          <p:cNvPr id="4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0" name="Image 9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3DFE8699-FAA1-C94D-DBA1-273635CA3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057" y="1211484"/>
            <a:ext cx="4342191" cy="56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3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0" name="Rectangle 119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B49F37-F0EA-2671-BACE-A43BB081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Démonstration des fonctionnalités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D12B12-492C-E5C6-0CC6-09A0DEF3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5244572"/>
            <a:ext cx="8830732" cy="6905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cap="all" dirty="0">
                <a:solidFill>
                  <a:schemeClr val="tx2"/>
                </a:solidFill>
              </a:rPr>
              <a:t>Des boutons pour faire l’import’/ ’export des données et pour ajouter des Nouvelles plantules. Un autre bouton pour se déconnecter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4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2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0D8EF82F-A8AA-13D7-4D3E-0F21EDB26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2673618"/>
            <a:ext cx="8804716" cy="9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68827-919C-77AB-AF7C-C69766B8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Démonstration des fonctionnalités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CFBEB1-D0E5-DECE-822C-DF238C8D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 cap="all" dirty="0"/>
              <a:t>Page de génération de code QR à côté des informations sur la plantule</a:t>
            </a:r>
          </a:p>
          <a:p>
            <a:pPr marL="0" indent="0">
              <a:buNone/>
            </a:pPr>
            <a:r>
              <a:rPr lang="fr-FR" sz="2000" cap="all" dirty="0"/>
              <a:t>On peut également supprimer ou modifier une plante depuis ce volet </a:t>
            </a:r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699F8635-FDD5-3C62-EC82-1C1C355A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76"/>
          <a:stretch/>
        </p:blipFill>
        <p:spPr>
          <a:xfrm>
            <a:off x="6589710" y="618518"/>
            <a:ext cx="4068309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3" name="Group 17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7060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</TotalTime>
  <Words>417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Söhne</vt:lpstr>
      <vt:lpstr>Tw Cen MT</vt:lpstr>
      <vt:lpstr>Circuit</vt:lpstr>
      <vt:lpstr>Présentation commerciale     -Cannabico-</vt:lpstr>
      <vt:lpstr>introduction</vt:lpstr>
      <vt:lpstr>Défis de l’industrie</vt:lpstr>
      <vt:lpstr>Objectifs du projet</vt:lpstr>
      <vt:lpstr>Caractéristiques de l’application</vt:lpstr>
      <vt:lpstr>fonctionnalités</vt:lpstr>
      <vt:lpstr>Pages d’authentification</vt:lpstr>
      <vt:lpstr>Démonstration des fonctionnalités</vt:lpstr>
      <vt:lpstr>Démonstration des fonctionnalités</vt:lpstr>
      <vt:lpstr>Technologies et sécurité</vt:lpstr>
      <vt:lpstr>Validation et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commerciale     -Cannabico-</dc:title>
  <dc:creator>Youness Moussaoui</dc:creator>
  <cp:lastModifiedBy>Youness Moussaoui</cp:lastModifiedBy>
  <cp:revision>3</cp:revision>
  <dcterms:created xsi:type="dcterms:W3CDTF">2024-04-19T02:15:42Z</dcterms:created>
  <dcterms:modified xsi:type="dcterms:W3CDTF">2024-04-19T17:50:58Z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513b79f-ce8d-43d6-b7e5-c12d3e236916_Enabled">
    <vt:lpwstr>true</vt:lpwstr>
  </property>
  <property fmtid="{D5CDD505-2E9C-101B-9397-08002B2CF9AE}" pid="3" name="MSIP_Label_3513b79f-ce8d-43d6-b7e5-c12d3e236916_SetDate">
    <vt:lpwstr>2024-04-19T02:42:58Z</vt:lpwstr>
  </property>
  <property fmtid="{D5CDD505-2E9C-101B-9397-08002B2CF9AE}" pid="4" name="MSIP_Label_3513b79f-ce8d-43d6-b7e5-c12d3e236916_Method">
    <vt:lpwstr>Standard</vt:lpwstr>
  </property>
  <property fmtid="{D5CDD505-2E9C-101B-9397-08002B2CF9AE}" pid="5" name="MSIP_Label_3513b79f-ce8d-43d6-b7e5-c12d3e236916_Name">
    <vt:lpwstr>defa4170-0d19-0005-0004-bc88714345d2</vt:lpwstr>
  </property>
  <property fmtid="{D5CDD505-2E9C-101B-9397-08002B2CF9AE}" pid="6" name="MSIP_Label_3513b79f-ce8d-43d6-b7e5-c12d3e236916_SiteId">
    <vt:lpwstr>ad8a84ef-f1f3-4b14-ad08-b99ca66f7e30</vt:lpwstr>
  </property>
  <property fmtid="{D5CDD505-2E9C-101B-9397-08002B2CF9AE}" pid="7" name="MSIP_Label_3513b79f-ce8d-43d6-b7e5-c12d3e236916_ActionId">
    <vt:lpwstr>745699b3-6de4-4b21-8ba0-a6a869400aa2</vt:lpwstr>
  </property>
  <property fmtid="{D5CDD505-2E9C-101B-9397-08002B2CF9AE}" pid="8" name="MSIP_Label_3513b79f-ce8d-43d6-b7e5-c12d3e236916_ContentBits">
    <vt:lpwstr>0</vt:lpwstr>
  </property>
</Properties>
</file>