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486" r:id="rId2"/>
    <p:sldId id="580" r:id="rId3"/>
    <p:sldId id="489" r:id="rId4"/>
    <p:sldId id="577" r:id="rId5"/>
    <p:sldId id="567" r:id="rId6"/>
    <p:sldId id="578" r:id="rId7"/>
    <p:sldId id="569" r:id="rId8"/>
    <p:sldId id="570" r:id="rId9"/>
    <p:sldId id="571" r:id="rId10"/>
    <p:sldId id="572" r:id="rId11"/>
    <p:sldId id="551" r:id="rId12"/>
    <p:sldId id="573" r:id="rId13"/>
    <p:sldId id="574" r:id="rId14"/>
    <p:sldId id="575" r:id="rId15"/>
    <p:sldId id="576" r:id="rId16"/>
    <p:sldId id="520" r:id="rId17"/>
    <p:sldId id="517" r:id="rId18"/>
    <p:sldId id="519" r:id="rId19"/>
    <p:sldId id="523" r:id="rId20"/>
  </p:sldIdLst>
  <p:sldSz cx="12192000" cy="6858000"/>
  <p:notesSz cx="6858000" cy="9144000"/>
  <p:embeddedFontLst>
    <p:embeddedFont>
      <p:font typeface="KoPub돋움체_Pro Medium" panose="020B0600000101010101" charset="-127"/>
      <p:regular r:id="rId22"/>
    </p:embeddedFont>
    <p:embeddedFont>
      <p:font typeface="Cambria Math" panose="02040503050406030204" pitchFamily="18" charset="0"/>
      <p:regular r:id="rId23"/>
    </p:embeddedFont>
    <p:embeddedFont>
      <p:font typeface="Microsoft YaHei UI" panose="020B0503020204020204" pitchFamily="34" charset="-122"/>
      <p:regular r:id="rId24"/>
      <p:bold r:id="rId25"/>
    </p:embeddedFont>
    <p:embeddedFont>
      <p:font typeface="나눔스퀘어_ac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62A"/>
    <a:srgbClr val="FF3300"/>
    <a:srgbClr val="FF0000"/>
    <a:srgbClr val="BCA254"/>
    <a:srgbClr val="FF75CE"/>
    <a:srgbClr val="7A89F6"/>
    <a:srgbClr val="65EDC9"/>
    <a:srgbClr val="F0FD73"/>
    <a:srgbClr val="FFC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6000" autoAdjust="0"/>
  </p:normalViewPr>
  <p:slideViewPr>
    <p:cSldViewPr snapToGrid="0">
      <p:cViewPr varScale="1">
        <p:scale>
          <a:sx n="81" d="100"/>
          <a:sy n="81" d="100"/>
        </p:scale>
        <p:origin x="49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2.5</c:v>
                </c:pt>
                <c:pt idx="9">
                  <c:v>3.6</c:v>
                </c:pt>
                <c:pt idx="10">
                  <c:v>3.7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8E-4CD9-9A75-229F67F2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4820424"/>
        <c:axId val="364819640"/>
      </c:lineChart>
      <c:catAx>
        <c:axId val="364820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4819640"/>
        <c:crosses val="autoZero"/>
        <c:auto val="1"/>
        <c:lblAlgn val="ctr"/>
        <c:lblOffset val="100"/>
        <c:noMultiLvlLbl val="0"/>
      </c:catAx>
      <c:valAx>
        <c:axId val="36481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820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1BFDD-6AFA-41A2-A61C-01299B94AFA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DEF2-4BA1-4156-985F-92FA26201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DEF2-4BA1-4156-985F-92FA262011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9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2021-05-26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78140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데이터 기반</a:t>
            </a:r>
            <a:r>
              <a:rPr lang="en-US" altLang="ko-KR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     </a:t>
            </a:r>
            <a:r>
              <a:rPr lang="en-US" altLang="ko-KR" sz="9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        Crime Data-Based Crime Prediction and Patrol Algorithms</a:t>
            </a:r>
            <a:endParaRPr lang="ko-KR" altLang="en-US" sz="24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22261"/>
            <a:ext cx="2920253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류형주</a:t>
            </a:r>
            <a:r>
              <a:rPr lang="en-US" altLang="ko-KR" sz="16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팀장</a:t>
            </a:r>
            <a:endParaRPr lang="en-US" altLang="ko-KR" sz="1050" dirty="0">
              <a:solidFill>
                <a:prstClr val="white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68757" y="3531635"/>
            <a:ext cx="2705159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김동연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2016112622</a:t>
            </a:r>
            <a:endParaRPr lang="ko-KR" altLang="en-US" sz="1050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40895" y="4744426"/>
            <a:ext cx="2746340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김영서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2017112596</a:t>
            </a: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Step2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경유 순서 결정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7BB36-D012-4A31-86AE-F0E5F842EEA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C: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관할 구역 최대 범위 순찰 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+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고위험 지역 순찰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</p:txBody>
      </p:sp>
      <p:pic>
        <p:nvPicPr>
          <p:cNvPr id="41" name="그림 40" descr="화살이(가) 표시된 사진&#10;&#10;자동 생성된 설명">
            <a:extLst>
              <a:ext uri="{FF2B5EF4-FFF2-40B4-BE49-F238E27FC236}">
                <a16:creationId xmlns:a16="http://schemas.microsoft.com/office/drawing/2014/main" id="{8184FA4B-F890-4146-B374-8E74C927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1"/>
          <a:stretch/>
        </p:blipFill>
        <p:spPr>
          <a:xfrm>
            <a:off x="8901565" y="3325219"/>
            <a:ext cx="3041191" cy="170919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3BA67B5-74AA-44B3-A417-0D510867969F}"/>
              </a:ext>
            </a:extLst>
          </p:cNvPr>
          <p:cNvGrpSpPr/>
          <p:nvPr/>
        </p:nvGrpSpPr>
        <p:grpSpPr>
          <a:xfrm>
            <a:off x="1791591" y="2363435"/>
            <a:ext cx="6843350" cy="3874068"/>
            <a:chOff x="1791591" y="2363435"/>
            <a:chExt cx="6843350" cy="387406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48B79D5-CA70-41BE-9AC5-32368FA2938C}"/>
                </a:ext>
              </a:extLst>
            </p:cNvPr>
            <p:cNvGrpSpPr/>
            <p:nvPr/>
          </p:nvGrpSpPr>
          <p:grpSpPr>
            <a:xfrm>
              <a:off x="1791591" y="2363435"/>
              <a:ext cx="6843350" cy="3874068"/>
              <a:chOff x="1888910" y="709477"/>
              <a:chExt cx="9410524" cy="5351958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3BDF32CA-6676-4895-ABCC-6C0732EDA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8910" y="709477"/>
                <a:ext cx="9410524" cy="5351958"/>
              </a:xfrm>
              <a:prstGeom prst="rect">
                <a:avLst/>
              </a:prstGeom>
            </p:spPr>
          </p:pic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1C9699D-6632-4616-8A0E-E2642992C6DB}"/>
                  </a:ext>
                </a:extLst>
              </p:cNvPr>
              <p:cNvSpPr/>
              <p:nvPr/>
            </p:nvSpPr>
            <p:spPr>
              <a:xfrm>
                <a:off x="8210682" y="1414163"/>
                <a:ext cx="2297923" cy="3967833"/>
              </a:xfrm>
              <a:custGeom>
                <a:avLst/>
                <a:gdLst>
                  <a:gd name="connsiteX0" fmla="*/ 1715743 w 2297923"/>
                  <a:gd name="connsiteY0" fmla="*/ 65845 h 3967833"/>
                  <a:gd name="connsiteX1" fmla="*/ 848477 w 2297923"/>
                  <a:gd name="connsiteY1" fmla="*/ 433491 h 3967833"/>
                  <a:gd name="connsiteX2" fmla="*/ 839050 w 2297923"/>
                  <a:gd name="connsiteY2" fmla="*/ 1065086 h 3967833"/>
                  <a:gd name="connsiteX3" fmla="*/ 989879 w 2297923"/>
                  <a:gd name="connsiteY3" fmla="*/ 2403693 h 3967833"/>
                  <a:gd name="connsiteX4" fmla="*/ 64 w 2297923"/>
                  <a:gd name="connsiteY4" fmla="*/ 3902555 h 3967833"/>
                  <a:gd name="connsiteX5" fmla="*/ 942745 w 2297923"/>
                  <a:gd name="connsiteY5" fmla="*/ 3610324 h 3967833"/>
                  <a:gd name="connsiteX6" fmla="*/ 1442365 w 2297923"/>
                  <a:gd name="connsiteY6" fmla="*/ 2809045 h 3967833"/>
                  <a:gd name="connsiteX7" fmla="*/ 1574341 w 2297923"/>
                  <a:gd name="connsiteY7" fmla="*/ 1838084 h 3967833"/>
                  <a:gd name="connsiteX8" fmla="*/ 2215363 w 2297923"/>
                  <a:gd name="connsiteY8" fmla="*/ 2045474 h 3967833"/>
                  <a:gd name="connsiteX9" fmla="*/ 2234217 w 2297923"/>
                  <a:gd name="connsiteY9" fmla="*/ 1809804 h 3967833"/>
                  <a:gd name="connsiteX10" fmla="*/ 1715743 w 2297923"/>
                  <a:gd name="connsiteY10" fmla="*/ 65845 h 396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7923" h="3967833">
                    <a:moveTo>
                      <a:pt x="1715743" y="65845"/>
                    </a:moveTo>
                    <a:cubicBezTo>
                      <a:pt x="1484786" y="-163540"/>
                      <a:pt x="994592" y="266951"/>
                      <a:pt x="848477" y="433491"/>
                    </a:cubicBezTo>
                    <a:cubicBezTo>
                      <a:pt x="702362" y="600031"/>
                      <a:pt x="815483" y="736719"/>
                      <a:pt x="839050" y="1065086"/>
                    </a:cubicBezTo>
                    <a:cubicBezTo>
                      <a:pt x="862617" y="1393453"/>
                      <a:pt x="1129710" y="1930782"/>
                      <a:pt x="989879" y="2403693"/>
                    </a:cubicBezTo>
                    <a:cubicBezTo>
                      <a:pt x="850048" y="2876604"/>
                      <a:pt x="7920" y="3701450"/>
                      <a:pt x="64" y="3902555"/>
                    </a:cubicBezTo>
                    <a:cubicBezTo>
                      <a:pt x="-7792" y="4103660"/>
                      <a:pt x="702362" y="3792576"/>
                      <a:pt x="942745" y="3610324"/>
                    </a:cubicBezTo>
                    <a:cubicBezTo>
                      <a:pt x="1183128" y="3428072"/>
                      <a:pt x="1337099" y="3104418"/>
                      <a:pt x="1442365" y="2809045"/>
                    </a:cubicBezTo>
                    <a:cubicBezTo>
                      <a:pt x="1547631" y="2513672"/>
                      <a:pt x="1445508" y="1965346"/>
                      <a:pt x="1574341" y="1838084"/>
                    </a:cubicBezTo>
                    <a:cubicBezTo>
                      <a:pt x="1703174" y="1710822"/>
                      <a:pt x="2105384" y="2050187"/>
                      <a:pt x="2215363" y="2045474"/>
                    </a:cubicBezTo>
                    <a:cubicBezTo>
                      <a:pt x="2325342" y="2040761"/>
                      <a:pt x="2319058" y="2141313"/>
                      <a:pt x="2234217" y="1809804"/>
                    </a:cubicBezTo>
                    <a:cubicBezTo>
                      <a:pt x="2149376" y="1478295"/>
                      <a:pt x="1946700" y="295230"/>
                      <a:pt x="1715743" y="65845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C71EA6B7-B3F0-49D7-8E8B-ABE0500832ED}"/>
                  </a:ext>
                </a:extLst>
              </p:cNvPr>
              <p:cNvSpPr/>
              <p:nvPr/>
            </p:nvSpPr>
            <p:spPr>
              <a:xfrm>
                <a:off x="6436640" y="1663969"/>
                <a:ext cx="2430152" cy="3362948"/>
              </a:xfrm>
              <a:custGeom>
                <a:avLst/>
                <a:gdLst>
                  <a:gd name="connsiteX0" fmla="*/ 312952 w 2430152"/>
                  <a:gd name="connsiteY0" fmla="*/ 2719495 h 3362948"/>
                  <a:gd name="connsiteX1" fmla="*/ 1867 w 2430152"/>
                  <a:gd name="connsiteY1" fmla="*/ 3030579 h 3362948"/>
                  <a:gd name="connsiteX2" fmla="*/ 492061 w 2430152"/>
                  <a:gd name="connsiteY2" fmla="*/ 3360518 h 3362948"/>
                  <a:gd name="connsiteX3" fmla="*/ 2085191 w 2430152"/>
                  <a:gd name="connsiteY3" fmla="*/ 2851470 h 3362948"/>
                  <a:gd name="connsiteX4" fmla="*/ 2377422 w 2430152"/>
                  <a:gd name="connsiteY4" fmla="*/ 1748534 h 3362948"/>
                  <a:gd name="connsiteX5" fmla="*/ 1321620 w 2430152"/>
                  <a:gd name="connsiteY5" fmla="*/ 4575 h 3362948"/>
                  <a:gd name="connsiteX6" fmla="*/ 1085950 w 2430152"/>
                  <a:gd name="connsiteY6" fmla="*/ 1277194 h 3362948"/>
                  <a:gd name="connsiteX7" fmla="*/ 501488 w 2430152"/>
                  <a:gd name="connsiteY7" fmla="*/ 2389557 h 3362948"/>
                  <a:gd name="connsiteX8" fmla="*/ 20721 w 2430152"/>
                  <a:gd name="connsiteY8" fmla="*/ 2408410 h 3362948"/>
                  <a:gd name="connsiteX9" fmla="*/ 312952 w 2430152"/>
                  <a:gd name="connsiteY9" fmla="*/ 2719495 h 3362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30152" h="3362948">
                    <a:moveTo>
                      <a:pt x="312952" y="2719495"/>
                    </a:moveTo>
                    <a:cubicBezTo>
                      <a:pt x="309810" y="2823190"/>
                      <a:pt x="-27985" y="2923742"/>
                      <a:pt x="1867" y="3030579"/>
                    </a:cubicBezTo>
                    <a:cubicBezTo>
                      <a:pt x="31718" y="3137416"/>
                      <a:pt x="144840" y="3390369"/>
                      <a:pt x="492061" y="3360518"/>
                    </a:cubicBezTo>
                    <a:cubicBezTo>
                      <a:pt x="839282" y="3330667"/>
                      <a:pt x="1770964" y="3120134"/>
                      <a:pt x="2085191" y="2851470"/>
                    </a:cubicBezTo>
                    <a:cubicBezTo>
                      <a:pt x="2399418" y="2582806"/>
                      <a:pt x="2504684" y="2223016"/>
                      <a:pt x="2377422" y="1748534"/>
                    </a:cubicBezTo>
                    <a:cubicBezTo>
                      <a:pt x="2250160" y="1274052"/>
                      <a:pt x="1536865" y="83132"/>
                      <a:pt x="1321620" y="4575"/>
                    </a:cubicBezTo>
                    <a:cubicBezTo>
                      <a:pt x="1106375" y="-73982"/>
                      <a:pt x="1222639" y="879697"/>
                      <a:pt x="1085950" y="1277194"/>
                    </a:cubicBezTo>
                    <a:cubicBezTo>
                      <a:pt x="949261" y="1674691"/>
                      <a:pt x="679026" y="2201021"/>
                      <a:pt x="501488" y="2389557"/>
                    </a:cubicBezTo>
                    <a:cubicBezTo>
                      <a:pt x="323950" y="2578093"/>
                      <a:pt x="58428" y="2356563"/>
                      <a:pt x="20721" y="2408410"/>
                    </a:cubicBezTo>
                    <a:cubicBezTo>
                      <a:pt x="-16986" y="2460257"/>
                      <a:pt x="316094" y="2615800"/>
                      <a:pt x="312952" y="2719495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3AFA9B3-54F4-4885-A4D6-947381BCA26E}"/>
                </a:ext>
              </a:extLst>
            </p:cNvPr>
            <p:cNvSpPr/>
            <p:nvPr/>
          </p:nvSpPr>
          <p:spPr>
            <a:xfrm>
              <a:off x="1941137" y="3015878"/>
              <a:ext cx="2662916" cy="1905198"/>
            </a:xfrm>
            <a:custGeom>
              <a:avLst/>
              <a:gdLst>
                <a:gd name="connsiteX0" fmla="*/ 490978 w 2662916"/>
                <a:gd name="connsiteY0" fmla="*/ 1754085 h 1905198"/>
                <a:gd name="connsiteX1" fmla="*/ 19638 w 2662916"/>
                <a:gd name="connsiteY1" fmla="*/ 1829499 h 1905198"/>
                <a:gd name="connsiteX2" fmla="*/ 1179135 w 2662916"/>
                <a:gd name="connsiteY2" fmla="*/ 1084782 h 1905198"/>
                <a:gd name="connsiteX3" fmla="*/ 830343 w 2662916"/>
                <a:gd name="connsiteY3" fmla="*/ 613442 h 1905198"/>
                <a:gd name="connsiteX4" fmla="*/ 1056587 w 2662916"/>
                <a:gd name="connsiteY4" fmla="*/ 38407 h 1905198"/>
                <a:gd name="connsiteX5" fmla="*/ 2498888 w 2662916"/>
                <a:gd name="connsiteY5" fmla="*/ 160955 h 1905198"/>
                <a:gd name="connsiteX6" fmla="*/ 2536595 w 2662916"/>
                <a:gd name="connsiteY6" fmla="*/ 1028221 h 1905198"/>
                <a:gd name="connsiteX7" fmla="*/ 1659902 w 2662916"/>
                <a:gd name="connsiteY7" fmla="*/ 1876633 h 1905198"/>
                <a:gd name="connsiteX8" fmla="*/ 1028306 w 2662916"/>
                <a:gd name="connsiteY8" fmla="*/ 1706951 h 1905198"/>
                <a:gd name="connsiteX9" fmla="*/ 490978 w 2662916"/>
                <a:gd name="connsiteY9" fmla="*/ 1754085 h 190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2916" h="1905198">
                  <a:moveTo>
                    <a:pt x="490978" y="1754085"/>
                  </a:moveTo>
                  <a:cubicBezTo>
                    <a:pt x="322867" y="1774510"/>
                    <a:pt x="-95055" y="1941049"/>
                    <a:pt x="19638" y="1829499"/>
                  </a:cubicBezTo>
                  <a:cubicBezTo>
                    <a:pt x="134331" y="1717949"/>
                    <a:pt x="1044018" y="1287458"/>
                    <a:pt x="1179135" y="1084782"/>
                  </a:cubicBezTo>
                  <a:cubicBezTo>
                    <a:pt x="1314252" y="882106"/>
                    <a:pt x="850768" y="787838"/>
                    <a:pt x="830343" y="613442"/>
                  </a:cubicBezTo>
                  <a:cubicBezTo>
                    <a:pt x="809918" y="439046"/>
                    <a:pt x="778496" y="113821"/>
                    <a:pt x="1056587" y="38407"/>
                  </a:cubicBezTo>
                  <a:cubicBezTo>
                    <a:pt x="1334678" y="-37008"/>
                    <a:pt x="2252220" y="-4014"/>
                    <a:pt x="2498888" y="160955"/>
                  </a:cubicBezTo>
                  <a:cubicBezTo>
                    <a:pt x="2745556" y="325924"/>
                    <a:pt x="2676426" y="742275"/>
                    <a:pt x="2536595" y="1028221"/>
                  </a:cubicBezTo>
                  <a:cubicBezTo>
                    <a:pt x="2396764" y="1314167"/>
                    <a:pt x="1911283" y="1763511"/>
                    <a:pt x="1659902" y="1876633"/>
                  </a:cubicBezTo>
                  <a:cubicBezTo>
                    <a:pt x="1408521" y="1989755"/>
                    <a:pt x="1216842" y="1732089"/>
                    <a:pt x="1028306" y="1706951"/>
                  </a:cubicBezTo>
                  <a:cubicBezTo>
                    <a:pt x="839770" y="1681813"/>
                    <a:pt x="659089" y="1733660"/>
                    <a:pt x="490978" y="1754085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아래로 구부러진 화살표 3082">
            <a:extLst>
              <a:ext uri="{FF2B5EF4-FFF2-40B4-BE49-F238E27FC236}">
                <a16:creationId xmlns:a16="http://schemas.microsoft.com/office/drawing/2014/main" id="{D49E444F-94CC-48F0-9CF4-5563D86E9A34}"/>
              </a:ext>
            </a:extLst>
          </p:cNvPr>
          <p:cNvSpPr/>
          <p:nvPr/>
        </p:nvSpPr>
        <p:spPr>
          <a:xfrm rot="14758487" flipV="1">
            <a:off x="8048842" y="2948836"/>
            <a:ext cx="3191277" cy="1452512"/>
          </a:xfrm>
          <a:prstGeom prst="curvedDownArrow">
            <a:avLst/>
          </a:prstGeom>
          <a:gradFill flip="none" rotWithShape="1">
            <a:gsLst>
              <a:gs pos="0">
                <a:srgbClr val="7A89F6"/>
              </a:gs>
              <a:gs pos="3400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 평가 방법 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3" name="Picture 2" descr="The square grid G , . | Download Scientific Diagram">
            <a:extLst>
              <a:ext uri="{FF2B5EF4-FFF2-40B4-BE49-F238E27FC236}">
                <a16:creationId xmlns:a16="http://schemas.microsoft.com/office/drawing/2014/main" id="{4435A918-9F46-41FD-A5D8-9C44CBC0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43" y="2433868"/>
            <a:ext cx="4666935" cy="3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80710-011C-4642-A0BC-144C97A8D2A5}"/>
              </a:ext>
            </a:extLst>
          </p:cNvPr>
          <p:cNvSpPr txBox="1"/>
          <p:nvPr/>
        </p:nvSpPr>
        <p:spPr>
          <a:xfrm>
            <a:off x="3209998" y="502928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A3C00-B1BC-4487-B8E8-8B7687235E6B}"/>
              </a:ext>
            </a:extLst>
          </p:cNvPr>
          <p:cNvSpPr txBox="1"/>
          <p:nvPr/>
        </p:nvSpPr>
        <p:spPr>
          <a:xfrm>
            <a:off x="5268306" y="29977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26BC8-CF8C-445C-80E3-700108284E54}"/>
              </a:ext>
            </a:extLst>
          </p:cNvPr>
          <p:cNvSpPr txBox="1"/>
          <p:nvPr/>
        </p:nvSpPr>
        <p:spPr>
          <a:xfrm>
            <a:off x="6271372" y="45676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219DD49-C09A-440C-8935-D2AC2D3CF09C}"/>
              </a:ext>
            </a:extLst>
          </p:cNvPr>
          <p:cNvSpPr/>
          <p:nvPr/>
        </p:nvSpPr>
        <p:spPr>
          <a:xfrm>
            <a:off x="3555664" y="2727877"/>
            <a:ext cx="1819580" cy="2609119"/>
          </a:xfrm>
          <a:custGeom>
            <a:avLst/>
            <a:gdLst>
              <a:gd name="connsiteX0" fmla="*/ 0 w 1819580"/>
              <a:gd name="connsiteY0" fmla="*/ 2502452 h 2609119"/>
              <a:gd name="connsiteX1" fmla="*/ 148856 w 1819580"/>
              <a:gd name="connsiteY1" fmla="*/ 2523717 h 2609119"/>
              <a:gd name="connsiteX2" fmla="*/ 361507 w 1819580"/>
              <a:gd name="connsiteY2" fmla="*/ 1566787 h 2609119"/>
              <a:gd name="connsiteX3" fmla="*/ 893135 w 1819580"/>
              <a:gd name="connsiteY3" fmla="*/ 1088322 h 2609119"/>
              <a:gd name="connsiteX4" fmla="*/ 1392866 w 1819580"/>
              <a:gd name="connsiteY4" fmla="*/ 25066 h 2609119"/>
              <a:gd name="connsiteX5" fmla="*/ 1796903 w 1819580"/>
              <a:gd name="connsiteY5" fmla="*/ 333410 h 2609119"/>
              <a:gd name="connsiteX6" fmla="*/ 1796903 w 1819580"/>
              <a:gd name="connsiteY6" fmla="*/ 312145 h 260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580" h="2609119">
                <a:moveTo>
                  <a:pt x="0" y="2502452"/>
                </a:moveTo>
                <a:cubicBezTo>
                  <a:pt x="44302" y="2591056"/>
                  <a:pt x="88605" y="2679661"/>
                  <a:pt x="148856" y="2523717"/>
                </a:cubicBezTo>
                <a:cubicBezTo>
                  <a:pt x="209107" y="2367773"/>
                  <a:pt x="237461" y="1806019"/>
                  <a:pt x="361507" y="1566787"/>
                </a:cubicBezTo>
                <a:cubicBezTo>
                  <a:pt x="485553" y="1327555"/>
                  <a:pt x="721242" y="1345276"/>
                  <a:pt x="893135" y="1088322"/>
                </a:cubicBezTo>
                <a:cubicBezTo>
                  <a:pt x="1065028" y="831368"/>
                  <a:pt x="1242238" y="150885"/>
                  <a:pt x="1392866" y="25066"/>
                </a:cubicBezTo>
                <a:cubicBezTo>
                  <a:pt x="1543494" y="-100753"/>
                  <a:pt x="1729564" y="285564"/>
                  <a:pt x="1796903" y="333410"/>
                </a:cubicBezTo>
                <a:cubicBezTo>
                  <a:pt x="1864242" y="381256"/>
                  <a:pt x="1756145" y="321005"/>
                  <a:pt x="1796903" y="31214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4D898F-FC2D-406D-A0D2-01D9F40B3552}"/>
              </a:ext>
            </a:extLst>
          </p:cNvPr>
          <p:cNvSpPr/>
          <p:nvPr/>
        </p:nvSpPr>
        <p:spPr>
          <a:xfrm>
            <a:off x="5609701" y="3327101"/>
            <a:ext cx="922183" cy="1307805"/>
          </a:xfrm>
          <a:custGeom>
            <a:avLst/>
            <a:gdLst>
              <a:gd name="connsiteX0" fmla="*/ 0 w 945402"/>
              <a:gd name="connsiteY0" fmla="*/ 0 h 1297172"/>
              <a:gd name="connsiteX1" fmla="*/ 861237 w 945402"/>
              <a:gd name="connsiteY1" fmla="*/ 499730 h 1297172"/>
              <a:gd name="connsiteX2" fmla="*/ 935665 w 945402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402" h="1297172">
                <a:moveTo>
                  <a:pt x="0" y="0"/>
                </a:moveTo>
                <a:cubicBezTo>
                  <a:pt x="352646" y="141767"/>
                  <a:pt x="705293" y="283535"/>
                  <a:pt x="861237" y="499730"/>
                </a:cubicBezTo>
                <a:cubicBezTo>
                  <a:pt x="1017181" y="715925"/>
                  <a:pt x="901995" y="1197935"/>
                  <a:pt x="935665" y="129717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A12875-666D-4D43-AA74-D347134DD7A0}"/>
              </a:ext>
            </a:extLst>
          </p:cNvPr>
          <p:cNvSpPr/>
          <p:nvPr/>
        </p:nvSpPr>
        <p:spPr>
          <a:xfrm>
            <a:off x="3449339" y="4921985"/>
            <a:ext cx="2902688" cy="519940"/>
          </a:xfrm>
          <a:custGeom>
            <a:avLst/>
            <a:gdLst>
              <a:gd name="connsiteX0" fmla="*/ 2902688 w 2902688"/>
              <a:gd name="connsiteY0" fmla="*/ 0 h 519940"/>
              <a:gd name="connsiteX1" fmla="*/ 1562986 w 2902688"/>
              <a:gd name="connsiteY1" fmla="*/ 478465 h 519940"/>
              <a:gd name="connsiteX2" fmla="*/ 0 w 2902688"/>
              <a:gd name="connsiteY2" fmla="*/ 499730 h 5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688" h="519940">
                <a:moveTo>
                  <a:pt x="2902688" y="0"/>
                </a:moveTo>
                <a:cubicBezTo>
                  <a:pt x="2474727" y="197588"/>
                  <a:pt x="2046767" y="395177"/>
                  <a:pt x="1562986" y="478465"/>
                </a:cubicBezTo>
                <a:cubicBezTo>
                  <a:pt x="1079205" y="561753"/>
                  <a:pt x="166577" y="492642"/>
                  <a:pt x="0" y="4997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/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순찰차의 위치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위에 평균적으로 존재한다고 가정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/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시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→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경로에 있을 확률은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7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+20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+15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blipFill>
                <a:blip r:embed="rId3"/>
                <a:stretch>
                  <a:fillRect l="-1097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/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초동조치 시간 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내 몇 개의 지점을 선택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지점 까지 걸린 시간 평균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105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blipFill>
                <a:blip r:embed="rId4"/>
                <a:stretch>
                  <a:fillRect l="-1132" t="-1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1128FF-04D1-415E-BF50-2CE9BC222A1B}"/>
              </a:ext>
            </a:extLst>
          </p:cNvPr>
          <p:cNvSpPr txBox="1"/>
          <p:nvPr/>
        </p:nvSpPr>
        <p:spPr>
          <a:xfrm>
            <a:off x="3209998" y="30439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EB82F-8E74-4EE3-A749-F8215FD9ABEE}"/>
              </a:ext>
            </a:extLst>
          </p:cNvPr>
          <p:cNvCxnSpPr/>
          <p:nvPr/>
        </p:nvCxnSpPr>
        <p:spPr>
          <a:xfrm>
            <a:off x="3369842" y="3413275"/>
            <a:ext cx="340242" cy="161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C648D0-6014-412F-827E-D29BBAB1BC1E}"/>
              </a:ext>
            </a:extLst>
          </p:cNvPr>
          <p:cNvCxnSpPr>
            <a:cxnSpLocks/>
          </p:cNvCxnSpPr>
          <p:nvPr/>
        </p:nvCxnSpPr>
        <p:spPr>
          <a:xfrm>
            <a:off x="3582107" y="3230725"/>
            <a:ext cx="709416" cy="590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8B9A4-BB5B-4BA1-8224-0CFBB488816F}"/>
              </a:ext>
            </a:extLst>
          </p:cNvPr>
          <p:cNvCxnSpPr>
            <a:cxnSpLocks/>
          </p:cNvCxnSpPr>
          <p:nvPr/>
        </p:nvCxnSpPr>
        <p:spPr>
          <a:xfrm>
            <a:off x="3541198" y="3031884"/>
            <a:ext cx="1145669" cy="23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60046E-E4C8-4522-8A2E-480DE9644747}"/>
              </a:ext>
            </a:extLst>
          </p:cNvPr>
          <p:cNvSpPr txBox="1"/>
          <p:nvPr/>
        </p:nvSpPr>
        <p:spPr>
          <a:xfrm>
            <a:off x="3243054" y="4023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D33C9-CC4C-4B9C-9886-6146B411017C}"/>
              </a:ext>
            </a:extLst>
          </p:cNvPr>
          <p:cNvSpPr txBox="1"/>
          <p:nvPr/>
        </p:nvSpPr>
        <p:spPr>
          <a:xfrm>
            <a:off x="3797526" y="33153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DF614-974D-493C-9BF2-CCCA6BADF16C}"/>
              </a:ext>
            </a:extLst>
          </p:cNvPr>
          <p:cNvSpPr txBox="1"/>
          <p:nvPr/>
        </p:nvSpPr>
        <p:spPr>
          <a:xfrm>
            <a:off x="4057970" y="27989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A7B6F-7AC6-407E-8371-B67B28BBE8C6}"/>
              </a:ext>
            </a:extLst>
          </p:cNvPr>
          <p:cNvSpPr txBox="1"/>
          <p:nvPr/>
        </p:nvSpPr>
        <p:spPr>
          <a:xfrm>
            <a:off x="4323602" y="38809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79456-2BA5-4412-8556-03C298A3D9AC}"/>
              </a:ext>
            </a:extLst>
          </p:cNvPr>
          <p:cNvSpPr txBox="1"/>
          <p:nvPr/>
        </p:nvSpPr>
        <p:spPr>
          <a:xfrm>
            <a:off x="6044517" y="32773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76B60-5E7A-4D11-84DF-75A4B34F1C08}"/>
              </a:ext>
            </a:extLst>
          </p:cNvPr>
          <p:cNvSpPr txBox="1"/>
          <p:nvPr/>
        </p:nvSpPr>
        <p:spPr>
          <a:xfrm>
            <a:off x="5070887" y="53522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발생 시의 순찰차 위치를 어떻게 정할 것인가 하는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문제 해결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3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환경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3" name="Picture 2" descr="The square grid G , . | Download Scientific Diagram">
            <a:extLst>
              <a:ext uri="{FF2B5EF4-FFF2-40B4-BE49-F238E27FC236}">
                <a16:creationId xmlns:a16="http://schemas.microsoft.com/office/drawing/2014/main" id="{4435A918-9F46-41FD-A5D8-9C44CBC0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43" y="2433868"/>
            <a:ext cx="4666935" cy="3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80710-011C-4642-A0BC-144C97A8D2A5}"/>
              </a:ext>
            </a:extLst>
          </p:cNvPr>
          <p:cNvSpPr txBox="1"/>
          <p:nvPr/>
        </p:nvSpPr>
        <p:spPr>
          <a:xfrm>
            <a:off x="3209998" y="502928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A3C00-B1BC-4487-B8E8-8B7687235E6B}"/>
              </a:ext>
            </a:extLst>
          </p:cNvPr>
          <p:cNvSpPr txBox="1"/>
          <p:nvPr/>
        </p:nvSpPr>
        <p:spPr>
          <a:xfrm>
            <a:off x="5268306" y="29977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b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26BC8-CF8C-445C-80E3-700108284E54}"/>
              </a:ext>
            </a:extLst>
          </p:cNvPr>
          <p:cNvSpPr txBox="1"/>
          <p:nvPr/>
        </p:nvSpPr>
        <p:spPr>
          <a:xfrm>
            <a:off x="6271372" y="45676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219DD49-C09A-440C-8935-D2AC2D3CF09C}"/>
              </a:ext>
            </a:extLst>
          </p:cNvPr>
          <p:cNvSpPr/>
          <p:nvPr/>
        </p:nvSpPr>
        <p:spPr>
          <a:xfrm>
            <a:off x="3555664" y="2727877"/>
            <a:ext cx="1819580" cy="2609119"/>
          </a:xfrm>
          <a:custGeom>
            <a:avLst/>
            <a:gdLst>
              <a:gd name="connsiteX0" fmla="*/ 0 w 1819580"/>
              <a:gd name="connsiteY0" fmla="*/ 2502452 h 2609119"/>
              <a:gd name="connsiteX1" fmla="*/ 148856 w 1819580"/>
              <a:gd name="connsiteY1" fmla="*/ 2523717 h 2609119"/>
              <a:gd name="connsiteX2" fmla="*/ 361507 w 1819580"/>
              <a:gd name="connsiteY2" fmla="*/ 1566787 h 2609119"/>
              <a:gd name="connsiteX3" fmla="*/ 893135 w 1819580"/>
              <a:gd name="connsiteY3" fmla="*/ 1088322 h 2609119"/>
              <a:gd name="connsiteX4" fmla="*/ 1392866 w 1819580"/>
              <a:gd name="connsiteY4" fmla="*/ 25066 h 2609119"/>
              <a:gd name="connsiteX5" fmla="*/ 1796903 w 1819580"/>
              <a:gd name="connsiteY5" fmla="*/ 333410 h 2609119"/>
              <a:gd name="connsiteX6" fmla="*/ 1796903 w 1819580"/>
              <a:gd name="connsiteY6" fmla="*/ 312145 h 260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580" h="2609119">
                <a:moveTo>
                  <a:pt x="0" y="2502452"/>
                </a:moveTo>
                <a:cubicBezTo>
                  <a:pt x="44302" y="2591056"/>
                  <a:pt x="88605" y="2679661"/>
                  <a:pt x="148856" y="2523717"/>
                </a:cubicBezTo>
                <a:cubicBezTo>
                  <a:pt x="209107" y="2367773"/>
                  <a:pt x="237461" y="1806019"/>
                  <a:pt x="361507" y="1566787"/>
                </a:cubicBezTo>
                <a:cubicBezTo>
                  <a:pt x="485553" y="1327555"/>
                  <a:pt x="721242" y="1345276"/>
                  <a:pt x="893135" y="1088322"/>
                </a:cubicBezTo>
                <a:cubicBezTo>
                  <a:pt x="1065028" y="831368"/>
                  <a:pt x="1242238" y="150885"/>
                  <a:pt x="1392866" y="25066"/>
                </a:cubicBezTo>
                <a:cubicBezTo>
                  <a:pt x="1543494" y="-100753"/>
                  <a:pt x="1729564" y="285564"/>
                  <a:pt x="1796903" y="333410"/>
                </a:cubicBezTo>
                <a:cubicBezTo>
                  <a:pt x="1864242" y="381256"/>
                  <a:pt x="1756145" y="321005"/>
                  <a:pt x="1796903" y="31214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4D898F-FC2D-406D-A0D2-01D9F40B3552}"/>
              </a:ext>
            </a:extLst>
          </p:cNvPr>
          <p:cNvSpPr/>
          <p:nvPr/>
        </p:nvSpPr>
        <p:spPr>
          <a:xfrm>
            <a:off x="5609701" y="3327101"/>
            <a:ext cx="922183" cy="1307805"/>
          </a:xfrm>
          <a:custGeom>
            <a:avLst/>
            <a:gdLst>
              <a:gd name="connsiteX0" fmla="*/ 0 w 945402"/>
              <a:gd name="connsiteY0" fmla="*/ 0 h 1297172"/>
              <a:gd name="connsiteX1" fmla="*/ 861237 w 945402"/>
              <a:gd name="connsiteY1" fmla="*/ 499730 h 1297172"/>
              <a:gd name="connsiteX2" fmla="*/ 935665 w 945402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402" h="1297172">
                <a:moveTo>
                  <a:pt x="0" y="0"/>
                </a:moveTo>
                <a:cubicBezTo>
                  <a:pt x="352646" y="141767"/>
                  <a:pt x="705293" y="283535"/>
                  <a:pt x="861237" y="499730"/>
                </a:cubicBezTo>
                <a:cubicBezTo>
                  <a:pt x="1017181" y="715925"/>
                  <a:pt x="901995" y="1197935"/>
                  <a:pt x="935665" y="129717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A12875-666D-4D43-AA74-D347134DD7A0}"/>
              </a:ext>
            </a:extLst>
          </p:cNvPr>
          <p:cNvSpPr/>
          <p:nvPr/>
        </p:nvSpPr>
        <p:spPr>
          <a:xfrm>
            <a:off x="3449339" y="4921985"/>
            <a:ext cx="2902688" cy="519940"/>
          </a:xfrm>
          <a:custGeom>
            <a:avLst/>
            <a:gdLst>
              <a:gd name="connsiteX0" fmla="*/ 2902688 w 2902688"/>
              <a:gd name="connsiteY0" fmla="*/ 0 h 519940"/>
              <a:gd name="connsiteX1" fmla="*/ 1562986 w 2902688"/>
              <a:gd name="connsiteY1" fmla="*/ 478465 h 519940"/>
              <a:gd name="connsiteX2" fmla="*/ 0 w 2902688"/>
              <a:gd name="connsiteY2" fmla="*/ 499730 h 5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688" h="519940">
                <a:moveTo>
                  <a:pt x="2902688" y="0"/>
                </a:moveTo>
                <a:cubicBezTo>
                  <a:pt x="2474727" y="197588"/>
                  <a:pt x="2046767" y="395177"/>
                  <a:pt x="1562986" y="478465"/>
                </a:cubicBezTo>
                <a:cubicBezTo>
                  <a:pt x="1079205" y="561753"/>
                  <a:pt x="166577" y="492642"/>
                  <a:pt x="0" y="4997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749783" y="2477886"/>
            <a:ext cx="3840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Points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구역당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Point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랜덤 데이터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경향성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 경로에서 임의의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지점 추출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128FF-04D1-415E-BF50-2CE9BC222A1B}"/>
              </a:ext>
            </a:extLst>
          </p:cNvPr>
          <p:cNvSpPr txBox="1"/>
          <p:nvPr/>
        </p:nvSpPr>
        <p:spPr>
          <a:xfrm>
            <a:off x="3209998" y="30439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EB82F-8E74-4EE3-A749-F8215FD9ABEE}"/>
              </a:ext>
            </a:extLst>
          </p:cNvPr>
          <p:cNvCxnSpPr/>
          <p:nvPr/>
        </p:nvCxnSpPr>
        <p:spPr>
          <a:xfrm>
            <a:off x="3369842" y="3413275"/>
            <a:ext cx="340242" cy="161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C648D0-6014-412F-827E-D29BBAB1BC1E}"/>
              </a:ext>
            </a:extLst>
          </p:cNvPr>
          <p:cNvCxnSpPr>
            <a:cxnSpLocks/>
          </p:cNvCxnSpPr>
          <p:nvPr/>
        </p:nvCxnSpPr>
        <p:spPr>
          <a:xfrm>
            <a:off x="3582107" y="3230725"/>
            <a:ext cx="709416" cy="590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8B9A4-BB5B-4BA1-8224-0CFBB488816F}"/>
              </a:ext>
            </a:extLst>
          </p:cNvPr>
          <p:cNvCxnSpPr>
            <a:cxnSpLocks/>
          </p:cNvCxnSpPr>
          <p:nvPr/>
        </p:nvCxnSpPr>
        <p:spPr>
          <a:xfrm>
            <a:off x="3541198" y="3031884"/>
            <a:ext cx="1145669" cy="23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60046E-E4C8-4522-8A2E-480DE9644747}"/>
              </a:ext>
            </a:extLst>
          </p:cNvPr>
          <p:cNvSpPr txBox="1"/>
          <p:nvPr/>
        </p:nvSpPr>
        <p:spPr>
          <a:xfrm>
            <a:off x="3243054" y="4023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D33C9-CC4C-4B9C-9886-6146B411017C}"/>
              </a:ext>
            </a:extLst>
          </p:cNvPr>
          <p:cNvSpPr txBox="1"/>
          <p:nvPr/>
        </p:nvSpPr>
        <p:spPr>
          <a:xfrm>
            <a:off x="3797526" y="33153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DF614-974D-493C-9BF2-CCCA6BADF16C}"/>
              </a:ext>
            </a:extLst>
          </p:cNvPr>
          <p:cNvSpPr txBox="1"/>
          <p:nvPr/>
        </p:nvSpPr>
        <p:spPr>
          <a:xfrm>
            <a:off x="4057970" y="27989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A7B6F-7AC6-407E-8371-B67B28BBE8C6}"/>
              </a:ext>
            </a:extLst>
          </p:cNvPr>
          <p:cNvSpPr txBox="1"/>
          <p:nvPr/>
        </p:nvSpPr>
        <p:spPr>
          <a:xfrm>
            <a:off x="4323602" y="38809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79456-2BA5-4412-8556-03C298A3D9AC}"/>
              </a:ext>
            </a:extLst>
          </p:cNvPr>
          <p:cNvSpPr txBox="1"/>
          <p:nvPr/>
        </p:nvSpPr>
        <p:spPr>
          <a:xfrm>
            <a:off x="6044517" y="32773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76B60-5E7A-4D11-84DF-75A4B34F1C08}"/>
              </a:ext>
            </a:extLst>
          </p:cNvPr>
          <p:cNvSpPr txBox="1"/>
          <p:nvPr/>
        </p:nvSpPr>
        <p:spPr>
          <a:xfrm>
            <a:off x="5070887" y="53522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579CB-AFCC-4B0A-9BDA-22176452352F}"/>
              </a:ext>
            </a:extLst>
          </p:cNvPr>
          <p:cNvSpPr txBox="1"/>
          <p:nvPr/>
        </p:nvSpPr>
        <p:spPr>
          <a:xfrm>
            <a:off x="7749783" y="5125545"/>
            <a:ext cx="3738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평가 항목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알고리즘별 누적 초동 조치시간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 비교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C1590AF-8714-4953-A083-0312FD0A8E6E}"/>
              </a:ext>
            </a:extLst>
          </p:cNvPr>
          <p:cNvSpPr/>
          <p:nvPr/>
        </p:nvSpPr>
        <p:spPr>
          <a:xfrm rot="5400000">
            <a:off x="9551404" y="3802580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88228F-A924-42C9-AA96-DC3D289A76E4}"/>
              </a:ext>
            </a:extLst>
          </p:cNvPr>
          <p:cNvSpPr txBox="1"/>
          <p:nvPr/>
        </p:nvSpPr>
        <p:spPr>
          <a:xfrm>
            <a:off x="7846920" y="4382954"/>
            <a:ext cx="38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구역별 알고리즘당 </a:t>
            </a:r>
            <a:r>
              <a:rPr lang="en-US" altLang="ko-KR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900</a:t>
            </a:r>
            <a:r>
              <a:rPr lang="ko-KR" altLang="en-US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</a:t>
            </a:r>
            <a:r>
              <a:rPr lang="en-US" altLang="ko-KR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35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ko-KR" altLang="en-US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평가 결과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FA553559-0EDA-40A6-B7C6-92E4F4AC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73355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189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291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420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189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342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369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522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267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111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1EE38ED-718F-46B3-B8A9-58EFE12E7C07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B0C0A-4FC3-4216-B114-722A5ED9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0" y="2332800"/>
            <a:ext cx="6001200" cy="36587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9DC33B-4B93-4C40-A7FD-C765A4E0154A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imulation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16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알고리즘 평가 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4AECC-C140-4CE3-BCF8-666BC8ED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0" y="2332800"/>
            <a:ext cx="5988514" cy="3657600"/>
          </a:xfrm>
          <a:prstGeom prst="rect">
            <a:avLst/>
          </a:prstGeom>
        </p:spPr>
      </p:pic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88C1BD8A-FDC8-48B0-9318-EC3138630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76012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356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376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168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463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213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80C530D-C79D-4F0A-8E93-EE7CDA793BDC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F2378-8B3E-4F48-BFB4-B5E09A841C95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imulation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90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순찰 경로 알고리즘 평가 결과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알고리즘 평가 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8719B-6494-4BED-BB9F-7982555D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43" y="2330996"/>
            <a:ext cx="6000226" cy="3691735"/>
          </a:xfrm>
          <a:prstGeom prst="rect">
            <a:avLst/>
          </a:prstGeom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23D0B51-6CDB-4B0D-9EB7-2A378756F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22581"/>
              </p:ext>
            </p:extLst>
          </p:nvPr>
        </p:nvGraphicFramePr>
        <p:xfrm>
          <a:off x="8933959" y="3623832"/>
          <a:ext cx="2988002" cy="183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2395484373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1018767046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362613841"/>
                    </a:ext>
                  </a:extLst>
                </a:gridCol>
                <a:gridCol w="706180">
                  <a:extLst>
                    <a:ext uri="{9D8B030D-6E8A-4147-A177-3AD203B41FA5}">
                      <a16:colId xmlns:a16="http://schemas.microsoft.com/office/drawing/2014/main" val="72536426"/>
                    </a:ext>
                  </a:extLst>
                </a:gridCol>
              </a:tblGrid>
              <a:tr h="32111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41869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193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578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741901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274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429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197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3422"/>
                  </a:ext>
                </a:extLst>
              </a:tr>
              <a:tr h="50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 </a:t>
                      </a:r>
                      <a:r>
                        <a:rPr lang="ko-KR" altLang="en-US" sz="1000" b="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497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278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125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7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A5051E7-F86C-4597-A17A-517E5106C00E}"/>
              </a:ext>
            </a:extLst>
          </p:cNvPr>
          <p:cNvSpPr txBox="1"/>
          <p:nvPr/>
        </p:nvSpPr>
        <p:spPr>
          <a:xfrm>
            <a:off x="9194317" y="3091548"/>
            <a:ext cx="24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알고리즘별 누적 순위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53FB2-DAC9-4659-AA85-3345BDC8C8ED}"/>
              </a:ext>
            </a:extLst>
          </p:cNvPr>
          <p:cNvSpPr txBox="1"/>
          <p:nvPr/>
        </p:nvSpPr>
        <p:spPr>
          <a:xfrm>
            <a:off x="3817735" y="6041578"/>
            <a:ext cx="353533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맑음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저녁 시나리오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번 관할구역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Simulation 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결과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5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CA19EE2-5795-4058-B12F-1484AD7A9ABD}"/>
              </a:ext>
            </a:extLst>
          </p:cNvPr>
          <p:cNvGraphicFramePr/>
          <p:nvPr/>
        </p:nvGraphicFramePr>
        <p:xfrm>
          <a:off x="1689656" y="2569763"/>
          <a:ext cx="9770283" cy="238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523220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향후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76FFD9-93AE-4E43-8B39-00A24C7A5529}"/>
              </a:ext>
            </a:extLst>
          </p:cNvPr>
          <p:cNvGrpSpPr/>
          <p:nvPr/>
        </p:nvGrpSpPr>
        <p:grpSpPr>
          <a:xfrm>
            <a:off x="2097924" y="1585680"/>
            <a:ext cx="9783347" cy="4807310"/>
            <a:chOff x="2097924" y="1585680"/>
            <a:chExt cx="9783347" cy="48073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B243D14-7349-404E-A757-E2F0F9B62B9F}"/>
                </a:ext>
              </a:extLst>
            </p:cNvPr>
            <p:cNvGrpSpPr/>
            <p:nvPr/>
          </p:nvGrpSpPr>
          <p:grpSpPr>
            <a:xfrm>
              <a:off x="2097924" y="1585680"/>
              <a:ext cx="3077631" cy="1387047"/>
              <a:chOff x="2106626" y="1583202"/>
              <a:chExt cx="3077631" cy="138704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06F73F-7E7E-411A-BCDB-A69355CC6695}"/>
                  </a:ext>
                </a:extLst>
              </p:cNvPr>
              <p:cNvSpPr/>
              <p:nvPr/>
            </p:nvSpPr>
            <p:spPr>
              <a:xfrm>
                <a:off x="2106626" y="272099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6DA641A-7995-49A1-9E76-B14B1B35338C}"/>
                  </a:ext>
                </a:extLst>
              </p:cNvPr>
              <p:cNvSpPr/>
              <p:nvPr/>
            </p:nvSpPr>
            <p:spPr>
              <a:xfrm>
                <a:off x="2426431" y="1849543"/>
                <a:ext cx="2757826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범죄 데이터 수집 및 가공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시스템 구현 대상 관할 경찰서 설정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공공데이터 포털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통계청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DB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저장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  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0" name="모서리가 둥근 직사각형 37">
                <a:extLst>
                  <a:ext uri="{FF2B5EF4-FFF2-40B4-BE49-F238E27FC236}">
                    <a16:creationId xmlns:a16="http://schemas.microsoft.com/office/drawing/2014/main" id="{39CCB255-0852-46F7-8EFD-71D753DE7FC0}"/>
                  </a:ext>
                </a:extLst>
              </p:cNvPr>
              <p:cNvSpPr/>
              <p:nvPr/>
            </p:nvSpPr>
            <p:spPr>
              <a:xfrm>
                <a:off x="2426432" y="1583202"/>
                <a:ext cx="1383697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데이터 수집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5" name="연결선: 꺾임 4">
                <a:extLst>
                  <a:ext uri="{FF2B5EF4-FFF2-40B4-BE49-F238E27FC236}">
                    <a16:creationId xmlns:a16="http://schemas.microsoft.com/office/drawing/2014/main" id="{42FE8992-2591-4218-8D1A-8B8CA2416C61}"/>
                  </a:ext>
                </a:extLst>
              </p:cNvPr>
              <p:cNvCxnSpPr>
                <a:stCxn id="20" idx="0"/>
                <a:endCxn id="30" idx="1"/>
              </p:cNvCxnSpPr>
              <p:nvPr/>
            </p:nvCxnSpPr>
            <p:spPr>
              <a:xfrm rot="5400000" flipH="1" flipV="1">
                <a:off x="1842007" y="2136572"/>
                <a:ext cx="973671" cy="195179"/>
              </a:xfrm>
              <a:prstGeom prst="bentConnector2">
                <a:avLst/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988D4D8-F1FC-4365-8BBE-F571E824063F}"/>
                </a:ext>
              </a:extLst>
            </p:cNvPr>
            <p:cNvGrpSpPr/>
            <p:nvPr/>
          </p:nvGrpSpPr>
          <p:grpSpPr>
            <a:xfrm>
              <a:off x="2747855" y="3372668"/>
              <a:ext cx="3131496" cy="2492870"/>
              <a:chOff x="2781263" y="3144595"/>
              <a:chExt cx="3131496" cy="249287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033C6AF-DBF7-41D4-B183-90FB97EDE7A8}"/>
                  </a:ext>
                </a:extLst>
              </p:cNvPr>
              <p:cNvGrpSpPr/>
              <p:nvPr/>
            </p:nvGrpSpPr>
            <p:grpSpPr>
              <a:xfrm>
                <a:off x="2781263" y="4114068"/>
                <a:ext cx="3131496" cy="1523397"/>
                <a:chOff x="2661241" y="3498864"/>
                <a:chExt cx="3131496" cy="1523397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D94ED30-2178-47B6-8974-719B108779A5}"/>
                    </a:ext>
                  </a:extLst>
                </p:cNvPr>
                <p:cNvSpPr/>
                <p:nvPr/>
              </p:nvSpPr>
              <p:spPr>
                <a:xfrm>
                  <a:off x="2661241" y="3926027"/>
                  <a:ext cx="3131496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알고리즘 구현 및 검증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적합한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 선택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머신러닝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알고리즘을 이용한 데이터 분석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결과 시각화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 모델 정확도 향상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19" name="모서리가 둥근 직사각형 37">
                  <a:extLst>
                    <a:ext uri="{FF2B5EF4-FFF2-40B4-BE49-F238E27FC236}">
                      <a16:creationId xmlns:a16="http://schemas.microsoft.com/office/drawing/2014/main" id="{11FF1567-E8AA-4AB9-B589-C90C71B0964E}"/>
                    </a:ext>
                  </a:extLst>
                </p:cNvPr>
                <p:cNvSpPr/>
                <p:nvPr/>
              </p:nvSpPr>
              <p:spPr>
                <a:xfrm>
                  <a:off x="2661241" y="3498864"/>
                  <a:ext cx="1451304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데이터 분석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</p:grp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6CAAADA-2EF8-4B15-B04F-53709CB99E01}"/>
                  </a:ext>
                </a:extLst>
              </p:cNvPr>
              <p:cNvSpPr/>
              <p:nvPr/>
            </p:nvSpPr>
            <p:spPr>
              <a:xfrm>
                <a:off x="3718754" y="3144595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D50AA37B-E580-45B9-89BA-0EDD0B52EEAA}"/>
                  </a:ext>
                </a:extLst>
              </p:cNvPr>
              <p:cNvCxnSpPr>
                <a:cxnSpLocks/>
                <a:stCxn id="19" idx="0"/>
                <a:endCxn id="24" idx="4"/>
              </p:cNvCxnSpPr>
              <p:nvPr/>
            </p:nvCxnSpPr>
            <p:spPr>
              <a:xfrm rot="5400000" flipH="1" flipV="1">
                <a:off x="3315038" y="3585725"/>
                <a:ext cx="720220" cy="33646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AF4315-8084-4381-AFB8-FCAF9B653B7B}"/>
                </a:ext>
              </a:extLst>
            </p:cNvPr>
            <p:cNvGrpSpPr/>
            <p:nvPr/>
          </p:nvGrpSpPr>
          <p:grpSpPr>
            <a:xfrm>
              <a:off x="6063411" y="2309175"/>
              <a:ext cx="3375864" cy="1819246"/>
              <a:chOff x="6055179" y="2306349"/>
              <a:chExt cx="3375864" cy="18192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216201C-51FB-4D00-B3F8-A3C4DD166DBD}"/>
                  </a:ext>
                </a:extLst>
              </p:cNvPr>
              <p:cNvSpPr/>
              <p:nvPr/>
            </p:nvSpPr>
            <p:spPr>
              <a:xfrm>
                <a:off x="6055179" y="3876342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85F1C0-53C0-4690-88B4-84C780F34503}"/>
                  </a:ext>
                </a:extLst>
              </p:cNvPr>
              <p:cNvGrpSpPr/>
              <p:nvPr/>
            </p:nvGrpSpPr>
            <p:grpSpPr>
              <a:xfrm>
                <a:off x="6179807" y="2306349"/>
                <a:ext cx="3251236" cy="1569993"/>
                <a:chOff x="6213058" y="2074597"/>
                <a:chExt cx="3251236" cy="1569993"/>
              </a:xfrm>
            </p:grpSpPr>
            <p:sp>
              <p:nvSpPr>
                <p:cNvPr id="21" name="모서리가 둥근 직사각형 40">
                  <a:extLst>
                    <a:ext uri="{FF2B5EF4-FFF2-40B4-BE49-F238E27FC236}">
                      <a16:creationId xmlns:a16="http://schemas.microsoft.com/office/drawing/2014/main" id="{17B77CF4-A440-4016-ADD5-7D23D3C6162B}"/>
                    </a:ext>
                  </a:extLst>
                </p:cNvPr>
                <p:cNvSpPr/>
                <p:nvPr/>
              </p:nvSpPr>
              <p:spPr>
                <a:xfrm>
                  <a:off x="6387524" y="2074597"/>
                  <a:ext cx="1462678" cy="3282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203200" dist="127000" dir="5400000" sx="87000" sy="87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262A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개발</a:t>
                  </a:r>
                  <a:endPara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E5C74C6-4AC7-4E3E-914D-EEDDDB835D01}"/>
                    </a:ext>
                  </a:extLst>
                </p:cNvPr>
                <p:cNvSpPr/>
                <p:nvPr/>
              </p:nvSpPr>
              <p:spPr>
                <a:xfrm>
                  <a:off x="6387524" y="2474896"/>
                  <a:ext cx="3076770" cy="10962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분석 데이터 기반 순찰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알고리즘 설계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NAVER API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연동 및 실시간</a:t>
                  </a:r>
                  <a:r>
                    <a:rPr kumimoji="0" lang="en-US" altLang="ko-KR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교통 데이터 이용 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개발</a:t>
                  </a:r>
                  <a:endPara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endParaRPr>
                </a:p>
                <a:p>
                  <a:pPr marL="171450" marR="0" lvl="0" indent="-17145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2D050"/>
                      </a:solidFill>
                      <a:effectLst/>
                      <a:uLnTx/>
                      <a:uFillTx/>
                      <a:latin typeface="KoPub돋움체_Pro Medium" panose="00000600000000000000" pitchFamily="50" charset="-127"/>
                      <a:ea typeface="KoPub돋움체_Pro Medium" panose="00000600000000000000" pitchFamily="50" charset="-127"/>
                      <a:cs typeface="+mn-cs"/>
                    </a:rPr>
                    <a:t>순찰 경로 알고리즘 평가 및 최적화</a:t>
                  </a:r>
                </a:p>
              </p:txBody>
            </p:sp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B4E1ABC4-9C98-4166-A3A4-98896C84196F}"/>
                    </a:ext>
                  </a:extLst>
                </p:cNvPr>
                <p:cNvCxnSpPr>
                  <a:cxnSpLocks/>
                  <a:stCxn id="21" idx="1"/>
                  <a:endCxn id="25" idx="0"/>
                </p:cNvCxnSpPr>
                <p:nvPr/>
              </p:nvCxnSpPr>
              <p:spPr>
                <a:xfrm rot="10800000" flipV="1">
                  <a:off x="6213058" y="2238720"/>
                  <a:ext cx="174467" cy="1405870"/>
                </a:xfrm>
                <a:prstGeom prst="bentConnector2">
                  <a:avLst/>
                </a:prstGeom>
                <a:ln w="9525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BA80D7D-DE71-4A40-AAB2-51F2F6422325}"/>
                </a:ext>
              </a:extLst>
            </p:cNvPr>
            <p:cNvGrpSpPr/>
            <p:nvPr/>
          </p:nvGrpSpPr>
          <p:grpSpPr>
            <a:xfrm>
              <a:off x="7552643" y="4373871"/>
              <a:ext cx="3054555" cy="2019119"/>
              <a:chOff x="6796027" y="3836426"/>
              <a:chExt cx="3054555" cy="201911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6993C45-AC09-4BF6-8E70-65CCB481469B}"/>
                  </a:ext>
                </a:extLst>
              </p:cNvPr>
              <p:cNvSpPr/>
              <p:nvPr/>
            </p:nvSpPr>
            <p:spPr>
              <a:xfrm>
                <a:off x="7670208" y="3836426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31" name="모서리가 둥근 직사각형 37">
                <a:extLst>
                  <a:ext uri="{FF2B5EF4-FFF2-40B4-BE49-F238E27FC236}">
                    <a16:creationId xmlns:a16="http://schemas.microsoft.com/office/drawing/2014/main" id="{298E5FAC-10C3-4390-816C-B9437EA62A42}"/>
                  </a:ext>
                </a:extLst>
              </p:cNvPr>
              <p:cNvSpPr/>
              <p:nvPr/>
            </p:nvSpPr>
            <p:spPr>
              <a:xfrm>
                <a:off x="6796027" y="4675650"/>
                <a:ext cx="1571361" cy="313323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프로그램 개발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37FA18-4D9E-4DE7-BE18-600D04CE98C6}"/>
                  </a:ext>
                </a:extLst>
              </p:cNvPr>
              <p:cNvSpPr/>
              <p:nvPr/>
            </p:nvSpPr>
            <p:spPr>
              <a:xfrm>
                <a:off x="6796027" y="4759311"/>
                <a:ext cx="3054555" cy="10962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순찰 경로 시각화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개발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75000"/>
                      </a:srgbClr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-  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시나리오 선택 및 실시간 경로 시각화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UI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제작</a:t>
                </a:r>
              </a:p>
            </p:txBody>
          </p:sp>
          <p:cxnSp>
            <p:nvCxnSpPr>
              <p:cNvPr id="43" name="연결선: 꺾임 42">
                <a:extLst>
                  <a:ext uri="{FF2B5EF4-FFF2-40B4-BE49-F238E27FC236}">
                    <a16:creationId xmlns:a16="http://schemas.microsoft.com/office/drawing/2014/main" id="{5B831032-7D5A-4E69-BC0F-606D57FECD44}"/>
                  </a:ext>
                </a:extLst>
              </p:cNvPr>
              <p:cNvCxnSpPr>
                <a:cxnSpLocks/>
                <a:stCxn id="22" idx="4"/>
                <a:endCxn id="31" idx="0"/>
              </p:cNvCxnSpPr>
              <p:nvPr/>
            </p:nvCxnSpPr>
            <p:spPr>
              <a:xfrm rot="5400000">
                <a:off x="7393287" y="4274101"/>
                <a:ext cx="589971" cy="21312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50A8D5B-73C4-4A90-8679-0F1C086AC0E7}"/>
                </a:ext>
              </a:extLst>
            </p:cNvPr>
            <p:cNvGrpSpPr/>
            <p:nvPr/>
          </p:nvGrpSpPr>
          <p:grpSpPr>
            <a:xfrm>
              <a:off x="10418593" y="3641585"/>
              <a:ext cx="1462678" cy="1177622"/>
              <a:chOff x="10418750" y="3632882"/>
              <a:chExt cx="1462678" cy="117762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86538AB-87BC-4B56-A38E-E70891AFA94D}"/>
                  </a:ext>
                </a:extLst>
              </p:cNvPr>
              <p:cNvSpPr/>
              <p:nvPr/>
            </p:nvSpPr>
            <p:spPr>
              <a:xfrm>
                <a:off x="10806536" y="4561251"/>
                <a:ext cx="249253" cy="249253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47" name="모서리가 둥근 직사각형 40">
                <a:extLst>
                  <a:ext uri="{FF2B5EF4-FFF2-40B4-BE49-F238E27FC236}">
                    <a16:creationId xmlns:a16="http://schemas.microsoft.com/office/drawing/2014/main" id="{A368E82F-5705-423D-815A-97EB2DF8DD6F}"/>
                  </a:ext>
                </a:extLst>
              </p:cNvPr>
              <p:cNvSpPr/>
              <p:nvPr/>
            </p:nvSpPr>
            <p:spPr>
              <a:xfrm>
                <a:off x="10418750" y="3632882"/>
                <a:ext cx="1462678" cy="32824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203200" dist="127000" dir="5400000" sx="87000" sy="87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62A"/>
                    </a:solidFill>
                    <a:effectLst/>
                    <a:uLnTx/>
                    <a:uFillTx/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+mn-cs"/>
                  </a:rPr>
                  <a:t>프로젝트 최종발표</a:t>
                </a:r>
                <a:endPara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1262A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4EEB039A-888B-4EFA-B1FE-906AC2B19763}"/>
                  </a:ext>
                </a:extLst>
              </p:cNvPr>
              <p:cNvCxnSpPr>
                <a:cxnSpLocks/>
                <a:stCxn id="47" idx="2"/>
                <a:endCxn id="26" idx="0"/>
              </p:cNvCxnSpPr>
              <p:nvPr/>
            </p:nvCxnSpPr>
            <p:spPr>
              <a:xfrm rot="5400000">
                <a:off x="10740565" y="4151726"/>
                <a:ext cx="600123" cy="21892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110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523220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프로젝트 진행 계획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AB1E5D6-2104-4035-B33A-78F66EDF4E8C}"/>
              </a:ext>
            </a:extLst>
          </p:cNvPr>
          <p:cNvGraphicFramePr>
            <a:graphicFrameLocks noGrp="1"/>
          </p:cNvGraphicFramePr>
          <p:nvPr/>
        </p:nvGraphicFramePr>
        <p:xfrm>
          <a:off x="1730808" y="1554480"/>
          <a:ext cx="10046554" cy="436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034099548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88083354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409531815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4168001668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88609522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4026796187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647478956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569929039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3436506371"/>
                    </a:ext>
                  </a:extLst>
                </a:gridCol>
                <a:gridCol w="558142">
                  <a:extLst>
                    <a:ext uri="{9D8B030D-6E8A-4147-A177-3AD203B41FA5}">
                      <a16:colId xmlns:a16="http://schemas.microsoft.com/office/drawing/2014/main" val="1393294844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2021. 04</a:t>
                      </a:r>
                      <a:endParaRPr lang="ko-KR" altLang="en-US" sz="12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2021. 05</a:t>
                      </a:r>
                      <a:endParaRPr lang="ko-KR" altLang="en-US" sz="12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2021. 06</a:t>
                      </a:r>
                      <a:endParaRPr lang="ko-KR" altLang="en-US" sz="12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CONTENTS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주제 선정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데이터 수집 및 가공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데이터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rgbClr val="FF0000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중간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6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순찰 알고리즘 개발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D01FF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현재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UI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  <a:cs typeface="+mn-cs"/>
                        </a:rPr>
                        <a:t>프로그램 개발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D01FF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현재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최종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50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72736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27A5B1-93D3-4D86-B7C2-184E76CAC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0227"/>
              </p:ext>
            </p:extLst>
          </p:nvPr>
        </p:nvGraphicFramePr>
        <p:xfrm>
          <a:off x="2315661" y="1949380"/>
          <a:ext cx="9129364" cy="384182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43121">
                  <a:extLst>
                    <a:ext uri="{9D8B030D-6E8A-4147-A177-3AD203B41FA5}">
                      <a16:colId xmlns:a16="http://schemas.microsoft.com/office/drawing/2014/main" val="2458807942"/>
                    </a:ext>
                  </a:extLst>
                </a:gridCol>
                <a:gridCol w="3043122">
                  <a:extLst>
                    <a:ext uri="{9D8B030D-6E8A-4147-A177-3AD203B41FA5}">
                      <a16:colId xmlns:a16="http://schemas.microsoft.com/office/drawing/2014/main" val="1044945745"/>
                    </a:ext>
                  </a:extLst>
                </a:gridCol>
                <a:gridCol w="3043121">
                  <a:extLst>
                    <a:ext uri="{9D8B030D-6E8A-4147-A177-3AD203B41FA5}">
                      <a16:colId xmlns:a16="http://schemas.microsoft.com/office/drawing/2014/main" val="2218388808"/>
                    </a:ext>
                  </a:extLst>
                </a:gridCol>
              </a:tblGrid>
              <a:tr h="6615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Team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‘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범죄와의 전쟁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11421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류 형 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동 연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김 영 서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26391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수집 및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39220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인공 데이터 생성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및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결과 시각화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설계 및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인공 데이터 생성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및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72634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데이터 분석 모델 정확도 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4533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프로그램 개발 및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경로 알고리즘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54828"/>
                  </a:ext>
                </a:extLst>
              </a:tr>
              <a:tr h="5300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모델 개선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&amp;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알고리즘 테스트 진행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&amp;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 제작 및 발표</a:t>
                      </a:r>
                      <a:endParaRPr lang="ko-KR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1157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19B710-E705-44A1-B88E-B1BE85E3B19E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역할 분담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9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358743" cy="7358743"/>
              <a:chOff x="595087" y="0"/>
              <a:chExt cx="7358743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+mn-cs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01991" y="3013501"/>
            <a:ext cx="3451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Thank you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BFBB37-93BE-4598-9A63-E47B91BAF528}"/>
              </a:ext>
            </a:extLst>
          </p:cNvPr>
          <p:cNvSpPr/>
          <p:nvPr/>
        </p:nvSpPr>
        <p:spPr>
          <a:xfrm>
            <a:off x="7767871" y="2618559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5788" y="899450"/>
            <a:ext cx="657552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Index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07849" y="2455940"/>
            <a:ext cx="9564931" cy="1932591"/>
            <a:chOff x="1707849" y="2455940"/>
            <a:chExt cx="9564931" cy="193259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58503F-72CD-4146-8FCF-21499D91B47F}"/>
                </a:ext>
              </a:extLst>
            </p:cNvPr>
            <p:cNvGrpSpPr/>
            <p:nvPr/>
          </p:nvGrpSpPr>
          <p:grpSpPr>
            <a:xfrm>
              <a:off x="1707849" y="2472539"/>
              <a:ext cx="7089530" cy="1915992"/>
              <a:chOff x="2306259" y="2477444"/>
              <a:chExt cx="7089530" cy="1915992"/>
            </a:xfrm>
          </p:grpSpPr>
          <p:grpSp>
            <p:nvGrpSpPr>
              <p:cNvPr id="100" name="Group 14"/>
              <p:cNvGrpSpPr>
                <a:grpSpLocks noChangeAspect="1"/>
              </p:cNvGrpSpPr>
              <p:nvPr/>
            </p:nvGrpSpPr>
            <p:grpSpPr bwMode="auto">
              <a:xfrm>
                <a:off x="2931595" y="2541166"/>
                <a:ext cx="942313" cy="799309"/>
                <a:chOff x="3795" y="3943"/>
                <a:chExt cx="626" cy="531"/>
              </a:xfrm>
              <a:noFill/>
            </p:grpSpPr>
            <p:sp>
              <p:nvSpPr>
                <p:cNvPr id="101" name="Freeform 16"/>
                <p:cNvSpPr>
                  <a:spLocks noEditPoints="1"/>
                </p:cNvSpPr>
                <p:nvPr/>
              </p:nvSpPr>
              <p:spPr bwMode="auto">
                <a:xfrm>
                  <a:off x="3795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2" name="Freeform 17"/>
                <p:cNvSpPr>
                  <a:spLocks/>
                </p:cNvSpPr>
                <p:nvPr/>
              </p:nvSpPr>
              <p:spPr bwMode="auto">
                <a:xfrm>
                  <a:off x="4054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7836487" y="2477444"/>
                <a:ext cx="728302" cy="807248"/>
                <a:chOff x="3618119" y="1601788"/>
                <a:chExt cx="322258" cy="357188"/>
              </a:xfrm>
              <a:noFill/>
            </p:grpSpPr>
            <p:sp>
              <p:nvSpPr>
                <p:cNvPr id="107" name="Freeform 17"/>
                <p:cNvSpPr>
                  <a:spLocks/>
                </p:cNvSpPr>
                <p:nvPr/>
              </p:nvSpPr>
              <p:spPr bwMode="auto">
                <a:xfrm>
                  <a:off x="3737176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8" name="Freeform 18"/>
                <p:cNvSpPr>
                  <a:spLocks/>
                </p:cNvSpPr>
                <p:nvPr/>
              </p:nvSpPr>
              <p:spPr bwMode="auto">
                <a:xfrm>
                  <a:off x="3618119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09" name="Freeform 19"/>
                <p:cNvSpPr>
                  <a:spLocks/>
                </p:cNvSpPr>
                <p:nvPr/>
              </p:nvSpPr>
              <p:spPr bwMode="auto">
                <a:xfrm>
                  <a:off x="3802267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10" name="Freeform 20"/>
                <p:cNvSpPr>
                  <a:spLocks/>
                </p:cNvSpPr>
                <p:nvPr/>
              </p:nvSpPr>
              <p:spPr bwMode="auto">
                <a:xfrm>
                  <a:off x="3878464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  <p:sp>
              <p:nvSpPr>
                <p:cNvPr id="111" name="Freeform 21"/>
                <p:cNvSpPr>
                  <a:spLocks/>
                </p:cNvSpPr>
                <p:nvPr/>
              </p:nvSpPr>
              <p:spPr bwMode="auto">
                <a:xfrm>
                  <a:off x="3822903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endParaRPr>
                </a:p>
              </p:txBody>
            </p:sp>
          </p:grpSp>
          <p:sp>
            <p:nvSpPr>
              <p:cNvPr id="112" name="Freeform 11"/>
              <p:cNvSpPr>
                <a:spLocks noEditPoints="1"/>
              </p:cNvSpPr>
              <p:nvPr/>
            </p:nvSpPr>
            <p:spPr bwMode="auto">
              <a:xfrm>
                <a:off x="5491515" y="2499875"/>
                <a:ext cx="712826" cy="875150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06259" y="3686576"/>
                <a:ext cx="2192983" cy="70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1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순찰 지점 추출</a:t>
                </a:r>
                <a:endParaRPr lang="en-US" altLang="ko-KR" sz="12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51436" y="3662752"/>
                <a:ext cx="2192983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2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경유 순서 결정</a:t>
                </a:r>
                <a:endPara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02806" y="3686576"/>
                <a:ext cx="2192983" cy="70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</a:rPr>
                  <a:t>Step. 3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  <a:latin typeface="KoPub돋움체_Pro Medium" panose="00000600000000000000" pitchFamily="50" charset="-127"/>
                    <a:ea typeface="KoPub돋움체_Pro Medium" panose="00000600000000000000" pitchFamily="50" charset="-127"/>
                    <a:cs typeface="Aharoni" panose="02010803020104030203" pitchFamily="2" charset="-79"/>
                  </a:rPr>
                  <a:t>알고리즘 성능 평가</a:t>
                </a:r>
                <a:endParaRPr lang="en-US" altLang="ko-KR" sz="12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19" name="다이아몬드 118"/>
              <p:cNvSpPr/>
              <p:nvPr/>
            </p:nvSpPr>
            <p:spPr>
              <a:xfrm>
                <a:off x="4097010" y="2576184"/>
                <a:ext cx="744559" cy="744559"/>
              </a:xfrm>
              <a:prstGeom prst="diamond">
                <a:avLst/>
              </a:prstGeom>
              <a:solidFill>
                <a:srgbClr val="21262A"/>
              </a:solidFill>
              <a:ln>
                <a:noFill/>
              </a:ln>
              <a:effectLst>
                <a:outerShdw dist="12700" algn="l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0" name="다이아몬드 119"/>
              <p:cNvSpPr/>
              <p:nvPr/>
            </p:nvSpPr>
            <p:spPr>
              <a:xfrm>
                <a:off x="6547807" y="2565171"/>
                <a:ext cx="744559" cy="744559"/>
              </a:xfrm>
              <a:prstGeom prst="diamond">
                <a:avLst/>
              </a:prstGeom>
              <a:solidFill>
                <a:srgbClr val="21262A"/>
              </a:solidFill>
              <a:ln>
                <a:noFill/>
              </a:ln>
              <a:effectLst>
                <a:outerShdw dist="12700" algn="l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1BB6A9-202D-4A23-8F02-6696B5774B00}"/>
                </a:ext>
              </a:extLst>
            </p:cNvPr>
            <p:cNvSpPr txBox="1"/>
            <p:nvPr/>
          </p:nvSpPr>
          <p:spPr>
            <a:xfrm>
              <a:off x="9079797" y="3663741"/>
              <a:ext cx="2192983" cy="70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</a:rPr>
                <a:t>Step. 4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KoPub돋움체_Pro Medium" panose="00000600000000000000" pitchFamily="50" charset="-127"/>
                  <a:ea typeface="KoPub돋움체_Pro Medium" panose="00000600000000000000" pitchFamily="50" charset="-127"/>
                  <a:cs typeface="Aharoni" panose="02010803020104030203" pitchFamily="2" charset="-79"/>
                </a:rPr>
                <a:t>향후 계획</a:t>
              </a:r>
              <a:endParaRPr lang="en-US" altLang="ko-KR" sz="12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A148B677-EEE2-459B-8B8A-C68BB0B408ED}"/>
                </a:ext>
              </a:extLst>
            </p:cNvPr>
            <p:cNvSpPr/>
            <p:nvPr/>
          </p:nvSpPr>
          <p:spPr>
            <a:xfrm>
              <a:off x="8416755" y="2535228"/>
              <a:ext cx="744559" cy="744559"/>
            </a:xfrm>
            <a:prstGeom prst="diamond">
              <a:avLst/>
            </a:prstGeom>
            <a:solidFill>
              <a:srgbClr val="21262A"/>
            </a:solidFill>
            <a:ln>
              <a:noFill/>
            </a:ln>
            <a:effectLst>
              <a:outerShdw dist="12700" algn="l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pic>
          <p:nvPicPr>
            <p:cNvPr id="3" name="그래픽 2" descr="블로그 윤곽선">
              <a:extLst>
                <a:ext uri="{FF2B5EF4-FFF2-40B4-BE49-F238E27FC236}">
                  <a16:creationId xmlns:a16="http://schemas.microsoft.com/office/drawing/2014/main" id="{10A78B6C-FE48-478A-A3B7-ADD137C9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089" y="24559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6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4986" y="899450"/>
            <a:ext cx="659155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NOW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주제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34550-A80C-489C-8448-209E4125969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개발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53" name="그림 52" descr="지도이(가) 표시된 사진&#10;&#10;자동 생성된 설명">
            <a:extLst>
              <a:ext uri="{FF2B5EF4-FFF2-40B4-BE49-F238E27FC236}">
                <a16:creationId xmlns:a16="http://schemas.microsoft.com/office/drawing/2014/main" id="{EFC1045D-CB3A-4F5A-BF86-06469F4BB6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1456" r="12984"/>
          <a:stretch/>
        </p:blipFill>
        <p:spPr>
          <a:xfrm>
            <a:off x="3511721" y="2836339"/>
            <a:ext cx="2728511" cy="195240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12D465-7E81-44A6-8736-45767B723BA0}"/>
              </a:ext>
            </a:extLst>
          </p:cNvPr>
          <p:cNvSpPr/>
          <p:nvPr/>
        </p:nvSpPr>
        <p:spPr>
          <a:xfrm>
            <a:off x="4324364" y="2442893"/>
            <a:ext cx="1103223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5" name="그림 54" descr="지도이(가) 표시된 사진&#10;&#10;자동 생성된 설명">
            <a:extLst>
              <a:ext uri="{FF2B5EF4-FFF2-40B4-BE49-F238E27FC236}">
                <a16:creationId xmlns:a16="http://schemas.microsoft.com/office/drawing/2014/main" id="{A43DECC8-62B6-445C-892D-5E7F10BB2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2" b="18161"/>
          <a:stretch/>
        </p:blipFill>
        <p:spPr>
          <a:xfrm>
            <a:off x="7356706" y="2836339"/>
            <a:ext cx="2880250" cy="195240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B660071-329C-4F9C-B5B6-3325BA7D5872}"/>
              </a:ext>
            </a:extLst>
          </p:cNvPr>
          <p:cNvSpPr/>
          <p:nvPr/>
        </p:nvSpPr>
        <p:spPr>
          <a:xfrm>
            <a:off x="6465458" y="3554575"/>
            <a:ext cx="666022" cy="515929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39C2D7-CCE6-48AA-A33E-825DF89FE95F}"/>
              </a:ext>
            </a:extLst>
          </p:cNvPr>
          <p:cNvSpPr/>
          <p:nvPr/>
        </p:nvSpPr>
        <p:spPr>
          <a:xfrm>
            <a:off x="8223868" y="2442893"/>
            <a:ext cx="1145925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58" name="Picture 2" descr="체크표시png 사진, 이미지, 일러스트, 캘리그라피 - 크라우드픽">
            <a:extLst>
              <a:ext uri="{FF2B5EF4-FFF2-40B4-BE49-F238E27FC236}">
                <a16:creationId xmlns:a16="http://schemas.microsoft.com/office/drawing/2014/main" id="{60A950EB-E4A4-4035-835C-DE31DBFF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8492" r="31175" b="33127"/>
          <a:stretch/>
        </p:blipFill>
        <p:spPr bwMode="auto">
          <a:xfrm>
            <a:off x="7885074" y="2713738"/>
            <a:ext cx="2088848" cy="20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3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3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34550-A80C-489C-8448-209E4125969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0524FD-963B-4789-8945-D6020F6DEF48}"/>
              </a:ext>
            </a:extLst>
          </p:cNvPr>
          <p:cNvGrpSpPr/>
          <p:nvPr/>
        </p:nvGrpSpPr>
        <p:grpSpPr>
          <a:xfrm>
            <a:off x="1954058" y="3034710"/>
            <a:ext cx="2932624" cy="2916510"/>
            <a:chOff x="1954525" y="3460737"/>
            <a:chExt cx="2932624" cy="29165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C06631E-71BF-419B-9DFE-5A3FA826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525" y="3460737"/>
              <a:ext cx="2932624" cy="2916510"/>
            </a:xfrm>
            <a:prstGeom prst="rect">
              <a:avLst/>
            </a:prstGeom>
          </p:spPr>
        </p:pic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827D1F7-698F-4A0A-BA36-6D4E692DAFEC}"/>
                </a:ext>
              </a:extLst>
            </p:cNvPr>
            <p:cNvSpPr/>
            <p:nvPr/>
          </p:nvSpPr>
          <p:spPr>
            <a:xfrm>
              <a:off x="2307620" y="3791204"/>
              <a:ext cx="2451840" cy="2418890"/>
            </a:xfrm>
            <a:custGeom>
              <a:avLst/>
              <a:gdLst>
                <a:gd name="connsiteX0" fmla="*/ 318808 w 3347245"/>
                <a:gd name="connsiteY0" fmla="*/ 2903183 h 3406590"/>
                <a:gd name="connsiteX1" fmla="*/ 26 w 3347245"/>
                <a:gd name="connsiteY1" fmla="*/ 2022339 h 3406590"/>
                <a:gd name="connsiteX2" fmla="*/ 335586 w 3347245"/>
                <a:gd name="connsiteY2" fmla="*/ 1569333 h 3406590"/>
                <a:gd name="connsiteX3" fmla="*/ 25193 w 3347245"/>
                <a:gd name="connsiteY3" fmla="*/ 579433 h 3406590"/>
                <a:gd name="connsiteX4" fmla="*/ 318808 w 3347245"/>
                <a:gd name="connsiteY4" fmla="*/ 235484 h 3406590"/>
                <a:gd name="connsiteX5" fmla="*/ 1124151 w 3347245"/>
                <a:gd name="connsiteY5" fmla="*/ 592 h 3406590"/>
                <a:gd name="connsiteX6" fmla="*/ 1686214 w 3347245"/>
                <a:gd name="connsiteY6" fmla="*/ 302596 h 3406590"/>
                <a:gd name="connsiteX7" fmla="*/ 2718059 w 3347245"/>
                <a:gd name="connsiteY7" fmla="*/ 42537 h 3406590"/>
                <a:gd name="connsiteX8" fmla="*/ 3020063 w 3347245"/>
                <a:gd name="connsiteY8" fmla="*/ 285818 h 3406590"/>
                <a:gd name="connsiteX9" fmla="*/ 3347234 w 3347245"/>
                <a:gd name="connsiteY9" fmla="*/ 1032438 h 3406590"/>
                <a:gd name="connsiteX10" fmla="*/ 3028452 w 3347245"/>
                <a:gd name="connsiteY10" fmla="*/ 1611278 h 3406590"/>
                <a:gd name="connsiteX11" fmla="*/ 2189553 w 3347245"/>
                <a:gd name="connsiteY11" fmla="*/ 1183440 h 3406590"/>
                <a:gd name="connsiteX12" fmla="*/ 1686214 w 3347245"/>
                <a:gd name="connsiteY12" fmla="*/ 1594500 h 3406590"/>
                <a:gd name="connsiteX13" fmla="*/ 2902617 w 3347245"/>
                <a:gd name="connsiteY13" fmla="*/ 2534067 h 3406590"/>
                <a:gd name="connsiteX14" fmla="*/ 2969729 w 3347245"/>
                <a:gd name="connsiteY14" fmla="*/ 2928350 h 3406590"/>
                <a:gd name="connsiteX15" fmla="*/ 2105663 w 3347245"/>
                <a:gd name="connsiteY15" fmla="*/ 3406522 h 3406590"/>
                <a:gd name="connsiteX16" fmla="*/ 1661047 w 3347245"/>
                <a:gd name="connsiteY16" fmla="*/ 2894794 h 3406590"/>
                <a:gd name="connsiteX17" fmla="*/ 1065428 w 3347245"/>
                <a:gd name="connsiteY17" fmla="*/ 2634735 h 3406590"/>
                <a:gd name="connsiteX18" fmla="*/ 620812 w 3347245"/>
                <a:gd name="connsiteY18" fmla="*/ 2961906 h 3406590"/>
                <a:gd name="connsiteX19" fmla="*/ 318808 w 3347245"/>
                <a:gd name="connsiteY19" fmla="*/ 2903183 h 340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7245" h="3406590">
                  <a:moveTo>
                    <a:pt x="318808" y="2903183"/>
                  </a:moveTo>
                  <a:cubicBezTo>
                    <a:pt x="215344" y="2746589"/>
                    <a:pt x="-2770" y="2244647"/>
                    <a:pt x="26" y="2022339"/>
                  </a:cubicBezTo>
                  <a:cubicBezTo>
                    <a:pt x="2822" y="1800031"/>
                    <a:pt x="331392" y="1809817"/>
                    <a:pt x="335586" y="1569333"/>
                  </a:cubicBezTo>
                  <a:cubicBezTo>
                    <a:pt x="339780" y="1328849"/>
                    <a:pt x="27989" y="801741"/>
                    <a:pt x="25193" y="579433"/>
                  </a:cubicBezTo>
                  <a:cubicBezTo>
                    <a:pt x="22397" y="357125"/>
                    <a:pt x="135649" y="331957"/>
                    <a:pt x="318808" y="235484"/>
                  </a:cubicBezTo>
                  <a:cubicBezTo>
                    <a:pt x="501967" y="139011"/>
                    <a:pt x="896250" y="-10593"/>
                    <a:pt x="1124151" y="592"/>
                  </a:cubicBezTo>
                  <a:cubicBezTo>
                    <a:pt x="1352052" y="11777"/>
                    <a:pt x="1420563" y="295605"/>
                    <a:pt x="1686214" y="302596"/>
                  </a:cubicBezTo>
                  <a:cubicBezTo>
                    <a:pt x="1951865" y="309587"/>
                    <a:pt x="2495751" y="45333"/>
                    <a:pt x="2718059" y="42537"/>
                  </a:cubicBezTo>
                  <a:cubicBezTo>
                    <a:pt x="2940367" y="39741"/>
                    <a:pt x="2915201" y="120835"/>
                    <a:pt x="3020063" y="285818"/>
                  </a:cubicBezTo>
                  <a:cubicBezTo>
                    <a:pt x="3124925" y="450801"/>
                    <a:pt x="3345836" y="811528"/>
                    <a:pt x="3347234" y="1032438"/>
                  </a:cubicBezTo>
                  <a:cubicBezTo>
                    <a:pt x="3348632" y="1253348"/>
                    <a:pt x="3221399" y="1586111"/>
                    <a:pt x="3028452" y="1611278"/>
                  </a:cubicBezTo>
                  <a:cubicBezTo>
                    <a:pt x="2835505" y="1636445"/>
                    <a:pt x="2413259" y="1186236"/>
                    <a:pt x="2189553" y="1183440"/>
                  </a:cubicBezTo>
                  <a:cubicBezTo>
                    <a:pt x="1965847" y="1180644"/>
                    <a:pt x="1567370" y="1369396"/>
                    <a:pt x="1686214" y="1594500"/>
                  </a:cubicBezTo>
                  <a:cubicBezTo>
                    <a:pt x="1805058" y="1819604"/>
                    <a:pt x="2688698" y="2311759"/>
                    <a:pt x="2902617" y="2534067"/>
                  </a:cubicBezTo>
                  <a:cubicBezTo>
                    <a:pt x="3116536" y="2756375"/>
                    <a:pt x="3102555" y="2782941"/>
                    <a:pt x="2969729" y="2928350"/>
                  </a:cubicBezTo>
                  <a:cubicBezTo>
                    <a:pt x="2836903" y="3073759"/>
                    <a:pt x="2323777" y="3412115"/>
                    <a:pt x="2105663" y="3406522"/>
                  </a:cubicBezTo>
                  <a:cubicBezTo>
                    <a:pt x="1887549" y="3400929"/>
                    <a:pt x="1834420" y="3023425"/>
                    <a:pt x="1661047" y="2894794"/>
                  </a:cubicBezTo>
                  <a:cubicBezTo>
                    <a:pt x="1487675" y="2766163"/>
                    <a:pt x="1238800" y="2623550"/>
                    <a:pt x="1065428" y="2634735"/>
                  </a:cubicBezTo>
                  <a:cubicBezTo>
                    <a:pt x="892056" y="2645920"/>
                    <a:pt x="745249" y="2915767"/>
                    <a:pt x="620812" y="2961906"/>
                  </a:cubicBezTo>
                  <a:cubicBezTo>
                    <a:pt x="496375" y="3008045"/>
                    <a:pt x="422272" y="3059777"/>
                    <a:pt x="318808" y="29031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1E2E47-6BDD-4592-8BB5-FA8B5ED87AC5}"/>
              </a:ext>
            </a:extLst>
          </p:cNvPr>
          <p:cNvGrpSpPr/>
          <p:nvPr/>
        </p:nvGrpSpPr>
        <p:grpSpPr>
          <a:xfrm>
            <a:off x="5335112" y="3028298"/>
            <a:ext cx="2932622" cy="2922922"/>
            <a:chOff x="5335579" y="3454325"/>
            <a:chExt cx="2932622" cy="2922922"/>
          </a:xfrm>
        </p:grpSpPr>
        <p:pic>
          <p:nvPicPr>
            <p:cNvPr id="25" name="그림 24" descr="노란색, 체커이(가) 표시된 사진&#10;&#10;자동 생성된 설명">
              <a:extLst>
                <a:ext uri="{FF2B5EF4-FFF2-40B4-BE49-F238E27FC236}">
                  <a16:creationId xmlns:a16="http://schemas.microsoft.com/office/drawing/2014/main" id="{8C80C3A3-44E2-4833-8921-F16F5E0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579" y="3454325"/>
              <a:ext cx="2932622" cy="2922922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85A848C-A4D4-4140-986E-36BDA563E3F8}"/>
                </a:ext>
              </a:extLst>
            </p:cNvPr>
            <p:cNvSpPr/>
            <p:nvPr/>
          </p:nvSpPr>
          <p:spPr>
            <a:xfrm>
              <a:off x="5651591" y="3797088"/>
              <a:ext cx="2553979" cy="2406594"/>
            </a:xfrm>
            <a:custGeom>
              <a:avLst/>
              <a:gdLst>
                <a:gd name="connsiteX0" fmla="*/ 1619354 w 3479026"/>
                <a:gd name="connsiteY0" fmla="*/ 3518283 h 3525406"/>
                <a:gd name="connsiteX1" fmla="*/ 881122 w 3479026"/>
                <a:gd name="connsiteY1" fmla="*/ 3275003 h 3525406"/>
                <a:gd name="connsiteX2" fmla="*/ 797233 w 3479026"/>
                <a:gd name="connsiteY2" fmla="*/ 2780052 h 3525406"/>
                <a:gd name="connsiteX3" fmla="*/ 251948 w 3479026"/>
                <a:gd name="connsiteY3" fmla="*/ 2486438 h 3525406"/>
                <a:gd name="connsiteX4" fmla="*/ 278 w 3479026"/>
                <a:gd name="connsiteY4" fmla="*/ 2217990 h 3525406"/>
                <a:gd name="connsiteX5" fmla="*/ 293893 w 3479026"/>
                <a:gd name="connsiteY5" fmla="*/ 1915986 h 3525406"/>
                <a:gd name="connsiteX6" fmla="*/ 251948 w 3479026"/>
                <a:gd name="connsiteY6" fmla="*/ 1706261 h 3525406"/>
                <a:gd name="connsiteX7" fmla="*/ 42223 w 3479026"/>
                <a:gd name="connsiteY7" fmla="*/ 1706261 h 3525406"/>
                <a:gd name="connsiteX8" fmla="*/ 553952 w 3479026"/>
                <a:gd name="connsiteY8" fmla="*/ 858973 h 3525406"/>
                <a:gd name="connsiteX9" fmla="*/ 830788 w 3479026"/>
                <a:gd name="connsiteY9" fmla="*/ 875751 h 3525406"/>
                <a:gd name="connsiteX10" fmla="*/ 1074069 w 3479026"/>
                <a:gd name="connsiteY10" fmla="*/ 380801 h 3525406"/>
                <a:gd name="connsiteX11" fmla="*/ 1116014 w 3479026"/>
                <a:gd name="connsiteY11" fmla="*/ 36852 h 3525406"/>
                <a:gd name="connsiteX12" fmla="*/ 1661299 w 3479026"/>
                <a:gd name="connsiteY12" fmla="*/ 20074 h 3525406"/>
                <a:gd name="connsiteX13" fmla="*/ 2441475 w 3479026"/>
                <a:gd name="connsiteY13" fmla="*/ 129131 h 3525406"/>
                <a:gd name="connsiteX14" fmla="*/ 2911258 w 3479026"/>
                <a:gd name="connsiteY14" fmla="*/ 355634 h 3525406"/>
                <a:gd name="connsiteX15" fmla="*/ 3179706 w 3479026"/>
                <a:gd name="connsiteY15" fmla="*/ 322078 h 3525406"/>
                <a:gd name="connsiteX16" fmla="*/ 3473321 w 3479026"/>
                <a:gd name="connsiteY16" fmla="*/ 867362 h 3525406"/>
                <a:gd name="connsiteX17" fmla="*/ 2902869 w 3479026"/>
                <a:gd name="connsiteY17" fmla="*/ 858973 h 3525406"/>
                <a:gd name="connsiteX18" fmla="*/ 2516976 w 3479026"/>
                <a:gd name="connsiteY18" fmla="*/ 1194533 h 3525406"/>
                <a:gd name="connsiteX19" fmla="*/ 2659588 w 3479026"/>
                <a:gd name="connsiteY19" fmla="*/ 1437814 h 3525406"/>
                <a:gd name="connsiteX20" fmla="*/ 2978370 w 3479026"/>
                <a:gd name="connsiteY20" fmla="*/ 2176045 h 3525406"/>
                <a:gd name="connsiteX21" fmla="*/ 2969981 w 3479026"/>
                <a:gd name="connsiteY21" fmla="*/ 2486438 h 3525406"/>
                <a:gd name="connsiteX22" fmla="*/ 2911258 w 3479026"/>
                <a:gd name="connsiteY22" fmla="*/ 2746496 h 3525406"/>
                <a:gd name="connsiteX23" fmla="*/ 2466642 w 3479026"/>
                <a:gd name="connsiteY23" fmla="*/ 2754885 h 3525406"/>
                <a:gd name="connsiteX24" fmla="*/ 2147860 w 3479026"/>
                <a:gd name="connsiteY24" fmla="*/ 2461271 h 3525406"/>
                <a:gd name="connsiteX25" fmla="*/ 1820689 w 3479026"/>
                <a:gd name="connsiteY25" fmla="*/ 2486438 h 3525406"/>
                <a:gd name="connsiteX26" fmla="*/ 2147860 w 3479026"/>
                <a:gd name="connsiteY26" fmla="*/ 2771663 h 3525406"/>
                <a:gd name="connsiteX27" fmla="*/ 2240139 w 3479026"/>
                <a:gd name="connsiteY27" fmla="*/ 3014944 h 3525406"/>
                <a:gd name="connsiteX28" fmla="*/ 1619354 w 3479026"/>
                <a:gd name="connsiteY28" fmla="*/ 3518283 h 35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79026" h="3525406">
                  <a:moveTo>
                    <a:pt x="1619354" y="3518283"/>
                  </a:moveTo>
                  <a:cubicBezTo>
                    <a:pt x="1392851" y="3561626"/>
                    <a:pt x="1018142" y="3398041"/>
                    <a:pt x="881122" y="3275003"/>
                  </a:cubicBezTo>
                  <a:cubicBezTo>
                    <a:pt x="744102" y="3151965"/>
                    <a:pt x="902095" y="2911479"/>
                    <a:pt x="797233" y="2780052"/>
                  </a:cubicBezTo>
                  <a:cubicBezTo>
                    <a:pt x="692371" y="2648625"/>
                    <a:pt x="384774" y="2580115"/>
                    <a:pt x="251948" y="2486438"/>
                  </a:cubicBezTo>
                  <a:cubicBezTo>
                    <a:pt x="119122" y="2392761"/>
                    <a:pt x="-6713" y="2313065"/>
                    <a:pt x="278" y="2217990"/>
                  </a:cubicBezTo>
                  <a:cubicBezTo>
                    <a:pt x="7269" y="2122915"/>
                    <a:pt x="251948" y="2001274"/>
                    <a:pt x="293893" y="1915986"/>
                  </a:cubicBezTo>
                  <a:cubicBezTo>
                    <a:pt x="335838" y="1830698"/>
                    <a:pt x="293893" y="1741215"/>
                    <a:pt x="251948" y="1706261"/>
                  </a:cubicBezTo>
                  <a:cubicBezTo>
                    <a:pt x="210003" y="1671307"/>
                    <a:pt x="-8111" y="1847476"/>
                    <a:pt x="42223" y="1706261"/>
                  </a:cubicBezTo>
                  <a:cubicBezTo>
                    <a:pt x="92557" y="1565046"/>
                    <a:pt x="422525" y="997391"/>
                    <a:pt x="553952" y="858973"/>
                  </a:cubicBezTo>
                  <a:cubicBezTo>
                    <a:pt x="685379" y="720555"/>
                    <a:pt x="744102" y="955446"/>
                    <a:pt x="830788" y="875751"/>
                  </a:cubicBezTo>
                  <a:cubicBezTo>
                    <a:pt x="917474" y="796056"/>
                    <a:pt x="1026531" y="520617"/>
                    <a:pt x="1074069" y="380801"/>
                  </a:cubicBezTo>
                  <a:cubicBezTo>
                    <a:pt x="1121607" y="240985"/>
                    <a:pt x="1018142" y="96973"/>
                    <a:pt x="1116014" y="36852"/>
                  </a:cubicBezTo>
                  <a:cubicBezTo>
                    <a:pt x="1213886" y="-23269"/>
                    <a:pt x="1440389" y="4694"/>
                    <a:pt x="1661299" y="20074"/>
                  </a:cubicBezTo>
                  <a:cubicBezTo>
                    <a:pt x="1882209" y="35454"/>
                    <a:pt x="2233149" y="73204"/>
                    <a:pt x="2441475" y="129131"/>
                  </a:cubicBezTo>
                  <a:cubicBezTo>
                    <a:pt x="2649801" y="185058"/>
                    <a:pt x="2788220" y="323476"/>
                    <a:pt x="2911258" y="355634"/>
                  </a:cubicBezTo>
                  <a:cubicBezTo>
                    <a:pt x="3034297" y="387792"/>
                    <a:pt x="3086029" y="236790"/>
                    <a:pt x="3179706" y="322078"/>
                  </a:cubicBezTo>
                  <a:cubicBezTo>
                    <a:pt x="3273383" y="407366"/>
                    <a:pt x="3519460" y="777880"/>
                    <a:pt x="3473321" y="867362"/>
                  </a:cubicBezTo>
                  <a:cubicBezTo>
                    <a:pt x="3427182" y="956844"/>
                    <a:pt x="3062260" y="804444"/>
                    <a:pt x="2902869" y="858973"/>
                  </a:cubicBezTo>
                  <a:cubicBezTo>
                    <a:pt x="2743478" y="913501"/>
                    <a:pt x="2557523" y="1098060"/>
                    <a:pt x="2516976" y="1194533"/>
                  </a:cubicBezTo>
                  <a:cubicBezTo>
                    <a:pt x="2476429" y="1291006"/>
                    <a:pt x="2582689" y="1274229"/>
                    <a:pt x="2659588" y="1437814"/>
                  </a:cubicBezTo>
                  <a:cubicBezTo>
                    <a:pt x="2736487" y="1601399"/>
                    <a:pt x="2926638" y="2001274"/>
                    <a:pt x="2978370" y="2176045"/>
                  </a:cubicBezTo>
                  <a:cubicBezTo>
                    <a:pt x="3030102" y="2350816"/>
                    <a:pt x="2981166" y="2391363"/>
                    <a:pt x="2969981" y="2486438"/>
                  </a:cubicBezTo>
                  <a:cubicBezTo>
                    <a:pt x="2958796" y="2581513"/>
                    <a:pt x="2995148" y="2701755"/>
                    <a:pt x="2911258" y="2746496"/>
                  </a:cubicBezTo>
                  <a:cubicBezTo>
                    <a:pt x="2827368" y="2791237"/>
                    <a:pt x="2593875" y="2802422"/>
                    <a:pt x="2466642" y="2754885"/>
                  </a:cubicBezTo>
                  <a:cubicBezTo>
                    <a:pt x="2339409" y="2707348"/>
                    <a:pt x="2255519" y="2506012"/>
                    <a:pt x="2147860" y="2461271"/>
                  </a:cubicBezTo>
                  <a:cubicBezTo>
                    <a:pt x="2040201" y="2416530"/>
                    <a:pt x="1820689" y="2434706"/>
                    <a:pt x="1820689" y="2486438"/>
                  </a:cubicBezTo>
                  <a:cubicBezTo>
                    <a:pt x="1820689" y="2538170"/>
                    <a:pt x="2077952" y="2683579"/>
                    <a:pt x="2147860" y="2771663"/>
                  </a:cubicBezTo>
                  <a:cubicBezTo>
                    <a:pt x="2217768" y="2859747"/>
                    <a:pt x="2329621" y="2891906"/>
                    <a:pt x="2240139" y="3014944"/>
                  </a:cubicBezTo>
                  <a:cubicBezTo>
                    <a:pt x="2150657" y="3137982"/>
                    <a:pt x="1845857" y="3474940"/>
                    <a:pt x="1619354" y="35182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EE4E85-0E43-49DA-9DB3-1E8545F9A3C8}"/>
              </a:ext>
            </a:extLst>
          </p:cNvPr>
          <p:cNvGrpSpPr/>
          <p:nvPr/>
        </p:nvGrpSpPr>
        <p:grpSpPr>
          <a:xfrm>
            <a:off x="8716165" y="3041121"/>
            <a:ext cx="2935868" cy="2916511"/>
            <a:chOff x="8716632" y="3467148"/>
            <a:chExt cx="2935868" cy="2916511"/>
          </a:xfrm>
        </p:grpSpPr>
        <p:pic>
          <p:nvPicPr>
            <p:cNvPr id="29" name="그림 28" descr="화이트보드이(가) 표시된 사진&#10;&#10;자동 생성된 설명">
              <a:extLst>
                <a:ext uri="{FF2B5EF4-FFF2-40B4-BE49-F238E27FC236}">
                  <a16:creationId xmlns:a16="http://schemas.microsoft.com/office/drawing/2014/main" id="{B1E11AD0-8819-4C68-AD05-8C800AAC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32" y="3467148"/>
              <a:ext cx="2935868" cy="2916511"/>
            </a:xfrm>
            <a:prstGeom prst="rect">
              <a:avLst/>
            </a:prstGeom>
          </p:spPr>
        </p:pic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A9C642A-59F4-4649-A1CB-C466AF27195B}"/>
                </a:ext>
              </a:extLst>
            </p:cNvPr>
            <p:cNvSpPr/>
            <p:nvPr/>
          </p:nvSpPr>
          <p:spPr>
            <a:xfrm>
              <a:off x="9055324" y="3642789"/>
              <a:ext cx="2514104" cy="2481226"/>
            </a:xfrm>
            <a:custGeom>
              <a:avLst/>
              <a:gdLst>
                <a:gd name="connsiteX0" fmla="*/ 589378 w 3545317"/>
                <a:gd name="connsiteY0" fmla="*/ 604029 h 3383274"/>
                <a:gd name="connsiteX1" fmla="*/ 832659 w 3545317"/>
                <a:gd name="connsiteY1" fmla="*/ 92300 h 3383274"/>
                <a:gd name="connsiteX2" fmla="*/ 1411499 w 3545317"/>
                <a:gd name="connsiteY2" fmla="*/ 41966 h 3383274"/>
                <a:gd name="connsiteX3" fmla="*/ 2787293 w 3545317"/>
                <a:gd name="connsiteY3" fmla="*/ 545306 h 3383274"/>
                <a:gd name="connsiteX4" fmla="*/ 3240299 w 3545317"/>
                <a:gd name="connsiteY4" fmla="*/ 587251 h 3383274"/>
                <a:gd name="connsiteX5" fmla="*/ 3282244 w 3545317"/>
                <a:gd name="connsiteY5" fmla="*/ 872476 h 3383274"/>
                <a:gd name="connsiteX6" fmla="*/ 2720181 w 3545317"/>
                <a:gd name="connsiteY6" fmla="*/ 1359038 h 3383274"/>
                <a:gd name="connsiteX7" fmla="*/ 3022185 w 3545317"/>
                <a:gd name="connsiteY7" fmla="*/ 2214715 h 3383274"/>
                <a:gd name="connsiteX8" fmla="*/ 3408079 w 3545317"/>
                <a:gd name="connsiteY8" fmla="*/ 2650942 h 3383274"/>
                <a:gd name="connsiteX9" fmla="*/ 3517136 w 3545317"/>
                <a:gd name="connsiteY9" fmla="*/ 3238172 h 3383274"/>
                <a:gd name="connsiteX10" fmla="*/ 2929906 w 3545317"/>
                <a:gd name="connsiteY10" fmla="*/ 3364007 h 3383274"/>
                <a:gd name="connsiteX11" fmla="*/ 1663169 w 3545317"/>
                <a:gd name="connsiteY11" fmla="*/ 3254950 h 3383274"/>
                <a:gd name="connsiteX12" fmla="*/ 1931616 w 3545317"/>
                <a:gd name="connsiteY12" fmla="*/ 2206326 h 3383274"/>
                <a:gd name="connsiteX13" fmla="*/ 1344387 w 3545317"/>
                <a:gd name="connsiteY13" fmla="*/ 1929489 h 3383274"/>
                <a:gd name="connsiteX14" fmla="*/ 924937 w 3545317"/>
                <a:gd name="connsiteY14" fmla="*/ 2701276 h 3383274"/>
                <a:gd name="connsiteX15" fmla="*/ 572600 w 3545317"/>
                <a:gd name="connsiteY15" fmla="*/ 2726443 h 3383274"/>
                <a:gd name="connsiteX16" fmla="*/ 278985 w 3545317"/>
                <a:gd name="connsiteY16" fmla="*/ 1853988 h 3383274"/>
                <a:gd name="connsiteX17" fmla="*/ 10537 w 3545317"/>
                <a:gd name="connsiteY17" fmla="*/ 1677819 h 3383274"/>
                <a:gd name="connsiteX18" fmla="*/ 52482 w 3545317"/>
                <a:gd name="connsiteY18" fmla="*/ 1384205 h 3383274"/>
                <a:gd name="connsiteX19" fmla="*/ 35704 w 3545317"/>
                <a:gd name="connsiteY19" fmla="*/ 880865 h 3383274"/>
                <a:gd name="connsiteX20" fmla="*/ 589378 w 3545317"/>
                <a:gd name="connsiteY20" fmla="*/ 604029 h 338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5317" h="3383274">
                  <a:moveTo>
                    <a:pt x="589378" y="604029"/>
                  </a:moveTo>
                  <a:cubicBezTo>
                    <a:pt x="722204" y="472602"/>
                    <a:pt x="695639" y="185977"/>
                    <a:pt x="832659" y="92300"/>
                  </a:cubicBezTo>
                  <a:cubicBezTo>
                    <a:pt x="969679" y="-1377"/>
                    <a:pt x="1085727" y="-33535"/>
                    <a:pt x="1411499" y="41966"/>
                  </a:cubicBezTo>
                  <a:cubicBezTo>
                    <a:pt x="1737271" y="117467"/>
                    <a:pt x="2482493" y="454425"/>
                    <a:pt x="2787293" y="545306"/>
                  </a:cubicBezTo>
                  <a:cubicBezTo>
                    <a:pt x="3092093" y="636187"/>
                    <a:pt x="3157807" y="532723"/>
                    <a:pt x="3240299" y="587251"/>
                  </a:cubicBezTo>
                  <a:cubicBezTo>
                    <a:pt x="3322791" y="641779"/>
                    <a:pt x="3368930" y="743845"/>
                    <a:pt x="3282244" y="872476"/>
                  </a:cubicBezTo>
                  <a:cubicBezTo>
                    <a:pt x="3195558" y="1001107"/>
                    <a:pt x="2763524" y="1135332"/>
                    <a:pt x="2720181" y="1359038"/>
                  </a:cubicBezTo>
                  <a:cubicBezTo>
                    <a:pt x="2676838" y="1582744"/>
                    <a:pt x="2907535" y="1999398"/>
                    <a:pt x="3022185" y="2214715"/>
                  </a:cubicBezTo>
                  <a:cubicBezTo>
                    <a:pt x="3136835" y="2430032"/>
                    <a:pt x="3325587" y="2480366"/>
                    <a:pt x="3408079" y="2650942"/>
                  </a:cubicBezTo>
                  <a:cubicBezTo>
                    <a:pt x="3490571" y="2821518"/>
                    <a:pt x="3596831" y="3119328"/>
                    <a:pt x="3517136" y="3238172"/>
                  </a:cubicBezTo>
                  <a:cubicBezTo>
                    <a:pt x="3437441" y="3357016"/>
                    <a:pt x="3238900" y="3361211"/>
                    <a:pt x="2929906" y="3364007"/>
                  </a:cubicBezTo>
                  <a:cubicBezTo>
                    <a:pt x="2620912" y="3366803"/>
                    <a:pt x="1829551" y="3447897"/>
                    <a:pt x="1663169" y="3254950"/>
                  </a:cubicBezTo>
                  <a:cubicBezTo>
                    <a:pt x="1496787" y="3062003"/>
                    <a:pt x="1984746" y="2427236"/>
                    <a:pt x="1931616" y="2206326"/>
                  </a:cubicBezTo>
                  <a:cubicBezTo>
                    <a:pt x="1878486" y="1985416"/>
                    <a:pt x="1512167" y="1846997"/>
                    <a:pt x="1344387" y="1929489"/>
                  </a:cubicBezTo>
                  <a:cubicBezTo>
                    <a:pt x="1176607" y="2011981"/>
                    <a:pt x="1053568" y="2568450"/>
                    <a:pt x="924937" y="2701276"/>
                  </a:cubicBezTo>
                  <a:cubicBezTo>
                    <a:pt x="796306" y="2834102"/>
                    <a:pt x="680259" y="2867658"/>
                    <a:pt x="572600" y="2726443"/>
                  </a:cubicBezTo>
                  <a:cubicBezTo>
                    <a:pt x="464941" y="2585228"/>
                    <a:pt x="372662" y="2028758"/>
                    <a:pt x="278985" y="1853988"/>
                  </a:cubicBezTo>
                  <a:cubicBezTo>
                    <a:pt x="185308" y="1679218"/>
                    <a:pt x="48287" y="1756116"/>
                    <a:pt x="10537" y="1677819"/>
                  </a:cubicBezTo>
                  <a:cubicBezTo>
                    <a:pt x="-27214" y="1599522"/>
                    <a:pt x="48288" y="1517031"/>
                    <a:pt x="52482" y="1384205"/>
                  </a:cubicBezTo>
                  <a:cubicBezTo>
                    <a:pt x="56676" y="1251379"/>
                    <a:pt x="-52381" y="1010894"/>
                    <a:pt x="35704" y="880865"/>
                  </a:cubicBezTo>
                  <a:cubicBezTo>
                    <a:pt x="123788" y="750836"/>
                    <a:pt x="456552" y="735456"/>
                    <a:pt x="589378" y="604029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4576DF5-D25E-4158-ADF8-0F43CE276B95}"/>
              </a:ext>
            </a:extLst>
          </p:cNvPr>
          <p:cNvSpPr txBox="1"/>
          <p:nvPr/>
        </p:nvSpPr>
        <p:spPr>
          <a:xfrm>
            <a:off x="2054265" y="2108488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관할 구역 최대 범위 순찰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0778-CD08-4A98-A9AB-04547378612C}"/>
              </a:ext>
            </a:extLst>
          </p:cNvPr>
          <p:cNvSpPr txBox="1"/>
          <p:nvPr/>
        </p:nvSpPr>
        <p:spPr>
          <a:xfrm>
            <a:off x="5384471" y="2108487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고위험 지역 순찰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BEBAD-1F26-43A6-ACF4-13BD626B9F75}"/>
              </a:ext>
            </a:extLst>
          </p:cNvPr>
          <p:cNvSpPr txBox="1"/>
          <p:nvPr/>
        </p:nvSpPr>
        <p:spPr>
          <a:xfrm>
            <a:off x="8817994" y="2108486"/>
            <a:ext cx="2731275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C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 +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884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추출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2032A-2EC5-4B0E-AD71-99495081A39B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4102E229-3E63-44F6-BCD3-8E01842DE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1" b="2013"/>
          <a:stretch/>
        </p:blipFill>
        <p:spPr>
          <a:xfrm>
            <a:off x="6631662" y="5034701"/>
            <a:ext cx="2830241" cy="1433946"/>
          </a:xfrm>
          <a:prstGeom prst="rect">
            <a:avLst/>
          </a:prstGeom>
        </p:spPr>
      </p:pic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1A8C0DE5-A2DA-44CC-9A06-70C40FEC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2" r="2" b="34082"/>
          <a:stretch/>
        </p:blipFill>
        <p:spPr>
          <a:xfrm>
            <a:off x="6631669" y="3491159"/>
            <a:ext cx="2830170" cy="1433945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172F6C51-B393-43F5-91A4-1E074987F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r="2" b="66632"/>
          <a:stretch/>
        </p:blipFill>
        <p:spPr>
          <a:xfrm>
            <a:off x="6631662" y="1956161"/>
            <a:ext cx="2830177" cy="143394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F3E629-54B2-42C9-BB92-CB5059884333}"/>
              </a:ext>
            </a:extLst>
          </p:cNvPr>
          <p:cNvGrpSpPr/>
          <p:nvPr/>
        </p:nvGrpSpPr>
        <p:grpSpPr>
          <a:xfrm>
            <a:off x="4044137" y="1967097"/>
            <a:ext cx="1444520" cy="1414464"/>
            <a:chOff x="1954525" y="3460737"/>
            <a:chExt cx="2932624" cy="291651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B020678-A149-4552-917A-A3304CBF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525" y="3460737"/>
              <a:ext cx="2932624" cy="2916510"/>
            </a:xfrm>
            <a:prstGeom prst="rect">
              <a:avLst/>
            </a:prstGeom>
          </p:spPr>
        </p:pic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4EDC714-39C4-4C54-801F-32DAD8DCF07B}"/>
                </a:ext>
              </a:extLst>
            </p:cNvPr>
            <p:cNvSpPr/>
            <p:nvPr/>
          </p:nvSpPr>
          <p:spPr>
            <a:xfrm>
              <a:off x="2307620" y="3791204"/>
              <a:ext cx="2451840" cy="2418890"/>
            </a:xfrm>
            <a:custGeom>
              <a:avLst/>
              <a:gdLst>
                <a:gd name="connsiteX0" fmla="*/ 318808 w 3347245"/>
                <a:gd name="connsiteY0" fmla="*/ 2903183 h 3406590"/>
                <a:gd name="connsiteX1" fmla="*/ 26 w 3347245"/>
                <a:gd name="connsiteY1" fmla="*/ 2022339 h 3406590"/>
                <a:gd name="connsiteX2" fmla="*/ 335586 w 3347245"/>
                <a:gd name="connsiteY2" fmla="*/ 1569333 h 3406590"/>
                <a:gd name="connsiteX3" fmla="*/ 25193 w 3347245"/>
                <a:gd name="connsiteY3" fmla="*/ 579433 h 3406590"/>
                <a:gd name="connsiteX4" fmla="*/ 318808 w 3347245"/>
                <a:gd name="connsiteY4" fmla="*/ 235484 h 3406590"/>
                <a:gd name="connsiteX5" fmla="*/ 1124151 w 3347245"/>
                <a:gd name="connsiteY5" fmla="*/ 592 h 3406590"/>
                <a:gd name="connsiteX6" fmla="*/ 1686214 w 3347245"/>
                <a:gd name="connsiteY6" fmla="*/ 302596 h 3406590"/>
                <a:gd name="connsiteX7" fmla="*/ 2718059 w 3347245"/>
                <a:gd name="connsiteY7" fmla="*/ 42537 h 3406590"/>
                <a:gd name="connsiteX8" fmla="*/ 3020063 w 3347245"/>
                <a:gd name="connsiteY8" fmla="*/ 285818 h 3406590"/>
                <a:gd name="connsiteX9" fmla="*/ 3347234 w 3347245"/>
                <a:gd name="connsiteY9" fmla="*/ 1032438 h 3406590"/>
                <a:gd name="connsiteX10" fmla="*/ 3028452 w 3347245"/>
                <a:gd name="connsiteY10" fmla="*/ 1611278 h 3406590"/>
                <a:gd name="connsiteX11" fmla="*/ 2189553 w 3347245"/>
                <a:gd name="connsiteY11" fmla="*/ 1183440 h 3406590"/>
                <a:gd name="connsiteX12" fmla="*/ 1686214 w 3347245"/>
                <a:gd name="connsiteY12" fmla="*/ 1594500 h 3406590"/>
                <a:gd name="connsiteX13" fmla="*/ 2902617 w 3347245"/>
                <a:gd name="connsiteY13" fmla="*/ 2534067 h 3406590"/>
                <a:gd name="connsiteX14" fmla="*/ 2969729 w 3347245"/>
                <a:gd name="connsiteY14" fmla="*/ 2928350 h 3406590"/>
                <a:gd name="connsiteX15" fmla="*/ 2105663 w 3347245"/>
                <a:gd name="connsiteY15" fmla="*/ 3406522 h 3406590"/>
                <a:gd name="connsiteX16" fmla="*/ 1661047 w 3347245"/>
                <a:gd name="connsiteY16" fmla="*/ 2894794 h 3406590"/>
                <a:gd name="connsiteX17" fmla="*/ 1065428 w 3347245"/>
                <a:gd name="connsiteY17" fmla="*/ 2634735 h 3406590"/>
                <a:gd name="connsiteX18" fmla="*/ 620812 w 3347245"/>
                <a:gd name="connsiteY18" fmla="*/ 2961906 h 3406590"/>
                <a:gd name="connsiteX19" fmla="*/ 318808 w 3347245"/>
                <a:gd name="connsiteY19" fmla="*/ 2903183 h 340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7245" h="3406590">
                  <a:moveTo>
                    <a:pt x="318808" y="2903183"/>
                  </a:moveTo>
                  <a:cubicBezTo>
                    <a:pt x="215344" y="2746589"/>
                    <a:pt x="-2770" y="2244647"/>
                    <a:pt x="26" y="2022339"/>
                  </a:cubicBezTo>
                  <a:cubicBezTo>
                    <a:pt x="2822" y="1800031"/>
                    <a:pt x="331392" y="1809817"/>
                    <a:pt x="335586" y="1569333"/>
                  </a:cubicBezTo>
                  <a:cubicBezTo>
                    <a:pt x="339780" y="1328849"/>
                    <a:pt x="27989" y="801741"/>
                    <a:pt x="25193" y="579433"/>
                  </a:cubicBezTo>
                  <a:cubicBezTo>
                    <a:pt x="22397" y="357125"/>
                    <a:pt x="135649" y="331957"/>
                    <a:pt x="318808" y="235484"/>
                  </a:cubicBezTo>
                  <a:cubicBezTo>
                    <a:pt x="501967" y="139011"/>
                    <a:pt x="896250" y="-10593"/>
                    <a:pt x="1124151" y="592"/>
                  </a:cubicBezTo>
                  <a:cubicBezTo>
                    <a:pt x="1352052" y="11777"/>
                    <a:pt x="1420563" y="295605"/>
                    <a:pt x="1686214" y="302596"/>
                  </a:cubicBezTo>
                  <a:cubicBezTo>
                    <a:pt x="1951865" y="309587"/>
                    <a:pt x="2495751" y="45333"/>
                    <a:pt x="2718059" y="42537"/>
                  </a:cubicBezTo>
                  <a:cubicBezTo>
                    <a:pt x="2940367" y="39741"/>
                    <a:pt x="2915201" y="120835"/>
                    <a:pt x="3020063" y="285818"/>
                  </a:cubicBezTo>
                  <a:cubicBezTo>
                    <a:pt x="3124925" y="450801"/>
                    <a:pt x="3345836" y="811528"/>
                    <a:pt x="3347234" y="1032438"/>
                  </a:cubicBezTo>
                  <a:cubicBezTo>
                    <a:pt x="3348632" y="1253348"/>
                    <a:pt x="3221399" y="1586111"/>
                    <a:pt x="3028452" y="1611278"/>
                  </a:cubicBezTo>
                  <a:cubicBezTo>
                    <a:pt x="2835505" y="1636445"/>
                    <a:pt x="2413259" y="1186236"/>
                    <a:pt x="2189553" y="1183440"/>
                  </a:cubicBezTo>
                  <a:cubicBezTo>
                    <a:pt x="1965847" y="1180644"/>
                    <a:pt x="1567370" y="1369396"/>
                    <a:pt x="1686214" y="1594500"/>
                  </a:cubicBezTo>
                  <a:cubicBezTo>
                    <a:pt x="1805058" y="1819604"/>
                    <a:pt x="2688698" y="2311759"/>
                    <a:pt x="2902617" y="2534067"/>
                  </a:cubicBezTo>
                  <a:cubicBezTo>
                    <a:pt x="3116536" y="2756375"/>
                    <a:pt x="3102555" y="2782941"/>
                    <a:pt x="2969729" y="2928350"/>
                  </a:cubicBezTo>
                  <a:cubicBezTo>
                    <a:pt x="2836903" y="3073759"/>
                    <a:pt x="2323777" y="3412115"/>
                    <a:pt x="2105663" y="3406522"/>
                  </a:cubicBezTo>
                  <a:cubicBezTo>
                    <a:pt x="1887549" y="3400929"/>
                    <a:pt x="1834420" y="3023425"/>
                    <a:pt x="1661047" y="2894794"/>
                  </a:cubicBezTo>
                  <a:cubicBezTo>
                    <a:pt x="1487675" y="2766163"/>
                    <a:pt x="1238800" y="2623550"/>
                    <a:pt x="1065428" y="2634735"/>
                  </a:cubicBezTo>
                  <a:cubicBezTo>
                    <a:pt x="892056" y="2645920"/>
                    <a:pt x="745249" y="2915767"/>
                    <a:pt x="620812" y="2961906"/>
                  </a:cubicBezTo>
                  <a:cubicBezTo>
                    <a:pt x="496375" y="3008045"/>
                    <a:pt x="422272" y="3059777"/>
                    <a:pt x="318808" y="29031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9F84AB4-B607-4A0F-8D11-D52BF3BF3EEB}"/>
              </a:ext>
            </a:extLst>
          </p:cNvPr>
          <p:cNvGrpSpPr/>
          <p:nvPr/>
        </p:nvGrpSpPr>
        <p:grpSpPr>
          <a:xfrm>
            <a:off x="4044136" y="3491159"/>
            <a:ext cx="1444520" cy="1433944"/>
            <a:chOff x="5335579" y="3454325"/>
            <a:chExt cx="2932622" cy="2922922"/>
          </a:xfrm>
        </p:grpSpPr>
        <p:pic>
          <p:nvPicPr>
            <p:cNvPr id="31" name="그림 30" descr="노란색, 체커이(가) 표시된 사진&#10;&#10;자동 생성된 설명">
              <a:extLst>
                <a:ext uri="{FF2B5EF4-FFF2-40B4-BE49-F238E27FC236}">
                  <a16:creationId xmlns:a16="http://schemas.microsoft.com/office/drawing/2014/main" id="{A2D791E4-6704-4C2F-BE92-DE0FC1A4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579" y="3454325"/>
              <a:ext cx="2932622" cy="2922922"/>
            </a:xfrm>
            <a:prstGeom prst="rect">
              <a:avLst/>
            </a:prstGeom>
          </p:spPr>
        </p:pic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1C1DE48-79DE-4DA3-A83B-24FE814C1AE1}"/>
                </a:ext>
              </a:extLst>
            </p:cNvPr>
            <p:cNvSpPr/>
            <p:nvPr/>
          </p:nvSpPr>
          <p:spPr>
            <a:xfrm>
              <a:off x="5651591" y="3797088"/>
              <a:ext cx="2553979" cy="2406594"/>
            </a:xfrm>
            <a:custGeom>
              <a:avLst/>
              <a:gdLst>
                <a:gd name="connsiteX0" fmla="*/ 1619354 w 3479026"/>
                <a:gd name="connsiteY0" fmla="*/ 3518283 h 3525406"/>
                <a:gd name="connsiteX1" fmla="*/ 881122 w 3479026"/>
                <a:gd name="connsiteY1" fmla="*/ 3275003 h 3525406"/>
                <a:gd name="connsiteX2" fmla="*/ 797233 w 3479026"/>
                <a:gd name="connsiteY2" fmla="*/ 2780052 h 3525406"/>
                <a:gd name="connsiteX3" fmla="*/ 251948 w 3479026"/>
                <a:gd name="connsiteY3" fmla="*/ 2486438 h 3525406"/>
                <a:gd name="connsiteX4" fmla="*/ 278 w 3479026"/>
                <a:gd name="connsiteY4" fmla="*/ 2217990 h 3525406"/>
                <a:gd name="connsiteX5" fmla="*/ 293893 w 3479026"/>
                <a:gd name="connsiteY5" fmla="*/ 1915986 h 3525406"/>
                <a:gd name="connsiteX6" fmla="*/ 251948 w 3479026"/>
                <a:gd name="connsiteY6" fmla="*/ 1706261 h 3525406"/>
                <a:gd name="connsiteX7" fmla="*/ 42223 w 3479026"/>
                <a:gd name="connsiteY7" fmla="*/ 1706261 h 3525406"/>
                <a:gd name="connsiteX8" fmla="*/ 553952 w 3479026"/>
                <a:gd name="connsiteY8" fmla="*/ 858973 h 3525406"/>
                <a:gd name="connsiteX9" fmla="*/ 830788 w 3479026"/>
                <a:gd name="connsiteY9" fmla="*/ 875751 h 3525406"/>
                <a:gd name="connsiteX10" fmla="*/ 1074069 w 3479026"/>
                <a:gd name="connsiteY10" fmla="*/ 380801 h 3525406"/>
                <a:gd name="connsiteX11" fmla="*/ 1116014 w 3479026"/>
                <a:gd name="connsiteY11" fmla="*/ 36852 h 3525406"/>
                <a:gd name="connsiteX12" fmla="*/ 1661299 w 3479026"/>
                <a:gd name="connsiteY12" fmla="*/ 20074 h 3525406"/>
                <a:gd name="connsiteX13" fmla="*/ 2441475 w 3479026"/>
                <a:gd name="connsiteY13" fmla="*/ 129131 h 3525406"/>
                <a:gd name="connsiteX14" fmla="*/ 2911258 w 3479026"/>
                <a:gd name="connsiteY14" fmla="*/ 355634 h 3525406"/>
                <a:gd name="connsiteX15" fmla="*/ 3179706 w 3479026"/>
                <a:gd name="connsiteY15" fmla="*/ 322078 h 3525406"/>
                <a:gd name="connsiteX16" fmla="*/ 3473321 w 3479026"/>
                <a:gd name="connsiteY16" fmla="*/ 867362 h 3525406"/>
                <a:gd name="connsiteX17" fmla="*/ 2902869 w 3479026"/>
                <a:gd name="connsiteY17" fmla="*/ 858973 h 3525406"/>
                <a:gd name="connsiteX18" fmla="*/ 2516976 w 3479026"/>
                <a:gd name="connsiteY18" fmla="*/ 1194533 h 3525406"/>
                <a:gd name="connsiteX19" fmla="*/ 2659588 w 3479026"/>
                <a:gd name="connsiteY19" fmla="*/ 1437814 h 3525406"/>
                <a:gd name="connsiteX20" fmla="*/ 2978370 w 3479026"/>
                <a:gd name="connsiteY20" fmla="*/ 2176045 h 3525406"/>
                <a:gd name="connsiteX21" fmla="*/ 2969981 w 3479026"/>
                <a:gd name="connsiteY21" fmla="*/ 2486438 h 3525406"/>
                <a:gd name="connsiteX22" fmla="*/ 2911258 w 3479026"/>
                <a:gd name="connsiteY22" fmla="*/ 2746496 h 3525406"/>
                <a:gd name="connsiteX23" fmla="*/ 2466642 w 3479026"/>
                <a:gd name="connsiteY23" fmla="*/ 2754885 h 3525406"/>
                <a:gd name="connsiteX24" fmla="*/ 2147860 w 3479026"/>
                <a:gd name="connsiteY24" fmla="*/ 2461271 h 3525406"/>
                <a:gd name="connsiteX25" fmla="*/ 1820689 w 3479026"/>
                <a:gd name="connsiteY25" fmla="*/ 2486438 h 3525406"/>
                <a:gd name="connsiteX26" fmla="*/ 2147860 w 3479026"/>
                <a:gd name="connsiteY26" fmla="*/ 2771663 h 3525406"/>
                <a:gd name="connsiteX27" fmla="*/ 2240139 w 3479026"/>
                <a:gd name="connsiteY27" fmla="*/ 3014944 h 3525406"/>
                <a:gd name="connsiteX28" fmla="*/ 1619354 w 3479026"/>
                <a:gd name="connsiteY28" fmla="*/ 3518283 h 35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79026" h="3525406">
                  <a:moveTo>
                    <a:pt x="1619354" y="3518283"/>
                  </a:moveTo>
                  <a:cubicBezTo>
                    <a:pt x="1392851" y="3561626"/>
                    <a:pt x="1018142" y="3398041"/>
                    <a:pt x="881122" y="3275003"/>
                  </a:cubicBezTo>
                  <a:cubicBezTo>
                    <a:pt x="744102" y="3151965"/>
                    <a:pt x="902095" y="2911479"/>
                    <a:pt x="797233" y="2780052"/>
                  </a:cubicBezTo>
                  <a:cubicBezTo>
                    <a:pt x="692371" y="2648625"/>
                    <a:pt x="384774" y="2580115"/>
                    <a:pt x="251948" y="2486438"/>
                  </a:cubicBezTo>
                  <a:cubicBezTo>
                    <a:pt x="119122" y="2392761"/>
                    <a:pt x="-6713" y="2313065"/>
                    <a:pt x="278" y="2217990"/>
                  </a:cubicBezTo>
                  <a:cubicBezTo>
                    <a:pt x="7269" y="2122915"/>
                    <a:pt x="251948" y="2001274"/>
                    <a:pt x="293893" y="1915986"/>
                  </a:cubicBezTo>
                  <a:cubicBezTo>
                    <a:pt x="335838" y="1830698"/>
                    <a:pt x="293893" y="1741215"/>
                    <a:pt x="251948" y="1706261"/>
                  </a:cubicBezTo>
                  <a:cubicBezTo>
                    <a:pt x="210003" y="1671307"/>
                    <a:pt x="-8111" y="1847476"/>
                    <a:pt x="42223" y="1706261"/>
                  </a:cubicBezTo>
                  <a:cubicBezTo>
                    <a:pt x="92557" y="1565046"/>
                    <a:pt x="422525" y="997391"/>
                    <a:pt x="553952" y="858973"/>
                  </a:cubicBezTo>
                  <a:cubicBezTo>
                    <a:pt x="685379" y="720555"/>
                    <a:pt x="744102" y="955446"/>
                    <a:pt x="830788" y="875751"/>
                  </a:cubicBezTo>
                  <a:cubicBezTo>
                    <a:pt x="917474" y="796056"/>
                    <a:pt x="1026531" y="520617"/>
                    <a:pt x="1074069" y="380801"/>
                  </a:cubicBezTo>
                  <a:cubicBezTo>
                    <a:pt x="1121607" y="240985"/>
                    <a:pt x="1018142" y="96973"/>
                    <a:pt x="1116014" y="36852"/>
                  </a:cubicBezTo>
                  <a:cubicBezTo>
                    <a:pt x="1213886" y="-23269"/>
                    <a:pt x="1440389" y="4694"/>
                    <a:pt x="1661299" y="20074"/>
                  </a:cubicBezTo>
                  <a:cubicBezTo>
                    <a:pt x="1882209" y="35454"/>
                    <a:pt x="2233149" y="73204"/>
                    <a:pt x="2441475" y="129131"/>
                  </a:cubicBezTo>
                  <a:cubicBezTo>
                    <a:pt x="2649801" y="185058"/>
                    <a:pt x="2788220" y="323476"/>
                    <a:pt x="2911258" y="355634"/>
                  </a:cubicBezTo>
                  <a:cubicBezTo>
                    <a:pt x="3034297" y="387792"/>
                    <a:pt x="3086029" y="236790"/>
                    <a:pt x="3179706" y="322078"/>
                  </a:cubicBezTo>
                  <a:cubicBezTo>
                    <a:pt x="3273383" y="407366"/>
                    <a:pt x="3519460" y="777880"/>
                    <a:pt x="3473321" y="867362"/>
                  </a:cubicBezTo>
                  <a:cubicBezTo>
                    <a:pt x="3427182" y="956844"/>
                    <a:pt x="3062260" y="804444"/>
                    <a:pt x="2902869" y="858973"/>
                  </a:cubicBezTo>
                  <a:cubicBezTo>
                    <a:pt x="2743478" y="913501"/>
                    <a:pt x="2557523" y="1098060"/>
                    <a:pt x="2516976" y="1194533"/>
                  </a:cubicBezTo>
                  <a:cubicBezTo>
                    <a:pt x="2476429" y="1291006"/>
                    <a:pt x="2582689" y="1274229"/>
                    <a:pt x="2659588" y="1437814"/>
                  </a:cubicBezTo>
                  <a:cubicBezTo>
                    <a:pt x="2736487" y="1601399"/>
                    <a:pt x="2926638" y="2001274"/>
                    <a:pt x="2978370" y="2176045"/>
                  </a:cubicBezTo>
                  <a:cubicBezTo>
                    <a:pt x="3030102" y="2350816"/>
                    <a:pt x="2981166" y="2391363"/>
                    <a:pt x="2969981" y="2486438"/>
                  </a:cubicBezTo>
                  <a:cubicBezTo>
                    <a:pt x="2958796" y="2581513"/>
                    <a:pt x="2995148" y="2701755"/>
                    <a:pt x="2911258" y="2746496"/>
                  </a:cubicBezTo>
                  <a:cubicBezTo>
                    <a:pt x="2827368" y="2791237"/>
                    <a:pt x="2593875" y="2802422"/>
                    <a:pt x="2466642" y="2754885"/>
                  </a:cubicBezTo>
                  <a:cubicBezTo>
                    <a:pt x="2339409" y="2707348"/>
                    <a:pt x="2255519" y="2506012"/>
                    <a:pt x="2147860" y="2461271"/>
                  </a:cubicBezTo>
                  <a:cubicBezTo>
                    <a:pt x="2040201" y="2416530"/>
                    <a:pt x="1820689" y="2434706"/>
                    <a:pt x="1820689" y="2486438"/>
                  </a:cubicBezTo>
                  <a:cubicBezTo>
                    <a:pt x="1820689" y="2538170"/>
                    <a:pt x="2077952" y="2683579"/>
                    <a:pt x="2147860" y="2771663"/>
                  </a:cubicBezTo>
                  <a:cubicBezTo>
                    <a:pt x="2217768" y="2859747"/>
                    <a:pt x="2329621" y="2891906"/>
                    <a:pt x="2240139" y="3014944"/>
                  </a:cubicBezTo>
                  <a:cubicBezTo>
                    <a:pt x="2150657" y="3137982"/>
                    <a:pt x="1845857" y="3474940"/>
                    <a:pt x="1619354" y="3518283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D6A964-3AB2-421B-AF1A-1742B47AD305}"/>
              </a:ext>
            </a:extLst>
          </p:cNvPr>
          <p:cNvGrpSpPr/>
          <p:nvPr/>
        </p:nvGrpSpPr>
        <p:grpSpPr>
          <a:xfrm>
            <a:off x="4044136" y="5034701"/>
            <a:ext cx="1444520" cy="1433944"/>
            <a:chOff x="8716632" y="3467148"/>
            <a:chExt cx="2935868" cy="2916511"/>
          </a:xfrm>
        </p:grpSpPr>
        <p:pic>
          <p:nvPicPr>
            <p:cNvPr id="35" name="그림 34" descr="화이트보드이(가) 표시된 사진&#10;&#10;자동 생성된 설명">
              <a:extLst>
                <a:ext uri="{FF2B5EF4-FFF2-40B4-BE49-F238E27FC236}">
                  <a16:creationId xmlns:a16="http://schemas.microsoft.com/office/drawing/2014/main" id="{DCA64484-EAC0-4CCC-9543-3626B9CF8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32" y="3467148"/>
              <a:ext cx="2935868" cy="2916511"/>
            </a:xfrm>
            <a:prstGeom prst="rect">
              <a:avLst/>
            </a:prstGeom>
          </p:spPr>
        </p:pic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E7934BD-BA89-4625-99F9-198A43522927}"/>
                </a:ext>
              </a:extLst>
            </p:cNvPr>
            <p:cNvSpPr/>
            <p:nvPr/>
          </p:nvSpPr>
          <p:spPr>
            <a:xfrm>
              <a:off x="9055324" y="3642789"/>
              <a:ext cx="2514104" cy="2481226"/>
            </a:xfrm>
            <a:custGeom>
              <a:avLst/>
              <a:gdLst>
                <a:gd name="connsiteX0" fmla="*/ 589378 w 3545317"/>
                <a:gd name="connsiteY0" fmla="*/ 604029 h 3383274"/>
                <a:gd name="connsiteX1" fmla="*/ 832659 w 3545317"/>
                <a:gd name="connsiteY1" fmla="*/ 92300 h 3383274"/>
                <a:gd name="connsiteX2" fmla="*/ 1411499 w 3545317"/>
                <a:gd name="connsiteY2" fmla="*/ 41966 h 3383274"/>
                <a:gd name="connsiteX3" fmla="*/ 2787293 w 3545317"/>
                <a:gd name="connsiteY3" fmla="*/ 545306 h 3383274"/>
                <a:gd name="connsiteX4" fmla="*/ 3240299 w 3545317"/>
                <a:gd name="connsiteY4" fmla="*/ 587251 h 3383274"/>
                <a:gd name="connsiteX5" fmla="*/ 3282244 w 3545317"/>
                <a:gd name="connsiteY5" fmla="*/ 872476 h 3383274"/>
                <a:gd name="connsiteX6" fmla="*/ 2720181 w 3545317"/>
                <a:gd name="connsiteY6" fmla="*/ 1359038 h 3383274"/>
                <a:gd name="connsiteX7" fmla="*/ 3022185 w 3545317"/>
                <a:gd name="connsiteY7" fmla="*/ 2214715 h 3383274"/>
                <a:gd name="connsiteX8" fmla="*/ 3408079 w 3545317"/>
                <a:gd name="connsiteY8" fmla="*/ 2650942 h 3383274"/>
                <a:gd name="connsiteX9" fmla="*/ 3517136 w 3545317"/>
                <a:gd name="connsiteY9" fmla="*/ 3238172 h 3383274"/>
                <a:gd name="connsiteX10" fmla="*/ 2929906 w 3545317"/>
                <a:gd name="connsiteY10" fmla="*/ 3364007 h 3383274"/>
                <a:gd name="connsiteX11" fmla="*/ 1663169 w 3545317"/>
                <a:gd name="connsiteY11" fmla="*/ 3254950 h 3383274"/>
                <a:gd name="connsiteX12" fmla="*/ 1931616 w 3545317"/>
                <a:gd name="connsiteY12" fmla="*/ 2206326 h 3383274"/>
                <a:gd name="connsiteX13" fmla="*/ 1344387 w 3545317"/>
                <a:gd name="connsiteY13" fmla="*/ 1929489 h 3383274"/>
                <a:gd name="connsiteX14" fmla="*/ 924937 w 3545317"/>
                <a:gd name="connsiteY14" fmla="*/ 2701276 h 3383274"/>
                <a:gd name="connsiteX15" fmla="*/ 572600 w 3545317"/>
                <a:gd name="connsiteY15" fmla="*/ 2726443 h 3383274"/>
                <a:gd name="connsiteX16" fmla="*/ 278985 w 3545317"/>
                <a:gd name="connsiteY16" fmla="*/ 1853988 h 3383274"/>
                <a:gd name="connsiteX17" fmla="*/ 10537 w 3545317"/>
                <a:gd name="connsiteY17" fmla="*/ 1677819 h 3383274"/>
                <a:gd name="connsiteX18" fmla="*/ 52482 w 3545317"/>
                <a:gd name="connsiteY18" fmla="*/ 1384205 h 3383274"/>
                <a:gd name="connsiteX19" fmla="*/ 35704 w 3545317"/>
                <a:gd name="connsiteY19" fmla="*/ 880865 h 3383274"/>
                <a:gd name="connsiteX20" fmla="*/ 589378 w 3545317"/>
                <a:gd name="connsiteY20" fmla="*/ 604029 h 338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5317" h="3383274">
                  <a:moveTo>
                    <a:pt x="589378" y="604029"/>
                  </a:moveTo>
                  <a:cubicBezTo>
                    <a:pt x="722204" y="472602"/>
                    <a:pt x="695639" y="185977"/>
                    <a:pt x="832659" y="92300"/>
                  </a:cubicBezTo>
                  <a:cubicBezTo>
                    <a:pt x="969679" y="-1377"/>
                    <a:pt x="1085727" y="-33535"/>
                    <a:pt x="1411499" y="41966"/>
                  </a:cubicBezTo>
                  <a:cubicBezTo>
                    <a:pt x="1737271" y="117467"/>
                    <a:pt x="2482493" y="454425"/>
                    <a:pt x="2787293" y="545306"/>
                  </a:cubicBezTo>
                  <a:cubicBezTo>
                    <a:pt x="3092093" y="636187"/>
                    <a:pt x="3157807" y="532723"/>
                    <a:pt x="3240299" y="587251"/>
                  </a:cubicBezTo>
                  <a:cubicBezTo>
                    <a:pt x="3322791" y="641779"/>
                    <a:pt x="3368930" y="743845"/>
                    <a:pt x="3282244" y="872476"/>
                  </a:cubicBezTo>
                  <a:cubicBezTo>
                    <a:pt x="3195558" y="1001107"/>
                    <a:pt x="2763524" y="1135332"/>
                    <a:pt x="2720181" y="1359038"/>
                  </a:cubicBezTo>
                  <a:cubicBezTo>
                    <a:pt x="2676838" y="1582744"/>
                    <a:pt x="2907535" y="1999398"/>
                    <a:pt x="3022185" y="2214715"/>
                  </a:cubicBezTo>
                  <a:cubicBezTo>
                    <a:pt x="3136835" y="2430032"/>
                    <a:pt x="3325587" y="2480366"/>
                    <a:pt x="3408079" y="2650942"/>
                  </a:cubicBezTo>
                  <a:cubicBezTo>
                    <a:pt x="3490571" y="2821518"/>
                    <a:pt x="3596831" y="3119328"/>
                    <a:pt x="3517136" y="3238172"/>
                  </a:cubicBezTo>
                  <a:cubicBezTo>
                    <a:pt x="3437441" y="3357016"/>
                    <a:pt x="3238900" y="3361211"/>
                    <a:pt x="2929906" y="3364007"/>
                  </a:cubicBezTo>
                  <a:cubicBezTo>
                    <a:pt x="2620912" y="3366803"/>
                    <a:pt x="1829551" y="3447897"/>
                    <a:pt x="1663169" y="3254950"/>
                  </a:cubicBezTo>
                  <a:cubicBezTo>
                    <a:pt x="1496787" y="3062003"/>
                    <a:pt x="1984746" y="2427236"/>
                    <a:pt x="1931616" y="2206326"/>
                  </a:cubicBezTo>
                  <a:cubicBezTo>
                    <a:pt x="1878486" y="1985416"/>
                    <a:pt x="1512167" y="1846997"/>
                    <a:pt x="1344387" y="1929489"/>
                  </a:cubicBezTo>
                  <a:cubicBezTo>
                    <a:pt x="1176607" y="2011981"/>
                    <a:pt x="1053568" y="2568450"/>
                    <a:pt x="924937" y="2701276"/>
                  </a:cubicBezTo>
                  <a:cubicBezTo>
                    <a:pt x="796306" y="2834102"/>
                    <a:pt x="680259" y="2867658"/>
                    <a:pt x="572600" y="2726443"/>
                  </a:cubicBezTo>
                  <a:cubicBezTo>
                    <a:pt x="464941" y="2585228"/>
                    <a:pt x="372662" y="2028758"/>
                    <a:pt x="278985" y="1853988"/>
                  </a:cubicBezTo>
                  <a:cubicBezTo>
                    <a:pt x="185308" y="1679218"/>
                    <a:pt x="48287" y="1756116"/>
                    <a:pt x="10537" y="1677819"/>
                  </a:cubicBezTo>
                  <a:cubicBezTo>
                    <a:pt x="-27214" y="1599522"/>
                    <a:pt x="48288" y="1517031"/>
                    <a:pt x="52482" y="1384205"/>
                  </a:cubicBezTo>
                  <a:cubicBezTo>
                    <a:pt x="56676" y="1251379"/>
                    <a:pt x="-52381" y="1010894"/>
                    <a:pt x="35704" y="880865"/>
                  </a:cubicBezTo>
                  <a:cubicBezTo>
                    <a:pt x="123788" y="750836"/>
                    <a:pt x="456552" y="735456"/>
                    <a:pt x="589378" y="604029"/>
                  </a:cubicBezTo>
                  <a:close/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E64B441-6183-4F7C-B572-2FEEF1914D11}"/>
              </a:ext>
            </a:extLst>
          </p:cNvPr>
          <p:cNvSpPr/>
          <p:nvPr/>
        </p:nvSpPr>
        <p:spPr>
          <a:xfrm>
            <a:off x="5844260" y="2517744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16C322C-B0DB-4EDB-A7CA-32A7DD931B30}"/>
              </a:ext>
            </a:extLst>
          </p:cNvPr>
          <p:cNvSpPr/>
          <p:nvPr/>
        </p:nvSpPr>
        <p:spPr>
          <a:xfrm>
            <a:off x="5844260" y="4052742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70A9112-E133-4B29-9BBD-8A073BF60D86}"/>
              </a:ext>
            </a:extLst>
          </p:cNvPr>
          <p:cNvSpPr/>
          <p:nvPr/>
        </p:nvSpPr>
        <p:spPr>
          <a:xfrm>
            <a:off x="5844260" y="5575633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263AF-92F8-4EDC-8F9C-63ABF816980B}"/>
              </a:ext>
            </a:extLst>
          </p:cNvPr>
          <p:cNvSpPr txBox="1"/>
          <p:nvPr/>
        </p:nvSpPr>
        <p:spPr>
          <a:xfrm>
            <a:off x="2415137" y="2358875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21ED9-C6D7-419F-B87E-24C49B52928A}"/>
              </a:ext>
            </a:extLst>
          </p:cNvPr>
          <p:cNvSpPr txBox="1"/>
          <p:nvPr/>
        </p:nvSpPr>
        <p:spPr>
          <a:xfrm>
            <a:off x="2415137" y="3840087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EDAD1-BEC4-4B49-B16D-80CD55519393}"/>
              </a:ext>
            </a:extLst>
          </p:cNvPr>
          <p:cNvSpPr txBox="1"/>
          <p:nvPr/>
        </p:nvSpPr>
        <p:spPr>
          <a:xfrm>
            <a:off x="2420806" y="5362978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437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추출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2032A-2EC5-4B0E-AD71-99495081A39B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 추출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41" name="그림 40" descr="화살이(가) 표시된 사진&#10;&#10;자동 생성된 설명">
            <a:extLst>
              <a:ext uri="{FF2B5EF4-FFF2-40B4-BE49-F238E27FC236}">
                <a16:creationId xmlns:a16="http://schemas.microsoft.com/office/drawing/2014/main" id="{742A7B5B-A08C-41FD-84CA-16A47833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1" b="2013"/>
          <a:stretch/>
        </p:blipFill>
        <p:spPr>
          <a:xfrm>
            <a:off x="3536210" y="5112025"/>
            <a:ext cx="2830241" cy="1433946"/>
          </a:xfrm>
          <a:prstGeom prst="rect">
            <a:avLst/>
          </a:prstGeom>
        </p:spPr>
      </p:pic>
      <p:pic>
        <p:nvPicPr>
          <p:cNvPr id="42" name="그림 41" descr="화살이(가) 표시된 사진&#10;&#10;자동 생성된 설명">
            <a:extLst>
              <a:ext uri="{FF2B5EF4-FFF2-40B4-BE49-F238E27FC236}">
                <a16:creationId xmlns:a16="http://schemas.microsoft.com/office/drawing/2014/main" id="{8D3988FB-CD66-4CFC-AD3E-F934562D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2" r="2" b="34082"/>
          <a:stretch/>
        </p:blipFill>
        <p:spPr>
          <a:xfrm>
            <a:off x="3536217" y="3568483"/>
            <a:ext cx="2830170" cy="1433945"/>
          </a:xfrm>
          <a:prstGeom prst="rect">
            <a:avLst/>
          </a:prstGeom>
        </p:spPr>
      </p:pic>
      <p:pic>
        <p:nvPicPr>
          <p:cNvPr id="48" name="그림 47" descr="화살이(가) 표시된 사진&#10;&#10;자동 생성된 설명">
            <a:extLst>
              <a:ext uri="{FF2B5EF4-FFF2-40B4-BE49-F238E27FC236}">
                <a16:creationId xmlns:a16="http://schemas.microsoft.com/office/drawing/2014/main" id="{904709CE-7CE1-4AAA-B041-8EA6C1A8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r="2" b="66632"/>
          <a:stretch/>
        </p:blipFill>
        <p:spPr>
          <a:xfrm>
            <a:off x="3536210" y="2033485"/>
            <a:ext cx="2830177" cy="1433945"/>
          </a:xfrm>
          <a:prstGeom prst="rect">
            <a:avLst/>
          </a:prstGeom>
        </p:spPr>
      </p:pic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FE36428-68B4-4794-85E9-FC6F80B33F7A}"/>
              </a:ext>
            </a:extLst>
          </p:cNvPr>
          <p:cNvSpPr/>
          <p:nvPr/>
        </p:nvSpPr>
        <p:spPr>
          <a:xfrm>
            <a:off x="6721991" y="2595068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F33BE9BD-FFE2-4126-A7E2-F3B5B2095FB8}"/>
              </a:ext>
            </a:extLst>
          </p:cNvPr>
          <p:cNvSpPr/>
          <p:nvPr/>
        </p:nvSpPr>
        <p:spPr>
          <a:xfrm>
            <a:off x="6721991" y="4130066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0FF99F4-2F32-4CA7-BA49-20A02FDDFE04}"/>
              </a:ext>
            </a:extLst>
          </p:cNvPr>
          <p:cNvSpPr/>
          <p:nvPr/>
        </p:nvSpPr>
        <p:spPr>
          <a:xfrm>
            <a:off x="6721991" y="5652957"/>
            <a:ext cx="431798" cy="310778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61AD3F-9E2D-41CA-9D8F-9BFE2EA907BB}"/>
              </a:ext>
            </a:extLst>
          </p:cNvPr>
          <p:cNvSpPr txBox="1"/>
          <p:nvPr/>
        </p:nvSpPr>
        <p:spPr>
          <a:xfrm>
            <a:off x="7386221" y="257254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(14, 3), (2, 7), (8, 9),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5BCBBF-AE6B-434B-81B5-517C134DA227}"/>
              </a:ext>
            </a:extLst>
          </p:cNvPr>
          <p:cNvSpPr txBox="1"/>
          <p:nvPr/>
        </p:nvSpPr>
        <p:spPr>
          <a:xfrm>
            <a:off x="7386221" y="410078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(2, 6), (8, 2), (3, 7),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215F8-AD53-4E6F-B53A-14AC40050EAD}"/>
              </a:ext>
            </a:extLst>
          </p:cNvPr>
          <p:cNvSpPr txBox="1"/>
          <p:nvPr/>
        </p:nvSpPr>
        <p:spPr>
          <a:xfrm>
            <a:off x="7386221" y="5644331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(15, 10), (2, 9), (8, 9),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E2AA82-766D-49A8-B7AD-B7A11513ED67}"/>
              </a:ext>
            </a:extLst>
          </p:cNvPr>
          <p:cNvSpPr/>
          <p:nvPr/>
        </p:nvSpPr>
        <p:spPr>
          <a:xfrm>
            <a:off x="7358414" y="2448111"/>
            <a:ext cx="2830177" cy="633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18F24-9C05-4A93-8EA3-F05520CE6513}"/>
              </a:ext>
            </a:extLst>
          </p:cNvPr>
          <p:cNvSpPr txBox="1"/>
          <p:nvPr/>
        </p:nvSpPr>
        <p:spPr>
          <a:xfrm>
            <a:off x="9262902" y="1759579"/>
            <a:ext cx="251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경유 순서 없이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순찰할 지점만 찾은 상태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984756-7908-4506-A0D5-E2C899577E4A}"/>
              </a:ext>
            </a:extLst>
          </p:cNvPr>
          <p:cNvSpPr txBox="1"/>
          <p:nvPr/>
        </p:nvSpPr>
        <p:spPr>
          <a:xfrm>
            <a:off x="2024713" y="2551373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6ECF1-FF27-4A78-94C6-CADE1C2B3B55}"/>
              </a:ext>
            </a:extLst>
          </p:cNvPr>
          <p:cNvSpPr txBox="1"/>
          <p:nvPr/>
        </p:nvSpPr>
        <p:spPr>
          <a:xfrm>
            <a:off x="2024713" y="3917411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89341-7A06-49BD-A162-BC673A0F2F34}"/>
              </a:ext>
            </a:extLst>
          </p:cNvPr>
          <p:cNvSpPr txBox="1"/>
          <p:nvPr/>
        </p:nvSpPr>
        <p:spPr>
          <a:xfrm>
            <a:off x="2024713" y="5440302"/>
            <a:ext cx="1273396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44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/>
      <p:bldP spid="53" grpId="0"/>
      <p:bldP spid="54" grpId="0"/>
      <p:bldP spid="2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Step2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경유 순서 결정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7BB36-D012-4A31-86AE-F0E5F842EEA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TSP(Traveling Salesperson Problem)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문제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57BA1-6529-47E6-A7CA-91CEA4B8F683}"/>
              </a:ext>
            </a:extLst>
          </p:cNvPr>
          <p:cNvSpPr txBox="1"/>
          <p:nvPr/>
        </p:nvSpPr>
        <p:spPr>
          <a:xfrm>
            <a:off x="2771488" y="1823300"/>
            <a:ext cx="869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도시들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각 도시에서 다른 도시로 </a:t>
            </a:r>
            <a:r>
              <a:rPr lang="ko-KR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이동하는 비용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주어졌을 때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도시들을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 한번만 방문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원래 시작점으로 돌아오는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92D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비용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이동순서 결정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35D1717-857E-43B6-BD66-18246C8CF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99612"/>
              </p:ext>
            </p:extLst>
          </p:nvPr>
        </p:nvGraphicFramePr>
        <p:xfrm>
          <a:off x="2771489" y="2621126"/>
          <a:ext cx="415198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98">
                  <a:extLst>
                    <a:ext uri="{9D8B030D-6E8A-4147-A177-3AD203B41FA5}">
                      <a16:colId xmlns:a16="http://schemas.microsoft.com/office/drawing/2014/main" val="1790668374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446139000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16859841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942542124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274933425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57837085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025606075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272931197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1512460708"/>
                    </a:ext>
                  </a:extLst>
                </a:gridCol>
                <a:gridCol w="415198">
                  <a:extLst>
                    <a:ext uri="{9D8B030D-6E8A-4147-A177-3AD203B41FA5}">
                      <a16:colId xmlns:a16="http://schemas.microsoft.com/office/drawing/2014/main" val="431892373"/>
                    </a:ext>
                  </a:extLst>
                </a:gridCol>
              </a:tblGrid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57664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9833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375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192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64651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11425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80611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93245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33188"/>
                  </a:ext>
                </a:extLst>
              </a:tr>
              <a:tr h="349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97659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7304D0-E368-4177-88AF-4DEA4A26A98F}"/>
              </a:ext>
            </a:extLst>
          </p:cNvPr>
          <p:cNvGrpSpPr/>
          <p:nvPr/>
        </p:nvGrpSpPr>
        <p:grpSpPr>
          <a:xfrm>
            <a:off x="3510978" y="2939355"/>
            <a:ext cx="2806696" cy="2797589"/>
            <a:chOff x="2771489" y="2922308"/>
            <a:chExt cx="3214532" cy="301657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5DF0031-365B-4627-B194-E9B42B558AD4}"/>
                </a:ext>
              </a:extLst>
            </p:cNvPr>
            <p:cNvCxnSpPr/>
            <p:nvPr/>
          </p:nvCxnSpPr>
          <p:spPr>
            <a:xfrm flipV="1">
              <a:off x="2771489" y="2922308"/>
              <a:ext cx="3214532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AF8D0CD-ADC2-442D-BD03-7AA8EFE334F0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282308"/>
              <a:ext cx="1885352" cy="116761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64C40D-B135-4FDA-AF8F-8B7AD3A44549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282308"/>
              <a:ext cx="443051" cy="19024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321E31B-0080-4DCF-8EDF-EF069FDE2C92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40" y="5184742"/>
              <a:ext cx="546755" cy="754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26C7372-F94C-4F7D-8C21-B8D7CFE7D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295" y="4449926"/>
              <a:ext cx="895546" cy="148896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63BEC3-01C4-4B0D-8351-2CC19493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540" y="4449926"/>
              <a:ext cx="1442301" cy="754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622573-F049-40CB-BDF8-B8268D274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295" y="5527143"/>
              <a:ext cx="1866508" cy="41174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1921219-E478-44CB-9DED-741D2E837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5695" y="4449927"/>
              <a:ext cx="952108" cy="107721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8B483C-E9A6-4E14-8A70-53E65635C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449" y="2922308"/>
              <a:ext cx="371572" cy="26048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D78EF3A-091B-4802-AA54-0823D347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49" y="2922308"/>
              <a:ext cx="1282831" cy="152761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8F71DA-5B92-473A-82E6-458E2C2B0639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89" y="3308180"/>
              <a:ext cx="989806" cy="263070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FE2558E-BBCA-47F6-A5C0-C7E43A5CAA14}"/>
                </a:ext>
              </a:extLst>
            </p:cNvPr>
            <p:cNvCxnSpPr>
              <a:cxnSpLocks/>
            </p:cNvCxnSpPr>
            <p:nvPr/>
          </p:nvCxnSpPr>
          <p:spPr>
            <a:xfrm>
              <a:off x="2803687" y="3262979"/>
              <a:ext cx="2791908" cy="226416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BBA0F74-DFE8-48B1-9930-B95A3AB6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86" y="2922308"/>
              <a:ext cx="2781694" cy="228176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5025FE-0624-4502-B628-B537EE296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1295" y="2940775"/>
              <a:ext cx="2203124" cy="299811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7179AAB-DD0E-48E3-9754-75F5BA707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193" y="5194406"/>
              <a:ext cx="2339831" cy="3318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9F10BF-5883-4B1A-A42D-94E6ED2CB8C6}"/>
              </a:ext>
            </a:extLst>
          </p:cNvPr>
          <p:cNvGrpSpPr/>
          <p:nvPr/>
        </p:nvGrpSpPr>
        <p:grpSpPr>
          <a:xfrm>
            <a:off x="7761583" y="2660606"/>
            <a:ext cx="3237595" cy="1366461"/>
            <a:chOff x="7274780" y="3473083"/>
            <a:chExt cx="3073948" cy="13664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47BE3-A49D-41A5-944E-DE5C7507F3A3}"/>
                </a:ext>
              </a:extLst>
            </p:cNvPr>
            <p:cNvSpPr txBox="1"/>
            <p:nvPr/>
          </p:nvSpPr>
          <p:spPr>
            <a:xfrm>
              <a:off x="7809776" y="3516105"/>
              <a:ext cx="2538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도시들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=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순찰 지점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이동하는 비용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=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거리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C497BA-C816-402D-855C-20405FC8439A}"/>
                </a:ext>
              </a:extLst>
            </p:cNvPr>
            <p:cNvSpPr/>
            <p:nvPr/>
          </p:nvSpPr>
          <p:spPr>
            <a:xfrm>
              <a:off x="7274780" y="3473083"/>
              <a:ext cx="446799" cy="4616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D0CEFB-E11A-400D-8F09-F54A64C5D8D3}"/>
                </a:ext>
              </a:extLst>
            </p:cNvPr>
            <p:cNvCxnSpPr>
              <a:cxnSpLocks/>
            </p:cNvCxnSpPr>
            <p:nvPr/>
          </p:nvCxnSpPr>
          <p:spPr>
            <a:xfrm>
              <a:off x="7274780" y="4294038"/>
              <a:ext cx="503062" cy="33230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61ECB0-A81E-4B8E-AD39-E4B8786E8EB4}"/>
              </a:ext>
            </a:extLst>
          </p:cNvPr>
          <p:cNvGrpSpPr/>
          <p:nvPr/>
        </p:nvGrpSpPr>
        <p:grpSpPr>
          <a:xfrm>
            <a:off x="7761583" y="4403349"/>
            <a:ext cx="3553871" cy="1815882"/>
            <a:chOff x="7726659" y="4538546"/>
            <a:chExt cx="3553871" cy="18158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B2B3B4-64B6-4EF2-BB64-D21BAC49F892}"/>
                </a:ext>
              </a:extLst>
            </p:cNvPr>
            <p:cNvSpPr txBox="1"/>
            <p:nvPr/>
          </p:nvSpPr>
          <p:spPr>
            <a:xfrm>
              <a:off x="7726659" y="4538546"/>
              <a:ext cx="35538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 지점의 최적 루트 계산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rgbClr val="FF33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N! </a:t>
              </a:r>
              <a:r>
                <a:rPr lang="ko-KR" altLang="en-US" sz="1600" dirty="0">
                  <a:solidFill>
                    <a:srgbClr val="FF33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경우의 수</a:t>
              </a:r>
              <a:endParaRPr lang="en-US" altLang="ko-KR" sz="1600" dirty="0">
                <a:solidFill>
                  <a:srgbClr val="FF33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완전탐색이 아닌 최적화로 문제 해결 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AA003B4F-9BA7-460C-BA41-182F3AC30AE9}"/>
                </a:ext>
              </a:extLst>
            </p:cNvPr>
            <p:cNvSpPr/>
            <p:nvPr/>
          </p:nvSpPr>
          <p:spPr>
            <a:xfrm rot="5400000">
              <a:off x="9340347" y="4978414"/>
              <a:ext cx="314444" cy="154116"/>
            </a:xfrm>
            <a:prstGeom prst="rightArrow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B0A5EB4F-1F93-4A14-AC18-5F8158F51111}"/>
                </a:ext>
              </a:extLst>
            </p:cNvPr>
            <p:cNvSpPr/>
            <p:nvPr/>
          </p:nvSpPr>
          <p:spPr>
            <a:xfrm rot="5400000">
              <a:off x="9340347" y="5706503"/>
              <a:ext cx="314444" cy="154116"/>
            </a:xfrm>
            <a:prstGeom prst="rightArrow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Step2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경유 순서 결정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7BB36-D012-4A31-86AE-F0E5F842EEA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A: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관할 구역 최대 범위 순찰 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A1B415-9DC8-4250-868E-701D62FB5994}"/>
              </a:ext>
            </a:extLst>
          </p:cNvPr>
          <p:cNvGrpSpPr/>
          <p:nvPr/>
        </p:nvGrpSpPr>
        <p:grpSpPr>
          <a:xfrm>
            <a:off x="1791591" y="2394756"/>
            <a:ext cx="6843361" cy="3874069"/>
            <a:chOff x="1791591" y="2394756"/>
            <a:chExt cx="6843361" cy="387406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B793684-01D5-4E04-A311-AE558F1B71F2}"/>
                </a:ext>
              </a:extLst>
            </p:cNvPr>
            <p:cNvGrpSpPr/>
            <p:nvPr/>
          </p:nvGrpSpPr>
          <p:grpSpPr>
            <a:xfrm>
              <a:off x="1791591" y="2394756"/>
              <a:ext cx="6843361" cy="3874069"/>
              <a:chOff x="1470791" y="474341"/>
              <a:chExt cx="8369560" cy="475994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A45EAE5-4F26-4A4F-A5B4-59969D5C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0791" y="474341"/>
                <a:ext cx="8369560" cy="4759940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40438C09-F47B-4A50-B4E9-7E176A32B5F2}"/>
                  </a:ext>
                </a:extLst>
              </p:cNvPr>
              <p:cNvGrpSpPr/>
              <p:nvPr/>
            </p:nvGrpSpPr>
            <p:grpSpPr>
              <a:xfrm>
                <a:off x="5352177" y="1036948"/>
                <a:ext cx="3626062" cy="3544568"/>
                <a:chOff x="5352177" y="1036948"/>
                <a:chExt cx="3626062" cy="3544568"/>
              </a:xfrm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E6DF6D2F-14B1-48EE-B8C6-9D23BD756FDE}"/>
                    </a:ext>
                  </a:extLst>
                </p:cNvPr>
                <p:cNvSpPr/>
                <p:nvPr/>
              </p:nvSpPr>
              <p:spPr>
                <a:xfrm>
                  <a:off x="5352177" y="1617570"/>
                  <a:ext cx="2251722" cy="2355547"/>
                </a:xfrm>
                <a:custGeom>
                  <a:avLst/>
                  <a:gdLst>
                    <a:gd name="connsiteX0" fmla="*/ 2160986 w 2251722"/>
                    <a:gd name="connsiteY0" fmla="*/ 107535 h 2355547"/>
                    <a:gd name="connsiteX1" fmla="*/ 1444549 w 2251722"/>
                    <a:gd name="connsiteY1" fmla="*/ 107535 h 2355547"/>
                    <a:gd name="connsiteX2" fmla="*/ 11675 w 2251722"/>
                    <a:gd name="connsiteY2" fmla="*/ 126389 h 2355547"/>
                    <a:gd name="connsiteX3" fmla="*/ 728112 w 2251722"/>
                    <a:gd name="connsiteY3" fmla="*/ 852253 h 2355547"/>
                    <a:gd name="connsiteX4" fmla="*/ 11675 w 2251722"/>
                    <a:gd name="connsiteY4" fmla="*/ 1549836 h 2355547"/>
                    <a:gd name="connsiteX5" fmla="*/ 709258 w 2251722"/>
                    <a:gd name="connsiteY5" fmla="*/ 1578117 h 2355547"/>
                    <a:gd name="connsiteX6" fmla="*/ 718685 w 2251722"/>
                    <a:gd name="connsiteY6" fmla="*/ 2247420 h 2355547"/>
                    <a:gd name="connsiteX7" fmla="*/ 1416268 w 2251722"/>
                    <a:gd name="connsiteY7" fmla="*/ 2285127 h 2355547"/>
                    <a:gd name="connsiteX8" fmla="*/ 2160986 w 2251722"/>
                    <a:gd name="connsiteY8" fmla="*/ 1559263 h 2355547"/>
                    <a:gd name="connsiteX9" fmla="*/ 2160986 w 2251722"/>
                    <a:gd name="connsiteY9" fmla="*/ 107535 h 2355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1722" h="2355547">
                      <a:moveTo>
                        <a:pt x="2160986" y="107535"/>
                      </a:moveTo>
                      <a:cubicBezTo>
                        <a:pt x="2041580" y="-134420"/>
                        <a:pt x="1444549" y="107535"/>
                        <a:pt x="1444549" y="107535"/>
                      </a:cubicBezTo>
                      <a:cubicBezTo>
                        <a:pt x="1086331" y="110677"/>
                        <a:pt x="131081" y="2270"/>
                        <a:pt x="11675" y="126389"/>
                      </a:cubicBezTo>
                      <a:cubicBezTo>
                        <a:pt x="-107731" y="250508"/>
                        <a:pt x="728112" y="615012"/>
                        <a:pt x="728112" y="852253"/>
                      </a:cubicBezTo>
                      <a:cubicBezTo>
                        <a:pt x="728112" y="1089494"/>
                        <a:pt x="14817" y="1428859"/>
                        <a:pt x="11675" y="1549836"/>
                      </a:cubicBezTo>
                      <a:cubicBezTo>
                        <a:pt x="8533" y="1670813"/>
                        <a:pt x="591423" y="1461853"/>
                        <a:pt x="709258" y="1578117"/>
                      </a:cubicBezTo>
                      <a:cubicBezTo>
                        <a:pt x="827093" y="1694381"/>
                        <a:pt x="600850" y="2129585"/>
                        <a:pt x="718685" y="2247420"/>
                      </a:cubicBezTo>
                      <a:cubicBezTo>
                        <a:pt x="836520" y="2365255"/>
                        <a:pt x="1175885" y="2399820"/>
                        <a:pt x="1416268" y="2285127"/>
                      </a:cubicBezTo>
                      <a:cubicBezTo>
                        <a:pt x="1656651" y="2170434"/>
                        <a:pt x="2038437" y="1919053"/>
                        <a:pt x="2160986" y="1559263"/>
                      </a:cubicBezTo>
                      <a:cubicBezTo>
                        <a:pt x="2283535" y="1199473"/>
                        <a:pt x="2280392" y="349490"/>
                        <a:pt x="2160986" y="107535"/>
                      </a:cubicBezTo>
                      <a:close/>
                    </a:path>
                  </a:pathLst>
                </a:cu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0B347932-F2C7-43F0-AB22-12761253D5A9}"/>
                    </a:ext>
                  </a:extLst>
                </p:cNvPr>
                <p:cNvSpPr/>
                <p:nvPr/>
              </p:nvSpPr>
              <p:spPr>
                <a:xfrm>
                  <a:off x="7405908" y="1036948"/>
                  <a:ext cx="1572331" cy="3544568"/>
                </a:xfrm>
                <a:custGeom>
                  <a:avLst/>
                  <a:gdLst>
                    <a:gd name="connsiteX0" fmla="*/ 804838 w 1572331"/>
                    <a:gd name="connsiteY0" fmla="*/ 2837468 h 3544568"/>
                    <a:gd name="connsiteX1" fmla="*/ 78974 w 1572331"/>
                    <a:gd name="connsiteY1" fmla="*/ 3544479 h 3544568"/>
                    <a:gd name="connsiteX2" fmla="*/ 97828 w 1572331"/>
                    <a:gd name="connsiteY2" fmla="*/ 2875176 h 3544568"/>
                    <a:gd name="connsiteX3" fmla="*/ 776558 w 1572331"/>
                    <a:gd name="connsiteY3" fmla="*/ 1442301 h 3544568"/>
                    <a:gd name="connsiteX4" fmla="*/ 785985 w 1572331"/>
                    <a:gd name="connsiteY4" fmla="*/ 707011 h 3544568"/>
                    <a:gd name="connsiteX5" fmla="*/ 1511849 w 1572331"/>
                    <a:gd name="connsiteY5" fmla="*/ 0 h 3544568"/>
                    <a:gd name="connsiteX6" fmla="*/ 1511849 w 1572331"/>
                    <a:gd name="connsiteY6" fmla="*/ 707011 h 3544568"/>
                    <a:gd name="connsiteX7" fmla="*/ 1521276 w 1572331"/>
                    <a:gd name="connsiteY7" fmla="*/ 1414021 h 3544568"/>
                    <a:gd name="connsiteX8" fmla="*/ 795412 w 1572331"/>
                    <a:gd name="connsiteY8" fmla="*/ 2158739 h 3544568"/>
                    <a:gd name="connsiteX9" fmla="*/ 804838 w 1572331"/>
                    <a:gd name="connsiteY9" fmla="*/ 2837468 h 3544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2331" h="3544568">
                      <a:moveTo>
                        <a:pt x="804838" y="2837468"/>
                      </a:moveTo>
                      <a:cubicBezTo>
                        <a:pt x="685432" y="3068425"/>
                        <a:pt x="196809" y="3538194"/>
                        <a:pt x="78974" y="3544479"/>
                      </a:cubicBezTo>
                      <a:cubicBezTo>
                        <a:pt x="-38861" y="3550764"/>
                        <a:pt x="-18436" y="3225539"/>
                        <a:pt x="97828" y="2875176"/>
                      </a:cubicBezTo>
                      <a:cubicBezTo>
                        <a:pt x="214092" y="2524813"/>
                        <a:pt x="661865" y="1803662"/>
                        <a:pt x="776558" y="1442301"/>
                      </a:cubicBezTo>
                      <a:cubicBezTo>
                        <a:pt x="891251" y="1080940"/>
                        <a:pt x="663437" y="947394"/>
                        <a:pt x="785985" y="707011"/>
                      </a:cubicBezTo>
                      <a:cubicBezTo>
                        <a:pt x="908533" y="466628"/>
                        <a:pt x="1390872" y="0"/>
                        <a:pt x="1511849" y="0"/>
                      </a:cubicBezTo>
                      <a:cubicBezTo>
                        <a:pt x="1632826" y="0"/>
                        <a:pt x="1510278" y="471341"/>
                        <a:pt x="1511849" y="707011"/>
                      </a:cubicBezTo>
                      <a:cubicBezTo>
                        <a:pt x="1513420" y="942681"/>
                        <a:pt x="1640682" y="1172066"/>
                        <a:pt x="1521276" y="1414021"/>
                      </a:cubicBezTo>
                      <a:cubicBezTo>
                        <a:pt x="1401870" y="1655976"/>
                        <a:pt x="916389" y="1918356"/>
                        <a:pt x="795412" y="2158739"/>
                      </a:cubicBezTo>
                      <a:cubicBezTo>
                        <a:pt x="674435" y="2399122"/>
                        <a:pt x="924244" y="2606511"/>
                        <a:pt x="804838" y="2837468"/>
                      </a:cubicBezTo>
                      <a:close/>
                    </a:path>
                  </a:pathLst>
                </a:custGeom>
                <a:noFill/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20E0C6D-B401-4361-8FC2-4679972D5F70}"/>
                </a:ext>
              </a:extLst>
            </p:cNvPr>
            <p:cNvSpPr/>
            <p:nvPr/>
          </p:nvSpPr>
          <p:spPr>
            <a:xfrm>
              <a:off x="1989641" y="3354079"/>
              <a:ext cx="2527575" cy="1813075"/>
            </a:xfrm>
            <a:custGeom>
              <a:avLst/>
              <a:gdLst>
                <a:gd name="connsiteX0" fmla="*/ 2412677 w 2527575"/>
                <a:gd name="connsiteY0" fmla="*/ 67851 h 1813075"/>
                <a:gd name="connsiteX1" fmla="*/ 2422103 w 2527575"/>
                <a:gd name="connsiteY1" fmla="*/ 642886 h 1813075"/>
                <a:gd name="connsiteX2" fmla="*/ 1828215 w 2527575"/>
                <a:gd name="connsiteY2" fmla="*/ 652313 h 1813075"/>
                <a:gd name="connsiteX3" fmla="*/ 1290887 w 2527575"/>
                <a:gd name="connsiteY3" fmla="*/ 1255628 h 1813075"/>
                <a:gd name="connsiteX4" fmla="*/ 423621 w 2527575"/>
                <a:gd name="connsiteY4" fmla="*/ 1387603 h 1813075"/>
                <a:gd name="connsiteX5" fmla="*/ 103110 w 2527575"/>
                <a:gd name="connsiteY5" fmla="*/ 1811810 h 1813075"/>
                <a:gd name="connsiteX6" fmla="*/ 93683 w 2527575"/>
                <a:gd name="connsiteY6" fmla="*/ 1236775 h 1813075"/>
                <a:gd name="connsiteX7" fmla="*/ 1224899 w 2527575"/>
                <a:gd name="connsiteY7" fmla="*/ 690020 h 1813075"/>
                <a:gd name="connsiteX8" fmla="*/ 1272033 w 2527575"/>
                <a:gd name="connsiteY8" fmla="*/ 77278 h 1813075"/>
                <a:gd name="connsiteX9" fmla="*/ 2412677 w 2527575"/>
                <a:gd name="connsiteY9" fmla="*/ 67851 h 18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7575" h="1813075">
                  <a:moveTo>
                    <a:pt x="2412677" y="67851"/>
                  </a:moveTo>
                  <a:cubicBezTo>
                    <a:pt x="2604355" y="162119"/>
                    <a:pt x="2519513" y="545476"/>
                    <a:pt x="2422103" y="642886"/>
                  </a:cubicBezTo>
                  <a:cubicBezTo>
                    <a:pt x="2324693" y="740296"/>
                    <a:pt x="2016751" y="550189"/>
                    <a:pt x="1828215" y="652313"/>
                  </a:cubicBezTo>
                  <a:cubicBezTo>
                    <a:pt x="1639679" y="754437"/>
                    <a:pt x="1524986" y="1133080"/>
                    <a:pt x="1290887" y="1255628"/>
                  </a:cubicBezTo>
                  <a:cubicBezTo>
                    <a:pt x="1056788" y="1378176"/>
                    <a:pt x="621584" y="1294906"/>
                    <a:pt x="423621" y="1387603"/>
                  </a:cubicBezTo>
                  <a:cubicBezTo>
                    <a:pt x="225658" y="1480300"/>
                    <a:pt x="158100" y="1836948"/>
                    <a:pt x="103110" y="1811810"/>
                  </a:cubicBezTo>
                  <a:cubicBezTo>
                    <a:pt x="48120" y="1786672"/>
                    <a:pt x="-93282" y="1423740"/>
                    <a:pt x="93683" y="1236775"/>
                  </a:cubicBezTo>
                  <a:cubicBezTo>
                    <a:pt x="280648" y="1049810"/>
                    <a:pt x="1028507" y="883269"/>
                    <a:pt x="1224899" y="690020"/>
                  </a:cubicBezTo>
                  <a:cubicBezTo>
                    <a:pt x="1421291" y="496771"/>
                    <a:pt x="1077212" y="176259"/>
                    <a:pt x="1272033" y="77278"/>
                  </a:cubicBezTo>
                  <a:cubicBezTo>
                    <a:pt x="1466854" y="-21703"/>
                    <a:pt x="2220999" y="-26417"/>
                    <a:pt x="2412677" y="67851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 descr="화살이(가) 표시된 사진&#10;&#10;자동 생성된 설명">
            <a:extLst>
              <a:ext uri="{FF2B5EF4-FFF2-40B4-BE49-F238E27FC236}">
                <a16:creationId xmlns:a16="http://schemas.microsoft.com/office/drawing/2014/main" id="{99AE918B-7695-4C98-95AF-E8DF2DDB6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 b="65544"/>
          <a:stretch/>
        </p:blipFill>
        <p:spPr>
          <a:xfrm>
            <a:off x="8901565" y="3325219"/>
            <a:ext cx="3041191" cy="1629908"/>
          </a:xfrm>
          <a:prstGeom prst="rect">
            <a:avLst/>
          </a:prstGeom>
        </p:spPr>
      </p:pic>
      <p:sp>
        <p:nvSpPr>
          <p:cNvPr id="29" name="아래로 구부러진 화살표 3082">
            <a:extLst>
              <a:ext uri="{FF2B5EF4-FFF2-40B4-BE49-F238E27FC236}">
                <a16:creationId xmlns:a16="http://schemas.microsoft.com/office/drawing/2014/main" id="{A7AFE252-76EC-4D01-B0F8-2344CEE4213E}"/>
              </a:ext>
            </a:extLst>
          </p:cNvPr>
          <p:cNvSpPr/>
          <p:nvPr/>
        </p:nvSpPr>
        <p:spPr>
          <a:xfrm rot="14758487" flipV="1">
            <a:off x="8048842" y="2929982"/>
            <a:ext cx="3191277" cy="1452512"/>
          </a:xfrm>
          <a:prstGeom prst="curvedDownArrow">
            <a:avLst/>
          </a:prstGeom>
          <a:gradFill flip="none" rotWithShape="1">
            <a:gsLst>
              <a:gs pos="0">
                <a:srgbClr val="65EDC9"/>
              </a:gs>
              <a:gs pos="3400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Step2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지점</a:t>
            </a: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경유 순서 결정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7BB36-D012-4A31-86AE-F0E5F842EEA2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B: 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고위험 지역 순찰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</p:txBody>
      </p:sp>
      <p:pic>
        <p:nvPicPr>
          <p:cNvPr id="41" name="그림 40" descr="화살이(가) 표시된 사진&#10;&#10;자동 생성된 설명">
            <a:extLst>
              <a:ext uri="{FF2B5EF4-FFF2-40B4-BE49-F238E27FC236}">
                <a16:creationId xmlns:a16="http://schemas.microsoft.com/office/drawing/2014/main" id="{92D7BE63-03E2-4834-A145-88D483A7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32257"/>
          <a:stretch/>
        </p:blipFill>
        <p:spPr>
          <a:xfrm>
            <a:off x="8901565" y="3325219"/>
            <a:ext cx="3041191" cy="17091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1C954C5-FF97-485E-BACE-521AA7016491}"/>
              </a:ext>
            </a:extLst>
          </p:cNvPr>
          <p:cNvGrpSpPr/>
          <p:nvPr/>
        </p:nvGrpSpPr>
        <p:grpSpPr>
          <a:xfrm>
            <a:off x="1791591" y="2394756"/>
            <a:ext cx="6843360" cy="3874069"/>
            <a:chOff x="1791591" y="2394756"/>
            <a:chExt cx="6843360" cy="387406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A1B53BD-DC25-4DE3-BE45-4D161D956C38}"/>
                </a:ext>
              </a:extLst>
            </p:cNvPr>
            <p:cNvGrpSpPr/>
            <p:nvPr/>
          </p:nvGrpSpPr>
          <p:grpSpPr>
            <a:xfrm>
              <a:off x="1791591" y="2394756"/>
              <a:ext cx="6843360" cy="3874069"/>
              <a:chOff x="2059462" y="1330857"/>
              <a:chExt cx="8884509" cy="5052802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1794FC2-6EE9-43CF-8E32-C1AD2FD0F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9462" y="1330857"/>
                <a:ext cx="8884509" cy="5052802"/>
              </a:xfrm>
              <a:prstGeom prst="rect">
                <a:avLst/>
              </a:prstGeom>
              <a:ln>
                <a:solidFill>
                  <a:srgbClr val="FF75CE"/>
                </a:solidFill>
              </a:ln>
            </p:spPr>
          </p:pic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0A3B8C25-3C9D-4ECE-A3D4-65F849FC26AF}"/>
                  </a:ext>
                </a:extLst>
              </p:cNvPr>
              <p:cNvSpPr/>
              <p:nvPr/>
            </p:nvSpPr>
            <p:spPr>
              <a:xfrm>
                <a:off x="6361217" y="3526317"/>
                <a:ext cx="2702015" cy="1925949"/>
              </a:xfrm>
              <a:custGeom>
                <a:avLst/>
                <a:gdLst>
                  <a:gd name="connsiteX0" fmla="*/ 1953224 w 2702015"/>
                  <a:gd name="connsiteY0" fmla="*/ 517782 h 1925949"/>
                  <a:gd name="connsiteX1" fmla="*/ 1943797 w 2702015"/>
                  <a:gd name="connsiteY1" fmla="*/ 348099 h 1925949"/>
                  <a:gd name="connsiteX2" fmla="*/ 2104053 w 2702015"/>
                  <a:gd name="connsiteY2" fmla="*/ 187844 h 1925949"/>
                  <a:gd name="connsiteX3" fmla="*/ 2245455 w 2702015"/>
                  <a:gd name="connsiteY3" fmla="*/ 376380 h 1925949"/>
                  <a:gd name="connsiteX4" fmla="*/ 2697942 w 2702015"/>
                  <a:gd name="connsiteY4" fmla="*/ 37015 h 1925949"/>
                  <a:gd name="connsiteX5" fmla="*/ 1953224 w 2702015"/>
                  <a:gd name="connsiteY5" fmla="*/ 1413328 h 1925949"/>
                  <a:gd name="connsiteX6" fmla="*/ 1792969 w 2702015"/>
                  <a:gd name="connsiteY6" fmla="*/ 1894095 h 1925949"/>
                  <a:gd name="connsiteX7" fmla="*/ 1623286 w 2702015"/>
                  <a:gd name="connsiteY7" fmla="*/ 1846961 h 1925949"/>
                  <a:gd name="connsiteX8" fmla="*/ 1876 w 2702015"/>
                  <a:gd name="connsiteY8" fmla="*/ 1573584 h 1925949"/>
                  <a:gd name="connsiteX9" fmla="*/ 1953224 w 2702015"/>
                  <a:gd name="connsiteY9" fmla="*/ 517782 h 192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2015" h="1925949">
                    <a:moveTo>
                      <a:pt x="1953224" y="517782"/>
                    </a:moveTo>
                    <a:cubicBezTo>
                      <a:pt x="2276878" y="313534"/>
                      <a:pt x="1918659" y="403089"/>
                      <a:pt x="1943797" y="348099"/>
                    </a:cubicBezTo>
                    <a:cubicBezTo>
                      <a:pt x="1968935" y="293109"/>
                      <a:pt x="2053777" y="183131"/>
                      <a:pt x="2104053" y="187844"/>
                    </a:cubicBezTo>
                    <a:cubicBezTo>
                      <a:pt x="2154329" y="192557"/>
                      <a:pt x="2146474" y="401518"/>
                      <a:pt x="2245455" y="376380"/>
                    </a:cubicBezTo>
                    <a:cubicBezTo>
                      <a:pt x="2344436" y="351242"/>
                      <a:pt x="2746647" y="-135810"/>
                      <a:pt x="2697942" y="37015"/>
                    </a:cubicBezTo>
                    <a:cubicBezTo>
                      <a:pt x="2649237" y="209840"/>
                      <a:pt x="2104053" y="1103815"/>
                      <a:pt x="1953224" y="1413328"/>
                    </a:cubicBezTo>
                    <a:cubicBezTo>
                      <a:pt x="1802395" y="1722841"/>
                      <a:pt x="1847959" y="1821823"/>
                      <a:pt x="1792969" y="1894095"/>
                    </a:cubicBezTo>
                    <a:cubicBezTo>
                      <a:pt x="1737979" y="1966367"/>
                      <a:pt x="1921801" y="1900379"/>
                      <a:pt x="1623286" y="1846961"/>
                    </a:cubicBezTo>
                    <a:cubicBezTo>
                      <a:pt x="1324771" y="1793543"/>
                      <a:pt x="-57827" y="1795114"/>
                      <a:pt x="1876" y="1573584"/>
                    </a:cubicBezTo>
                    <a:cubicBezTo>
                      <a:pt x="61579" y="1352054"/>
                      <a:pt x="1629570" y="722030"/>
                      <a:pt x="1953224" y="517782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rgbClr val="FF75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EAC914A1-74E9-4F3B-9044-1351444D4F93}"/>
                  </a:ext>
                </a:extLst>
              </p:cNvPr>
              <p:cNvSpPr/>
              <p:nvPr/>
            </p:nvSpPr>
            <p:spPr>
              <a:xfrm>
                <a:off x="8021781" y="3118173"/>
                <a:ext cx="2569478" cy="3044920"/>
              </a:xfrm>
              <a:custGeom>
                <a:avLst/>
                <a:gdLst>
                  <a:gd name="connsiteX0" fmla="*/ 2093180 w 2569478"/>
                  <a:gd name="connsiteY0" fmla="*/ 784524 h 3044920"/>
                  <a:gd name="connsiteX1" fmla="*/ 311514 w 2569478"/>
                  <a:gd name="connsiteY1" fmla="*/ 2886701 h 3044920"/>
                  <a:gd name="connsiteX2" fmla="*/ 429 w 2569478"/>
                  <a:gd name="connsiteY2" fmla="*/ 2858421 h 3044920"/>
                  <a:gd name="connsiteX3" fmla="*/ 273807 w 2569478"/>
                  <a:gd name="connsiteY3" fmla="*/ 2566190 h 3044920"/>
                  <a:gd name="connsiteX4" fmla="*/ 1310755 w 2569478"/>
                  <a:gd name="connsiteY4" fmla="*/ 1500961 h 3044920"/>
                  <a:gd name="connsiteX5" fmla="*/ 1631266 w 2569478"/>
                  <a:gd name="connsiteY5" fmla="*/ 1086182 h 3044920"/>
                  <a:gd name="connsiteX6" fmla="*/ 1923497 w 2569478"/>
                  <a:gd name="connsiteY6" fmla="*/ 586561 h 3044920"/>
                  <a:gd name="connsiteX7" fmla="*/ 2564520 w 2569478"/>
                  <a:gd name="connsiteY7" fmla="*/ 2099 h 3044920"/>
                  <a:gd name="connsiteX8" fmla="*/ 2093180 w 2569478"/>
                  <a:gd name="connsiteY8" fmla="*/ 784524 h 304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9478" h="3044920">
                    <a:moveTo>
                      <a:pt x="2093180" y="784524"/>
                    </a:moveTo>
                    <a:cubicBezTo>
                      <a:pt x="1717679" y="1265291"/>
                      <a:pt x="660306" y="2541051"/>
                      <a:pt x="311514" y="2886701"/>
                    </a:cubicBezTo>
                    <a:cubicBezTo>
                      <a:pt x="-37278" y="3232351"/>
                      <a:pt x="6713" y="2911840"/>
                      <a:pt x="429" y="2858421"/>
                    </a:cubicBezTo>
                    <a:cubicBezTo>
                      <a:pt x="-5856" y="2805003"/>
                      <a:pt x="55419" y="2792433"/>
                      <a:pt x="273807" y="2566190"/>
                    </a:cubicBezTo>
                    <a:cubicBezTo>
                      <a:pt x="492195" y="2339947"/>
                      <a:pt x="1084512" y="1747629"/>
                      <a:pt x="1310755" y="1500961"/>
                    </a:cubicBezTo>
                    <a:cubicBezTo>
                      <a:pt x="1536998" y="1254293"/>
                      <a:pt x="1529142" y="1238582"/>
                      <a:pt x="1631266" y="1086182"/>
                    </a:cubicBezTo>
                    <a:cubicBezTo>
                      <a:pt x="1733390" y="933782"/>
                      <a:pt x="1767955" y="767241"/>
                      <a:pt x="1923497" y="586561"/>
                    </a:cubicBezTo>
                    <a:cubicBezTo>
                      <a:pt x="2079039" y="405881"/>
                      <a:pt x="2531526" y="-34037"/>
                      <a:pt x="2564520" y="2099"/>
                    </a:cubicBezTo>
                    <a:cubicBezTo>
                      <a:pt x="2597514" y="38235"/>
                      <a:pt x="2468681" y="303757"/>
                      <a:pt x="2093180" y="784524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rgbClr val="FF75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529B68D-53D2-4E40-B438-D9152B8F7A1C}"/>
                </a:ext>
              </a:extLst>
            </p:cNvPr>
            <p:cNvSpPr/>
            <p:nvPr/>
          </p:nvSpPr>
          <p:spPr>
            <a:xfrm>
              <a:off x="2111569" y="3073112"/>
              <a:ext cx="2345832" cy="1981151"/>
            </a:xfrm>
            <a:custGeom>
              <a:avLst/>
              <a:gdLst>
                <a:gd name="connsiteX0" fmla="*/ 1951384 w 2345832"/>
                <a:gd name="connsiteY0" fmla="*/ 933280 h 1981151"/>
                <a:gd name="connsiteX1" fmla="*/ 2196480 w 2345832"/>
                <a:gd name="connsiteY1" fmla="*/ 1857107 h 1981151"/>
                <a:gd name="connsiteX2" fmla="*/ 1376349 w 2345832"/>
                <a:gd name="connsiteY2" fmla="*/ 1866533 h 1981151"/>
                <a:gd name="connsiteX3" fmla="*/ 773033 w 2345832"/>
                <a:gd name="connsiteY3" fmla="*/ 1725131 h 1981151"/>
                <a:gd name="connsiteX4" fmla="*/ 263986 w 2345832"/>
                <a:gd name="connsiteY4" fmla="*/ 1696851 h 1981151"/>
                <a:gd name="connsiteX5" fmla="*/ 197998 w 2345832"/>
                <a:gd name="connsiteY5" fmla="*/ 1857107 h 1981151"/>
                <a:gd name="connsiteX6" fmla="*/ 18889 w 2345832"/>
                <a:gd name="connsiteY6" fmla="*/ 1979655 h 1981151"/>
                <a:gd name="connsiteX7" fmla="*/ 66023 w 2345832"/>
                <a:gd name="connsiteY7" fmla="*/ 1772265 h 1981151"/>
                <a:gd name="connsiteX8" fmla="*/ 556217 w 2345832"/>
                <a:gd name="connsiteY8" fmla="*/ 933280 h 1981151"/>
                <a:gd name="connsiteX9" fmla="*/ 2290749 w 2345832"/>
                <a:gd name="connsiteY9" fmla="*/ 26 h 1981151"/>
                <a:gd name="connsiteX10" fmla="*/ 1951384 w 2345832"/>
                <a:gd name="connsiteY10" fmla="*/ 933280 h 19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5832" h="1981151">
                  <a:moveTo>
                    <a:pt x="1951384" y="933280"/>
                  </a:moveTo>
                  <a:cubicBezTo>
                    <a:pt x="1935673" y="1242793"/>
                    <a:pt x="2292319" y="1701565"/>
                    <a:pt x="2196480" y="1857107"/>
                  </a:cubicBezTo>
                  <a:cubicBezTo>
                    <a:pt x="2100641" y="2012649"/>
                    <a:pt x="1613590" y="1888529"/>
                    <a:pt x="1376349" y="1866533"/>
                  </a:cubicBezTo>
                  <a:cubicBezTo>
                    <a:pt x="1139108" y="1844537"/>
                    <a:pt x="958427" y="1753411"/>
                    <a:pt x="773033" y="1725131"/>
                  </a:cubicBezTo>
                  <a:cubicBezTo>
                    <a:pt x="587639" y="1696851"/>
                    <a:pt x="359825" y="1674855"/>
                    <a:pt x="263986" y="1696851"/>
                  </a:cubicBezTo>
                  <a:cubicBezTo>
                    <a:pt x="168147" y="1718847"/>
                    <a:pt x="238847" y="1809973"/>
                    <a:pt x="197998" y="1857107"/>
                  </a:cubicBezTo>
                  <a:cubicBezTo>
                    <a:pt x="157149" y="1904241"/>
                    <a:pt x="40885" y="1993795"/>
                    <a:pt x="18889" y="1979655"/>
                  </a:cubicBezTo>
                  <a:cubicBezTo>
                    <a:pt x="-3107" y="1965515"/>
                    <a:pt x="-23532" y="1946661"/>
                    <a:pt x="66023" y="1772265"/>
                  </a:cubicBezTo>
                  <a:cubicBezTo>
                    <a:pt x="155578" y="1597869"/>
                    <a:pt x="185429" y="1228653"/>
                    <a:pt x="556217" y="933280"/>
                  </a:cubicBezTo>
                  <a:cubicBezTo>
                    <a:pt x="927005" y="637907"/>
                    <a:pt x="2062935" y="4739"/>
                    <a:pt x="2290749" y="26"/>
                  </a:cubicBezTo>
                  <a:cubicBezTo>
                    <a:pt x="2518563" y="-4688"/>
                    <a:pt x="1967095" y="623767"/>
                    <a:pt x="1951384" y="93328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rgbClr val="FF75C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아래로 구부러진 화살표 3082">
            <a:extLst>
              <a:ext uri="{FF2B5EF4-FFF2-40B4-BE49-F238E27FC236}">
                <a16:creationId xmlns:a16="http://schemas.microsoft.com/office/drawing/2014/main" id="{41F1F1F4-3135-45EA-982D-A7835E2584C9}"/>
              </a:ext>
            </a:extLst>
          </p:cNvPr>
          <p:cNvSpPr/>
          <p:nvPr/>
        </p:nvSpPr>
        <p:spPr>
          <a:xfrm rot="14758487" flipV="1">
            <a:off x="8048841" y="2948836"/>
            <a:ext cx="3191277" cy="1452512"/>
          </a:xfrm>
          <a:prstGeom prst="curvedDownArrow">
            <a:avLst/>
          </a:prstGeom>
          <a:gradFill flip="none" rotWithShape="1">
            <a:gsLst>
              <a:gs pos="0">
                <a:srgbClr val="FF75CE"/>
              </a:gs>
              <a:gs pos="3400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1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5981</TotalTime>
  <Words>851</Words>
  <Application>Microsoft Office PowerPoint</Application>
  <PresentationFormat>와이드스크린</PresentationFormat>
  <Paragraphs>252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KoPub돋움체_Pro Medium</vt:lpstr>
      <vt:lpstr>나눔스퀘어_ac</vt:lpstr>
      <vt:lpstr>Arial</vt:lpstr>
      <vt:lpstr>Microsoft YaHei UI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영서</cp:lastModifiedBy>
  <cp:revision>750</cp:revision>
  <dcterms:created xsi:type="dcterms:W3CDTF">2018-08-02T07:05:36Z</dcterms:created>
  <dcterms:modified xsi:type="dcterms:W3CDTF">2021-05-26T06:52:45Z</dcterms:modified>
</cp:coreProperties>
</file>